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4" r:id="rId2"/>
    <p:sldId id="360" r:id="rId3"/>
    <p:sldId id="305" r:id="rId4"/>
    <p:sldId id="306" r:id="rId5"/>
    <p:sldId id="313" r:id="rId6"/>
    <p:sldId id="308" r:id="rId7"/>
    <p:sldId id="777" r:id="rId8"/>
    <p:sldId id="778" r:id="rId9"/>
    <p:sldId id="768" r:id="rId10"/>
    <p:sldId id="769" r:id="rId11"/>
    <p:sldId id="342" r:id="rId12"/>
    <p:sldId id="764" r:id="rId13"/>
    <p:sldId id="767" r:id="rId14"/>
    <p:sldId id="335" r:id="rId15"/>
    <p:sldId id="336" r:id="rId16"/>
    <p:sldId id="338" r:id="rId17"/>
    <p:sldId id="276" r:id="rId18"/>
    <p:sldId id="321" r:id="rId19"/>
    <p:sldId id="324" r:id="rId20"/>
    <p:sldId id="361" r:id="rId21"/>
    <p:sldId id="362" r:id="rId22"/>
    <p:sldId id="773" r:id="rId23"/>
    <p:sldId id="774" r:id="rId24"/>
    <p:sldId id="775" r:id="rId25"/>
    <p:sldId id="776" r:id="rId26"/>
    <p:sldId id="328" r:id="rId27"/>
    <p:sldId id="327" r:id="rId28"/>
    <p:sldId id="359" r:id="rId29"/>
    <p:sldId id="772" r:id="rId30"/>
    <p:sldId id="770" r:id="rId31"/>
    <p:sldId id="771" r:id="rId32"/>
    <p:sldId id="260"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PATRICIA RIOS OCHOA" initials="LPRO" lastIdx="0" clrIdx="0">
    <p:extLst>
      <p:ext uri="{19B8F6BF-5375-455C-9EA6-DF929625EA0E}">
        <p15:presenceInfo xmlns:p15="http://schemas.microsoft.com/office/powerpoint/2012/main" userId="LILIANA PATRICIA RIOS OCHO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7635"/>
    <a:srgbClr val="5DBF0C"/>
    <a:srgbClr val="57BE0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6817" autoAdjust="0"/>
  </p:normalViewPr>
  <p:slideViewPr>
    <p:cSldViewPr snapToGrid="0">
      <p:cViewPr varScale="1">
        <p:scale>
          <a:sx n="57" d="100"/>
          <a:sy n="57" d="100"/>
        </p:scale>
        <p:origin x="557"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notesViewPr>
    <p:cSldViewPr snapToGrid="0">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Generación Jepirachi Vs Demanda Puerto Bolivar Alivio de Pérdidas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GRAFICA!$C$3</c:f>
              <c:strCache>
                <c:ptCount val="1"/>
                <c:pt idx="0">
                  <c:v>Puerto Bolivar- GWh</c:v>
                </c:pt>
              </c:strCache>
            </c:strRef>
          </c:tx>
          <c:spPr>
            <a:ln w="28575" cap="rnd">
              <a:solidFill>
                <a:schemeClr val="accent1"/>
              </a:solidFill>
              <a:round/>
            </a:ln>
            <a:effectLst/>
          </c:spPr>
          <c:marker>
            <c:symbol val="none"/>
          </c:marker>
          <c:cat>
            <c:numRef>
              <c:f>GRAFICA!$B$4:$B$84</c:f>
              <c:numCache>
                <c:formatCode>mmm\-yy</c:formatCode>
                <c:ptCount val="8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numCache>
            </c:numRef>
          </c:cat>
          <c:val>
            <c:numRef>
              <c:f>GRAFICA!$C$4:$C$84</c:f>
              <c:numCache>
                <c:formatCode>_(* #,##0_);_(* \(#,##0\);_(* "-"_);_(@_)</c:formatCode>
                <c:ptCount val="81"/>
                <c:pt idx="0">
                  <c:v>4600.2025899999999</c:v>
                </c:pt>
                <c:pt idx="1">
                  <c:v>1699.28666</c:v>
                </c:pt>
                <c:pt idx="2">
                  <c:v>3377.6574799999999</c:v>
                </c:pt>
                <c:pt idx="3">
                  <c:v>4568.1044800000009</c:v>
                </c:pt>
                <c:pt idx="4">
                  <c:v>4894.5972499999998</c:v>
                </c:pt>
                <c:pt idx="5">
                  <c:v>4933.0932699999994</c:v>
                </c:pt>
                <c:pt idx="6">
                  <c:v>4963.6797699999997</c:v>
                </c:pt>
                <c:pt idx="7">
                  <c:v>4646.2041799999997</c:v>
                </c:pt>
                <c:pt idx="8">
                  <c:v>5057.9451399999998</c:v>
                </c:pt>
                <c:pt idx="9">
                  <c:v>4401.8797200000008</c:v>
                </c:pt>
                <c:pt idx="10">
                  <c:v>4728.8621899999998</c:v>
                </c:pt>
                <c:pt idx="11">
                  <c:v>4699.7239400000008</c:v>
                </c:pt>
                <c:pt idx="12">
                  <c:v>4238.7877600000002</c:v>
                </c:pt>
                <c:pt idx="13">
                  <c:v>3912.4740099999999</c:v>
                </c:pt>
                <c:pt idx="14">
                  <c:v>5295.8816099999995</c:v>
                </c:pt>
                <c:pt idx="15">
                  <c:v>4733.1564500000004</c:v>
                </c:pt>
                <c:pt idx="16">
                  <c:v>4720.9328299999997</c:v>
                </c:pt>
                <c:pt idx="17">
                  <c:v>4819.3960499999994</c:v>
                </c:pt>
                <c:pt idx="18">
                  <c:v>5330.3814000000002</c:v>
                </c:pt>
                <c:pt idx="19">
                  <c:v>4646.5270499999997</c:v>
                </c:pt>
                <c:pt idx="20">
                  <c:v>4824.9892099999997</c:v>
                </c:pt>
                <c:pt idx="21">
                  <c:v>4404.0134800000005</c:v>
                </c:pt>
                <c:pt idx="22">
                  <c:v>4439.2530299999989</c:v>
                </c:pt>
                <c:pt idx="23">
                  <c:v>4365.1975899999998</c:v>
                </c:pt>
                <c:pt idx="24">
                  <c:v>4251.6473800000003</c:v>
                </c:pt>
                <c:pt idx="25">
                  <c:v>4160.9308099999998</c:v>
                </c:pt>
                <c:pt idx="26">
                  <c:v>4788.5627999999997</c:v>
                </c:pt>
                <c:pt idx="27">
                  <c:v>4341.7945199999995</c:v>
                </c:pt>
                <c:pt idx="28">
                  <c:v>4608.88742</c:v>
                </c:pt>
                <c:pt idx="29">
                  <c:v>4218.1987099999997</c:v>
                </c:pt>
                <c:pt idx="30">
                  <c:v>4818.8940999999995</c:v>
                </c:pt>
                <c:pt idx="31">
                  <c:v>4300.0343200000007</c:v>
                </c:pt>
                <c:pt idx="32">
                  <c:v>4198.2728999999999</c:v>
                </c:pt>
                <c:pt idx="33">
                  <c:v>4501.4242899999999</c:v>
                </c:pt>
                <c:pt idx="34">
                  <c:v>3538.1357499999999</c:v>
                </c:pt>
                <c:pt idx="35">
                  <c:v>4185.1359299999995</c:v>
                </c:pt>
                <c:pt idx="36">
                  <c:v>3670.11978</c:v>
                </c:pt>
                <c:pt idx="37">
                  <c:v>4035.1828999999998</c:v>
                </c:pt>
                <c:pt idx="38">
                  <c:v>3738.3324700000003</c:v>
                </c:pt>
                <c:pt idx="39">
                  <c:v>4097.0381500000003</c:v>
                </c:pt>
                <c:pt idx="40">
                  <c:v>4573.6105599999992</c:v>
                </c:pt>
                <c:pt idx="41">
                  <c:v>4384.3240500000002</c:v>
                </c:pt>
                <c:pt idx="42">
                  <c:v>3491.7580499999999</c:v>
                </c:pt>
                <c:pt idx="43">
                  <c:v>4027.7925399999999</c:v>
                </c:pt>
                <c:pt idx="44">
                  <c:v>4506.7879899999998</c:v>
                </c:pt>
                <c:pt idx="45">
                  <c:v>4036.15542</c:v>
                </c:pt>
                <c:pt idx="46">
                  <c:v>3695.2839900000004</c:v>
                </c:pt>
                <c:pt idx="47">
                  <c:v>4064.9349199999997</c:v>
                </c:pt>
                <c:pt idx="48">
                  <c:v>3989.4442100000001</c:v>
                </c:pt>
                <c:pt idx="49">
                  <c:v>3392.78143</c:v>
                </c:pt>
                <c:pt idx="50">
                  <c:v>4183.74575</c:v>
                </c:pt>
                <c:pt idx="51">
                  <c:v>3999.4457200000002</c:v>
                </c:pt>
                <c:pt idx="52">
                  <c:v>4116.7293500000005</c:v>
                </c:pt>
                <c:pt idx="53">
                  <c:v>3704.8369699999998</c:v>
                </c:pt>
                <c:pt idx="54">
                  <c:v>4062.6321000000003</c:v>
                </c:pt>
                <c:pt idx="55">
                  <c:v>3882.1809600000001</c:v>
                </c:pt>
                <c:pt idx="56">
                  <c:v>3840.9203499999999</c:v>
                </c:pt>
                <c:pt idx="57">
                  <c:v>4358.8340699999999</c:v>
                </c:pt>
                <c:pt idx="58">
                  <c:v>3861.2606999999998</c:v>
                </c:pt>
                <c:pt idx="59">
                  <c:v>4357.0536300000003</c:v>
                </c:pt>
                <c:pt idx="60">
                  <c:v>4366.7760599999992</c:v>
                </c:pt>
                <c:pt idx="61">
                  <c:v>3699.0047100000002</c:v>
                </c:pt>
                <c:pt idx="62">
                  <c:v>3872.2085299999999</c:v>
                </c:pt>
                <c:pt idx="63">
                  <c:v>4260.0268399999995</c:v>
                </c:pt>
                <c:pt idx="64">
                  <c:v>4268.0391300000001</c:v>
                </c:pt>
                <c:pt idx="65">
                  <c:v>4326.7872400000006</c:v>
                </c:pt>
                <c:pt idx="66">
                  <c:v>3854.38915</c:v>
                </c:pt>
                <c:pt idx="67">
                  <c:v>4539.3314600000003</c:v>
                </c:pt>
                <c:pt idx="68">
                  <c:v>4238.9772699999994</c:v>
                </c:pt>
                <c:pt idx="69">
                  <c:v>4037.2557999999995</c:v>
                </c:pt>
                <c:pt idx="70">
                  <c:v>4304.6924399999998</c:v>
                </c:pt>
                <c:pt idx="71">
                  <c:v>3527.8950399999999</c:v>
                </c:pt>
                <c:pt idx="72">
                  <c:v>3604.1574799999999</c:v>
                </c:pt>
                <c:pt idx="73">
                  <c:v>3535.4549500000003</c:v>
                </c:pt>
                <c:pt idx="74">
                  <c:v>3932.5835999999995</c:v>
                </c:pt>
                <c:pt idx="75">
                  <c:v>3584.19715</c:v>
                </c:pt>
                <c:pt idx="76">
                  <c:v>4423.2814900000003</c:v>
                </c:pt>
                <c:pt idx="77">
                  <c:v>3569.6758399999999</c:v>
                </c:pt>
                <c:pt idx="78">
                  <c:v>3520.2912799999999</c:v>
                </c:pt>
                <c:pt idx="79">
                  <c:v>4125.2601599999998</c:v>
                </c:pt>
                <c:pt idx="80">
                  <c:v>3.6354162800000003</c:v>
                </c:pt>
              </c:numCache>
            </c:numRef>
          </c:val>
          <c:smooth val="0"/>
          <c:extLst>
            <c:ext xmlns:c16="http://schemas.microsoft.com/office/drawing/2014/chart" uri="{C3380CC4-5D6E-409C-BE32-E72D297353CC}">
              <c16:uniqueId val="{00000000-AEA1-40F5-A1CA-745CAE76926A}"/>
            </c:ext>
          </c:extLst>
        </c:ser>
        <c:ser>
          <c:idx val="1"/>
          <c:order val="1"/>
          <c:tx>
            <c:strRef>
              <c:f>GRAFICA!$D$3</c:f>
              <c:strCache>
                <c:ptCount val="1"/>
                <c:pt idx="0">
                  <c:v>Jepirachi- Gwh</c:v>
                </c:pt>
              </c:strCache>
            </c:strRef>
          </c:tx>
          <c:spPr>
            <a:ln w="28575" cap="rnd">
              <a:solidFill>
                <a:schemeClr val="accent2"/>
              </a:solidFill>
              <a:round/>
            </a:ln>
            <a:effectLst/>
          </c:spPr>
          <c:marker>
            <c:symbol val="none"/>
          </c:marker>
          <c:cat>
            <c:numRef>
              <c:f>GRAFICA!$B$4:$B$84</c:f>
              <c:numCache>
                <c:formatCode>mmm\-yy</c:formatCode>
                <c:ptCount val="8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numCache>
            </c:numRef>
          </c:cat>
          <c:val>
            <c:numRef>
              <c:f>GRAFICA!$D$4:$D$84</c:f>
              <c:numCache>
                <c:formatCode>_(* #,##0_);_(* \(#,##0\);_(* "-"_);_(@_)</c:formatCode>
                <c:ptCount val="81"/>
                <c:pt idx="0">
                  <c:v>5710.680940000002</c:v>
                </c:pt>
                <c:pt idx="1">
                  <c:v>4932.9991399999981</c:v>
                </c:pt>
                <c:pt idx="2">
                  <c:v>5218.8991100000003</c:v>
                </c:pt>
                <c:pt idx="3">
                  <c:v>5595.4059999999981</c:v>
                </c:pt>
                <c:pt idx="4">
                  <c:v>4920.7564200000015</c:v>
                </c:pt>
                <c:pt idx="5">
                  <c:v>6070.8295500000022</c:v>
                </c:pt>
                <c:pt idx="6">
                  <c:v>6783.1246899999987</c:v>
                </c:pt>
                <c:pt idx="7">
                  <c:v>4921.1207100000011</c:v>
                </c:pt>
                <c:pt idx="8">
                  <c:v>2580.3041900000007</c:v>
                </c:pt>
                <c:pt idx="9">
                  <c:v>3142.6918299999988</c:v>
                </c:pt>
                <c:pt idx="10">
                  <c:v>2983.5006500000004</c:v>
                </c:pt>
                <c:pt idx="11">
                  <c:v>4764.4920000000002</c:v>
                </c:pt>
                <c:pt idx="12">
                  <c:v>5708.6756800000003</c:v>
                </c:pt>
                <c:pt idx="13">
                  <c:v>5473.1059899999955</c:v>
                </c:pt>
                <c:pt idx="14">
                  <c:v>6256.0889899999984</c:v>
                </c:pt>
                <c:pt idx="15">
                  <c:v>6766.0616499999996</c:v>
                </c:pt>
                <c:pt idx="16">
                  <c:v>6277.9679799999994</c:v>
                </c:pt>
                <c:pt idx="17">
                  <c:v>8171.7477899999994</c:v>
                </c:pt>
                <c:pt idx="18">
                  <c:v>8806.5851299999995</c:v>
                </c:pt>
                <c:pt idx="19">
                  <c:v>5496.76</c:v>
                </c:pt>
                <c:pt idx="20">
                  <c:v>4548.4049999999997</c:v>
                </c:pt>
                <c:pt idx="21">
                  <c:v>3743.68</c:v>
                </c:pt>
                <c:pt idx="22">
                  <c:v>3750.99</c:v>
                </c:pt>
                <c:pt idx="23">
                  <c:v>5230.2387199999985</c:v>
                </c:pt>
                <c:pt idx="24">
                  <c:v>5634.6</c:v>
                </c:pt>
                <c:pt idx="25">
                  <c:v>4911.05</c:v>
                </c:pt>
                <c:pt idx="26">
                  <c:v>6463.95</c:v>
                </c:pt>
                <c:pt idx="27">
                  <c:v>6254.61</c:v>
                </c:pt>
                <c:pt idx="28">
                  <c:v>6378.2339499999998</c:v>
                </c:pt>
                <c:pt idx="29">
                  <c:v>7105.5860000000002</c:v>
                </c:pt>
                <c:pt idx="30">
                  <c:v>7167.7504800000006</c:v>
                </c:pt>
                <c:pt idx="31">
                  <c:v>5932.0627800000002</c:v>
                </c:pt>
                <c:pt idx="32">
                  <c:v>3939.59</c:v>
                </c:pt>
                <c:pt idx="33">
                  <c:v>3652.4464800000001</c:v>
                </c:pt>
                <c:pt idx="34">
                  <c:v>4272.1556300000002</c:v>
                </c:pt>
                <c:pt idx="35">
                  <c:v>6665.4069300000001</c:v>
                </c:pt>
                <c:pt idx="36">
                  <c:v>4924.4625500000002</c:v>
                </c:pt>
                <c:pt idx="37">
                  <c:v>6009.6673099999998</c:v>
                </c:pt>
                <c:pt idx="38">
                  <c:v>5607.9465300000002</c:v>
                </c:pt>
                <c:pt idx="39">
                  <c:v>4124.5531899999996</c:v>
                </c:pt>
                <c:pt idx="40">
                  <c:v>4053.0907100000004</c:v>
                </c:pt>
                <c:pt idx="41">
                  <c:v>5946.2860099999998</c:v>
                </c:pt>
                <c:pt idx="42">
                  <c:v>7059.1223099999997</c:v>
                </c:pt>
                <c:pt idx="43">
                  <c:v>5712.7332500000002</c:v>
                </c:pt>
                <c:pt idx="44">
                  <c:v>3350.3472499999998</c:v>
                </c:pt>
                <c:pt idx="45">
                  <c:v>1451.3161</c:v>
                </c:pt>
                <c:pt idx="46">
                  <c:v>1080.5024799999999</c:v>
                </c:pt>
                <c:pt idx="47">
                  <c:v>1567.31367</c:v>
                </c:pt>
                <c:pt idx="48">
                  <c:v>0</c:v>
                </c:pt>
                <c:pt idx="49">
                  <c:v>0</c:v>
                </c:pt>
                <c:pt idx="50">
                  <c:v>0</c:v>
                </c:pt>
                <c:pt idx="51">
                  <c:v>445.52521999999999</c:v>
                </c:pt>
                <c:pt idx="52">
                  <c:v>661.62462000000005</c:v>
                </c:pt>
                <c:pt idx="53">
                  <c:v>218.02255</c:v>
                </c:pt>
                <c:pt idx="54">
                  <c:v>0</c:v>
                </c:pt>
                <c:pt idx="55">
                  <c:v>79.513000000000005</c:v>
                </c:pt>
                <c:pt idx="56">
                  <c:v>137.88127</c:v>
                </c:pt>
                <c:pt idx="57">
                  <c:v>330.18973</c:v>
                </c:pt>
                <c:pt idx="58">
                  <c:v>337.13310999999999</c:v>
                </c:pt>
                <c:pt idx="59">
                  <c:v>861.52972</c:v>
                </c:pt>
                <c:pt idx="60">
                  <c:v>1540.62643</c:v>
                </c:pt>
                <c:pt idx="61">
                  <c:v>2395.5958900000001</c:v>
                </c:pt>
                <c:pt idx="62">
                  <c:v>3128.96011</c:v>
                </c:pt>
                <c:pt idx="63">
                  <c:v>2786.1954000000001</c:v>
                </c:pt>
                <c:pt idx="64">
                  <c:v>2957.8368100000002</c:v>
                </c:pt>
                <c:pt idx="65">
                  <c:v>3821.3916899999999</c:v>
                </c:pt>
                <c:pt idx="66">
                  <c:v>5846.4290999999994</c:v>
                </c:pt>
                <c:pt idx="67">
                  <c:v>5742.1752800000004</c:v>
                </c:pt>
                <c:pt idx="68">
                  <c:v>3769.15272</c:v>
                </c:pt>
                <c:pt idx="69">
                  <c:v>1900.0294899999999</c:v>
                </c:pt>
                <c:pt idx="70">
                  <c:v>3740.0449700000004</c:v>
                </c:pt>
                <c:pt idx="71">
                  <c:v>5808.91705</c:v>
                </c:pt>
                <c:pt idx="72">
                  <c:v>6498.0625099999997</c:v>
                </c:pt>
                <c:pt idx="73">
                  <c:v>6834.2986300000002</c:v>
                </c:pt>
                <c:pt idx="74">
                  <c:v>6465.2592500000001</c:v>
                </c:pt>
                <c:pt idx="75">
                  <c:v>6977.6287599999996</c:v>
                </c:pt>
                <c:pt idx="76">
                  <c:v>6311.7184600000001</c:v>
                </c:pt>
                <c:pt idx="77">
                  <c:v>6566.1499800000001</c:v>
                </c:pt>
                <c:pt idx="78">
                  <c:v>6490.8904299999995</c:v>
                </c:pt>
                <c:pt idx="79">
                  <c:v>3865.9344500000002</c:v>
                </c:pt>
                <c:pt idx="80">
                  <c:v>2.46754016</c:v>
                </c:pt>
              </c:numCache>
            </c:numRef>
          </c:val>
          <c:smooth val="0"/>
          <c:extLst>
            <c:ext xmlns:c16="http://schemas.microsoft.com/office/drawing/2014/chart" uri="{C3380CC4-5D6E-409C-BE32-E72D297353CC}">
              <c16:uniqueId val="{00000001-AEA1-40F5-A1CA-745CAE76926A}"/>
            </c:ext>
          </c:extLst>
        </c:ser>
        <c:dLbls>
          <c:showLegendKey val="0"/>
          <c:showVal val="0"/>
          <c:showCatName val="0"/>
          <c:showSerName val="0"/>
          <c:showPercent val="0"/>
          <c:showBubbleSize val="0"/>
        </c:dLbls>
        <c:marker val="1"/>
        <c:smooth val="0"/>
        <c:axId val="660499936"/>
        <c:axId val="660502232"/>
      </c:lineChart>
      <c:lineChart>
        <c:grouping val="standard"/>
        <c:varyColors val="0"/>
        <c:ser>
          <c:idx val="2"/>
          <c:order val="2"/>
          <c:tx>
            <c:strRef>
              <c:f>GRAFICA!$F$3</c:f>
              <c:strCache>
                <c:ptCount val="1"/>
                <c:pt idx="0">
                  <c:v>Alivio Pérdidas Miles $</c:v>
                </c:pt>
              </c:strCache>
            </c:strRef>
          </c:tx>
          <c:spPr>
            <a:ln w="28575" cap="rnd">
              <a:solidFill>
                <a:schemeClr val="accent3"/>
              </a:solidFill>
              <a:round/>
            </a:ln>
            <a:effectLst/>
          </c:spPr>
          <c:marker>
            <c:symbol val="none"/>
          </c:marker>
          <c:cat>
            <c:numRef>
              <c:f>GRAFICA!$B$4:$B$84</c:f>
              <c:numCache>
                <c:formatCode>mmm\-yy</c:formatCode>
                <c:ptCount val="8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numCache>
            </c:numRef>
          </c:cat>
          <c:val>
            <c:numRef>
              <c:f>GRAFICA!$F$4:$F$83</c:f>
              <c:numCache>
                <c:formatCode>0</c:formatCode>
                <c:ptCount val="80"/>
                <c:pt idx="0">
                  <c:v>13770.246432905999</c:v>
                </c:pt>
                <c:pt idx="1">
                  <c:v>5086.6446880439989</c:v>
                </c:pt>
                <c:pt idx="2">
                  <c:v>10110.679900631998</c:v>
                </c:pt>
                <c:pt idx="3">
                  <c:v>13674.163950432001</c:v>
                </c:pt>
                <c:pt idx="4">
                  <c:v>14651.487408149998</c:v>
                </c:pt>
                <c:pt idx="5">
                  <c:v>14766.721394417998</c:v>
                </c:pt>
                <c:pt idx="6">
                  <c:v>14858.279023517998</c:v>
                </c:pt>
                <c:pt idx="7">
                  <c:v>13907.947592412</c:v>
                </c:pt>
                <c:pt idx="8">
                  <c:v>7723.8825623460016</c:v>
                </c:pt>
                <c:pt idx="9">
                  <c:v>9407.3337239219964</c:v>
                </c:pt>
                <c:pt idx="10">
                  <c:v>8930.8108457100006</c:v>
                </c:pt>
                <c:pt idx="11">
                  <c:v>14068.153641996001</c:v>
                </c:pt>
                <c:pt idx="12">
                  <c:v>12688.387280784</c:v>
                </c:pt>
                <c:pt idx="13">
                  <c:v>11711.599701533998</c:v>
                </c:pt>
                <c:pt idx="14">
                  <c:v>15852.692011373996</c:v>
                </c:pt>
                <c:pt idx="15">
                  <c:v>14168.23051743</c:v>
                </c:pt>
                <c:pt idx="16">
                  <c:v>14131.640333321997</c:v>
                </c:pt>
                <c:pt idx="17">
                  <c:v>14426.380136069998</c:v>
                </c:pt>
                <c:pt idx="18">
                  <c:v>15955.963682759999</c:v>
                </c:pt>
                <c:pt idx="19">
                  <c:v>13908.914071469997</c:v>
                </c:pt>
                <c:pt idx="20">
                  <c:v>13615.195526999998</c:v>
                </c:pt>
                <c:pt idx="21">
                  <c:v>11206.331711999999</c:v>
                </c:pt>
                <c:pt idx="22">
                  <c:v>11228.213465999999</c:v>
                </c:pt>
                <c:pt idx="23">
                  <c:v>13066.782465905997</c:v>
                </c:pt>
                <c:pt idx="24">
                  <c:v>12726.881267292001</c:v>
                </c:pt>
                <c:pt idx="25">
                  <c:v>12455.330286654</c:v>
                </c:pt>
                <c:pt idx="26">
                  <c:v>14334.083885519998</c:v>
                </c:pt>
                <c:pt idx="27">
                  <c:v>12996.727716167998</c:v>
                </c:pt>
                <c:pt idx="28">
                  <c:v>13796.243603027999</c:v>
                </c:pt>
                <c:pt idx="29">
                  <c:v>12626.756018513999</c:v>
                </c:pt>
                <c:pt idx="30">
                  <c:v>14424.877598939998</c:v>
                </c:pt>
                <c:pt idx="31">
                  <c:v>12871.722733488003</c:v>
                </c:pt>
                <c:pt idx="32">
                  <c:v>11792.768706000001</c:v>
                </c:pt>
                <c:pt idx="33">
                  <c:v>10933.233293232001</c:v>
                </c:pt>
                <c:pt idx="34">
                  <c:v>10591.055554049999</c:v>
                </c:pt>
                <c:pt idx="35">
                  <c:v>12527.785892861999</c:v>
                </c:pt>
                <c:pt idx="36">
                  <c:v>10986.136549452</c:v>
                </c:pt>
                <c:pt idx="37">
                  <c:v>12078.91649286</c:v>
                </c:pt>
                <c:pt idx="38">
                  <c:v>11190.324415698</c:v>
                </c:pt>
                <c:pt idx="39">
                  <c:v>12264.07399821</c:v>
                </c:pt>
                <c:pt idx="40">
                  <c:v>12132.521731314002</c:v>
                </c:pt>
                <c:pt idx="41">
                  <c:v>13124.035611269999</c:v>
                </c:pt>
                <c:pt idx="42">
                  <c:v>10452.228546869999</c:v>
                </c:pt>
                <c:pt idx="43">
                  <c:v>12056.794189236</c:v>
                </c:pt>
                <c:pt idx="44">
                  <c:v>10028.92945815</c:v>
                </c:pt>
                <c:pt idx="45">
                  <c:v>4344.3696137399993</c:v>
                </c:pt>
                <c:pt idx="46">
                  <c:v>3234.3761236319992</c:v>
                </c:pt>
                <c:pt idx="47">
                  <c:v>4691.5967397779996</c:v>
                </c:pt>
                <c:pt idx="48">
                  <c:v>0</c:v>
                </c:pt>
                <c:pt idx="49">
                  <c:v>0</c:v>
                </c:pt>
                <c:pt idx="50">
                  <c:v>0</c:v>
                </c:pt>
                <c:pt idx="51">
                  <c:v>1333.635193548</c:v>
                </c:pt>
                <c:pt idx="52">
                  <c:v>1980.5071375080001</c:v>
                </c:pt>
                <c:pt idx="53">
                  <c:v>652.62870117</c:v>
                </c:pt>
                <c:pt idx="54">
                  <c:v>0</c:v>
                </c:pt>
                <c:pt idx="55">
                  <c:v>238.01421420000003</c:v>
                </c:pt>
                <c:pt idx="56">
                  <c:v>412.73379361799999</c:v>
                </c:pt>
                <c:pt idx="57">
                  <c:v>988.38993778199995</c:v>
                </c:pt>
                <c:pt idx="58">
                  <c:v>1009.1742514739999</c:v>
                </c:pt>
                <c:pt idx="59">
                  <c:v>2578.9030638479999</c:v>
                </c:pt>
                <c:pt idx="60">
                  <c:v>4611.7111555619995</c:v>
                </c:pt>
                <c:pt idx="61">
                  <c:v>7170.9767371260004</c:v>
                </c:pt>
                <c:pt idx="62">
                  <c:v>9366.229193273999</c:v>
                </c:pt>
                <c:pt idx="63">
                  <c:v>8340.1973103599994</c:v>
                </c:pt>
                <c:pt idx="64">
                  <c:v>8853.9887070540008</c:v>
                </c:pt>
                <c:pt idx="65">
                  <c:v>11438.953884846</c:v>
                </c:pt>
                <c:pt idx="66">
                  <c:v>11537.72848161</c:v>
                </c:pt>
                <c:pt idx="67">
                  <c:v>13588.034792364</c:v>
                </c:pt>
                <c:pt idx="68">
                  <c:v>11282.581752048</c:v>
                </c:pt>
                <c:pt idx="69">
                  <c:v>5687.5482753659999</c:v>
                </c:pt>
                <c:pt idx="70">
                  <c:v>11195.450613198</c:v>
                </c:pt>
                <c:pt idx="71">
                  <c:v>10560.401012736</c:v>
                </c:pt>
                <c:pt idx="72">
                  <c:v>10788.685000631998</c:v>
                </c:pt>
                <c:pt idx="73">
                  <c:v>10583.030847330001</c:v>
                </c:pt>
                <c:pt idx="74">
                  <c:v>11771.795748239998</c:v>
                </c:pt>
                <c:pt idx="75">
                  <c:v>10728.935748809999</c:v>
                </c:pt>
                <c:pt idx="76">
                  <c:v>13240.650812165999</c:v>
                </c:pt>
                <c:pt idx="77">
                  <c:v>10685.467659455999</c:v>
                </c:pt>
                <c:pt idx="78">
                  <c:v>10537.639917551998</c:v>
                </c:pt>
                <c:pt idx="79">
                  <c:v>11572.28818263</c:v>
                </c:pt>
              </c:numCache>
            </c:numRef>
          </c:val>
          <c:smooth val="0"/>
          <c:extLst>
            <c:ext xmlns:c16="http://schemas.microsoft.com/office/drawing/2014/chart" uri="{C3380CC4-5D6E-409C-BE32-E72D297353CC}">
              <c16:uniqueId val="{00000002-AEA1-40F5-A1CA-745CAE76926A}"/>
            </c:ext>
          </c:extLst>
        </c:ser>
        <c:dLbls>
          <c:showLegendKey val="0"/>
          <c:showVal val="0"/>
          <c:showCatName val="0"/>
          <c:showSerName val="0"/>
          <c:showPercent val="0"/>
          <c:showBubbleSize val="0"/>
        </c:dLbls>
        <c:marker val="1"/>
        <c:smooth val="0"/>
        <c:axId val="536201336"/>
        <c:axId val="536202648"/>
      </c:lineChart>
      <c:dateAx>
        <c:axId val="6604999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660502232"/>
        <c:crosses val="autoZero"/>
        <c:auto val="1"/>
        <c:lblOffset val="100"/>
        <c:baseTimeUnit val="months"/>
      </c:dateAx>
      <c:valAx>
        <c:axId val="660502232"/>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660499936"/>
        <c:crosses val="autoZero"/>
        <c:crossBetween val="between"/>
      </c:valAx>
      <c:valAx>
        <c:axId val="536202648"/>
        <c:scaling>
          <c:orientation val="minMax"/>
          <c:max val="16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536201336"/>
        <c:crosses val="max"/>
        <c:crossBetween val="between"/>
      </c:valAx>
      <c:dateAx>
        <c:axId val="536201336"/>
        <c:scaling>
          <c:orientation val="minMax"/>
        </c:scaling>
        <c:delete val="1"/>
        <c:axPos val="b"/>
        <c:numFmt formatCode="mmm\-yy" sourceLinked="1"/>
        <c:majorTickMark val="out"/>
        <c:minorTickMark val="none"/>
        <c:tickLblPos val="nextTo"/>
        <c:crossAx val="53620264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4DB11-D89B-4A4D-A98F-F839C68E65F8}" type="datetimeFigureOut">
              <a:rPr lang="es-CO" smtClean="0"/>
              <a:t>5/12/2019</a:t>
            </a:fld>
            <a:endParaRPr lang="es-C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73690B-8AFA-433E-9D01-20C7B04BEB1F}" type="slidenum">
              <a:rPr lang="es-CO" smtClean="0"/>
              <a:t>‹Nº›</a:t>
            </a:fld>
            <a:endParaRPr lang="es-CO"/>
          </a:p>
        </p:txBody>
      </p:sp>
    </p:spTree>
    <p:extLst>
      <p:ext uri="{BB962C8B-B14F-4D97-AF65-F5344CB8AC3E}">
        <p14:creationId xmlns:p14="http://schemas.microsoft.com/office/powerpoint/2010/main" val="382158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329BF-551E-4EA3-8BB8-840B8F916BD9}" type="datetimeFigureOut">
              <a:rPr lang="es-CO" smtClean="0"/>
              <a:t>5/12/2019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80293-B500-4DD4-8B2B-F7022D456DDE}" type="slidenum">
              <a:rPr lang="es-CO" smtClean="0"/>
              <a:t>‹Nº›</a:t>
            </a:fld>
            <a:endParaRPr lang="es-CO"/>
          </a:p>
        </p:txBody>
      </p:sp>
    </p:spTree>
    <p:extLst>
      <p:ext uri="{BB962C8B-B14F-4D97-AF65-F5344CB8AC3E}">
        <p14:creationId xmlns:p14="http://schemas.microsoft.com/office/powerpoint/2010/main" val="259679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1"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endParaRPr lang="es-CO" b="1" dirty="0"/>
          </a:p>
        </p:txBody>
      </p:sp>
      <p:sp>
        <p:nvSpPr>
          <p:cNvPr id="4" name="Marcador de número de diapositiva 3"/>
          <p:cNvSpPr>
            <a:spLocks noGrp="1"/>
          </p:cNvSpPr>
          <p:nvPr>
            <p:ph type="sldNum" sz="quarter" idx="10"/>
          </p:nvPr>
        </p:nvSpPr>
        <p:spPr/>
        <p:txBody>
          <a:bodyPr/>
          <a:lstStyle/>
          <a:p>
            <a:fld id="{9521D5CD-0E0A-4B94-913D-291111A67133}" type="slidenum">
              <a:rPr lang="es-CO" smtClean="0"/>
              <a:t>17</a:t>
            </a:fld>
            <a:endParaRPr lang="es-CO"/>
          </a:p>
        </p:txBody>
      </p:sp>
    </p:spTree>
    <p:extLst>
      <p:ext uri="{BB962C8B-B14F-4D97-AF65-F5344CB8AC3E}">
        <p14:creationId xmlns:p14="http://schemas.microsoft.com/office/powerpoint/2010/main" val="385851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143279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10CAC-E859-43A3-BE06-32C0FFF0E1DA}"/>
              </a:ext>
            </a:extLst>
          </p:cNvPr>
          <p:cNvSpPr>
            <a:spLocks noGrp="1"/>
          </p:cNvSpPr>
          <p:nvPr>
            <p:ph type="title"/>
          </p:nvPr>
        </p:nvSpPr>
        <p:spPr/>
        <p:txBody>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42066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67A58FD-B702-449B-996D-A40994C16090}" type="slidenum">
              <a:rPr lang="es-ES"/>
              <a:pPr/>
              <a:t>‹Nº›</a:t>
            </a:fld>
            <a:endParaRPr lang="es-ES"/>
          </a:p>
        </p:txBody>
      </p:sp>
      <p:pic>
        <p:nvPicPr>
          <p:cNvPr id="7" name="Picture 2" descr="Plantilla 12"/>
          <p:cNvPicPr>
            <a:picLocks noChangeAspect="1" noChangeArrowheads="1"/>
          </p:cNvPicPr>
          <p:nvPr userDrawn="1"/>
        </p:nvPicPr>
        <p:blipFill>
          <a:blip r:embed="rId2" cstate="print"/>
          <a:srcRect/>
          <a:stretch>
            <a:fillRect/>
          </a:stretch>
        </p:blipFill>
        <p:spPr bwMode="auto">
          <a:xfrm>
            <a:off x="0" y="0"/>
            <a:ext cx="12175067" cy="6851650"/>
          </a:xfrm>
          <a:prstGeom prst="rect">
            <a:avLst/>
          </a:prstGeom>
          <a:noFill/>
        </p:spPr>
      </p:pic>
    </p:spTree>
    <p:extLst>
      <p:ext uri="{BB962C8B-B14F-4D97-AF65-F5344CB8AC3E}">
        <p14:creationId xmlns:p14="http://schemas.microsoft.com/office/powerpoint/2010/main" val="118301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51719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160745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3"/>
          <p:cNvSpPr>
            <a:spLocks noGrp="1"/>
          </p:cNvSpPr>
          <p:nvPr>
            <p:ph sz="quarter" idx="10"/>
          </p:nvPr>
        </p:nvSpPr>
        <p:spPr>
          <a:xfrm>
            <a:off x="674688" y="2128838"/>
            <a:ext cx="10833100" cy="4202112"/>
          </a:xfrm>
          <a:prstGeom prst="rect">
            <a:avLst/>
          </a:prstGeom>
        </p:spPr>
        <p:txBody>
          <a:bodyPr>
            <a:normAutofit/>
          </a:bodyPr>
          <a:lstStyle>
            <a:lvl1pPr>
              <a:defRPr kumimoji="0" lang="en-US" b="0" i="0" u="none" strike="noStrike" cap="none" spc="0" normalizeH="0" baseline="0" smtClean="0">
                <a:ln>
                  <a:noFill/>
                </a:ln>
                <a:solidFill>
                  <a:srgbClr val="92D050"/>
                </a:solidFill>
                <a:effectLst/>
                <a:uLnTx/>
                <a:uFillTx/>
                <a:latin typeface="Trebuchet MS" panose="020B0603020202020204"/>
              </a:defRPr>
            </a:lvl1pPr>
            <a:lvl2pPr>
              <a:defRPr lang="en-US" smtClean="0">
                <a:solidFill>
                  <a:schemeClr val="bg2">
                    <a:lumMod val="50000"/>
                  </a:schemeClr>
                </a:solidFill>
              </a:defRPr>
            </a:lvl2pPr>
            <a:lvl3pPr>
              <a:defRPr lang="en-US" smtClean="0">
                <a:solidFill>
                  <a:schemeClr val="bg2">
                    <a:lumMod val="50000"/>
                  </a:schemeClr>
                </a:solidFill>
              </a:defRPr>
            </a:lvl3pPr>
            <a:lvl4pPr>
              <a:defRPr lang="en-US" smtClean="0">
                <a:solidFill>
                  <a:schemeClr val="bg2">
                    <a:lumMod val="50000"/>
                  </a:schemeClr>
                </a:solidFill>
              </a:defRPr>
            </a:lvl4pPr>
            <a:lvl5pPr>
              <a:defRPr lang="es-CO">
                <a:solidFill>
                  <a:schemeClr val="bg2">
                    <a:lumMod val="50000"/>
                  </a:schemeClr>
                </a:solidFill>
              </a:defRPr>
            </a:lvl5pPr>
          </a:lstStyle>
          <a:p>
            <a:pPr marR="0" lvl="0" fontAlgn="auto">
              <a:spcAft>
                <a:spcPts val="0"/>
              </a:spcAft>
              <a:buClrTx/>
              <a:buSzTx/>
              <a:tabLst/>
            </a:pPr>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1"/>
            <a:r>
              <a:rPr lang="es-CO" noProof="0" dirty="0" err="1"/>
              <a:t>Second</a:t>
            </a:r>
            <a:r>
              <a:rPr lang="es-CO" noProof="0" dirty="0"/>
              <a:t> </a:t>
            </a:r>
            <a:r>
              <a:rPr lang="es-CO" noProof="0" dirty="0" err="1"/>
              <a:t>level</a:t>
            </a:r>
            <a:endParaRPr lang="es-CO" noProof="0" dirty="0"/>
          </a:p>
          <a:p>
            <a:pPr lvl="2"/>
            <a:r>
              <a:rPr lang="es-CO" noProof="0" dirty="0" err="1"/>
              <a:t>Third</a:t>
            </a:r>
            <a:r>
              <a:rPr lang="es-CO" noProof="0" dirty="0"/>
              <a:t> </a:t>
            </a:r>
            <a:r>
              <a:rPr lang="es-CO" noProof="0" dirty="0" err="1"/>
              <a:t>level</a:t>
            </a:r>
            <a:endParaRPr lang="es-CO" noProof="0" dirty="0"/>
          </a:p>
          <a:p>
            <a:pPr lvl="3"/>
            <a:r>
              <a:rPr lang="es-CO" noProof="0" dirty="0" err="1"/>
              <a:t>Fourth</a:t>
            </a:r>
            <a:r>
              <a:rPr lang="es-CO" noProof="0" dirty="0"/>
              <a:t> </a:t>
            </a:r>
            <a:r>
              <a:rPr lang="es-CO" noProof="0" dirty="0" err="1"/>
              <a:t>level</a:t>
            </a:r>
            <a:endParaRPr lang="es-CO" noProof="0" dirty="0"/>
          </a:p>
          <a:p>
            <a:pPr lvl="4"/>
            <a:r>
              <a:rPr lang="es-CO" noProof="0" dirty="0" err="1"/>
              <a:t>Fifth</a:t>
            </a:r>
            <a:r>
              <a:rPr lang="es-CO" noProof="0" dirty="0"/>
              <a:t> </a:t>
            </a:r>
            <a:r>
              <a:rPr lang="es-CO" noProof="0" dirty="0" err="1"/>
              <a:t>level</a:t>
            </a:r>
            <a:endParaRPr lang="es-CO" noProof="0" dirty="0"/>
          </a:p>
        </p:txBody>
      </p:sp>
      <p:sp>
        <p:nvSpPr>
          <p:cNvPr id="9" name="Text Placeholder 8"/>
          <p:cNvSpPr>
            <a:spLocks noGrp="1"/>
          </p:cNvSpPr>
          <p:nvPr>
            <p:ph type="body" sz="quarter" idx="11"/>
          </p:nvPr>
        </p:nvSpPr>
        <p:spPr>
          <a:xfrm>
            <a:off x="957263" y="182563"/>
            <a:ext cx="8144534" cy="844379"/>
          </a:xfrm>
          <a:prstGeom prst="rect">
            <a:avLst/>
          </a:prstGeom>
        </p:spPr>
        <p:txBody>
          <a:bodyPr wrap="square">
            <a:normAutofit/>
          </a:bodyPr>
          <a:lstStyle>
            <a:lvl1pPr marL="0" indent="0">
              <a:buNone/>
              <a:defRPr sz="5400">
                <a:solidFill>
                  <a:srgbClr val="92D050"/>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
        <p:nvSpPr>
          <p:cNvPr id="10" name="Text Placeholder 8"/>
          <p:cNvSpPr>
            <a:spLocks noGrp="1"/>
          </p:cNvSpPr>
          <p:nvPr>
            <p:ph type="body" sz="quarter" idx="12"/>
          </p:nvPr>
        </p:nvSpPr>
        <p:spPr>
          <a:xfrm>
            <a:off x="957263" y="1155700"/>
            <a:ext cx="8144534" cy="844379"/>
          </a:xfrm>
          <a:prstGeom prst="rect">
            <a:avLst/>
          </a:prstGeom>
        </p:spPr>
        <p:txBody>
          <a:bodyPr wrap="square">
            <a:normAutofit/>
          </a:bodyPr>
          <a:lstStyle>
            <a:lvl1pPr marL="0" indent="0">
              <a:buNone/>
              <a:defRPr sz="3600">
                <a:solidFill>
                  <a:schemeClr val="bg2">
                    <a:lumMod val="75000"/>
                  </a:schemeClr>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Tree>
    <p:extLst>
      <p:ext uri="{BB962C8B-B14F-4D97-AF65-F5344CB8AC3E}">
        <p14:creationId xmlns:p14="http://schemas.microsoft.com/office/powerpoint/2010/main" val="13493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33DAE0-963E-4CF5-96E7-0584788248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11" t="3289" r="7493" b="1644"/>
          <a:stretch/>
        </p:blipFill>
        <p:spPr>
          <a:xfrm>
            <a:off x="5122" y="0"/>
            <a:ext cx="12181757" cy="68580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202766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5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55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2195" y="1015966"/>
            <a:ext cx="4748794" cy="4748794"/>
          </a:xfrm>
          <a:prstGeom prst="rect">
            <a:avLst/>
          </a:prstGeom>
        </p:spPr>
      </p:pic>
      <p:sp>
        <p:nvSpPr>
          <p:cNvPr id="3" name="TextBox 2"/>
          <p:cNvSpPr txBox="1"/>
          <p:nvPr userDrawn="1"/>
        </p:nvSpPr>
        <p:spPr>
          <a:xfrm>
            <a:off x="2086377" y="1703160"/>
            <a:ext cx="3593206" cy="1015663"/>
          </a:xfrm>
          <a:prstGeom prst="rect">
            <a:avLst/>
          </a:prstGeom>
          <a:noFill/>
        </p:spPr>
        <p:txBody>
          <a:bodyPr wrap="square" rtlCol="0">
            <a:normAutofit/>
          </a:bodyPr>
          <a:lstStyle/>
          <a:p>
            <a:endParaRPr lang="es-CO" sz="6000" spc="600" dirty="0">
              <a:solidFill>
                <a:schemeClr val="bg1"/>
              </a:solidFill>
              <a:latin typeface="Trebuchet MS" panose="020B0603020202020204" pitchFamily="34" charset="0"/>
            </a:endParaRPr>
          </a:p>
        </p:txBody>
      </p:sp>
      <p:sp>
        <p:nvSpPr>
          <p:cNvPr id="4" name="TextBox 3"/>
          <p:cNvSpPr txBox="1"/>
          <p:nvPr userDrawn="1"/>
        </p:nvSpPr>
        <p:spPr>
          <a:xfrm>
            <a:off x="2086377" y="2718823"/>
            <a:ext cx="3593206" cy="523220"/>
          </a:xfrm>
          <a:prstGeom prst="rect">
            <a:avLst/>
          </a:prstGeom>
          <a:noFill/>
        </p:spPr>
        <p:txBody>
          <a:bodyPr wrap="square" rtlCol="0">
            <a:normAutofit/>
          </a:bodyPr>
          <a:lstStyle/>
          <a:p>
            <a:endParaRPr lang="es-CO" sz="2800" spc="600" dirty="0">
              <a:solidFill>
                <a:schemeClr val="bg1"/>
              </a:solidFill>
              <a:latin typeface="Trebuchet MS" panose="020B0603020202020204" pitchFamily="34" charset="0"/>
            </a:endParaRPr>
          </a:p>
        </p:txBody>
      </p:sp>
      <p:sp>
        <p:nvSpPr>
          <p:cNvPr id="5" name="TextBox 4"/>
          <p:cNvSpPr txBox="1"/>
          <p:nvPr userDrawn="1"/>
        </p:nvSpPr>
        <p:spPr>
          <a:xfrm>
            <a:off x="2176530" y="3426709"/>
            <a:ext cx="3503053" cy="307777"/>
          </a:xfrm>
          <a:prstGeom prst="rect">
            <a:avLst/>
          </a:prstGeom>
          <a:noFill/>
        </p:spPr>
        <p:txBody>
          <a:bodyPr wrap="square" rtlCol="0">
            <a:normAutofit/>
          </a:bodyPr>
          <a:lstStyle/>
          <a:p>
            <a:endParaRPr lang="es-CO" sz="1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99021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7832" y="2332685"/>
            <a:ext cx="4676336" cy="2192630"/>
          </a:xfrm>
          <a:prstGeom prst="rect">
            <a:avLst/>
          </a:prstGeom>
        </p:spPr>
        <p:txBody>
          <a:bodyPr/>
          <a:lstStyle>
            <a:lvl1pPr algn="ctr">
              <a:defRPr/>
            </a:lvl1pPr>
          </a:lstStyle>
          <a:p>
            <a:r>
              <a:rPr lang="en-US" dirty="0"/>
              <a:t>¡Gracias!</a:t>
            </a:r>
            <a:endParaRPr lang="es-CO" dirty="0"/>
          </a:p>
        </p:txBody>
      </p:sp>
    </p:spTree>
    <p:extLst>
      <p:ext uri="{BB962C8B-B14F-4D97-AF65-F5344CB8AC3E}">
        <p14:creationId xmlns:p14="http://schemas.microsoft.com/office/powerpoint/2010/main" val="217868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3906147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4" r:id="rId4"/>
    <p:sldLayoutId id="2147483663" r:id="rId5"/>
    <p:sldLayoutId id="2147483677" r:id="rId6"/>
    <p:sldLayoutId id="2147483651" r:id="rId7"/>
    <p:sldLayoutId id="2147483655" r:id="rId8"/>
    <p:sldLayoutId id="2147483653" r:id="rId9"/>
    <p:sldLayoutId id="2147483664" r:id="rId10"/>
    <p:sldLayoutId id="2147483678" r:id="rId11"/>
  </p:sldLayoutIdLst>
  <p:txStyles>
    <p:title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298" y="2683042"/>
            <a:ext cx="10886684" cy="1491916"/>
          </a:xfrm>
          <a:prstGeom prst="rect">
            <a:avLst/>
          </a:prstGeom>
          <a:noFill/>
        </p:spPr>
        <p:txBody>
          <a:bodyPr wrap="square" lIns="0" tIns="0" rIns="0" bIns="0" rtlCol="0" anchor="ctr">
            <a:noAutofit/>
          </a:bodyPr>
          <a:lstStyle/>
          <a:p>
            <a:pPr algn="ctr"/>
            <a:r>
              <a:rPr lang="es-CO" sz="5400" b="1" spc="600" dirty="0">
                <a:solidFill>
                  <a:srgbClr val="57BE0A"/>
                </a:solidFill>
              </a:rPr>
              <a:t>PARQUE EÓLICO JEPÍRACHI</a:t>
            </a:r>
          </a:p>
        </p:txBody>
      </p:sp>
      <p:sp>
        <p:nvSpPr>
          <p:cNvPr id="4" name="TextBox 3"/>
          <p:cNvSpPr txBox="1"/>
          <p:nvPr/>
        </p:nvSpPr>
        <p:spPr>
          <a:xfrm>
            <a:off x="2582451" y="4174958"/>
            <a:ext cx="7764379" cy="461665"/>
          </a:xfrm>
          <a:prstGeom prst="rect">
            <a:avLst/>
          </a:prstGeom>
          <a:noFill/>
        </p:spPr>
        <p:txBody>
          <a:bodyPr wrap="square" rtlCol="0" anchor="ctr">
            <a:spAutoFit/>
          </a:bodyPr>
          <a:lstStyle/>
          <a:p>
            <a:pPr algn="ctr"/>
            <a:r>
              <a:rPr lang="es-CO" sz="2400" b="1" dirty="0">
                <a:solidFill>
                  <a:schemeClr val="accent6"/>
                </a:solidFill>
              </a:rPr>
              <a:t>Diciembre de 2019</a:t>
            </a:r>
          </a:p>
        </p:txBody>
      </p:sp>
    </p:spTree>
    <p:extLst>
      <p:ext uri="{BB962C8B-B14F-4D97-AF65-F5344CB8AC3E}">
        <p14:creationId xmlns:p14="http://schemas.microsoft.com/office/powerpoint/2010/main" val="229461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555703F-4B6C-45FD-A7FC-722AE578C460}"/>
              </a:ext>
            </a:extLst>
          </p:cNvPr>
          <p:cNvSpPr txBox="1">
            <a:spLocks noChangeArrowheads="1"/>
          </p:cNvSpPr>
          <p:nvPr/>
        </p:nvSpPr>
        <p:spPr bwMode="auto">
          <a:xfrm>
            <a:off x="1049720" y="395956"/>
            <a:ext cx="936104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000"/>
              </a:spcBef>
            </a:pPr>
            <a:r>
              <a:rPr lang="es-MX" sz="3600" b="1" dirty="0">
                <a:solidFill>
                  <a:srgbClr val="92D050"/>
                </a:solidFill>
                <a:latin typeface="+mn-lt"/>
                <a:ea typeface="+mn-ea"/>
                <a:cs typeface="+mn-cs"/>
              </a:rPr>
              <a:t>TECNOLOGÍA NO ACTUALIZABLE </a:t>
            </a:r>
            <a:endParaRPr lang="es-ES" sz="3600" b="1" dirty="0">
              <a:solidFill>
                <a:srgbClr val="92D050"/>
              </a:solidFill>
              <a:latin typeface="+mn-lt"/>
              <a:ea typeface="+mn-ea"/>
              <a:cs typeface="+mn-cs"/>
            </a:endParaRPr>
          </a:p>
        </p:txBody>
      </p:sp>
      <p:sp>
        <p:nvSpPr>
          <p:cNvPr id="2" name="CuadroTexto 1">
            <a:extLst>
              <a:ext uri="{FF2B5EF4-FFF2-40B4-BE49-F238E27FC236}">
                <a16:creationId xmlns:a16="http://schemas.microsoft.com/office/drawing/2014/main" id="{5E00234A-90AF-4C73-88C0-54DCD9627254}"/>
              </a:ext>
            </a:extLst>
          </p:cNvPr>
          <p:cNvSpPr txBox="1"/>
          <p:nvPr/>
        </p:nvSpPr>
        <p:spPr>
          <a:xfrm>
            <a:off x="953734" y="1188118"/>
            <a:ext cx="10284532" cy="5078313"/>
          </a:xfrm>
          <a:prstGeom prst="rect">
            <a:avLst/>
          </a:prstGeom>
          <a:noFill/>
        </p:spPr>
        <p:txBody>
          <a:bodyPr wrap="square" rtlCol="0">
            <a:spAutoFit/>
          </a:bodyPr>
          <a:lstStyle/>
          <a:p>
            <a:pPr marL="457200" indent="-457200" algn="just">
              <a:buFont typeface="Wingdings" panose="05000000000000000000" pitchFamily="2" charset="2"/>
              <a:buChar char="Ø"/>
            </a:pPr>
            <a:r>
              <a:rPr lang="es-ES" sz="2800" dirty="0">
                <a:solidFill>
                  <a:srgbClr val="4D4D4D"/>
                </a:solidFill>
                <a:latin typeface="+mj-lt"/>
              </a:rPr>
              <a:t> </a:t>
            </a:r>
            <a:r>
              <a:rPr lang="es-MX" sz="2400" dirty="0">
                <a:solidFill>
                  <a:srgbClr val="4D4D4D"/>
                </a:solidFill>
                <a:latin typeface="+mj-lt"/>
              </a:rPr>
              <a:t>Sistema de control de potencia/frecuencia con banda muerta y estatismo (Inicialmente para eventos de </a:t>
            </a:r>
            <a:r>
              <a:rPr lang="es-MX" sz="2400" dirty="0" err="1">
                <a:solidFill>
                  <a:srgbClr val="4D4D4D"/>
                </a:solidFill>
                <a:latin typeface="+mj-lt"/>
              </a:rPr>
              <a:t>sobre-frecuencia</a:t>
            </a:r>
            <a:r>
              <a:rPr lang="es-MX" sz="2400" dirty="0">
                <a:solidFill>
                  <a:srgbClr val="4D4D4D"/>
                </a:solidFill>
                <a:latin typeface="+mj-lt"/>
              </a:rPr>
              <a:t>).</a:t>
            </a:r>
          </a:p>
          <a:p>
            <a:pPr marL="457200" indent="-457200" algn="just">
              <a:buFont typeface="Wingdings" panose="05000000000000000000" pitchFamily="2" charset="2"/>
              <a:buChar char="Ø"/>
            </a:pPr>
            <a:endParaRPr lang="es-MX" sz="2400" dirty="0">
              <a:solidFill>
                <a:srgbClr val="4D4D4D"/>
              </a:solidFill>
              <a:latin typeface="+mj-lt"/>
            </a:endParaRPr>
          </a:p>
          <a:p>
            <a:pPr marL="457200" indent="-457200" algn="just">
              <a:buFont typeface="Wingdings" panose="05000000000000000000" pitchFamily="2" charset="2"/>
              <a:buChar char="Ø"/>
            </a:pPr>
            <a:r>
              <a:rPr lang="es-MX" sz="2400" dirty="0">
                <a:solidFill>
                  <a:srgbClr val="4D4D4D"/>
                </a:solidFill>
                <a:latin typeface="+mj-lt"/>
              </a:rPr>
              <a:t> Sistema de control de voltaje que cuente con los siguientes modos de control: control voltaje, control potencia reactiva y control de factor de potencia.</a:t>
            </a:r>
          </a:p>
          <a:p>
            <a:pPr marL="457200" indent="-457200" algn="just">
              <a:buFont typeface="Wingdings" panose="05000000000000000000" pitchFamily="2" charset="2"/>
              <a:buChar char="Ø"/>
            </a:pPr>
            <a:endParaRPr lang="es-MX" sz="2400" dirty="0">
              <a:solidFill>
                <a:srgbClr val="4D4D4D"/>
              </a:solidFill>
              <a:latin typeface="+mj-lt"/>
            </a:endParaRPr>
          </a:p>
          <a:p>
            <a:pPr marL="457200" indent="-457200" algn="just">
              <a:buFont typeface="Wingdings" panose="05000000000000000000" pitchFamily="2" charset="2"/>
              <a:buChar char="Ø"/>
            </a:pPr>
            <a:r>
              <a:rPr lang="es-MX" sz="2400" dirty="0">
                <a:solidFill>
                  <a:srgbClr val="4D4D4D"/>
                </a:solidFill>
                <a:latin typeface="+mj-lt"/>
              </a:rPr>
              <a:t> Sistema de protección </a:t>
            </a:r>
            <a:r>
              <a:rPr lang="es-MX" sz="2400" dirty="0" err="1">
                <a:solidFill>
                  <a:srgbClr val="4D4D4D"/>
                </a:solidFill>
                <a:latin typeface="+mj-lt"/>
              </a:rPr>
              <a:t>anti-isla</a:t>
            </a:r>
            <a:r>
              <a:rPr lang="es-MX" sz="2400" dirty="0">
                <a:solidFill>
                  <a:srgbClr val="4D4D4D"/>
                </a:solidFill>
                <a:latin typeface="+mj-lt"/>
              </a:rPr>
              <a:t>.</a:t>
            </a:r>
          </a:p>
          <a:p>
            <a:pPr marL="457200" indent="-457200" algn="just">
              <a:buFont typeface="Wingdings" panose="05000000000000000000" pitchFamily="2" charset="2"/>
              <a:buChar char="Ø"/>
            </a:pPr>
            <a:endParaRPr lang="es-MX" sz="2400" dirty="0">
              <a:solidFill>
                <a:srgbClr val="4D4D4D"/>
              </a:solidFill>
              <a:latin typeface="+mj-lt"/>
            </a:endParaRPr>
          </a:p>
          <a:p>
            <a:pPr marL="457200" indent="-457200" algn="just">
              <a:buFont typeface="Wingdings" panose="05000000000000000000" pitchFamily="2" charset="2"/>
              <a:buChar char="Ø"/>
            </a:pPr>
            <a:r>
              <a:rPr lang="es-MX" sz="2400" dirty="0">
                <a:solidFill>
                  <a:srgbClr val="4D4D4D"/>
                </a:solidFill>
                <a:latin typeface="+mj-lt"/>
              </a:rPr>
              <a:t> Servicio de obtención y validación de modelos de control (generador, control voltaje y control frecuencia).</a:t>
            </a:r>
          </a:p>
          <a:p>
            <a:pPr marL="285750" indent="-285750" algn="just">
              <a:buFont typeface="Wingdings" panose="05000000000000000000" pitchFamily="2" charset="2"/>
              <a:buChar char="q"/>
            </a:pPr>
            <a:endParaRPr lang="es-ES" sz="2800" dirty="0">
              <a:solidFill>
                <a:srgbClr val="4D4D4D"/>
              </a:solidFill>
              <a:latin typeface="+mj-lt"/>
            </a:endParaRPr>
          </a:p>
          <a:p>
            <a:pPr marL="285750" indent="-285750" algn="just">
              <a:buFont typeface="Wingdings" panose="05000000000000000000" pitchFamily="2" charset="2"/>
              <a:buChar char="q"/>
            </a:pPr>
            <a:endParaRPr lang="es-ES" sz="2800" dirty="0">
              <a:solidFill>
                <a:srgbClr val="4D4D4D"/>
              </a:solidFill>
              <a:latin typeface="+mj-lt"/>
            </a:endParaRPr>
          </a:p>
        </p:txBody>
      </p:sp>
    </p:spTree>
    <p:extLst>
      <p:ext uri="{BB962C8B-B14F-4D97-AF65-F5344CB8AC3E}">
        <p14:creationId xmlns:p14="http://schemas.microsoft.com/office/powerpoint/2010/main" val="75611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722120"/>
            <a:ext cx="10833100" cy="4608830"/>
          </a:xfrm>
        </p:spPr>
        <p:txBody>
          <a:bodyPr anchor="ctr">
            <a:noAutofit/>
          </a:bodyPr>
          <a:lstStyle/>
          <a:p>
            <a:pPr marL="0" indent="0" algn="just">
              <a:lnSpc>
                <a:spcPct val="100000"/>
              </a:lnSpc>
              <a:spcBef>
                <a:spcPts val="0"/>
              </a:spcBef>
              <a:spcAft>
                <a:spcPts val="1800"/>
              </a:spcAft>
              <a:buNone/>
            </a:pPr>
            <a:r>
              <a:rPr lang="es-ES" sz="2200" i="1" dirty="0">
                <a:solidFill>
                  <a:srgbClr val="5F5F5F"/>
                </a:solidFill>
              </a:rPr>
              <a:t>“Por la que se </a:t>
            </a:r>
            <a:r>
              <a:rPr lang="es-ES" sz="2200" i="1" u="sng" dirty="0">
                <a:solidFill>
                  <a:srgbClr val="5F5F5F"/>
                </a:solidFill>
              </a:rPr>
              <a:t>resuelve la declaración de imposibilidad de adecuación de modelos de aerogeneradores</a:t>
            </a:r>
            <a:r>
              <a:rPr lang="es-ES" sz="2200" i="1" dirty="0">
                <a:solidFill>
                  <a:srgbClr val="5F5F5F"/>
                </a:solidFill>
              </a:rPr>
              <a:t> al P.O. 12.3 «Requisitos de respuesta frente a huecos de tensión de las instalaciones eólicas»:</a:t>
            </a:r>
          </a:p>
          <a:p>
            <a:pPr marL="360000" indent="-360000" algn="just">
              <a:lnSpc>
                <a:spcPct val="100000"/>
              </a:lnSpc>
              <a:spcBef>
                <a:spcPts val="0"/>
              </a:spcBef>
              <a:spcAft>
                <a:spcPts val="1800"/>
              </a:spcAft>
              <a:buFont typeface="+mj-lt"/>
              <a:buAutoNum type="arabicPeriod"/>
            </a:pPr>
            <a:r>
              <a:rPr lang="es-ES" sz="2200" i="1" u="sng" dirty="0">
                <a:solidFill>
                  <a:srgbClr val="5F5F5F"/>
                </a:solidFill>
              </a:rPr>
              <a:t>Declarar como no adaptables</a:t>
            </a:r>
            <a:r>
              <a:rPr lang="es-ES" sz="2200" i="1" dirty="0">
                <a:solidFill>
                  <a:srgbClr val="5F5F5F"/>
                </a:solidFill>
              </a:rPr>
              <a:t> a los efectos de la obligación del cumplimiento de lo dispuesto en el procedimiento de operación 12.3 (…):</a:t>
            </a:r>
          </a:p>
          <a:p>
            <a:pPr marL="0" indent="0" algn="just">
              <a:lnSpc>
                <a:spcPct val="100000"/>
              </a:lnSpc>
              <a:spcBef>
                <a:spcPts val="0"/>
              </a:spcBef>
              <a:spcAft>
                <a:spcPts val="1800"/>
              </a:spcAft>
              <a:buNone/>
            </a:pPr>
            <a:r>
              <a:rPr lang="es-ES" sz="2200" i="1" dirty="0">
                <a:solidFill>
                  <a:srgbClr val="5F5F5F"/>
                </a:solidFill>
              </a:rPr>
              <a:t>	Los modelos de aerogeneradores siguientes: (…)</a:t>
            </a:r>
          </a:p>
          <a:p>
            <a:pPr marL="576000" algn="ctr">
              <a:lnSpc>
                <a:spcPct val="100000"/>
              </a:lnSpc>
              <a:spcBef>
                <a:spcPts val="0"/>
              </a:spcBef>
              <a:spcAft>
                <a:spcPts val="1800"/>
              </a:spcAft>
              <a:buFont typeface="Wingdings" panose="05000000000000000000" pitchFamily="2" charset="2"/>
              <a:buChar char="§"/>
            </a:pPr>
            <a:r>
              <a:rPr lang="es-ES" sz="2200" dirty="0">
                <a:solidFill>
                  <a:srgbClr val="5F5F5F"/>
                </a:solidFill>
              </a:rPr>
              <a:t>Nordex modelo N-60 (Equivalente a JEPÍRACHI)</a:t>
            </a:r>
          </a:p>
          <a:p>
            <a:pPr marL="360000" indent="-360000" algn="just">
              <a:lnSpc>
                <a:spcPct val="100000"/>
              </a:lnSpc>
              <a:spcBef>
                <a:spcPts val="0"/>
              </a:spcBef>
              <a:spcAft>
                <a:spcPts val="1800"/>
              </a:spcAft>
              <a:buFont typeface="+mj-lt"/>
              <a:buAutoNum type="arabicPeriod" startAt="2"/>
            </a:pPr>
            <a:r>
              <a:rPr lang="es-ES" sz="2200" i="1" dirty="0">
                <a:solidFill>
                  <a:srgbClr val="5F5F5F"/>
                </a:solidFill>
              </a:rPr>
              <a:t>Declarar eximida de la penalización económica prevista en el apartado 2 de la disposición transitoria quinta del Real Decreto 661/2007 las instalaciones cuya totalidad de aerogeneradores se encuentran en el ámbito de lo previsto en el apartado 1 de esta resolución”.</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a:ln>
            <a:noFill/>
          </a:ln>
        </p:spPr>
        <p:txBody>
          <a:bodyPr anchor="ctr">
            <a:noAutofit/>
          </a:bodyPr>
          <a:lstStyle/>
          <a:p>
            <a:pPr>
              <a:lnSpc>
                <a:spcPct val="100000"/>
              </a:lnSpc>
            </a:pPr>
            <a:r>
              <a:rPr lang="es-CO" sz="3500" b="1" dirty="0"/>
              <a:t>Imposibilidad de actualización tecnológica</a:t>
            </a:r>
          </a:p>
        </p:txBody>
      </p:sp>
      <p:sp>
        <p:nvSpPr>
          <p:cNvPr id="6" name="Marcador de texto 5">
            <a:extLst>
              <a:ext uri="{FF2B5EF4-FFF2-40B4-BE49-F238E27FC236}">
                <a16:creationId xmlns:a16="http://schemas.microsoft.com/office/drawing/2014/main" id="{FC886B1E-9446-4055-90DC-9575757EB48D}"/>
              </a:ext>
            </a:extLst>
          </p:cNvPr>
          <p:cNvSpPr>
            <a:spLocks noGrp="1"/>
          </p:cNvSpPr>
          <p:nvPr>
            <p:ph type="body" sz="quarter" idx="12"/>
          </p:nvPr>
        </p:nvSpPr>
        <p:spPr>
          <a:xfrm>
            <a:off x="674688" y="1026943"/>
            <a:ext cx="10253507" cy="558018"/>
          </a:xfrm>
          <a:ln>
            <a:noFill/>
          </a:ln>
        </p:spPr>
        <p:txBody>
          <a:bodyPr anchor="b">
            <a:noAutofit/>
          </a:bodyPr>
          <a:lstStyle/>
          <a:p>
            <a:pPr>
              <a:lnSpc>
                <a:spcPct val="100000"/>
              </a:lnSpc>
            </a:pPr>
            <a:r>
              <a:rPr lang="es-ES" b="1" dirty="0">
                <a:solidFill>
                  <a:srgbClr val="007635"/>
                </a:solidFill>
              </a:rPr>
              <a:t>España: </a:t>
            </a:r>
            <a:r>
              <a:rPr lang="es-ES" sz="2150" b="1" dirty="0">
                <a:solidFill>
                  <a:srgbClr val="007635"/>
                </a:solidFill>
              </a:rPr>
              <a:t>Resolución 15624-2012 </a:t>
            </a:r>
            <a:r>
              <a:rPr lang="es-ES" sz="2000" b="1" dirty="0">
                <a:solidFill>
                  <a:srgbClr val="007635"/>
                </a:solidFill>
              </a:rPr>
              <a:t>(Ministerio de Industria, Energía y Turismo)</a:t>
            </a:r>
          </a:p>
        </p:txBody>
      </p:sp>
    </p:spTree>
    <p:extLst>
      <p:ext uri="{BB962C8B-B14F-4D97-AF65-F5344CB8AC3E}">
        <p14:creationId xmlns:p14="http://schemas.microsoft.com/office/powerpoint/2010/main" val="30570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555703F-4B6C-45FD-A7FC-722AE578C460}"/>
              </a:ext>
            </a:extLst>
          </p:cNvPr>
          <p:cNvSpPr txBox="1">
            <a:spLocks noChangeArrowheads="1"/>
          </p:cNvSpPr>
          <p:nvPr/>
        </p:nvSpPr>
        <p:spPr bwMode="auto">
          <a:xfrm>
            <a:off x="1049720" y="395956"/>
            <a:ext cx="936104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000"/>
              </a:spcBef>
            </a:pPr>
            <a:r>
              <a:rPr lang="es-MX" sz="3600" b="1" dirty="0">
                <a:solidFill>
                  <a:srgbClr val="92D050"/>
                </a:solidFill>
                <a:latin typeface="+mn-lt"/>
                <a:ea typeface="+mn-ea"/>
                <a:cs typeface="+mn-cs"/>
              </a:rPr>
              <a:t>TECNOLOGÍA NO ACTUALIZABLE </a:t>
            </a:r>
            <a:endParaRPr lang="es-ES" sz="3600" b="1" dirty="0">
              <a:solidFill>
                <a:srgbClr val="92D050"/>
              </a:solidFill>
              <a:latin typeface="+mn-lt"/>
              <a:ea typeface="+mn-ea"/>
              <a:cs typeface="+mn-cs"/>
            </a:endParaRPr>
          </a:p>
        </p:txBody>
      </p:sp>
      <p:sp>
        <p:nvSpPr>
          <p:cNvPr id="2" name="CuadroTexto 1">
            <a:extLst>
              <a:ext uri="{FF2B5EF4-FFF2-40B4-BE49-F238E27FC236}">
                <a16:creationId xmlns:a16="http://schemas.microsoft.com/office/drawing/2014/main" id="{5E00234A-90AF-4C73-88C0-54DCD9627254}"/>
              </a:ext>
            </a:extLst>
          </p:cNvPr>
          <p:cNvSpPr txBox="1"/>
          <p:nvPr/>
        </p:nvSpPr>
        <p:spPr>
          <a:xfrm>
            <a:off x="949525" y="1491154"/>
            <a:ext cx="10284532" cy="3539430"/>
          </a:xfrm>
          <a:prstGeom prst="rect">
            <a:avLst/>
          </a:prstGeom>
          <a:noFill/>
        </p:spPr>
        <p:txBody>
          <a:bodyPr wrap="square" rtlCol="0">
            <a:spAutoFit/>
          </a:bodyPr>
          <a:lstStyle/>
          <a:p>
            <a:pPr marL="285750" indent="-285750" algn="just">
              <a:buFont typeface="Wingdings" panose="05000000000000000000" pitchFamily="2" charset="2"/>
              <a:buChar char="q"/>
            </a:pPr>
            <a:r>
              <a:rPr lang="es-ES" sz="2800" dirty="0">
                <a:solidFill>
                  <a:srgbClr val="4D4D4D"/>
                </a:solidFill>
                <a:latin typeface="+mj-lt"/>
              </a:rPr>
              <a:t> </a:t>
            </a:r>
            <a:r>
              <a:rPr lang="es-ES" sz="2800" dirty="0" err="1">
                <a:solidFill>
                  <a:srgbClr val="4D4D4D"/>
                </a:solidFill>
                <a:latin typeface="+mj-lt"/>
              </a:rPr>
              <a:t>Jepírachi</a:t>
            </a:r>
            <a:r>
              <a:rPr lang="es-ES" sz="2800" dirty="0">
                <a:solidFill>
                  <a:srgbClr val="4D4D4D"/>
                </a:solidFill>
                <a:latin typeface="+mj-lt"/>
              </a:rPr>
              <a:t> cuenta con aerogeneradores de tecnología  antigua que imposibilita su actualización tecnológica.</a:t>
            </a:r>
          </a:p>
          <a:p>
            <a:pPr marL="285750" indent="-285750" algn="just">
              <a:buFont typeface="Wingdings" panose="05000000000000000000" pitchFamily="2" charset="2"/>
              <a:buChar char="q"/>
            </a:pPr>
            <a:endParaRPr lang="es-ES" sz="2800" dirty="0">
              <a:solidFill>
                <a:srgbClr val="4D4D4D"/>
              </a:solidFill>
              <a:latin typeface="+mj-lt"/>
            </a:endParaRPr>
          </a:p>
          <a:p>
            <a:pPr marL="285750" indent="-285750" algn="just">
              <a:buFont typeface="Wingdings" panose="05000000000000000000" pitchFamily="2" charset="2"/>
              <a:buChar char="q"/>
            </a:pPr>
            <a:r>
              <a:rPr lang="es-ES" sz="2800" dirty="0">
                <a:solidFill>
                  <a:srgbClr val="4D4D4D"/>
                </a:solidFill>
                <a:latin typeface="+mj-lt"/>
              </a:rPr>
              <a:t> El parque actualmente cuenta con torres de altura de 60 m. La modernización del parque requeriría de torres de alturas superiores a 100 m lo cual no es permitido por la regulación aeronáutica.</a:t>
            </a:r>
          </a:p>
          <a:p>
            <a:pPr marL="285750" indent="-285750" algn="just">
              <a:buFont typeface="Wingdings" panose="05000000000000000000" pitchFamily="2" charset="2"/>
              <a:buChar char="q"/>
            </a:pPr>
            <a:endParaRPr lang="es-ES" sz="2800" dirty="0">
              <a:solidFill>
                <a:srgbClr val="4D4D4D"/>
              </a:solidFill>
              <a:latin typeface="+mj-lt"/>
            </a:endParaRPr>
          </a:p>
        </p:txBody>
      </p:sp>
    </p:spTree>
    <p:extLst>
      <p:ext uri="{BB962C8B-B14F-4D97-AF65-F5344CB8AC3E}">
        <p14:creationId xmlns:p14="http://schemas.microsoft.com/office/powerpoint/2010/main" val="371245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1 CuadroTexto">
            <a:extLst>
              <a:ext uri="{FF2B5EF4-FFF2-40B4-BE49-F238E27FC236}">
                <a16:creationId xmlns:a16="http://schemas.microsoft.com/office/drawing/2014/main" id="{9A061B52-C339-4BCF-87DE-5885887D4FA5}"/>
              </a:ext>
            </a:extLst>
          </p:cNvPr>
          <p:cNvSpPr txBox="1"/>
          <p:nvPr/>
        </p:nvSpPr>
        <p:spPr>
          <a:xfrm>
            <a:off x="264942" y="482991"/>
            <a:ext cx="11451100" cy="2862322"/>
          </a:xfrm>
          <a:prstGeom prst="rect">
            <a:avLst/>
          </a:prstGeom>
          <a:noFill/>
          <a:ln>
            <a:noFill/>
          </a:ln>
        </p:spPr>
        <p:txBody>
          <a:bodyPr wrap="square" rtlCol="0">
            <a:spAutoFit/>
          </a:bodyPr>
          <a:lstStyle/>
          <a:p>
            <a:pPr algn="ctr">
              <a:spcBef>
                <a:spcPct val="0"/>
              </a:spcBef>
              <a:defRPr/>
            </a:pPr>
            <a:r>
              <a:rPr lang="es-ES" sz="3600" b="1" dirty="0">
                <a:solidFill>
                  <a:srgbClr val="92D050"/>
                </a:solidFill>
              </a:rPr>
              <a:t>UPME: Integración de las energías renovables no convencionales en Colombia (2015)</a:t>
            </a:r>
          </a:p>
          <a:p>
            <a:pPr lvl="0" algn="just">
              <a:spcBef>
                <a:spcPct val="0"/>
              </a:spcBef>
              <a:defRPr/>
            </a:pPr>
            <a:endParaRPr lang="es-ES" sz="3600" b="1" kern="0" dirty="0">
              <a:solidFill>
                <a:srgbClr val="FF0000"/>
              </a:solidFill>
              <a:latin typeface="Calibri" panose="020F0502020204030204" pitchFamily="34" charset="0"/>
              <a:cs typeface="Arial" panose="020B0604020202020204" pitchFamily="34" charset="0"/>
            </a:endParaRPr>
          </a:p>
          <a:p>
            <a:pPr lvl="0" algn="just">
              <a:spcBef>
                <a:spcPct val="0"/>
              </a:spcBef>
              <a:defRPr/>
            </a:pPr>
            <a:r>
              <a:rPr lang="es-ES" sz="2400" b="1" kern="0" dirty="0">
                <a:solidFill>
                  <a:srgbClr val="4D4D4D"/>
                </a:solidFill>
                <a:latin typeface="+mj-lt"/>
                <a:cs typeface="Arial" panose="020B0604020202020204" pitchFamily="34" charset="0"/>
              </a:rPr>
              <a:t>…se llega adicionalmente a establecer que para el año 2025 sería posible permitir una penetración máxima del orden de 1900 MW (15%) de tales fuentes</a:t>
            </a:r>
          </a:p>
        </p:txBody>
      </p:sp>
      <p:sp>
        <p:nvSpPr>
          <p:cNvPr id="3" name="31 CuadroTexto">
            <a:extLst>
              <a:ext uri="{FF2B5EF4-FFF2-40B4-BE49-F238E27FC236}">
                <a16:creationId xmlns:a16="http://schemas.microsoft.com/office/drawing/2014/main" id="{53384D03-B793-4E89-B00E-5FD5ACFD5250}"/>
              </a:ext>
            </a:extLst>
          </p:cNvPr>
          <p:cNvSpPr txBox="1"/>
          <p:nvPr/>
        </p:nvSpPr>
        <p:spPr>
          <a:xfrm>
            <a:off x="370450" y="3715425"/>
            <a:ext cx="11451100" cy="2308324"/>
          </a:xfrm>
          <a:prstGeom prst="rect">
            <a:avLst/>
          </a:prstGeom>
          <a:noFill/>
          <a:ln>
            <a:noFill/>
          </a:ln>
        </p:spPr>
        <p:txBody>
          <a:bodyPr wrap="square" rtlCol="0">
            <a:spAutoFit/>
          </a:bodyPr>
          <a:lstStyle/>
          <a:p>
            <a:pPr lvl="0" algn="ctr">
              <a:spcBef>
                <a:spcPct val="0"/>
              </a:spcBef>
              <a:defRPr/>
            </a:pPr>
            <a:r>
              <a:rPr lang="es-ES" sz="3600" b="1" dirty="0">
                <a:solidFill>
                  <a:srgbClr val="92D050"/>
                </a:solidFill>
              </a:rPr>
              <a:t>CNO: 25 Congreso MEM –Nov.2019</a:t>
            </a:r>
          </a:p>
          <a:p>
            <a:pPr lvl="0" algn="just">
              <a:spcBef>
                <a:spcPct val="0"/>
              </a:spcBef>
              <a:defRPr/>
            </a:pPr>
            <a:endParaRPr lang="es-ES" sz="3600" b="1" kern="0" dirty="0">
              <a:solidFill>
                <a:srgbClr val="FF0000"/>
              </a:solidFill>
              <a:latin typeface="Calibri" panose="020F0502020204030204" pitchFamily="34" charset="0"/>
              <a:cs typeface="Arial" panose="020B0604020202020204" pitchFamily="34" charset="0"/>
            </a:endParaRPr>
          </a:p>
          <a:p>
            <a:pPr lvl="0" algn="just">
              <a:spcBef>
                <a:spcPct val="0"/>
              </a:spcBef>
              <a:defRPr/>
            </a:pPr>
            <a:r>
              <a:rPr lang="es-ES" sz="2400" b="1" kern="0" dirty="0">
                <a:solidFill>
                  <a:srgbClr val="4D4D4D"/>
                </a:solidFill>
                <a:latin typeface="+mj-lt"/>
                <a:cs typeface="Arial" panose="020B0604020202020204" pitchFamily="34" charset="0"/>
              </a:rPr>
              <a:t>En su presentación indicó que el SIN puede incorporar hasta 2,400 MW en FRNCE sin que se afecte al sistema.  Esta capacidad se alcanzará en los años 2022-23 y hoy esa cifra no es ni </a:t>
            </a:r>
            <a:r>
              <a:rPr lang="es-ES" sz="2400" b="1" kern="0" dirty="0">
                <a:solidFill>
                  <a:srgbClr val="4D4D4D"/>
                </a:solidFill>
                <a:highlight>
                  <a:srgbClr val="FFFF00"/>
                </a:highlight>
                <a:latin typeface="+mj-lt"/>
                <a:cs typeface="Arial" panose="020B0604020202020204" pitchFamily="34" charset="0"/>
              </a:rPr>
              <a:t>el 2% </a:t>
            </a:r>
            <a:r>
              <a:rPr lang="es-ES" sz="2400" b="1" kern="0" dirty="0">
                <a:solidFill>
                  <a:srgbClr val="4D4D4D"/>
                </a:solidFill>
                <a:latin typeface="+mj-lt"/>
                <a:cs typeface="Arial" panose="020B0604020202020204" pitchFamily="34" charset="0"/>
              </a:rPr>
              <a:t>de esa capacidad.</a:t>
            </a:r>
          </a:p>
        </p:txBody>
      </p:sp>
    </p:spTree>
    <p:extLst>
      <p:ext uri="{BB962C8B-B14F-4D97-AF65-F5344CB8AC3E}">
        <p14:creationId xmlns:p14="http://schemas.microsoft.com/office/powerpoint/2010/main" val="388873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429000"/>
            <a:ext cx="10030225" cy="1637847"/>
          </a:xfrm>
        </p:spPr>
        <p:txBody>
          <a:bodyPr>
            <a:normAutofit/>
          </a:bodyPr>
          <a:lstStyle/>
          <a:p>
            <a:pPr algn="ctr"/>
            <a:r>
              <a:rPr lang="es-CO" sz="6000" b="1" dirty="0"/>
              <a:t>Beneficios</a:t>
            </a:r>
          </a:p>
        </p:txBody>
      </p:sp>
    </p:spTree>
    <p:extLst>
      <p:ext uri="{BB962C8B-B14F-4D97-AF65-F5344CB8AC3E}">
        <p14:creationId xmlns:p14="http://schemas.microsoft.com/office/powerpoint/2010/main" val="307044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Autofit/>
          </a:bodyPr>
          <a:lstStyle/>
          <a:p>
            <a:pPr marL="360000" indent="-360000" algn="just">
              <a:lnSpc>
                <a:spcPts val="3600"/>
              </a:lnSpc>
              <a:spcBef>
                <a:spcPts val="0"/>
              </a:spcBef>
              <a:spcAft>
                <a:spcPts val="1800"/>
              </a:spcAft>
              <a:buFont typeface="Wingdings" panose="05000000000000000000" pitchFamily="2" charset="2"/>
              <a:buChar char="Ø"/>
            </a:pPr>
            <a:r>
              <a:rPr lang="es-ES" sz="2200" b="1" dirty="0">
                <a:solidFill>
                  <a:srgbClr val="5F5F5F"/>
                </a:solidFill>
              </a:rPr>
              <a:t>Inversión Social Promedio Anual: </a:t>
            </a:r>
            <a:r>
              <a:rPr lang="es-ES" sz="2200" dirty="0">
                <a:solidFill>
                  <a:srgbClr val="5F5F5F"/>
                </a:solidFill>
              </a:rPr>
              <a:t> COP 1.410.608.964</a:t>
            </a:r>
          </a:p>
          <a:p>
            <a:pPr marL="360000" indent="-360000" algn="just">
              <a:lnSpc>
                <a:spcPts val="3600"/>
              </a:lnSpc>
              <a:spcBef>
                <a:spcPts val="0"/>
              </a:spcBef>
              <a:spcAft>
                <a:spcPts val="1800"/>
              </a:spcAft>
              <a:buFont typeface="Wingdings" panose="05000000000000000000" pitchFamily="2" charset="2"/>
              <a:buChar char="Ø"/>
            </a:pPr>
            <a:r>
              <a:rPr lang="es-ES" sz="2200" b="1" dirty="0">
                <a:solidFill>
                  <a:srgbClr val="5F5F5F"/>
                </a:solidFill>
              </a:rPr>
              <a:t>Líneas de Inversión: </a:t>
            </a:r>
            <a:r>
              <a:rPr lang="es-ES" sz="2200" dirty="0">
                <a:solidFill>
                  <a:srgbClr val="5F5F5F"/>
                </a:solidFill>
              </a:rPr>
              <a:t>proyectos productivos (pesca, artesanías, transporte), empleos, mantenimiento y operación planta desalinizadora (incluida la energía eléctrica), contratación de productos y servicios.</a:t>
            </a:r>
          </a:p>
          <a:p>
            <a:pPr marL="360000" indent="-360000" algn="just">
              <a:lnSpc>
                <a:spcPts val="3600"/>
              </a:lnSpc>
              <a:spcBef>
                <a:spcPts val="0"/>
              </a:spcBef>
              <a:spcAft>
                <a:spcPts val="1800"/>
              </a:spcAft>
              <a:buFont typeface="Wingdings" panose="05000000000000000000" pitchFamily="2" charset="2"/>
              <a:buChar char="Ø"/>
            </a:pPr>
            <a:r>
              <a:rPr lang="es-ES" sz="2200" b="1" dirty="0">
                <a:solidFill>
                  <a:srgbClr val="5F5F5F"/>
                </a:solidFill>
              </a:rPr>
              <a:t>Beneficiarios: </a:t>
            </a:r>
            <a:r>
              <a:rPr lang="es-ES" sz="2200" dirty="0">
                <a:solidFill>
                  <a:srgbClr val="5F5F5F"/>
                </a:solidFill>
              </a:rPr>
              <a:t> 3 comunidades, 96 familias, 413 personas.</a:t>
            </a:r>
          </a:p>
          <a:p>
            <a:pPr marL="360000" indent="-360000" algn="just">
              <a:lnSpc>
                <a:spcPts val="3600"/>
              </a:lnSpc>
              <a:spcBef>
                <a:spcPts val="0"/>
              </a:spcBef>
              <a:spcAft>
                <a:spcPts val="1800"/>
              </a:spcAft>
              <a:buFont typeface="Wingdings" panose="05000000000000000000" pitchFamily="2" charset="2"/>
              <a:buChar char="Ø"/>
            </a:pPr>
            <a:r>
              <a:rPr lang="es-ES" sz="2200" b="1" dirty="0">
                <a:solidFill>
                  <a:srgbClr val="5F5F5F"/>
                </a:solidFill>
              </a:rPr>
              <a:t>Empleos Generados: </a:t>
            </a:r>
            <a:r>
              <a:rPr lang="es-ES" sz="2200" dirty="0">
                <a:solidFill>
                  <a:srgbClr val="5F5F5F"/>
                </a:solidFill>
              </a:rPr>
              <a:t>27 empleos de la comunidad Wayuu</a:t>
            </a:r>
          </a:p>
          <a:p>
            <a:pPr marL="360000" indent="-360000" algn="just">
              <a:lnSpc>
                <a:spcPts val="3600"/>
              </a:lnSpc>
              <a:spcBef>
                <a:spcPts val="0"/>
              </a:spcBef>
              <a:spcAft>
                <a:spcPts val="600"/>
              </a:spcAft>
              <a:buFont typeface="Wingdings" panose="05000000000000000000" pitchFamily="2" charset="2"/>
              <a:buChar char="Ø"/>
            </a:pPr>
            <a:r>
              <a:rPr lang="es-ES" sz="2200" b="1" dirty="0">
                <a:solidFill>
                  <a:srgbClr val="5F5F5F"/>
                </a:solidFill>
              </a:rPr>
              <a:t>Beneficiarios Proyectos Productivos:</a:t>
            </a:r>
          </a:p>
          <a:p>
            <a:pPr marL="576000" algn="just">
              <a:lnSpc>
                <a:spcPts val="3600"/>
              </a:lnSpc>
              <a:spcBef>
                <a:spcPts val="0"/>
              </a:spcBef>
              <a:spcAft>
                <a:spcPts val="600"/>
              </a:spcAft>
              <a:buFont typeface="Wingdings" panose="05000000000000000000" pitchFamily="2" charset="2"/>
              <a:buChar char="§"/>
            </a:pPr>
            <a:r>
              <a:rPr lang="es-ES" sz="2200" dirty="0">
                <a:solidFill>
                  <a:srgbClr val="5F5F5F"/>
                </a:solidFill>
              </a:rPr>
              <a:t>Pesca: 13 grupos, 66 pescadores.</a:t>
            </a:r>
          </a:p>
          <a:p>
            <a:pPr marL="576000" algn="just">
              <a:lnSpc>
                <a:spcPts val="3600"/>
              </a:lnSpc>
              <a:spcBef>
                <a:spcPts val="0"/>
              </a:spcBef>
              <a:spcAft>
                <a:spcPts val="600"/>
              </a:spcAft>
              <a:buFont typeface="Wingdings" panose="05000000000000000000" pitchFamily="2" charset="2"/>
              <a:buChar char="§"/>
            </a:pPr>
            <a:r>
              <a:rPr lang="es-ES" sz="2200" dirty="0">
                <a:solidFill>
                  <a:srgbClr val="5F5F5F"/>
                </a:solidFill>
              </a:rPr>
              <a:t>Artesanías: 119 artesanas.</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lvl="0">
              <a:lnSpc>
                <a:spcPct val="100000"/>
              </a:lnSpc>
            </a:pPr>
            <a:r>
              <a:rPr lang="es-CO" b="1" dirty="0"/>
              <a:t>Gestión Social</a:t>
            </a:r>
          </a:p>
        </p:txBody>
      </p:sp>
    </p:spTree>
    <p:extLst>
      <p:ext uri="{BB962C8B-B14F-4D97-AF65-F5344CB8AC3E}">
        <p14:creationId xmlns:p14="http://schemas.microsoft.com/office/powerpoint/2010/main" val="64361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Autofit/>
          </a:bodyPr>
          <a:lstStyle/>
          <a:p>
            <a:pPr marL="360000" indent="-360000" algn="just">
              <a:lnSpc>
                <a:spcPts val="4000"/>
              </a:lnSpc>
              <a:spcBef>
                <a:spcPts val="0"/>
              </a:spcBef>
              <a:spcAft>
                <a:spcPts val="3000"/>
              </a:spcAft>
              <a:buFont typeface="Wingdings" panose="05000000000000000000" pitchFamily="2" charset="2"/>
              <a:buChar char="Ø"/>
            </a:pPr>
            <a:r>
              <a:rPr lang="es-ES" b="1" dirty="0">
                <a:solidFill>
                  <a:srgbClr val="5F5F5F"/>
                </a:solidFill>
              </a:rPr>
              <a:t>Generación a costo cero</a:t>
            </a:r>
            <a:endParaRPr lang="es-ES" dirty="0">
              <a:solidFill>
                <a:srgbClr val="5F5F5F"/>
              </a:solidFill>
            </a:endParaRPr>
          </a:p>
          <a:p>
            <a:pPr marL="360000" indent="-360000" algn="just">
              <a:lnSpc>
                <a:spcPts val="4000"/>
              </a:lnSpc>
              <a:spcBef>
                <a:spcPts val="0"/>
              </a:spcBef>
              <a:spcAft>
                <a:spcPts val="3000"/>
              </a:spcAft>
              <a:buFont typeface="Wingdings" panose="05000000000000000000" pitchFamily="2" charset="2"/>
              <a:buChar char="Ø"/>
            </a:pPr>
            <a:r>
              <a:rPr lang="es-ES" b="1" dirty="0">
                <a:solidFill>
                  <a:srgbClr val="5F5F5F"/>
                </a:solidFill>
              </a:rPr>
              <a:t>Promedio Generación Anual: </a:t>
            </a:r>
            <a:r>
              <a:rPr lang="es-ES" dirty="0">
                <a:solidFill>
                  <a:srgbClr val="5F5F5F"/>
                </a:solidFill>
              </a:rPr>
              <a:t> 50.5 GWh.</a:t>
            </a:r>
          </a:p>
          <a:p>
            <a:pPr marL="360000" indent="-360000" algn="just">
              <a:lnSpc>
                <a:spcPts val="4000"/>
              </a:lnSpc>
              <a:spcBef>
                <a:spcPts val="0"/>
              </a:spcBef>
              <a:spcAft>
                <a:spcPts val="3000"/>
              </a:spcAft>
              <a:buFont typeface="Wingdings" panose="05000000000000000000" pitchFamily="2" charset="2"/>
              <a:buChar char="Ø"/>
            </a:pPr>
            <a:r>
              <a:rPr lang="es-ES" b="1" dirty="0">
                <a:solidFill>
                  <a:srgbClr val="5F5F5F"/>
                </a:solidFill>
              </a:rPr>
              <a:t>Generación de Enero de 2004 a Septiembre de 2019: </a:t>
            </a:r>
            <a:r>
              <a:rPr lang="es-ES" dirty="0">
                <a:solidFill>
                  <a:srgbClr val="5F5F5F"/>
                </a:solidFill>
              </a:rPr>
              <a:t>806.7 GWh.</a:t>
            </a:r>
          </a:p>
          <a:p>
            <a:pPr marL="360000" indent="-360000" algn="just">
              <a:lnSpc>
                <a:spcPts val="4000"/>
              </a:lnSpc>
              <a:spcBef>
                <a:spcPts val="0"/>
              </a:spcBef>
              <a:spcAft>
                <a:spcPts val="3000"/>
              </a:spcAft>
              <a:buFont typeface="Wingdings" panose="05000000000000000000" pitchFamily="2" charset="2"/>
              <a:buChar char="Ø"/>
            </a:pPr>
            <a:endParaRPr lang="es-ES"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lvl="0">
              <a:lnSpc>
                <a:spcPct val="100000"/>
              </a:lnSpc>
            </a:pPr>
            <a:r>
              <a:rPr lang="es-CO" b="1" dirty="0"/>
              <a:t>Beneficios Energéticos</a:t>
            </a:r>
          </a:p>
        </p:txBody>
      </p:sp>
    </p:spTree>
    <p:extLst>
      <p:ext uri="{BB962C8B-B14F-4D97-AF65-F5344CB8AC3E}">
        <p14:creationId xmlns:p14="http://schemas.microsoft.com/office/powerpoint/2010/main" val="163180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Marcador de número de diapositiva"/>
          <p:cNvSpPr txBox="1">
            <a:spLocks/>
          </p:cNvSpPr>
          <p:nvPr/>
        </p:nvSpPr>
        <p:spPr bwMode="auto">
          <a:xfrm>
            <a:off x="9892445" y="6014794"/>
            <a:ext cx="2133600" cy="276999"/>
          </a:xfrm>
          <a:prstGeom prst="rect">
            <a:avLst/>
          </a:prstGeom>
          <a:noFill/>
          <a:extLst/>
        </p:spPr>
        <p:txBody>
          <a:bodyPr wrap="square" rtlCol="0" anchor="ctr">
            <a:spAutoFit/>
          </a:bodyPr>
          <a:lstStyle>
            <a:defPPr>
              <a:defRPr lang="es-CO"/>
            </a:defPPr>
            <a:lvl1pPr algn="r">
              <a:defRPr sz="1200">
                <a:solidFill>
                  <a:schemeClr val="tx1">
                    <a:lumMod val="50000"/>
                    <a:lumOff val="50000"/>
                  </a:schemeClr>
                </a:solidFill>
              </a:defRPr>
            </a:lvl1pPr>
          </a:lstStyle>
          <a:p>
            <a:fld id="{19796BC4-310F-4E93-BC51-DDF3840022F2}" type="slidenum">
              <a:rPr lang="es-CO" altLang="es-CO">
                <a:solidFill>
                  <a:prstClr val="black">
                    <a:lumMod val="50000"/>
                    <a:lumOff val="50000"/>
                  </a:prstClr>
                </a:solidFill>
              </a:rPr>
              <a:pPr/>
              <a:t>17</a:t>
            </a:fld>
            <a:endParaRPr lang="es-CO" altLang="es-CO" dirty="0">
              <a:solidFill>
                <a:prstClr val="black">
                  <a:lumMod val="50000"/>
                  <a:lumOff val="50000"/>
                </a:prstClr>
              </a:solidFill>
            </a:endParaRPr>
          </a:p>
        </p:txBody>
      </p:sp>
      <p:sp>
        <p:nvSpPr>
          <p:cNvPr id="2" name="CuadroTexto 1">
            <a:extLst>
              <a:ext uri="{FF2B5EF4-FFF2-40B4-BE49-F238E27FC236}">
                <a16:creationId xmlns:a16="http://schemas.microsoft.com/office/drawing/2014/main" id="{21A52128-FE03-4E32-8B34-9070F86B9E07}"/>
              </a:ext>
            </a:extLst>
          </p:cNvPr>
          <p:cNvSpPr txBox="1"/>
          <p:nvPr/>
        </p:nvSpPr>
        <p:spPr>
          <a:xfrm>
            <a:off x="1561171" y="5642517"/>
            <a:ext cx="8764579" cy="646331"/>
          </a:xfrm>
          <a:prstGeom prst="rect">
            <a:avLst/>
          </a:prstGeom>
          <a:noFill/>
        </p:spPr>
        <p:txBody>
          <a:bodyPr wrap="none" rtlCol="0">
            <a:spAutoFit/>
          </a:bodyPr>
          <a:lstStyle/>
          <a:p>
            <a:r>
              <a:rPr lang="es-CO" dirty="0"/>
              <a:t>Pérdidas ahorradas por la demanda de energía en Puerto </a:t>
            </a:r>
            <a:r>
              <a:rPr lang="es-CO" dirty="0" err="1"/>
              <a:t>Bolivar</a:t>
            </a:r>
            <a:r>
              <a:rPr lang="es-CO" dirty="0"/>
              <a:t>, del orden de 140 millones</a:t>
            </a:r>
          </a:p>
          <a:p>
            <a:r>
              <a:rPr lang="es-CO" dirty="0"/>
              <a:t> de pesos anuales valoradas al precio actual de suministro.</a:t>
            </a:r>
          </a:p>
        </p:txBody>
      </p:sp>
      <p:graphicFrame>
        <p:nvGraphicFramePr>
          <p:cNvPr id="5" name="Gráfico 4">
            <a:extLst>
              <a:ext uri="{FF2B5EF4-FFF2-40B4-BE49-F238E27FC236}">
                <a16:creationId xmlns:a16="http://schemas.microsoft.com/office/drawing/2014/main" id="{7E6498C4-0273-4599-BEA2-477C2B3F8D50}"/>
              </a:ext>
            </a:extLst>
          </p:cNvPr>
          <p:cNvGraphicFramePr>
            <a:graphicFrameLocks/>
          </p:cNvGraphicFramePr>
          <p:nvPr>
            <p:extLst/>
          </p:nvPr>
        </p:nvGraphicFramePr>
        <p:xfrm>
          <a:off x="2230244" y="903249"/>
          <a:ext cx="6936058" cy="4594302"/>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52EF7F0C-9F4A-4BA3-B402-C24039341339}"/>
              </a:ext>
            </a:extLst>
          </p:cNvPr>
          <p:cNvSpPr txBox="1"/>
          <p:nvPr/>
        </p:nvSpPr>
        <p:spPr>
          <a:xfrm>
            <a:off x="1182029" y="2509024"/>
            <a:ext cx="656526" cy="369332"/>
          </a:xfrm>
          <a:prstGeom prst="rect">
            <a:avLst/>
          </a:prstGeom>
          <a:noFill/>
        </p:spPr>
        <p:txBody>
          <a:bodyPr wrap="none" rtlCol="0">
            <a:spAutoFit/>
          </a:bodyPr>
          <a:lstStyle/>
          <a:p>
            <a:r>
              <a:rPr lang="es-CO" dirty="0"/>
              <a:t>GWh</a:t>
            </a:r>
          </a:p>
        </p:txBody>
      </p:sp>
      <p:sp>
        <p:nvSpPr>
          <p:cNvPr id="4" name="CuadroTexto 3">
            <a:extLst>
              <a:ext uri="{FF2B5EF4-FFF2-40B4-BE49-F238E27FC236}">
                <a16:creationId xmlns:a16="http://schemas.microsoft.com/office/drawing/2014/main" id="{329FEBE0-E150-483A-B3FF-69BD8589553B}"/>
              </a:ext>
            </a:extLst>
          </p:cNvPr>
          <p:cNvSpPr txBox="1"/>
          <p:nvPr/>
        </p:nvSpPr>
        <p:spPr>
          <a:xfrm>
            <a:off x="9534293" y="2878356"/>
            <a:ext cx="1276503" cy="369332"/>
          </a:xfrm>
          <a:prstGeom prst="rect">
            <a:avLst/>
          </a:prstGeom>
          <a:noFill/>
        </p:spPr>
        <p:txBody>
          <a:bodyPr wrap="none" rtlCol="0">
            <a:spAutoFit/>
          </a:bodyPr>
          <a:lstStyle/>
          <a:p>
            <a:r>
              <a:rPr lang="es-CO" dirty="0"/>
              <a:t>Miles Pesos</a:t>
            </a:r>
          </a:p>
        </p:txBody>
      </p:sp>
    </p:spTree>
    <p:extLst>
      <p:ext uri="{BB962C8B-B14F-4D97-AF65-F5344CB8AC3E}">
        <p14:creationId xmlns:p14="http://schemas.microsoft.com/office/powerpoint/2010/main" val="148966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429000"/>
            <a:ext cx="10030225" cy="1637847"/>
          </a:xfrm>
        </p:spPr>
        <p:txBody>
          <a:bodyPr>
            <a:normAutofit fontScale="90000"/>
          </a:bodyPr>
          <a:lstStyle/>
          <a:p>
            <a:pPr algn="ctr"/>
            <a:r>
              <a:rPr lang="es-CO" sz="6000" b="1" dirty="0"/>
              <a:t>Impacto de </a:t>
            </a:r>
            <a:r>
              <a:rPr lang="es-CO" sz="6000" b="1" dirty="0" err="1"/>
              <a:t>Jepirachi</a:t>
            </a:r>
            <a:r>
              <a:rPr lang="es-CO" sz="6000" b="1" dirty="0"/>
              <a:t> en la operación del SIN</a:t>
            </a:r>
          </a:p>
        </p:txBody>
      </p:sp>
    </p:spTree>
    <p:extLst>
      <p:ext uri="{BB962C8B-B14F-4D97-AF65-F5344CB8AC3E}">
        <p14:creationId xmlns:p14="http://schemas.microsoft.com/office/powerpoint/2010/main" val="53904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t">
            <a:noAutofit/>
          </a:bodyPr>
          <a:lstStyle/>
          <a:p>
            <a:pPr marL="360000" indent="-360000" algn="just">
              <a:lnSpc>
                <a:spcPct val="150000"/>
              </a:lnSpc>
              <a:spcBef>
                <a:spcPts val="0"/>
              </a:spcBef>
              <a:spcAft>
                <a:spcPts val="4200"/>
              </a:spcAft>
              <a:buFont typeface="Wingdings" panose="05000000000000000000" pitchFamily="2" charset="2"/>
              <a:buChar char="Ø"/>
            </a:pPr>
            <a:r>
              <a:rPr lang="es-ES" sz="3200" dirty="0">
                <a:solidFill>
                  <a:srgbClr val="5F5F5F"/>
                </a:solidFill>
              </a:rPr>
              <a:t>No se presentan afectaciones del sistema en estado estable manteniendo el parque en operación.</a:t>
            </a:r>
          </a:p>
          <a:p>
            <a:pPr marL="360000" indent="-360000" algn="just">
              <a:lnSpc>
                <a:spcPct val="150000"/>
              </a:lnSpc>
              <a:spcBef>
                <a:spcPts val="0"/>
              </a:spcBef>
              <a:spcAft>
                <a:spcPts val="4200"/>
              </a:spcAft>
              <a:buFont typeface="Wingdings" panose="05000000000000000000" pitchFamily="2" charset="2"/>
              <a:buChar char="Ø"/>
            </a:pPr>
            <a:r>
              <a:rPr lang="es-ES" sz="3200" dirty="0">
                <a:solidFill>
                  <a:srgbClr val="5F5F5F"/>
                </a:solidFill>
              </a:rPr>
              <a:t>El parque no afecta la calidad de los voltajes en las subestaciones del STN. </a:t>
            </a:r>
          </a:p>
          <a:p>
            <a:pPr marL="360000" indent="-360000" algn="just">
              <a:lnSpc>
                <a:spcPct val="150000"/>
              </a:lnSpc>
              <a:spcBef>
                <a:spcPts val="0"/>
              </a:spcBef>
              <a:spcAft>
                <a:spcPts val="4200"/>
              </a:spcAft>
              <a:buFont typeface="Wingdings" panose="05000000000000000000" pitchFamily="2" charset="2"/>
              <a:buChar char="Ø"/>
            </a:pPr>
            <a:r>
              <a:rPr lang="es-ES" sz="3200" dirty="0">
                <a:solidFill>
                  <a:srgbClr val="5F5F5F"/>
                </a:solidFill>
              </a:rPr>
              <a:t>No se presenta inestabilidad de frecuencia.</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Resultados Análisis Eléctricos</a:t>
            </a:r>
          </a:p>
        </p:txBody>
      </p:sp>
    </p:spTree>
    <p:extLst>
      <p:ext uri="{BB962C8B-B14F-4D97-AF65-F5344CB8AC3E}">
        <p14:creationId xmlns:p14="http://schemas.microsoft.com/office/powerpoint/2010/main" val="178901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151447"/>
            <a:ext cx="10833100" cy="5044591"/>
          </a:xfrm>
        </p:spPr>
        <p:txBody>
          <a:bodyPr anchor="ctr">
            <a:normAutofit fontScale="92500" lnSpcReduction="20000"/>
          </a:bodyPr>
          <a:lstStyle/>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Antecedentes</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Configuración de la conexión del parque</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Proyecto piloto</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Compromisos de reducción de emisiones</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Imposibilidad de actualización tecnológica</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Beneficios</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Sociales</a:t>
            </a:r>
          </a:p>
          <a:p>
            <a:pPr lvl="1" indent="-360000" algn="just">
              <a:lnSpc>
                <a:spcPct val="100000"/>
              </a:lnSpc>
              <a:spcBef>
                <a:spcPts val="0"/>
              </a:spcBef>
              <a:spcAft>
                <a:spcPts val="600"/>
              </a:spcAft>
              <a:buFont typeface="Wingdings" panose="05000000000000000000" pitchFamily="2" charset="2"/>
              <a:buChar char="Ø"/>
            </a:pPr>
            <a:r>
              <a:rPr lang="es-ES" sz="2000" dirty="0">
                <a:solidFill>
                  <a:srgbClr val="5F5F5F"/>
                </a:solidFill>
              </a:rPr>
              <a:t>Energéticos</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Impacto de </a:t>
            </a:r>
            <a:r>
              <a:rPr lang="es-ES" sz="2400" b="1" dirty="0" err="1">
                <a:solidFill>
                  <a:srgbClr val="5F5F5F"/>
                </a:solidFill>
              </a:rPr>
              <a:t>Jepírachi</a:t>
            </a:r>
            <a:r>
              <a:rPr lang="es-ES" sz="2400" b="1" dirty="0">
                <a:solidFill>
                  <a:srgbClr val="5F5F5F"/>
                </a:solidFill>
              </a:rPr>
              <a:t> en la operación del SIN</a:t>
            </a: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Conclusiones</a:t>
            </a:r>
          </a:p>
          <a:p>
            <a:pPr indent="-360000" algn="just">
              <a:lnSpc>
                <a:spcPct val="100000"/>
              </a:lnSpc>
              <a:spcBef>
                <a:spcPts val="0"/>
              </a:spcBef>
              <a:spcAft>
                <a:spcPts val="600"/>
              </a:spcAft>
              <a:buFont typeface="Wingdings" panose="05000000000000000000" pitchFamily="2" charset="2"/>
              <a:buChar char="Ø"/>
            </a:pPr>
            <a:endParaRPr lang="es-ES" sz="2400" b="1"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dirty="0">
                <a:solidFill>
                  <a:srgbClr val="5F5F5F"/>
                </a:solidFill>
              </a:rPr>
              <a:t>Solicitud al C.N.O.</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a:bodyPr>
          <a:lstStyle/>
          <a:p>
            <a:pPr>
              <a:lnSpc>
                <a:spcPct val="100000"/>
              </a:lnSpc>
            </a:pPr>
            <a:r>
              <a:rPr lang="es-CO" sz="3500" b="1" dirty="0"/>
              <a:t>Contenido</a:t>
            </a:r>
          </a:p>
        </p:txBody>
      </p:sp>
    </p:spTree>
    <p:extLst>
      <p:ext uri="{BB962C8B-B14F-4D97-AF65-F5344CB8AC3E}">
        <p14:creationId xmlns:p14="http://schemas.microsoft.com/office/powerpoint/2010/main" val="293359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228703"/>
            <a:ext cx="10030225" cy="1637847"/>
          </a:xfrm>
        </p:spPr>
        <p:txBody>
          <a:bodyPr>
            <a:normAutofit fontScale="90000"/>
          </a:bodyPr>
          <a:lstStyle/>
          <a:p>
            <a:pPr algn="ctr"/>
            <a:r>
              <a:rPr lang="es-CO" sz="6000" b="1" dirty="0"/>
              <a:t>Implicaciones del desmantelamiento</a:t>
            </a:r>
          </a:p>
        </p:txBody>
      </p:sp>
    </p:spTree>
    <p:extLst>
      <p:ext uri="{BB962C8B-B14F-4D97-AF65-F5344CB8AC3E}">
        <p14:creationId xmlns:p14="http://schemas.microsoft.com/office/powerpoint/2010/main" val="383476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02605" y="3054532"/>
            <a:ext cx="10833100" cy="2954383"/>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CO" sz="2000" dirty="0">
                <a:solidFill>
                  <a:srgbClr val="5F5F5F"/>
                </a:solidFill>
              </a:rPr>
              <a:t>La pérdida de los recursos económicos de las comunidades dejan al parque en una condición de vulnerabilidad por quedar expuesto a atentados contra la infraestructura como ya se ha presentado.</a:t>
            </a:r>
          </a:p>
          <a:p>
            <a:pPr marL="360000" indent="-360000" algn="just">
              <a:lnSpc>
                <a:spcPts val="3400"/>
              </a:lnSpc>
              <a:spcBef>
                <a:spcPts val="0"/>
              </a:spcBef>
              <a:spcAft>
                <a:spcPts val="3000"/>
              </a:spcAft>
              <a:buFont typeface="Wingdings" panose="05000000000000000000" pitchFamily="2" charset="2"/>
              <a:buChar char="Ø"/>
            </a:pPr>
            <a:r>
              <a:rPr lang="es-ES" sz="2000" dirty="0">
                <a:solidFill>
                  <a:srgbClr val="5F5F5F"/>
                </a:solidFill>
              </a:rPr>
              <a:t>Sobrecostos operacionales debido a que EPM ha establecido convenios para la prestación servicios sociales a las comunidades hasta el 2023.</a:t>
            </a:r>
          </a:p>
          <a:p>
            <a:pPr marL="360000" indent="-360000" algn="just">
              <a:lnSpc>
                <a:spcPts val="3400"/>
              </a:lnSpc>
              <a:spcBef>
                <a:spcPts val="0"/>
              </a:spcBef>
              <a:spcAft>
                <a:spcPts val="3000"/>
              </a:spcAft>
              <a:buFont typeface="Wingdings" panose="05000000000000000000" pitchFamily="2" charset="2"/>
              <a:buChar char="Ø"/>
            </a:pPr>
            <a:r>
              <a:rPr lang="es-ES" sz="2000" dirty="0">
                <a:solidFill>
                  <a:srgbClr val="5F5F5F"/>
                </a:solidFill>
              </a:rPr>
              <a:t>Terminación abrupta de los contratos laborales con la comunidad Wayuu (27 empleos).</a:t>
            </a:r>
          </a:p>
          <a:p>
            <a:pPr marL="360000" indent="-360000" algn="just">
              <a:lnSpc>
                <a:spcPts val="3400"/>
              </a:lnSpc>
              <a:spcBef>
                <a:spcPts val="0"/>
              </a:spcBef>
              <a:spcAft>
                <a:spcPts val="3000"/>
              </a:spcAft>
              <a:buFont typeface="Wingdings" panose="05000000000000000000" pitchFamily="2" charset="2"/>
              <a:buChar char="Ø"/>
            </a:pPr>
            <a:r>
              <a:rPr lang="es-CO" sz="2000" dirty="0">
                <a:solidFill>
                  <a:srgbClr val="5F5F5F"/>
                </a:solidFill>
              </a:rPr>
              <a:t>El parque suministra la energía para la operación de la planta desalinizadora de </a:t>
            </a:r>
            <a:r>
              <a:rPr lang="es-CO" sz="2000" dirty="0" err="1">
                <a:solidFill>
                  <a:srgbClr val="5F5F5F"/>
                </a:solidFill>
              </a:rPr>
              <a:t>Kasiwolin</a:t>
            </a:r>
            <a:r>
              <a:rPr lang="es-CO" sz="2000" dirty="0">
                <a:solidFill>
                  <a:srgbClr val="5F5F5F"/>
                </a:solidFill>
              </a:rPr>
              <a:t>. Suspender la operación impediría el suministro de agua potable a la comunidad</a:t>
            </a:r>
          </a:p>
          <a:p>
            <a:pPr marL="0" indent="0" algn="just">
              <a:lnSpc>
                <a:spcPts val="3400"/>
              </a:lnSpc>
              <a:spcBef>
                <a:spcPts val="0"/>
              </a:spcBef>
              <a:spcAft>
                <a:spcPts val="3000"/>
              </a:spcAft>
              <a:buNone/>
            </a:pPr>
            <a:endParaRPr lang="es-ES" sz="2000" dirty="0">
              <a:solidFill>
                <a:srgbClr val="5F5F5F"/>
              </a:solidFill>
            </a:endParaRPr>
          </a:p>
          <a:p>
            <a:pPr marL="360000" indent="-360000" algn="just">
              <a:lnSpc>
                <a:spcPts val="3400"/>
              </a:lnSpc>
              <a:spcBef>
                <a:spcPts val="0"/>
              </a:spcBef>
              <a:spcAft>
                <a:spcPts val="3000"/>
              </a:spcAft>
              <a:buFont typeface="Wingdings" panose="05000000000000000000" pitchFamily="2" charset="2"/>
              <a:buChar char="Ø"/>
            </a:pPr>
            <a:endParaRPr lang="es-ES" sz="2000" dirty="0">
              <a:solidFill>
                <a:srgbClr val="5F5F5F"/>
              </a:solidFill>
            </a:endParaRPr>
          </a:p>
          <a:p>
            <a:pPr marL="360000" indent="-360000" algn="just">
              <a:lnSpc>
                <a:spcPts val="3400"/>
              </a:lnSpc>
              <a:spcBef>
                <a:spcPts val="0"/>
              </a:spcBef>
              <a:spcAft>
                <a:spcPts val="3000"/>
              </a:spcAft>
              <a:buFont typeface="Wingdings" panose="05000000000000000000" pitchFamily="2" charset="2"/>
              <a:buChar char="Ø"/>
            </a:pPr>
            <a:endParaRPr lang="es-ES" sz="2000"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ES" b="1" dirty="0"/>
              <a:t>D</a:t>
            </a:r>
            <a:r>
              <a:rPr lang="es-CO" b="1" dirty="0" err="1"/>
              <a:t>esmantelamiento</a:t>
            </a:r>
            <a:endParaRPr lang="es-CO" b="1" dirty="0"/>
          </a:p>
        </p:txBody>
      </p:sp>
    </p:spTree>
    <p:extLst>
      <p:ext uri="{BB962C8B-B14F-4D97-AF65-F5344CB8AC3E}">
        <p14:creationId xmlns:p14="http://schemas.microsoft.com/office/powerpoint/2010/main" val="271045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144187"/>
            <a:ext cx="10030225" cy="1637847"/>
          </a:xfrm>
        </p:spPr>
        <p:txBody>
          <a:bodyPr>
            <a:normAutofit fontScale="90000"/>
          </a:bodyPr>
          <a:lstStyle/>
          <a:p>
            <a:pPr algn="ctr"/>
            <a:r>
              <a:rPr lang="es-CO" sz="6000" b="1" dirty="0"/>
              <a:t>ANÁLSIS DE VIABILIDAD TÉCNICA (XM)</a:t>
            </a:r>
          </a:p>
        </p:txBody>
      </p:sp>
    </p:spTree>
    <p:extLst>
      <p:ext uri="{BB962C8B-B14F-4D97-AF65-F5344CB8AC3E}">
        <p14:creationId xmlns:p14="http://schemas.microsoft.com/office/powerpoint/2010/main" val="271348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384891" y="1648919"/>
            <a:ext cx="10833100" cy="4945130"/>
          </a:xfrm>
        </p:spPr>
        <p:txBody>
          <a:bodyPr anchor="ctr">
            <a:noAutofit/>
          </a:bodyPr>
          <a:lstStyle/>
          <a:p>
            <a:pPr marL="0" indent="0" algn="just">
              <a:lnSpc>
                <a:spcPts val="3400"/>
              </a:lnSpc>
              <a:spcBef>
                <a:spcPts val="0"/>
              </a:spcBef>
              <a:spcAft>
                <a:spcPts val="3000"/>
              </a:spcAft>
              <a:buNone/>
            </a:pPr>
            <a:r>
              <a:rPr lang="es-CO" sz="2600" dirty="0">
                <a:solidFill>
                  <a:srgbClr val="5F5F5F"/>
                </a:solidFill>
              </a:rPr>
              <a:t>“</a:t>
            </a:r>
            <a:r>
              <a:rPr lang="es-CO" sz="2600" i="1" dirty="0">
                <a:solidFill>
                  <a:srgbClr val="5F5F5F"/>
                </a:solidFill>
              </a:rPr>
              <a:t>Evaluar las implicaciones operativas para el sistema si el parque eólico </a:t>
            </a:r>
            <a:r>
              <a:rPr lang="es-CO" sz="2600" i="1" dirty="0" err="1">
                <a:solidFill>
                  <a:srgbClr val="5F5F5F"/>
                </a:solidFill>
              </a:rPr>
              <a:t>Jepírachi</a:t>
            </a:r>
            <a:r>
              <a:rPr lang="es-CO" sz="2600" i="1" dirty="0">
                <a:solidFill>
                  <a:srgbClr val="5F5F5F"/>
                </a:solidFill>
              </a:rPr>
              <a:t> continúa en servicio hasta el 31 de diciembre de 2023, fecha del cumplimiento de su vida útil y compromisos sociales, sin actualizar los equipos según los requerimientos planteados en la resolución CREG 060 de 2019. Adicionalmente solicitamos un concepto técnico con base en los resultados obtenidos”</a:t>
            </a:r>
          </a:p>
          <a:p>
            <a:pPr marL="0" indent="0" algn="just">
              <a:lnSpc>
                <a:spcPts val="3400"/>
              </a:lnSpc>
              <a:spcBef>
                <a:spcPts val="0"/>
              </a:spcBef>
              <a:spcAft>
                <a:spcPts val="3000"/>
              </a:spcAft>
              <a:buNone/>
            </a:pPr>
            <a:endParaRPr lang="es-CO" sz="2600" dirty="0">
              <a:solidFill>
                <a:srgbClr val="5F5F5F"/>
              </a:solidFill>
            </a:endParaRPr>
          </a:p>
          <a:p>
            <a:pPr marL="360000" indent="-360000" algn="just">
              <a:lnSpc>
                <a:spcPts val="3400"/>
              </a:lnSpc>
              <a:spcBef>
                <a:spcPts val="0"/>
              </a:spcBef>
              <a:spcAft>
                <a:spcPts val="3000"/>
              </a:spcAft>
              <a:buFont typeface="Wingdings" panose="05000000000000000000" pitchFamily="2" charset="2"/>
              <a:buChar char="Ø"/>
            </a:pPr>
            <a:endParaRPr lang="es-CO" sz="2600"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Solicitud enviada a XM</a:t>
            </a:r>
          </a:p>
        </p:txBody>
      </p:sp>
    </p:spTree>
    <p:extLst>
      <p:ext uri="{BB962C8B-B14F-4D97-AF65-F5344CB8AC3E}">
        <p14:creationId xmlns:p14="http://schemas.microsoft.com/office/powerpoint/2010/main" val="107737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384891" y="1648919"/>
            <a:ext cx="10833100" cy="4945130"/>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CO" sz="2600" dirty="0">
                <a:solidFill>
                  <a:srgbClr val="5F5F5F"/>
                </a:solidFill>
              </a:rPr>
              <a:t>Potestad para pronunciarse solamente sobre la condición operativa de la subárea GCM.</a:t>
            </a:r>
          </a:p>
          <a:p>
            <a:pPr algn="just">
              <a:lnSpc>
                <a:spcPts val="3400"/>
              </a:lnSpc>
              <a:spcBef>
                <a:spcPts val="0"/>
              </a:spcBef>
              <a:spcAft>
                <a:spcPts val="3000"/>
              </a:spcAft>
              <a:buFont typeface="Wingdings" panose="05000000000000000000" pitchFamily="2" charset="2"/>
              <a:buChar char="Ø"/>
            </a:pPr>
            <a:r>
              <a:rPr lang="es-CO" sz="2600" dirty="0">
                <a:solidFill>
                  <a:srgbClr val="5F5F5F"/>
                </a:solidFill>
              </a:rPr>
              <a:t>Análisis Energéticos:</a:t>
            </a:r>
          </a:p>
          <a:p>
            <a:pPr algn="just">
              <a:lnSpc>
                <a:spcPts val="3400"/>
              </a:lnSpc>
              <a:spcBef>
                <a:spcPts val="0"/>
              </a:spcBef>
              <a:spcAft>
                <a:spcPts val="3000"/>
              </a:spcAft>
              <a:buFont typeface="Wingdings" panose="05000000000000000000" pitchFamily="2" charset="2"/>
              <a:buChar char="§"/>
            </a:pPr>
            <a:r>
              <a:rPr lang="es-CO" sz="2600" dirty="0">
                <a:solidFill>
                  <a:srgbClr val="5F5F5F"/>
                </a:solidFill>
              </a:rPr>
              <a:t>0.15 GWh diarios</a:t>
            </a:r>
          </a:p>
          <a:p>
            <a:pPr algn="just">
              <a:lnSpc>
                <a:spcPts val="3400"/>
              </a:lnSpc>
              <a:spcBef>
                <a:spcPts val="0"/>
              </a:spcBef>
              <a:spcAft>
                <a:spcPts val="3000"/>
              </a:spcAft>
              <a:buFont typeface="Wingdings" panose="05000000000000000000" pitchFamily="2" charset="2"/>
              <a:buChar char="§"/>
            </a:pPr>
            <a:r>
              <a:rPr lang="es-CO" sz="2600" dirty="0">
                <a:solidFill>
                  <a:srgbClr val="5F5F5F"/>
                </a:solidFill>
              </a:rPr>
              <a:t>0.64% Generación total de área Caribe</a:t>
            </a:r>
          </a:p>
          <a:p>
            <a:pPr algn="just">
              <a:lnSpc>
                <a:spcPts val="3400"/>
              </a:lnSpc>
              <a:spcBef>
                <a:spcPts val="0"/>
              </a:spcBef>
              <a:spcAft>
                <a:spcPts val="3000"/>
              </a:spcAft>
              <a:buFont typeface="Wingdings" panose="05000000000000000000" pitchFamily="2" charset="2"/>
              <a:buChar char="§"/>
            </a:pPr>
            <a:r>
              <a:rPr lang="es-CO" sz="2600" dirty="0">
                <a:solidFill>
                  <a:srgbClr val="5F5F5F"/>
                </a:solidFill>
              </a:rPr>
              <a:t>Si es retirada su generación será reemplazada según el mercado</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Respuesta de XM</a:t>
            </a:r>
          </a:p>
        </p:txBody>
      </p:sp>
    </p:spTree>
    <p:extLst>
      <p:ext uri="{BB962C8B-B14F-4D97-AF65-F5344CB8AC3E}">
        <p14:creationId xmlns:p14="http://schemas.microsoft.com/office/powerpoint/2010/main" val="57433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564773" y="1154244"/>
            <a:ext cx="10833100" cy="3687579"/>
          </a:xfrm>
        </p:spPr>
        <p:txBody>
          <a:bodyPr anchor="ctr">
            <a:noAutofit/>
          </a:bodyPr>
          <a:lstStyle/>
          <a:p>
            <a:pPr algn="just">
              <a:lnSpc>
                <a:spcPts val="3400"/>
              </a:lnSpc>
              <a:spcBef>
                <a:spcPts val="0"/>
              </a:spcBef>
              <a:spcAft>
                <a:spcPts val="3000"/>
              </a:spcAft>
              <a:buFont typeface="Wingdings" panose="05000000000000000000" pitchFamily="2" charset="2"/>
              <a:buChar char="Ø"/>
            </a:pPr>
            <a:r>
              <a:rPr lang="es-CO" sz="2600" dirty="0">
                <a:solidFill>
                  <a:srgbClr val="5F5F5F"/>
                </a:solidFill>
              </a:rPr>
              <a:t>Análisis Operativo:</a:t>
            </a:r>
          </a:p>
          <a:p>
            <a:pPr algn="just">
              <a:lnSpc>
                <a:spcPts val="3400"/>
              </a:lnSpc>
              <a:spcBef>
                <a:spcPts val="0"/>
              </a:spcBef>
              <a:spcAft>
                <a:spcPts val="3000"/>
              </a:spcAft>
              <a:buFont typeface="Wingdings" panose="05000000000000000000" pitchFamily="2" charset="2"/>
              <a:buChar char="§"/>
            </a:pPr>
            <a:r>
              <a:rPr lang="es-CO" sz="2600" dirty="0">
                <a:solidFill>
                  <a:srgbClr val="5F5F5F"/>
                </a:solidFill>
              </a:rPr>
              <a:t>Con </a:t>
            </a:r>
            <a:r>
              <a:rPr lang="es-CO" sz="2600" dirty="0" err="1">
                <a:solidFill>
                  <a:srgbClr val="5F5F5F"/>
                </a:solidFill>
              </a:rPr>
              <a:t>Jepírachi</a:t>
            </a:r>
            <a:r>
              <a:rPr lang="es-CO" sz="2600" dirty="0">
                <a:solidFill>
                  <a:srgbClr val="5F5F5F"/>
                </a:solidFill>
              </a:rPr>
              <a:t>: Mejoramiento de la flexibilidad operativa de la red del 4% en períodos de demanda máxima y mínima (condición Marginal)</a:t>
            </a:r>
          </a:p>
          <a:p>
            <a:pPr algn="just">
              <a:lnSpc>
                <a:spcPts val="3400"/>
              </a:lnSpc>
              <a:spcBef>
                <a:spcPts val="0"/>
              </a:spcBef>
              <a:spcAft>
                <a:spcPts val="3000"/>
              </a:spcAft>
              <a:buFont typeface="Wingdings" panose="05000000000000000000" pitchFamily="2" charset="2"/>
              <a:buChar char="§"/>
            </a:pPr>
            <a:r>
              <a:rPr lang="es-CO" sz="2600" dirty="0">
                <a:solidFill>
                  <a:srgbClr val="5F5F5F"/>
                </a:solidFill>
              </a:rPr>
              <a:t> </a:t>
            </a:r>
            <a:r>
              <a:rPr lang="es-CO" sz="2600" b="1" u="sng" dirty="0">
                <a:solidFill>
                  <a:srgbClr val="5F5F5F"/>
                </a:solidFill>
              </a:rPr>
              <a:t>Conclusión:</a:t>
            </a:r>
          </a:p>
          <a:p>
            <a:pPr marL="0" indent="0" algn="just">
              <a:lnSpc>
                <a:spcPts val="3400"/>
              </a:lnSpc>
              <a:spcBef>
                <a:spcPts val="0"/>
              </a:spcBef>
              <a:spcAft>
                <a:spcPts val="3000"/>
              </a:spcAft>
              <a:buNone/>
            </a:pPr>
            <a:endParaRPr lang="es-CO" sz="2600"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Respuesta de XM</a:t>
            </a:r>
          </a:p>
        </p:txBody>
      </p:sp>
      <p:pic>
        <p:nvPicPr>
          <p:cNvPr id="2" name="Imagen 1">
            <a:extLst>
              <a:ext uri="{FF2B5EF4-FFF2-40B4-BE49-F238E27FC236}">
                <a16:creationId xmlns:a16="http://schemas.microsoft.com/office/drawing/2014/main" id="{23F98966-1F5A-4990-89ED-4E7487B98F34}"/>
              </a:ext>
            </a:extLst>
          </p:cNvPr>
          <p:cNvPicPr>
            <a:picLocks noChangeAspect="1"/>
          </p:cNvPicPr>
          <p:nvPr/>
        </p:nvPicPr>
        <p:blipFill>
          <a:blip r:embed="rId2"/>
          <a:stretch>
            <a:fillRect/>
          </a:stretch>
        </p:blipFill>
        <p:spPr>
          <a:xfrm>
            <a:off x="887572" y="4219740"/>
            <a:ext cx="10187501" cy="1484016"/>
          </a:xfrm>
          <a:prstGeom prst="rect">
            <a:avLst/>
          </a:prstGeom>
        </p:spPr>
      </p:pic>
    </p:spTree>
    <p:extLst>
      <p:ext uri="{BB962C8B-B14F-4D97-AF65-F5344CB8AC3E}">
        <p14:creationId xmlns:p14="http://schemas.microsoft.com/office/powerpoint/2010/main" val="200824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429000"/>
            <a:ext cx="10030225" cy="1637847"/>
          </a:xfrm>
        </p:spPr>
        <p:txBody>
          <a:bodyPr>
            <a:normAutofit/>
          </a:bodyPr>
          <a:lstStyle/>
          <a:p>
            <a:pPr algn="ctr"/>
            <a:r>
              <a:rPr lang="es-CO" sz="6000" b="1" dirty="0"/>
              <a:t>Conclusiones</a:t>
            </a:r>
          </a:p>
        </p:txBody>
      </p:sp>
    </p:spTree>
    <p:extLst>
      <p:ext uri="{BB962C8B-B14F-4D97-AF65-F5344CB8AC3E}">
        <p14:creationId xmlns:p14="http://schemas.microsoft.com/office/powerpoint/2010/main" val="355532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El parque puede continuar en operación sin afectar el sistema eléctrico.</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El parque fue concebido como una planta piloto que sirvió de impulso al desarrollo de renovables que se presentará en el sector.</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La tecnología actual del parque no es actualizable, requiere aerogeneradores más altos que no se pueden instalar en el mismo sitio debido a restricciones por la regulación aeronáutica.</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Conclusiones</a:t>
            </a:r>
          </a:p>
        </p:txBody>
      </p:sp>
    </p:spTree>
    <p:extLst>
      <p:ext uri="{BB962C8B-B14F-4D97-AF65-F5344CB8AC3E}">
        <p14:creationId xmlns:p14="http://schemas.microsoft.com/office/powerpoint/2010/main" val="289824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Desconectar el parque podría ser una señal no adecuada con la política energética y podría generar señales adversas hacia los inversionistas debido al cambio sustancial en las reglas de juego.</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El parque ofrece grandes beneficios sociales a las comunidades del área de influencia.</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La no culminación y consolidación del proceso socioeconómico iniciado para beneficio de las comunidades, podría generar frustración y desconfianza y configurar un escenario políticamente inconveniente para el desarrollo de futuros proyectos en la Guajira.</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Conclusiones</a:t>
            </a:r>
          </a:p>
        </p:txBody>
      </p:sp>
    </p:spTree>
    <p:extLst>
      <p:ext uri="{BB962C8B-B14F-4D97-AF65-F5344CB8AC3E}">
        <p14:creationId xmlns:p14="http://schemas.microsoft.com/office/powerpoint/2010/main" val="166636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Desconectar el parque podría ser una señal no adecuada con la política energética y podría generar señales adversas hacia los inversionistas debido al cambio sustancial en las reglas de juego.</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El parque ofrece grandes beneficios sociales a las comunidades del área de influencia.</a:t>
            </a:r>
          </a:p>
          <a:p>
            <a:pPr marL="360000" indent="-360000" algn="just">
              <a:lnSpc>
                <a:spcPts val="3400"/>
              </a:lnSpc>
              <a:spcBef>
                <a:spcPts val="0"/>
              </a:spcBef>
              <a:spcAft>
                <a:spcPts val="3000"/>
              </a:spcAft>
              <a:buFont typeface="Wingdings" panose="05000000000000000000" pitchFamily="2" charset="2"/>
              <a:buChar char="Ø"/>
            </a:pPr>
            <a:r>
              <a:rPr lang="es-ES" sz="2600" dirty="0">
                <a:solidFill>
                  <a:srgbClr val="5F5F5F"/>
                </a:solidFill>
              </a:rPr>
              <a:t>La no culminación y consolidación del proceso socioeconómico iniciado para beneficio de las comunidades, podría generar frustración y desconfianza y configurar un escenario políticamente inconveniente para el desarrollo de futuros proyectos en la Guajira.</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Conclusiones</a:t>
            </a:r>
          </a:p>
        </p:txBody>
      </p:sp>
    </p:spTree>
    <p:extLst>
      <p:ext uri="{BB962C8B-B14F-4D97-AF65-F5344CB8AC3E}">
        <p14:creationId xmlns:p14="http://schemas.microsoft.com/office/powerpoint/2010/main" val="420413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74688" y="1286359"/>
            <a:ext cx="10833100" cy="5044591"/>
          </a:xfrm>
        </p:spPr>
        <p:txBody>
          <a:bodyPr anchor="ctr">
            <a:normAutofit/>
          </a:bodyPr>
          <a:lstStyle/>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Aerogeneradores: </a:t>
            </a:r>
            <a:r>
              <a:rPr lang="es-ES" sz="2400" dirty="0">
                <a:solidFill>
                  <a:srgbClr val="5F5F5F"/>
                </a:solidFill>
              </a:rPr>
              <a:t>15 Nordex (N60), 1.3 MW</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Capacidad Nominal: </a:t>
            </a:r>
            <a:r>
              <a:rPr lang="es-ES" sz="2400" dirty="0">
                <a:solidFill>
                  <a:srgbClr val="5F5F5F"/>
                </a:solidFill>
              </a:rPr>
              <a:t>19.5 MW</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CEN del Parque: </a:t>
            </a:r>
            <a:r>
              <a:rPr lang="es-ES" sz="2400" dirty="0">
                <a:solidFill>
                  <a:srgbClr val="5F5F5F"/>
                </a:solidFill>
              </a:rPr>
              <a:t>18.42 MW</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Velocidad Promedio del Viento: </a:t>
            </a:r>
            <a:r>
              <a:rPr lang="es-ES" sz="2400" dirty="0">
                <a:solidFill>
                  <a:srgbClr val="5F5F5F"/>
                </a:solidFill>
              </a:rPr>
              <a:t>10 m/s</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Entrada en Operación: </a:t>
            </a:r>
            <a:r>
              <a:rPr lang="es-ES" sz="2400" dirty="0">
                <a:solidFill>
                  <a:srgbClr val="5F5F5F"/>
                </a:solidFill>
              </a:rPr>
              <a:t>2004</a:t>
            </a:r>
          </a:p>
          <a:p>
            <a:pPr indent="-360000" algn="just">
              <a:lnSpc>
                <a:spcPct val="100000"/>
              </a:lnSpc>
              <a:spcBef>
                <a:spcPts val="0"/>
              </a:spcBef>
              <a:spcAft>
                <a:spcPts val="600"/>
              </a:spcAft>
              <a:buFont typeface="Wingdings" panose="05000000000000000000" pitchFamily="2" charset="2"/>
              <a:buChar char="Ø"/>
            </a:pPr>
            <a:endParaRPr lang="es-ES" sz="2400" dirty="0">
              <a:solidFill>
                <a:srgbClr val="5F5F5F"/>
              </a:solidFill>
            </a:endParaRPr>
          </a:p>
          <a:p>
            <a:pPr indent="-360000" algn="just">
              <a:lnSpc>
                <a:spcPct val="100000"/>
              </a:lnSpc>
              <a:spcBef>
                <a:spcPts val="0"/>
              </a:spcBef>
              <a:spcAft>
                <a:spcPts val="600"/>
              </a:spcAft>
              <a:buFont typeface="Wingdings" panose="05000000000000000000" pitchFamily="2" charset="2"/>
              <a:buChar char="Ø"/>
            </a:pPr>
            <a:r>
              <a:rPr lang="es-ES" sz="2400" b="1" dirty="0">
                <a:solidFill>
                  <a:srgbClr val="5F5F5F"/>
                </a:solidFill>
              </a:rPr>
              <a:t>Localización: </a:t>
            </a:r>
            <a:r>
              <a:rPr lang="es-ES" sz="2400" dirty="0">
                <a:solidFill>
                  <a:srgbClr val="5F5F5F"/>
                </a:solidFill>
              </a:rPr>
              <a:t>Uribia (Cabo de la Vela – Guajira)</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Características del Parque</a:t>
            </a:r>
          </a:p>
        </p:txBody>
      </p:sp>
    </p:spTree>
    <p:extLst>
      <p:ext uri="{BB962C8B-B14F-4D97-AF65-F5344CB8AC3E}">
        <p14:creationId xmlns:p14="http://schemas.microsoft.com/office/powerpoint/2010/main" val="1684594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144187"/>
            <a:ext cx="10030225" cy="1637847"/>
          </a:xfrm>
        </p:spPr>
        <p:txBody>
          <a:bodyPr>
            <a:normAutofit/>
          </a:bodyPr>
          <a:lstStyle/>
          <a:p>
            <a:pPr algn="ctr"/>
            <a:r>
              <a:rPr lang="es-CO" sz="6000" b="1" dirty="0"/>
              <a:t>SOLICITUD AL C.N.O.</a:t>
            </a:r>
          </a:p>
        </p:txBody>
      </p:sp>
    </p:spTree>
    <p:extLst>
      <p:ext uri="{BB962C8B-B14F-4D97-AF65-F5344CB8AC3E}">
        <p14:creationId xmlns:p14="http://schemas.microsoft.com/office/powerpoint/2010/main" val="121880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384891" y="1648919"/>
            <a:ext cx="10833100" cy="4945130"/>
          </a:xfrm>
        </p:spPr>
        <p:txBody>
          <a:bodyPr anchor="ctr">
            <a:noAutofit/>
          </a:bodyPr>
          <a:lstStyle/>
          <a:p>
            <a:pPr marL="360000" indent="-360000" algn="just">
              <a:lnSpc>
                <a:spcPts val="3400"/>
              </a:lnSpc>
              <a:spcBef>
                <a:spcPts val="0"/>
              </a:spcBef>
              <a:spcAft>
                <a:spcPts val="3000"/>
              </a:spcAft>
              <a:buFont typeface="Wingdings" panose="05000000000000000000" pitchFamily="2" charset="2"/>
              <a:buChar char="Ø"/>
            </a:pPr>
            <a:r>
              <a:rPr lang="es-CO" sz="2600" dirty="0">
                <a:solidFill>
                  <a:srgbClr val="5F5F5F"/>
                </a:solidFill>
              </a:rPr>
              <a:t>Evaluar las implicaciones operativas en el SIN por el hecho de que El parque eólico </a:t>
            </a:r>
            <a:r>
              <a:rPr lang="es-CO" sz="2600" dirty="0" err="1">
                <a:solidFill>
                  <a:srgbClr val="5F5F5F"/>
                </a:solidFill>
              </a:rPr>
              <a:t>Jepírachi</a:t>
            </a:r>
            <a:r>
              <a:rPr lang="es-CO" sz="2600" dirty="0">
                <a:solidFill>
                  <a:srgbClr val="5F5F5F"/>
                </a:solidFill>
              </a:rPr>
              <a:t> continúe en servicio hasta el 31 de diciembre de 2023 (Fecha de fin de vida útil), sin actualizar los equipos según los requerimientos planteados en la resolución CREG 060 de 2019.</a:t>
            </a:r>
          </a:p>
          <a:p>
            <a:pPr marL="360000" indent="-360000" algn="just">
              <a:lnSpc>
                <a:spcPts val="3400"/>
              </a:lnSpc>
              <a:spcBef>
                <a:spcPts val="0"/>
              </a:spcBef>
              <a:spcAft>
                <a:spcPts val="3000"/>
              </a:spcAft>
              <a:buFont typeface="Wingdings" panose="05000000000000000000" pitchFamily="2" charset="2"/>
              <a:buChar char="Ø"/>
            </a:pPr>
            <a:r>
              <a:rPr lang="es-CO" sz="2600" dirty="0">
                <a:solidFill>
                  <a:srgbClr val="5F5F5F"/>
                </a:solidFill>
              </a:rPr>
              <a:t>Emitir un concepto técnico con base en  los resultados obtenidos y comunicarlo al Ministerio de Minas y energía y a la Comisión Reguladora de Energía y Gas.</a:t>
            </a:r>
          </a:p>
          <a:p>
            <a:pPr marL="0" indent="0" algn="just">
              <a:lnSpc>
                <a:spcPts val="3400"/>
              </a:lnSpc>
              <a:spcBef>
                <a:spcPts val="0"/>
              </a:spcBef>
              <a:spcAft>
                <a:spcPts val="3000"/>
              </a:spcAft>
              <a:buNone/>
            </a:pPr>
            <a:endParaRPr lang="es-CO" sz="2600" dirty="0">
              <a:solidFill>
                <a:srgbClr val="5F5F5F"/>
              </a:solidFill>
            </a:endParaRPr>
          </a:p>
          <a:p>
            <a:pPr marL="360000" indent="-360000" algn="just">
              <a:lnSpc>
                <a:spcPts val="3400"/>
              </a:lnSpc>
              <a:spcBef>
                <a:spcPts val="0"/>
              </a:spcBef>
              <a:spcAft>
                <a:spcPts val="3000"/>
              </a:spcAft>
              <a:buFont typeface="Wingdings" panose="05000000000000000000" pitchFamily="2" charset="2"/>
              <a:buChar char="Ø"/>
            </a:pPr>
            <a:endParaRPr lang="es-CO" sz="2600" dirty="0">
              <a:solidFill>
                <a:srgbClr val="5F5F5F"/>
              </a:solidFill>
            </a:endParaRP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lnSpcReduction="10000"/>
          </a:bodyPr>
          <a:lstStyle/>
          <a:p>
            <a:pPr>
              <a:lnSpc>
                <a:spcPct val="100000"/>
              </a:lnSpc>
            </a:pPr>
            <a:r>
              <a:rPr lang="es-CO" b="1" dirty="0"/>
              <a:t>Solicitud</a:t>
            </a:r>
          </a:p>
        </p:txBody>
      </p:sp>
    </p:spTree>
    <p:extLst>
      <p:ext uri="{BB962C8B-B14F-4D97-AF65-F5344CB8AC3E}">
        <p14:creationId xmlns:p14="http://schemas.microsoft.com/office/powerpoint/2010/main" val="1588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3838" y="2200301"/>
            <a:ext cx="4676775" cy="2193925"/>
          </a:xfrm>
        </p:spPr>
        <p:txBody>
          <a:bodyPr>
            <a:normAutofit/>
          </a:bodyPr>
          <a:lstStyle/>
          <a:p>
            <a:r>
              <a:rPr lang="es-CO" sz="8000" dirty="0"/>
              <a:t>¡Gracias!</a:t>
            </a:r>
          </a:p>
        </p:txBody>
      </p:sp>
    </p:spTree>
    <p:extLst>
      <p:ext uri="{BB962C8B-B14F-4D97-AF65-F5344CB8AC3E}">
        <p14:creationId xmlns:p14="http://schemas.microsoft.com/office/powerpoint/2010/main" val="106251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01765FC-F46D-4B84-A11F-3C6FE097DB4E}"/>
              </a:ext>
            </a:extLst>
          </p:cNvPr>
          <p:cNvSpPr>
            <a:spLocks noGrp="1"/>
          </p:cNvSpPr>
          <p:nvPr>
            <p:ph sz="quarter" idx="10"/>
          </p:nvPr>
        </p:nvSpPr>
        <p:spPr>
          <a:xfrm>
            <a:off x="613728" y="2000079"/>
            <a:ext cx="10833100" cy="4202112"/>
          </a:xfrm>
        </p:spPr>
        <p:txBody>
          <a:bodyPr anchor="ctr">
            <a:noAutofit/>
          </a:bodyPr>
          <a:lstStyle/>
          <a:p>
            <a:pPr indent="-360000" algn="just">
              <a:lnSpc>
                <a:spcPct val="100000"/>
              </a:lnSpc>
              <a:spcBef>
                <a:spcPts val="0"/>
              </a:spcBef>
              <a:spcAft>
                <a:spcPts val="2400"/>
              </a:spcAft>
              <a:buFont typeface="Wingdings" panose="05000000000000000000" pitchFamily="2" charset="2"/>
              <a:buChar char="Ø"/>
            </a:pPr>
            <a:r>
              <a:rPr lang="es-CO" sz="2600" b="1" dirty="0">
                <a:solidFill>
                  <a:srgbClr val="5F5F5F"/>
                </a:solidFill>
              </a:rPr>
              <a:t>Aspas: </a:t>
            </a:r>
            <a:r>
              <a:rPr lang="es-CO" sz="2600" dirty="0">
                <a:solidFill>
                  <a:srgbClr val="5F5F5F"/>
                </a:solidFill>
              </a:rPr>
              <a:t>3</a:t>
            </a:r>
          </a:p>
          <a:p>
            <a:pPr indent="-360000" algn="just">
              <a:lnSpc>
                <a:spcPct val="100000"/>
              </a:lnSpc>
              <a:spcBef>
                <a:spcPts val="0"/>
              </a:spcBef>
              <a:spcAft>
                <a:spcPts val="2400"/>
              </a:spcAft>
              <a:buFont typeface="Wingdings" panose="05000000000000000000" pitchFamily="2" charset="2"/>
              <a:buChar char="Ø"/>
            </a:pPr>
            <a:r>
              <a:rPr lang="es-CO" sz="2600" b="1" dirty="0">
                <a:solidFill>
                  <a:srgbClr val="5F5F5F"/>
                </a:solidFill>
              </a:rPr>
              <a:t>Velocidad: </a:t>
            </a:r>
            <a:r>
              <a:rPr lang="es-CO" sz="2600" dirty="0">
                <a:solidFill>
                  <a:srgbClr val="5F5F5F"/>
                </a:solidFill>
              </a:rPr>
              <a:t>12.8/19.2 r.p.m.</a:t>
            </a:r>
          </a:p>
          <a:p>
            <a:pPr indent="-360000" algn="just">
              <a:lnSpc>
                <a:spcPct val="100000"/>
              </a:lnSpc>
              <a:spcBef>
                <a:spcPts val="0"/>
              </a:spcBef>
              <a:spcAft>
                <a:spcPts val="2400"/>
              </a:spcAft>
              <a:buFont typeface="Wingdings" panose="05000000000000000000" pitchFamily="2" charset="2"/>
              <a:buChar char="Ø"/>
            </a:pPr>
            <a:r>
              <a:rPr lang="es-CO" sz="2600" b="1" dirty="0">
                <a:solidFill>
                  <a:srgbClr val="5F5F5F"/>
                </a:solidFill>
              </a:rPr>
              <a:t>Diámetro: </a:t>
            </a:r>
            <a:r>
              <a:rPr lang="es-CO" sz="2600" dirty="0">
                <a:solidFill>
                  <a:srgbClr val="5F5F5F"/>
                </a:solidFill>
              </a:rPr>
              <a:t>60 m</a:t>
            </a:r>
          </a:p>
          <a:p>
            <a:pPr indent="-360000" algn="just">
              <a:lnSpc>
                <a:spcPct val="100000"/>
              </a:lnSpc>
              <a:spcBef>
                <a:spcPts val="0"/>
              </a:spcBef>
              <a:spcAft>
                <a:spcPts val="2400"/>
              </a:spcAft>
              <a:buFont typeface="Wingdings" panose="05000000000000000000" pitchFamily="2" charset="2"/>
              <a:buChar char="Ø"/>
            </a:pPr>
            <a:r>
              <a:rPr lang="es-CO" sz="2600" b="1" dirty="0">
                <a:solidFill>
                  <a:srgbClr val="5F5F5F"/>
                </a:solidFill>
              </a:rPr>
              <a:t>Altura de la Torre: </a:t>
            </a:r>
            <a:r>
              <a:rPr lang="es-CO" sz="2600" dirty="0">
                <a:solidFill>
                  <a:srgbClr val="5F5F5F"/>
                </a:solidFill>
              </a:rPr>
              <a:t>60 m</a:t>
            </a:r>
          </a:p>
          <a:p>
            <a:pPr indent="-360000" algn="just">
              <a:lnSpc>
                <a:spcPct val="100000"/>
              </a:lnSpc>
              <a:spcBef>
                <a:spcPts val="0"/>
              </a:spcBef>
              <a:spcAft>
                <a:spcPts val="2400"/>
              </a:spcAft>
              <a:buFont typeface="Wingdings" panose="05000000000000000000" pitchFamily="2" charset="2"/>
              <a:buChar char="Ø"/>
            </a:pPr>
            <a:r>
              <a:rPr lang="es-CO" sz="2600" b="1" dirty="0">
                <a:solidFill>
                  <a:srgbClr val="5F5F5F"/>
                </a:solidFill>
              </a:rPr>
              <a:t>Peso: </a:t>
            </a:r>
            <a:r>
              <a:rPr lang="es-CO" sz="2600" dirty="0">
                <a:solidFill>
                  <a:srgbClr val="5F5F5F"/>
                </a:solidFill>
              </a:rPr>
              <a:t>21.5 T</a:t>
            </a:r>
          </a:p>
          <a:p>
            <a:pPr indent="-360000" algn="just">
              <a:lnSpc>
                <a:spcPct val="100000"/>
              </a:lnSpc>
              <a:spcBef>
                <a:spcPts val="0"/>
              </a:spcBef>
              <a:spcAft>
                <a:spcPts val="2400"/>
              </a:spcAft>
              <a:buFont typeface="Wingdings" panose="05000000000000000000" pitchFamily="2" charset="2"/>
              <a:buChar char="Ø"/>
            </a:pPr>
            <a:r>
              <a:rPr lang="es-CO" sz="2600" dirty="0">
                <a:solidFill>
                  <a:srgbClr val="5F5F5F"/>
                </a:solidFill>
                <a:highlight>
                  <a:srgbClr val="FFFF00"/>
                </a:highlight>
              </a:rPr>
              <a:t>Generador asíncrono</a:t>
            </a:r>
          </a:p>
        </p:txBody>
      </p:sp>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nchor="ctr">
            <a:normAutofit fontScale="92500" lnSpcReduction="10000"/>
          </a:bodyPr>
          <a:lstStyle/>
          <a:p>
            <a:pPr>
              <a:lnSpc>
                <a:spcPct val="100000"/>
              </a:lnSpc>
            </a:pPr>
            <a:r>
              <a:rPr lang="es-CO" b="1" dirty="0"/>
              <a:t>Características del Aerogenerador</a:t>
            </a:r>
          </a:p>
        </p:txBody>
      </p:sp>
      <p:sp>
        <p:nvSpPr>
          <p:cNvPr id="6" name="Marcador de texto 5">
            <a:extLst>
              <a:ext uri="{FF2B5EF4-FFF2-40B4-BE49-F238E27FC236}">
                <a16:creationId xmlns:a16="http://schemas.microsoft.com/office/drawing/2014/main" id="{FC886B1E-9446-4055-90DC-9575757EB48D}"/>
              </a:ext>
            </a:extLst>
          </p:cNvPr>
          <p:cNvSpPr>
            <a:spLocks noGrp="1"/>
          </p:cNvSpPr>
          <p:nvPr>
            <p:ph type="body" sz="quarter" idx="12"/>
          </p:nvPr>
        </p:nvSpPr>
        <p:spPr>
          <a:xfrm>
            <a:off x="674688" y="1155700"/>
            <a:ext cx="10253507" cy="844379"/>
          </a:xfrm>
        </p:spPr>
        <p:txBody>
          <a:bodyPr anchor="ctr"/>
          <a:lstStyle/>
          <a:p>
            <a:pPr>
              <a:lnSpc>
                <a:spcPct val="100000"/>
              </a:lnSpc>
            </a:pPr>
            <a:r>
              <a:rPr lang="es-CO" b="1" u="sng" dirty="0">
                <a:solidFill>
                  <a:schemeClr val="bg2">
                    <a:lumMod val="50000"/>
                  </a:schemeClr>
                </a:solidFill>
              </a:rPr>
              <a:t>Rotor</a:t>
            </a:r>
          </a:p>
        </p:txBody>
      </p:sp>
    </p:spTree>
    <p:extLst>
      <p:ext uri="{BB962C8B-B14F-4D97-AF65-F5344CB8AC3E}">
        <p14:creationId xmlns:p14="http://schemas.microsoft.com/office/powerpoint/2010/main" val="89754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lstStyle/>
          <a:p>
            <a:r>
              <a:rPr lang="es-CO" b="1" dirty="0"/>
              <a:t>Parque Eólico Jepírachi</a:t>
            </a:r>
          </a:p>
        </p:txBody>
      </p:sp>
      <p:pic>
        <p:nvPicPr>
          <p:cNvPr id="7" name="Imagen 6">
            <a:extLst>
              <a:ext uri="{FF2B5EF4-FFF2-40B4-BE49-F238E27FC236}">
                <a16:creationId xmlns:a16="http://schemas.microsoft.com/office/drawing/2014/main" id="{9770BA1F-CD12-47F1-82F3-71971AD8BE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2712"/>
          <a:stretch/>
        </p:blipFill>
        <p:spPr>
          <a:xfrm>
            <a:off x="2141886" y="1155700"/>
            <a:ext cx="7908227" cy="5175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23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p:spPr>
        <p:txBody>
          <a:bodyPr/>
          <a:lstStyle/>
          <a:p>
            <a:r>
              <a:rPr lang="es-CO" b="1" dirty="0"/>
              <a:t>Punto de Conexión</a:t>
            </a:r>
          </a:p>
        </p:txBody>
      </p:sp>
      <p:grpSp>
        <p:nvGrpSpPr>
          <p:cNvPr id="14" name="Grupo 13">
            <a:extLst>
              <a:ext uri="{FF2B5EF4-FFF2-40B4-BE49-F238E27FC236}">
                <a16:creationId xmlns:a16="http://schemas.microsoft.com/office/drawing/2014/main" id="{9B2539CE-096C-4DD7-9BE9-8B4FAF375970}"/>
              </a:ext>
            </a:extLst>
          </p:cNvPr>
          <p:cNvGrpSpPr/>
          <p:nvPr/>
        </p:nvGrpSpPr>
        <p:grpSpPr>
          <a:xfrm>
            <a:off x="2136739" y="1155700"/>
            <a:ext cx="7918522" cy="5262754"/>
            <a:chOff x="2527804" y="1155700"/>
            <a:chExt cx="7918522" cy="5262754"/>
          </a:xfrm>
        </p:grpSpPr>
        <p:pic>
          <p:nvPicPr>
            <p:cNvPr id="7" name="Imagen 6">
              <a:extLst>
                <a:ext uri="{FF2B5EF4-FFF2-40B4-BE49-F238E27FC236}">
                  <a16:creationId xmlns:a16="http://schemas.microsoft.com/office/drawing/2014/main" id="{8C0807BB-900B-40A2-9607-893A1C63F20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192429" y="1155700"/>
              <a:ext cx="7253897" cy="5262754"/>
            </a:xfrm>
            <a:prstGeom prst="rect">
              <a:avLst/>
            </a:prstGeom>
          </p:spPr>
        </p:pic>
        <p:sp>
          <p:nvSpPr>
            <p:cNvPr id="11" name="CuadroTexto 10">
              <a:extLst>
                <a:ext uri="{FF2B5EF4-FFF2-40B4-BE49-F238E27FC236}">
                  <a16:creationId xmlns:a16="http://schemas.microsoft.com/office/drawing/2014/main" id="{92422C42-2D88-465C-9318-AF6FF7F4591F}"/>
                </a:ext>
              </a:extLst>
            </p:cNvPr>
            <p:cNvSpPr txBox="1"/>
            <p:nvPr/>
          </p:nvSpPr>
          <p:spPr>
            <a:xfrm>
              <a:off x="2527804" y="2871393"/>
              <a:ext cx="2715392" cy="400110"/>
            </a:xfrm>
            <a:prstGeom prst="rect">
              <a:avLst/>
            </a:prstGeom>
          </p:spPr>
          <p:txBody>
            <a:bodyPr wrap="square" rtlCol="0">
              <a:sp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es-ES" sz="2000" b="1" i="0" u="none" strike="noStrike" kern="1200" cap="none" spc="0" normalizeH="0" baseline="0" noProof="0" dirty="0">
                  <a:ln>
                    <a:noFill/>
                  </a:ln>
                  <a:solidFill>
                    <a:srgbClr val="007635"/>
                  </a:solidFill>
                  <a:effectLst/>
                  <a:uLnTx/>
                  <a:uFillTx/>
                  <a:latin typeface="+mj-lt"/>
                  <a:ea typeface="+mj-ea"/>
                  <a:cs typeface="+mj-cs"/>
                </a:rPr>
                <a:t>Líneas Privadas</a:t>
              </a:r>
              <a:endParaRPr kumimoji="0" lang="es-CO" sz="2000" b="1" i="0" u="none" strike="noStrike" kern="1200" cap="none" spc="0" normalizeH="0" baseline="0" noProof="0" dirty="0">
                <a:ln>
                  <a:noFill/>
                </a:ln>
                <a:solidFill>
                  <a:srgbClr val="007635"/>
                </a:solidFill>
                <a:effectLst/>
                <a:uLnTx/>
                <a:uFillTx/>
                <a:latin typeface="+mj-lt"/>
                <a:ea typeface="+mj-ea"/>
                <a:cs typeface="+mj-cs"/>
              </a:endParaRPr>
            </a:p>
          </p:txBody>
        </p:sp>
        <p:cxnSp>
          <p:nvCxnSpPr>
            <p:cNvPr id="12" name="Conector recto de flecha 11">
              <a:extLst>
                <a:ext uri="{FF2B5EF4-FFF2-40B4-BE49-F238E27FC236}">
                  <a16:creationId xmlns:a16="http://schemas.microsoft.com/office/drawing/2014/main" id="{5C99CFE4-178F-4EF5-BE22-E993D2B2FBE4}"/>
                </a:ext>
              </a:extLst>
            </p:cNvPr>
            <p:cNvCxnSpPr/>
            <p:nvPr/>
          </p:nvCxnSpPr>
          <p:spPr>
            <a:xfrm flipV="1">
              <a:off x="5243196" y="2705628"/>
              <a:ext cx="932507" cy="396347"/>
            </a:xfrm>
            <a:prstGeom prst="straightConnector1">
              <a:avLst/>
            </a:prstGeom>
            <a:ln w="19050">
              <a:solidFill>
                <a:srgbClr val="007635"/>
              </a:solidFill>
              <a:tailEnd type="stealth" w="lg" len="lg"/>
            </a:ln>
          </p:spPr>
          <p:style>
            <a:lnRef idx="1">
              <a:schemeClr val="accent6"/>
            </a:lnRef>
            <a:fillRef idx="0">
              <a:schemeClr val="accent6"/>
            </a:fillRef>
            <a:effectRef idx="0">
              <a:schemeClr val="accent6"/>
            </a:effectRef>
            <a:fontRef idx="minor">
              <a:schemeClr val="tx1"/>
            </a:fontRef>
          </p:style>
        </p:cxnSp>
        <p:cxnSp>
          <p:nvCxnSpPr>
            <p:cNvPr id="13" name="Conector recto de flecha 12">
              <a:extLst>
                <a:ext uri="{FF2B5EF4-FFF2-40B4-BE49-F238E27FC236}">
                  <a16:creationId xmlns:a16="http://schemas.microsoft.com/office/drawing/2014/main" id="{5E342190-FB53-42DE-BDD0-5F61BEC8A8EF}"/>
                </a:ext>
              </a:extLst>
            </p:cNvPr>
            <p:cNvCxnSpPr>
              <a:cxnSpLocks/>
            </p:cNvCxnSpPr>
            <p:nvPr/>
          </p:nvCxnSpPr>
          <p:spPr>
            <a:xfrm>
              <a:off x="5243196" y="3101975"/>
              <a:ext cx="1235719" cy="368166"/>
            </a:xfrm>
            <a:prstGeom prst="straightConnector1">
              <a:avLst/>
            </a:prstGeom>
            <a:ln w="19050">
              <a:solidFill>
                <a:srgbClr val="007635"/>
              </a:solidFill>
              <a:tailEnd type="stealth" w="lg" len="lg"/>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99849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1440754"/>
          </a:xfrm>
          <a:ln>
            <a:noFill/>
          </a:ln>
        </p:spPr>
        <p:txBody>
          <a:bodyPr anchor="t">
            <a:noAutofit/>
          </a:bodyPr>
          <a:lstStyle/>
          <a:p>
            <a:pPr algn="just">
              <a:lnSpc>
                <a:spcPts val="5500"/>
              </a:lnSpc>
              <a:spcBef>
                <a:spcPts val="0"/>
              </a:spcBef>
            </a:pPr>
            <a:r>
              <a:rPr lang="es-CO" sz="4400" b="1" dirty="0"/>
              <a:t>Programa para el Desarrollo Eólico en Colombia (parque piloto)</a:t>
            </a:r>
          </a:p>
        </p:txBody>
      </p:sp>
      <p:sp>
        <p:nvSpPr>
          <p:cNvPr id="2" name="Rectángulo 1">
            <a:extLst>
              <a:ext uri="{FF2B5EF4-FFF2-40B4-BE49-F238E27FC236}">
                <a16:creationId xmlns:a16="http://schemas.microsoft.com/office/drawing/2014/main" id="{00DA2932-073E-4390-BABF-92266A6BB516}"/>
              </a:ext>
            </a:extLst>
          </p:cNvPr>
          <p:cNvSpPr/>
          <p:nvPr/>
        </p:nvSpPr>
        <p:spPr>
          <a:xfrm>
            <a:off x="807074" y="2351540"/>
            <a:ext cx="9988733" cy="3416320"/>
          </a:xfrm>
          <a:prstGeom prst="rect">
            <a:avLst/>
          </a:prstGeom>
        </p:spPr>
        <p:txBody>
          <a:bodyPr wrap="square">
            <a:spAutoFit/>
          </a:bodyPr>
          <a:lstStyle/>
          <a:p>
            <a:pPr marL="342900" indent="-342900" algn="just">
              <a:buFont typeface="Wingdings" panose="05000000000000000000" pitchFamily="2" charset="2"/>
              <a:buChar char="Ø"/>
            </a:pPr>
            <a:r>
              <a:rPr lang="es-ES" sz="2400" dirty="0">
                <a:solidFill>
                  <a:srgbClr val="000000"/>
                </a:solidFill>
                <a:latin typeface="Trebuchet MS" panose="020B0603020202020204" pitchFamily="34" charset="0"/>
              </a:rPr>
              <a:t>Verificar la competitividad de parques eólicos en la Guajira</a:t>
            </a:r>
          </a:p>
          <a:p>
            <a:pPr algn="just"/>
            <a:endParaRPr lang="es-ES" sz="2400" dirty="0">
              <a:solidFill>
                <a:srgbClr val="000000"/>
              </a:solidFill>
              <a:latin typeface="Trebuchet MS" panose="020B0603020202020204" pitchFamily="34" charset="0"/>
            </a:endParaRPr>
          </a:p>
          <a:p>
            <a:pPr marL="342900" indent="-342900" algn="just">
              <a:buFont typeface="Wingdings" panose="05000000000000000000" pitchFamily="2" charset="2"/>
              <a:buChar char="Ø"/>
            </a:pPr>
            <a:r>
              <a:rPr lang="es-ES" sz="2400" dirty="0">
                <a:solidFill>
                  <a:srgbClr val="000000"/>
                </a:solidFill>
                <a:latin typeface="Trebuchet MS" panose="020B0603020202020204" pitchFamily="34" charset="0"/>
              </a:rPr>
              <a:t>Desarrollar criterios y métodos de planeamiento, construcción y operación.</a:t>
            </a:r>
          </a:p>
          <a:p>
            <a:pPr algn="just"/>
            <a:endParaRPr lang="es-ES" sz="2400" dirty="0">
              <a:solidFill>
                <a:srgbClr val="000000"/>
              </a:solidFill>
              <a:latin typeface="Trebuchet MS" panose="020B0603020202020204" pitchFamily="34" charset="0"/>
            </a:endParaRPr>
          </a:p>
          <a:p>
            <a:pPr marL="342900" indent="-342900" algn="just">
              <a:buFont typeface="Wingdings" panose="05000000000000000000" pitchFamily="2" charset="2"/>
              <a:buChar char="Ø"/>
            </a:pPr>
            <a:r>
              <a:rPr lang="es-ES" sz="2400" dirty="0">
                <a:solidFill>
                  <a:srgbClr val="000000"/>
                </a:solidFill>
                <a:latin typeface="Trebuchet MS" panose="020B0603020202020204" pitchFamily="34" charset="0"/>
              </a:rPr>
              <a:t>Facilitar el desarrollo del marco regulatorio en Colombia.</a:t>
            </a:r>
          </a:p>
          <a:p>
            <a:pPr marL="342900" indent="-342900" algn="just">
              <a:buFont typeface="Wingdings" panose="05000000000000000000" pitchFamily="2" charset="2"/>
              <a:buChar char="Ø"/>
            </a:pPr>
            <a:endParaRPr lang="es-ES" sz="2400" dirty="0">
              <a:solidFill>
                <a:srgbClr val="000000"/>
              </a:solidFill>
              <a:latin typeface="Trebuchet MS" panose="020B0603020202020204" pitchFamily="34" charset="0"/>
            </a:endParaRPr>
          </a:p>
          <a:p>
            <a:pPr marL="342900" indent="-342900" algn="just">
              <a:buFont typeface="Wingdings" panose="05000000000000000000" pitchFamily="2" charset="2"/>
              <a:buChar char="Ø"/>
            </a:pPr>
            <a:r>
              <a:rPr lang="es-ES" sz="2400" dirty="0">
                <a:solidFill>
                  <a:srgbClr val="000000"/>
                </a:solidFill>
                <a:latin typeface="Trebuchet MS" panose="020B0603020202020204" pitchFamily="34" charset="0"/>
              </a:rPr>
              <a:t>Crear conocimientos y competencias</a:t>
            </a:r>
          </a:p>
          <a:p>
            <a:pPr marL="342900" indent="-342900" algn="just">
              <a:buFont typeface="Wingdings" panose="05000000000000000000" pitchFamily="2" charset="2"/>
              <a:buChar char="Ø"/>
            </a:pPr>
            <a:endParaRPr lang="es-CO" sz="2400" dirty="0">
              <a:solidFill>
                <a:srgbClr val="4D4D4D"/>
              </a:solidFill>
              <a:latin typeface="+mj-lt"/>
            </a:endParaRPr>
          </a:p>
        </p:txBody>
      </p:sp>
    </p:spTree>
    <p:extLst>
      <p:ext uri="{BB962C8B-B14F-4D97-AF65-F5344CB8AC3E}">
        <p14:creationId xmlns:p14="http://schemas.microsoft.com/office/powerpoint/2010/main" val="46163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3D411E7-3B10-41B6-A63E-E922F20402AD}"/>
              </a:ext>
            </a:extLst>
          </p:cNvPr>
          <p:cNvSpPr>
            <a:spLocks noGrp="1"/>
          </p:cNvSpPr>
          <p:nvPr>
            <p:ph type="body" sz="quarter" idx="11"/>
          </p:nvPr>
        </p:nvSpPr>
        <p:spPr>
          <a:xfrm>
            <a:off x="674688" y="182563"/>
            <a:ext cx="10253507" cy="844379"/>
          </a:xfrm>
          <a:ln>
            <a:noFill/>
          </a:ln>
        </p:spPr>
        <p:txBody>
          <a:bodyPr anchor="ctr">
            <a:noAutofit/>
          </a:bodyPr>
          <a:lstStyle/>
          <a:p>
            <a:pPr>
              <a:lnSpc>
                <a:spcPct val="100000"/>
              </a:lnSpc>
            </a:pPr>
            <a:r>
              <a:rPr lang="es-CO" b="1" dirty="0"/>
              <a:t>Proyecto MDL Jepírachi</a:t>
            </a:r>
          </a:p>
        </p:txBody>
      </p:sp>
      <p:sp>
        <p:nvSpPr>
          <p:cNvPr id="6" name="Marcador de texto 5">
            <a:extLst>
              <a:ext uri="{FF2B5EF4-FFF2-40B4-BE49-F238E27FC236}">
                <a16:creationId xmlns:a16="http://schemas.microsoft.com/office/drawing/2014/main" id="{FC886B1E-9446-4055-90DC-9575757EB48D}"/>
              </a:ext>
            </a:extLst>
          </p:cNvPr>
          <p:cNvSpPr>
            <a:spLocks noGrp="1"/>
          </p:cNvSpPr>
          <p:nvPr>
            <p:ph type="body" sz="quarter" idx="12"/>
          </p:nvPr>
        </p:nvSpPr>
        <p:spPr>
          <a:xfrm>
            <a:off x="674688" y="1026943"/>
            <a:ext cx="10253507" cy="558018"/>
          </a:xfrm>
          <a:ln>
            <a:noFill/>
          </a:ln>
        </p:spPr>
        <p:txBody>
          <a:bodyPr anchor="b">
            <a:normAutofit fontScale="92500" lnSpcReduction="10000"/>
          </a:bodyPr>
          <a:lstStyle/>
          <a:p>
            <a:pPr>
              <a:lnSpc>
                <a:spcPct val="100000"/>
              </a:lnSpc>
            </a:pPr>
            <a:r>
              <a:rPr lang="es-CO" b="1" dirty="0">
                <a:solidFill>
                  <a:srgbClr val="007635"/>
                </a:solidFill>
              </a:rPr>
              <a:t>Reducción de Emisiones</a:t>
            </a:r>
          </a:p>
        </p:txBody>
      </p:sp>
      <p:sp>
        <p:nvSpPr>
          <p:cNvPr id="8" name="Rectángulo 7">
            <a:extLst>
              <a:ext uri="{FF2B5EF4-FFF2-40B4-BE49-F238E27FC236}">
                <a16:creationId xmlns:a16="http://schemas.microsoft.com/office/drawing/2014/main" id="{45CD7511-307E-4562-B728-A756529B6EBC}"/>
              </a:ext>
            </a:extLst>
          </p:cNvPr>
          <p:cNvSpPr/>
          <p:nvPr/>
        </p:nvSpPr>
        <p:spPr>
          <a:xfrm>
            <a:off x="692330" y="2186672"/>
            <a:ext cx="10807339" cy="1846659"/>
          </a:xfrm>
          <a:prstGeom prst="rect">
            <a:avLst/>
          </a:prstGeom>
        </p:spPr>
        <p:txBody>
          <a:bodyPr wrap="square">
            <a:spAutoFit/>
          </a:bodyPr>
          <a:lstStyle/>
          <a:p>
            <a:pPr marL="457200" indent="-457200" algn="just">
              <a:lnSpc>
                <a:spcPct val="100000"/>
              </a:lnSpc>
              <a:spcBef>
                <a:spcPts val="0"/>
              </a:spcBef>
              <a:spcAft>
                <a:spcPts val="1200"/>
              </a:spcAft>
              <a:buFont typeface="Wingdings" panose="05000000000000000000" pitchFamily="2" charset="2"/>
              <a:buChar char="Ø"/>
            </a:pPr>
            <a:r>
              <a:rPr lang="es-ES" sz="2600" dirty="0">
                <a:solidFill>
                  <a:srgbClr val="5F5F5F"/>
                </a:solidFill>
              </a:rPr>
              <a:t>Proyecto MDL </a:t>
            </a:r>
            <a:r>
              <a:rPr lang="es-ES" sz="2600" dirty="0" err="1">
                <a:solidFill>
                  <a:srgbClr val="5F5F5F"/>
                </a:solidFill>
              </a:rPr>
              <a:t>Jepírachi</a:t>
            </a:r>
            <a:r>
              <a:rPr lang="es-ES" sz="2600" dirty="0">
                <a:solidFill>
                  <a:srgbClr val="5F5F5F"/>
                </a:solidFill>
              </a:rPr>
              <a:t>: 109,580 Certificados de reducción de emisiones.</a:t>
            </a:r>
          </a:p>
          <a:p>
            <a:pPr marL="457200" indent="-457200" algn="just">
              <a:lnSpc>
                <a:spcPct val="100000"/>
              </a:lnSpc>
              <a:spcBef>
                <a:spcPts val="0"/>
              </a:spcBef>
              <a:spcAft>
                <a:spcPts val="1200"/>
              </a:spcAft>
              <a:buFont typeface="Wingdings" panose="05000000000000000000" pitchFamily="2" charset="2"/>
              <a:buChar char="Ø"/>
            </a:pPr>
            <a:r>
              <a:rPr lang="es-ES" sz="2600" dirty="0">
                <a:solidFill>
                  <a:srgbClr val="5F5F5F"/>
                </a:solidFill>
              </a:rPr>
              <a:t>Las comunidades del área de influencia reciben 708 millones para sus programas sociales. </a:t>
            </a:r>
          </a:p>
        </p:txBody>
      </p:sp>
    </p:spTree>
    <p:extLst>
      <p:ext uri="{BB962C8B-B14F-4D97-AF65-F5344CB8AC3E}">
        <p14:creationId xmlns:p14="http://schemas.microsoft.com/office/powerpoint/2010/main" val="365783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1116B7-A3E6-4F4D-9A56-8B4298F8EDF8}"/>
              </a:ext>
            </a:extLst>
          </p:cNvPr>
          <p:cNvSpPr>
            <a:spLocks noGrp="1"/>
          </p:cNvSpPr>
          <p:nvPr>
            <p:ph type="title"/>
          </p:nvPr>
        </p:nvSpPr>
        <p:spPr>
          <a:xfrm>
            <a:off x="1722504" y="3429000"/>
            <a:ext cx="10030225" cy="1637847"/>
          </a:xfrm>
        </p:spPr>
        <p:txBody>
          <a:bodyPr>
            <a:normAutofit fontScale="90000"/>
          </a:bodyPr>
          <a:lstStyle/>
          <a:p>
            <a:pPr algn="ctr"/>
            <a:r>
              <a:rPr lang="es-CO" sz="6000" b="1" dirty="0"/>
              <a:t>Actualización tecnológica</a:t>
            </a:r>
            <a:br>
              <a:rPr lang="es-CO" sz="6000" b="1" dirty="0"/>
            </a:br>
            <a:r>
              <a:rPr lang="es-CO" sz="6000" b="1" dirty="0"/>
              <a:t>(CREG 060/2019)</a:t>
            </a:r>
          </a:p>
        </p:txBody>
      </p:sp>
    </p:spTree>
    <p:extLst>
      <p:ext uri="{BB962C8B-B14F-4D97-AF65-F5344CB8AC3E}">
        <p14:creationId xmlns:p14="http://schemas.microsoft.com/office/powerpoint/2010/main" val="264947220"/>
      </p:ext>
    </p:extLst>
  </p:cSld>
  <p:clrMapOvr>
    <a:masterClrMapping/>
  </p:clrMapOvr>
</p:sld>
</file>

<file path=ppt/theme/theme1.xml><?xml version="1.0" encoding="utf-8"?>
<a:theme xmlns:a="http://schemas.openxmlformats.org/drawingml/2006/main" name="Office Theme">
  <a:themeElements>
    <a:clrScheme name="Custom 4">
      <a:dk1>
        <a:srgbClr val="007635"/>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1791</TotalTime>
  <Words>1182</Words>
  <Application>Microsoft Office PowerPoint</Application>
  <PresentationFormat>Panorámica</PresentationFormat>
  <Paragraphs>143</Paragraphs>
  <Slides>32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Trebuchet MS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Actualización tecnológica (CREG 060/2019)</vt:lpstr>
      <vt:lpstr>Presentación de PowerPoint</vt:lpstr>
      <vt:lpstr>Presentación de PowerPoint</vt:lpstr>
      <vt:lpstr>Presentación de PowerPoint</vt:lpstr>
      <vt:lpstr>Presentación de PowerPoint</vt:lpstr>
      <vt:lpstr>Beneficios</vt:lpstr>
      <vt:lpstr>Presentación de PowerPoint</vt:lpstr>
      <vt:lpstr>Presentación de PowerPoint</vt:lpstr>
      <vt:lpstr>Presentación de PowerPoint</vt:lpstr>
      <vt:lpstr>Impacto de Jepirachi en la operación del SIN</vt:lpstr>
      <vt:lpstr>Presentación de PowerPoint</vt:lpstr>
      <vt:lpstr>Implicaciones del desmantelamiento</vt:lpstr>
      <vt:lpstr>Presentación de PowerPoint</vt:lpstr>
      <vt:lpstr>ANÁLSIS DE VIABILIDAD TÉCNICA (XM)</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SOLICITUD AL C.N.O.</vt:lpstr>
      <vt:lpstr>Presentación de PowerPoint</vt:lpstr>
      <vt:lpstr>¡Gracias!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EPM</dc:creator>
  <cp:lastModifiedBy>MAURICIO CORREA GIRALDO</cp:lastModifiedBy>
  <cp:revision>104</cp:revision>
  <dcterms:created xsi:type="dcterms:W3CDTF">2018-04-11T23:10:22Z</dcterms:created>
  <dcterms:modified xsi:type="dcterms:W3CDTF">2019-12-05T14:32:01Z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y_tag_name">
    <vt:lpwstr>MetaClean sync </vt:lpwstr>
  </property>
</Properties>
</file>