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680" r:id="rId2"/>
    <p:sldId id="683" r:id="rId3"/>
    <p:sldId id="690" r:id="rId4"/>
    <p:sldId id="691" r:id="rId5"/>
    <p:sldId id="695" r:id="rId6"/>
    <p:sldId id="696" r:id="rId7"/>
    <p:sldId id="697" r:id="rId8"/>
    <p:sldId id="440" r:id="rId9"/>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0F1"/>
    <a:srgbClr val="448D4E"/>
    <a:srgbClr val="33A4A1"/>
    <a:srgbClr val="3BA2DB"/>
    <a:srgbClr val="254A8D"/>
    <a:srgbClr val="254A29"/>
    <a:srgbClr val="002060"/>
    <a:srgbClr val="CDE018"/>
    <a:srgbClr val="244E8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1" autoAdjust="0"/>
    <p:restoredTop sz="90764" autoAdjust="0"/>
  </p:normalViewPr>
  <p:slideViewPr>
    <p:cSldViewPr showGuides="1">
      <p:cViewPr>
        <p:scale>
          <a:sx n="90" d="100"/>
          <a:sy n="90" d="100"/>
        </p:scale>
        <p:origin x="-912"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2DE539-1F63-4F3D-B56F-FBBF4DABBCA9}" type="datetimeFigureOut">
              <a:rPr lang="es-CO" smtClean="0"/>
              <a:t>08/11/2017</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540D8E-4A43-4EF5-B4F6-B20CF3F0B606}" type="slidenum">
              <a:rPr lang="es-CO" smtClean="0"/>
              <a:t>‹Nº›</a:t>
            </a:fld>
            <a:endParaRPr lang="es-CO"/>
          </a:p>
        </p:txBody>
      </p:sp>
    </p:spTree>
    <p:extLst>
      <p:ext uri="{BB962C8B-B14F-4D97-AF65-F5344CB8AC3E}">
        <p14:creationId xmlns:p14="http://schemas.microsoft.com/office/powerpoint/2010/main" val="21235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4E1B0-23F2-441E-8650-1119F84F7E40}" type="datetimeFigureOut">
              <a:rPr lang="es-ES" smtClean="0"/>
              <a:t>08/11/2017</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5BABA-B5A5-44B2-B143-EA54692D128E}" type="slidenum">
              <a:rPr lang="es-ES" smtClean="0"/>
              <a:t>‹Nº›</a:t>
            </a:fld>
            <a:endParaRPr lang="es-ES"/>
          </a:p>
        </p:txBody>
      </p:sp>
    </p:spTree>
    <p:extLst>
      <p:ext uri="{BB962C8B-B14F-4D97-AF65-F5344CB8AC3E}">
        <p14:creationId xmlns:p14="http://schemas.microsoft.com/office/powerpoint/2010/main" val="427962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1DF5BABA-B5A5-44B2-B143-EA54692D128E}" type="slidenum">
              <a:rPr lang="es-ES" smtClean="0"/>
              <a:t>1</a:t>
            </a:fld>
            <a:endParaRPr lang="es-ES"/>
          </a:p>
        </p:txBody>
      </p:sp>
    </p:spTree>
    <p:extLst>
      <p:ext uri="{BB962C8B-B14F-4D97-AF65-F5344CB8AC3E}">
        <p14:creationId xmlns:p14="http://schemas.microsoft.com/office/powerpoint/2010/main" val="7296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Resolución</a:t>
            </a:r>
            <a:r>
              <a:rPr lang="es-CO" baseline="0" dirty="0" smtClean="0"/>
              <a:t> DG 447 – Zonas de conservación y protección</a:t>
            </a:r>
            <a:endParaRPr lang="es-CO" dirty="0"/>
          </a:p>
        </p:txBody>
      </p:sp>
      <p:sp>
        <p:nvSpPr>
          <p:cNvPr id="4" name="3 Marcador de número de diapositiva"/>
          <p:cNvSpPr>
            <a:spLocks noGrp="1"/>
          </p:cNvSpPr>
          <p:nvPr>
            <p:ph type="sldNum" sz="quarter" idx="10"/>
          </p:nvPr>
        </p:nvSpPr>
        <p:spPr/>
        <p:txBody>
          <a:bodyPr/>
          <a:lstStyle/>
          <a:p>
            <a:fld id="{1DF5BABA-B5A5-44B2-B143-EA54692D128E}" type="slidenum">
              <a:rPr lang="es-ES" smtClean="0"/>
              <a:t>6</a:t>
            </a:fld>
            <a:endParaRPr lang="es-ES"/>
          </a:p>
        </p:txBody>
      </p:sp>
    </p:spTree>
    <p:extLst>
      <p:ext uri="{BB962C8B-B14F-4D97-AF65-F5344CB8AC3E}">
        <p14:creationId xmlns:p14="http://schemas.microsoft.com/office/powerpoint/2010/main" val="3071631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8.emf"/><Relationship Id="rId4" Type="http://schemas.openxmlformats.org/officeDocument/2006/relationships/tags" Target="../tags/tag10.xml"/><Relationship Id="rId9"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5.xml"/><Relationship Id="rId7" Type="http://schemas.openxmlformats.org/officeDocument/2006/relationships/oleObject" Target="../embeddings/oleObject3.bin"/><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8.emf"/><Relationship Id="rId4" Type="http://schemas.openxmlformats.org/officeDocument/2006/relationships/tags" Target="../tags/tag4.xml"/><Relationship Id="rId9"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705" y="0"/>
            <a:ext cx="9358690" cy="5271391"/>
          </a:xfrm>
          <a:prstGeom prst="rect">
            <a:avLst/>
          </a:prstGeom>
        </p:spPr>
      </p:pic>
      <p:sp>
        <p:nvSpPr>
          <p:cNvPr id="3" name="Title 1"/>
          <p:cNvSpPr>
            <a:spLocks noGrp="1"/>
          </p:cNvSpPr>
          <p:nvPr>
            <p:ph type="title"/>
          </p:nvPr>
        </p:nvSpPr>
        <p:spPr>
          <a:xfrm>
            <a:off x="1259632" y="3996713"/>
            <a:ext cx="4755774" cy="674375"/>
          </a:xfrm>
          <a:prstGeom prst="rect">
            <a:avLst/>
          </a:prstGeom>
        </p:spPr>
        <p:txBody>
          <a:bodyPr/>
          <a:lstStyle>
            <a:lvl1pPr>
              <a:defRPr sz="2800" b="1">
                <a:solidFill>
                  <a:schemeClr val="tx1">
                    <a:lumMod val="75000"/>
                  </a:schemeClr>
                </a:solidFill>
                <a:latin typeface="Arial" charset="0"/>
                <a:ea typeface="Arial" charset="0"/>
                <a:cs typeface="Arial" charset="0"/>
              </a:defRPr>
            </a:lvl1pPr>
          </a:lstStyle>
          <a:p>
            <a:r>
              <a:rPr lang="es-ES_tradnl" dirty="0"/>
              <a:t>Clic para editar título</a:t>
            </a:r>
            <a:endParaRPr lang="en-US" dirty="0"/>
          </a:p>
        </p:txBody>
      </p:sp>
      <p:sp>
        <p:nvSpPr>
          <p:cNvPr id="5" name="Content Placeholder 2"/>
          <p:cNvSpPr>
            <a:spLocks noGrp="1"/>
          </p:cNvSpPr>
          <p:nvPr>
            <p:ph idx="1" hasCustomPrompt="1"/>
          </p:nvPr>
        </p:nvSpPr>
        <p:spPr>
          <a:xfrm>
            <a:off x="1265210" y="4656889"/>
            <a:ext cx="1944216" cy="504056"/>
          </a:xfrm>
          <a:prstGeom prst="rect">
            <a:avLst/>
          </a:prstGeom>
        </p:spPr>
        <p:txBody>
          <a:bodyPr/>
          <a:lstStyle>
            <a:lvl1pPr marL="0" indent="0">
              <a:buNone/>
              <a:defRPr sz="1800">
                <a:solidFill>
                  <a:schemeClr val="accent4"/>
                </a:solidFill>
              </a:defRPr>
            </a:lvl1pPr>
          </a:lstStyle>
          <a:p>
            <a:pPr lvl="0"/>
            <a:r>
              <a:rPr lang="es-ES_tradnl" dirty="0" smtClean="0"/>
              <a:t>Fecha</a:t>
            </a:r>
            <a:endParaRPr lang="en-US" dirty="0"/>
          </a:p>
        </p:txBody>
      </p:sp>
    </p:spTree>
    <p:extLst>
      <p:ext uri="{BB962C8B-B14F-4D97-AF65-F5344CB8AC3E}">
        <p14:creationId xmlns:p14="http://schemas.microsoft.com/office/powerpoint/2010/main" val="20399593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os objeto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3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9" name="11 Rectángulo"/>
          <p:cNvSpPr/>
          <p:nvPr userDrawn="1">
            <p:custDataLst>
              <p:tags r:id="rId3"/>
            </p:custDataLst>
          </p:nvPr>
        </p:nvSpPr>
        <p:spPr>
          <a:xfrm>
            <a:off x="0" y="1299177"/>
            <a:ext cx="9144000" cy="1941343"/>
          </a:xfrm>
          <a:prstGeom prst="rect">
            <a:avLst/>
          </a:prstGeom>
          <a:solidFill>
            <a:srgbClr val="254A8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715"/>
            <a:endParaRPr lang="es-CO" sz="1400" dirty="0">
              <a:solidFill>
                <a:prstClr val="white"/>
              </a:solidFill>
              <a:latin typeface="Arial"/>
              <a:cs typeface="Arial"/>
              <a:sym typeface="Arial"/>
            </a:endParaRPr>
          </a:p>
        </p:txBody>
      </p:sp>
      <p:sp>
        <p:nvSpPr>
          <p:cNvPr id="10" name="13 Rectángulo"/>
          <p:cNvSpPr/>
          <p:nvPr userDrawn="1">
            <p:custDataLst>
              <p:tags r:id="rId4"/>
            </p:custDataLst>
          </p:nvPr>
        </p:nvSpPr>
        <p:spPr>
          <a:xfrm>
            <a:off x="5" y="1470217"/>
            <a:ext cx="2014807" cy="1477328"/>
          </a:xfrm>
          <a:prstGeom prst="rect">
            <a:avLst/>
          </a:prstGeom>
        </p:spPr>
        <p:txBody>
          <a:bodyPr wrap="square" lIns="0" tIns="0" rIns="0" bIns="0" anchor="ctr">
            <a:spAutoFit/>
          </a:bodyPr>
          <a:lstStyle/>
          <a:p>
            <a:pPr algn="r" defTabSz="685715"/>
            <a:r>
              <a:rPr lang="es-CO" sz="9600" b="1" dirty="0">
                <a:solidFill>
                  <a:prstClr val="white"/>
                </a:solidFill>
                <a:latin typeface="Arial"/>
                <a:ea typeface="Arial Black" charset="0"/>
                <a:cs typeface="Arial"/>
                <a:sym typeface="Arial"/>
              </a:rPr>
              <a:t>2</a:t>
            </a:r>
          </a:p>
        </p:txBody>
      </p:sp>
      <p:cxnSp>
        <p:nvCxnSpPr>
          <p:cNvPr id="11" name="3 Conector recto"/>
          <p:cNvCxnSpPr/>
          <p:nvPr userDrawn="1">
            <p:custDataLst>
              <p:tags r:id="rId5"/>
            </p:custDataLst>
          </p:nvPr>
        </p:nvCxnSpPr>
        <p:spPr>
          <a:xfrm>
            <a:off x="2145379" y="1784203"/>
            <a:ext cx="0" cy="895070"/>
          </a:xfrm>
          <a:prstGeom prst="line">
            <a:avLst/>
          </a:prstGeom>
          <a:solidFill>
            <a:srgbClr val="254A8D"/>
          </a:solidFill>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4 Triángulo isósceles"/>
          <p:cNvSpPr/>
          <p:nvPr userDrawn="1">
            <p:custDataLst>
              <p:tags r:id="rId6"/>
            </p:custDataLst>
          </p:nvPr>
        </p:nvSpPr>
        <p:spPr>
          <a:xfrm rot="5400000">
            <a:off x="2111807" y="2111987"/>
            <a:ext cx="330735" cy="239505"/>
          </a:xfrm>
          <a:prstGeom prst="triangle">
            <a:avLst/>
          </a:prstGeom>
          <a:solidFill>
            <a:schemeClr val="bg1"/>
          </a:solidFill>
          <a:ln w="76200">
            <a:noFill/>
          </a:ln>
        </p:spPr>
        <p:style>
          <a:lnRef idx="1">
            <a:schemeClr val="accent1"/>
          </a:lnRef>
          <a:fillRef idx="0">
            <a:schemeClr val="accent1"/>
          </a:fillRef>
          <a:effectRef idx="0">
            <a:schemeClr val="accent1"/>
          </a:effectRef>
          <a:fontRef idx="minor">
            <a:schemeClr val="tx1"/>
          </a:fontRef>
        </p:style>
        <p:txBody>
          <a:bodyPr lIns="91422" tIns="45711" rIns="91422" bIns="45711" rtlCol="0" anchor="ctr"/>
          <a:lstStyle/>
          <a:p>
            <a:pPr algn="ctr" defTabSz="685715"/>
            <a:endParaRPr lang="es-CO" sz="1400" dirty="0">
              <a:solidFill>
                <a:prstClr val="white"/>
              </a:solidFill>
              <a:latin typeface="Arial"/>
              <a:cs typeface="Arial"/>
              <a:sym typeface="Arial"/>
            </a:endParaRPr>
          </a:p>
        </p:txBody>
      </p:sp>
      <p:sp>
        <p:nvSpPr>
          <p:cNvPr id="13" name="Title 1"/>
          <p:cNvSpPr>
            <a:spLocks noGrp="1"/>
          </p:cNvSpPr>
          <p:nvPr>
            <p:ph type="title"/>
            <p:custDataLst>
              <p:tags r:id="rId7"/>
            </p:custDataLst>
          </p:nvPr>
        </p:nvSpPr>
        <p:spPr>
          <a:xfrm>
            <a:off x="2593880" y="1784203"/>
            <a:ext cx="6101619" cy="895070"/>
          </a:xfrm>
          <a:prstGeom prst="rect">
            <a:avLst/>
          </a:prstGeom>
        </p:spPr>
        <p:txBody>
          <a:bodyPr lIns="68580" tIns="34290" rIns="68580" bIns="34290" anchor="ctr">
            <a:normAutofit/>
          </a:bodyPr>
          <a:lstStyle>
            <a:lvl1pPr>
              <a:defRPr sz="3000">
                <a:solidFill>
                  <a:schemeClr val="bg1"/>
                </a:solidFill>
              </a:defRPr>
            </a:lvl1pPr>
          </a:lstStyle>
          <a:p>
            <a:r>
              <a:rPr lang="es-ES_tradnl" dirty="0"/>
              <a:t>Clic para editar título</a:t>
            </a:r>
            <a:endParaRPr lang="en-US" dirty="0"/>
          </a:p>
        </p:txBody>
      </p:sp>
    </p:spTree>
    <p:extLst>
      <p:ext uri="{BB962C8B-B14F-4D97-AF65-F5344CB8AC3E}">
        <p14:creationId xmlns:p14="http://schemas.microsoft.com/office/powerpoint/2010/main" val="35063234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Diseño personalizad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16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9" name="Título 1"/>
          <p:cNvSpPr>
            <a:spLocks noGrp="1"/>
          </p:cNvSpPr>
          <p:nvPr>
            <p:ph type="title"/>
            <p:custDataLst>
              <p:tags r:id="rId3"/>
            </p:custDataLst>
          </p:nvPr>
        </p:nvSpPr>
        <p:spPr>
          <a:xfrm>
            <a:off x="1211567" y="96012"/>
            <a:ext cx="7792677" cy="534640"/>
          </a:xfrm>
          <a:prstGeom prst="rect">
            <a:avLst/>
          </a:prstGeom>
        </p:spPr>
        <p:txBody>
          <a:bodyPr lIns="68580" tIns="34290" rIns="68580" bIns="34290"/>
          <a:lstStyle/>
          <a:p>
            <a:r>
              <a:rPr lang="es-ES_tradnl"/>
              <a:t>Clic para editar título</a:t>
            </a:r>
          </a:p>
        </p:txBody>
      </p:sp>
      <p:cxnSp>
        <p:nvCxnSpPr>
          <p:cNvPr id="10" name="3 Conector recto"/>
          <p:cNvCxnSpPr/>
          <p:nvPr userDrawn="1">
            <p:custDataLst>
              <p:tags r:id="rId4"/>
            </p:custDataLst>
          </p:nvPr>
        </p:nvCxnSpPr>
        <p:spPr>
          <a:xfrm>
            <a:off x="1146759" y="87855"/>
            <a:ext cx="0" cy="542796"/>
          </a:xfrm>
          <a:prstGeom prst="line">
            <a:avLst/>
          </a:prstGeom>
          <a:solidFill>
            <a:srgbClr val="254A8D"/>
          </a:solidFill>
          <a:ln w="57150">
            <a:solidFill>
              <a:srgbClr val="254A8D"/>
            </a:solidFill>
          </a:ln>
        </p:spPr>
        <p:style>
          <a:lnRef idx="1">
            <a:schemeClr val="accent1"/>
          </a:lnRef>
          <a:fillRef idx="0">
            <a:schemeClr val="accent1"/>
          </a:fillRef>
          <a:effectRef idx="0">
            <a:schemeClr val="accent1"/>
          </a:effectRef>
          <a:fontRef idx="minor">
            <a:schemeClr val="tx1"/>
          </a:fontRef>
        </p:style>
      </p:cxnSp>
      <p:sp>
        <p:nvSpPr>
          <p:cNvPr id="11" name="Marcador de texto 6"/>
          <p:cNvSpPr>
            <a:spLocks noGrp="1"/>
          </p:cNvSpPr>
          <p:nvPr>
            <p:ph type="body" sz="quarter" idx="11"/>
            <p:custDataLst>
              <p:tags r:id="rId5"/>
            </p:custDataLst>
          </p:nvPr>
        </p:nvSpPr>
        <p:spPr>
          <a:xfrm>
            <a:off x="199719" y="87728"/>
            <a:ext cx="882234" cy="542925"/>
          </a:xfrm>
          <a:prstGeom prst="rect">
            <a:avLst/>
          </a:prstGeom>
        </p:spPr>
        <p:txBody>
          <a:bodyPr lIns="68580" tIns="34290" rIns="68580" bIns="34290">
            <a:noAutofit/>
          </a:bodyPr>
          <a:lstStyle>
            <a:lvl1pPr marL="0" indent="0" algn="r">
              <a:buNone/>
              <a:defRPr sz="3500" b="1">
                <a:solidFill>
                  <a:srgbClr val="254A8D"/>
                </a:solidFill>
              </a:defRPr>
            </a:lvl1pPr>
            <a:lvl2pPr>
              <a:defRPr sz="4000" b="1">
                <a:solidFill>
                  <a:srgbClr val="002060"/>
                </a:solidFill>
              </a:defRPr>
            </a:lvl2pPr>
            <a:lvl3pPr>
              <a:defRPr sz="4000" b="1">
                <a:solidFill>
                  <a:srgbClr val="002060"/>
                </a:solidFill>
              </a:defRPr>
            </a:lvl3pPr>
            <a:lvl4pPr>
              <a:defRPr sz="4000" b="1">
                <a:solidFill>
                  <a:srgbClr val="002060"/>
                </a:solidFill>
              </a:defRPr>
            </a:lvl4pPr>
            <a:lvl5pPr>
              <a:defRPr sz="4000" b="1">
                <a:solidFill>
                  <a:srgbClr val="002060"/>
                </a:solidFill>
              </a:defRPr>
            </a:lvl5pPr>
          </a:lstStyle>
          <a:p>
            <a:pPr lvl="0"/>
            <a:endParaRPr lang="es-ES_tradnl" dirty="0"/>
          </a:p>
        </p:txBody>
      </p:sp>
    </p:spTree>
    <p:extLst>
      <p:ext uri="{BB962C8B-B14F-4D97-AF65-F5344CB8AC3E}">
        <p14:creationId xmlns:p14="http://schemas.microsoft.com/office/powerpoint/2010/main" val="33235772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En blanc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425" y="1"/>
            <a:ext cx="9302424" cy="5239698"/>
          </a:xfrm>
          <a:prstGeom prst="rect">
            <a:avLst/>
          </a:prstGeom>
        </p:spPr>
      </p:pic>
      <p:sp>
        <p:nvSpPr>
          <p:cNvPr id="3" name="Title 1"/>
          <p:cNvSpPr>
            <a:spLocks noGrp="1"/>
          </p:cNvSpPr>
          <p:nvPr>
            <p:ph type="title"/>
          </p:nvPr>
        </p:nvSpPr>
        <p:spPr>
          <a:xfrm>
            <a:off x="1331640" y="3999501"/>
            <a:ext cx="4755774" cy="674375"/>
          </a:xfrm>
          <a:prstGeom prst="rect">
            <a:avLst/>
          </a:prstGeom>
        </p:spPr>
        <p:txBody>
          <a:bodyPr/>
          <a:lstStyle>
            <a:lvl1pPr>
              <a:defRPr sz="2800" b="1">
                <a:solidFill>
                  <a:schemeClr val="tx1">
                    <a:lumMod val="75000"/>
                  </a:schemeClr>
                </a:solidFill>
                <a:latin typeface="Arial" charset="0"/>
                <a:ea typeface="Arial" charset="0"/>
                <a:cs typeface="Arial" charset="0"/>
              </a:defRPr>
            </a:lvl1pPr>
          </a:lstStyle>
          <a:p>
            <a:r>
              <a:rPr lang="es-ES_tradnl" dirty="0"/>
              <a:t>Clic para editar título</a:t>
            </a:r>
            <a:endParaRPr lang="en-US" dirty="0"/>
          </a:p>
        </p:txBody>
      </p:sp>
      <p:sp>
        <p:nvSpPr>
          <p:cNvPr id="5" name="Content Placeholder 2"/>
          <p:cNvSpPr>
            <a:spLocks noGrp="1"/>
          </p:cNvSpPr>
          <p:nvPr>
            <p:ph idx="1" hasCustomPrompt="1"/>
          </p:nvPr>
        </p:nvSpPr>
        <p:spPr>
          <a:xfrm>
            <a:off x="1363181" y="4673876"/>
            <a:ext cx="1944216" cy="504056"/>
          </a:xfrm>
          <a:prstGeom prst="rect">
            <a:avLst/>
          </a:prstGeom>
        </p:spPr>
        <p:txBody>
          <a:bodyPr/>
          <a:lstStyle>
            <a:lvl1pPr marL="0" indent="0">
              <a:buNone/>
              <a:defRPr sz="1800">
                <a:solidFill>
                  <a:schemeClr val="accent4"/>
                </a:solidFill>
              </a:defRPr>
            </a:lvl1pPr>
          </a:lstStyle>
          <a:p>
            <a:pPr lvl="0"/>
            <a:r>
              <a:rPr lang="es-ES_tradnl" dirty="0" smtClean="0"/>
              <a:t>Fecha</a:t>
            </a:r>
            <a:endParaRPr lang="en-US" dirty="0"/>
          </a:p>
        </p:txBody>
      </p:sp>
    </p:spTree>
    <p:extLst>
      <p:ext uri="{BB962C8B-B14F-4D97-AF65-F5344CB8AC3E}">
        <p14:creationId xmlns:p14="http://schemas.microsoft.com/office/powerpoint/2010/main" val="1793919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901" y="0"/>
            <a:ext cx="9386901" cy="5280132"/>
          </a:xfrm>
          <a:prstGeom prst="rect">
            <a:avLst/>
          </a:prstGeom>
        </p:spPr>
      </p:pic>
      <p:sp>
        <p:nvSpPr>
          <p:cNvPr id="3" name="Title 1"/>
          <p:cNvSpPr>
            <a:spLocks noGrp="1"/>
          </p:cNvSpPr>
          <p:nvPr>
            <p:ph type="title"/>
          </p:nvPr>
        </p:nvSpPr>
        <p:spPr>
          <a:xfrm>
            <a:off x="321905" y="2355726"/>
            <a:ext cx="4755774" cy="674375"/>
          </a:xfrm>
          <a:prstGeom prst="rect">
            <a:avLst/>
          </a:prstGeom>
        </p:spPr>
        <p:txBody>
          <a:bodyPr/>
          <a:lstStyle>
            <a:lvl1pPr>
              <a:defRPr sz="3500" b="1">
                <a:solidFill>
                  <a:schemeClr val="tx1">
                    <a:lumMod val="75000"/>
                  </a:schemeClr>
                </a:solidFill>
                <a:latin typeface="Arial" charset="0"/>
                <a:ea typeface="Arial" charset="0"/>
                <a:cs typeface="Arial" charset="0"/>
              </a:defRPr>
            </a:lvl1pPr>
          </a:lstStyle>
          <a:p>
            <a:r>
              <a:rPr lang="es-ES_tradnl" dirty="0"/>
              <a:t>Clic para editar título</a:t>
            </a:r>
            <a:endParaRPr lang="en-US" dirty="0"/>
          </a:p>
        </p:txBody>
      </p:sp>
      <p:sp>
        <p:nvSpPr>
          <p:cNvPr id="5" name="Content Placeholder 2"/>
          <p:cNvSpPr>
            <a:spLocks noGrp="1"/>
          </p:cNvSpPr>
          <p:nvPr>
            <p:ph idx="1" hasCustomPrompt="1"/>
          </p:nvPr>
        </p:nvSpPr>
        <p:spPr>
          <a:xfrm>
            <a:off x="321905" y="3030101"/>
            <a:ext cx="1944216" cy="504056"/>
          </a:xfrm>
          <a:prstGeom prst="rect">
            <a:avLst/>
          </a:prstGeom>
        </p:spPr>
        <p:txBody>
          <a:bodyPr/>
          <a:lstStyle>
            <a:lvl1pPr marL="0" indent="0">
              <a:buNone/>
              <a:defRPr sz="2500">
                <a:solidFill>
                  <a:schemeClr val="accent4"/>
                </a:solidFill>
              </a:defRPr>
            </a:lvl1pPr>
          </a:lstStyle>
          <a:p>
            <a:pPr lvl="0"/>
            <a:r>
              <a:rPr lang="es-ES_tradnl" dirty="0" smtClean="0"/>
              <a:t>Fecha</a:t>
            </a:r>
            <a:endParaRPr lang="en-US"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576" y="4392167"/>
            <a:ext cx="4370372" cy="887965"/>
          </a:xfrm>
          <a:prstGeom prst="rect">
            <a:avLst/>
          </a:prstGeom>
        </p:spPr>
      </p:pic>
    </p:spTree>
    <p:extLst>
      <p:ext uri="{BB962C8B-B14F-4D97-AF65-F5344CB8AC3E}">
        <p14:creationId xmlns:p14="http://schemas.microsoft.com/office/powerpoint/2010/main" val="5734017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olo el título">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a:extLst>
              <a:ext uri="{28A0092B-C50C-407E-A947-70E740481C1C}">
                <a14:useLocalDpi xmlns:a14="http://schemas.microsoft.com/office/drawing/2010/main" val="0"/>
              </a:ext>
            </a:extLst>
          </a:blip>
          <a:srcRect l="34616"/>
          <a:stretch/>
        </p:blipFill>
        <p:spPr>
          <a:xfrm rot="5400000">
            <a:off x="3771072" y="-271033"/>
            <a:ext cx="1962467" cy="2471204"/>
          </a:xfrm>
          <a:prstGeom prst="rect">
            <a:avLst/>
          </a:prstGeom>
        </p:spPr>
      </p:pic>
      <p:sp>
        <p:nvSpPr>
          <p:cNvPr id="10" name="Title 1"/>
          <p:cNvSpPr>
            <a:spLocks noGrp="1"/>
          </p:cNvSpPr>
          <p:nvPr>
            <p:ph type="title" hasCustomPrompt="1"/>
          </p:nvPr>
        </p:nvSpPr>
        <p:spPr>
          <a:xfrm>
            <a:off x="5220072" y="1923678"/>
            <a:ext cx="3384376" cy="674375"/>
          </a:xfrm>
          <a:prstGeom prst="rect">
            <a:avLst/>
          </a:prstGeom>
        </p:spPr>
        <p:txBody>
          <a:bodyPr/>
          <a:lstStyle>
            <a:lvl1pPr>
              <a:defRPr sz="2800" b="1" baseline="0">
                <a:solidFill>
                  <a:schemeClr val="tx1">
                    <a:lumMod val="75000"/>
                  </a:schemeClr>
                </a:solidFill>
                <a:latin typeface="Arial" charset="0"/>
                <a:ea typeface="Arial" charset="0"/>
                <a:cs typeface="Arial" charset="0"/>
              </a:defRPr>
            </a:lvl1pPr>
          </a:lstStyle>
          <a:p>
            <a:r>
              <a:rPr lang="es-ES_tradnl" dirty="0"/>
              <a:t>Clic para editar </a:t>
            </a:r>
            <a:r>
              <a:rPr lang="es-ES_tradnl" dirty="0" smtClean="0"/>
              <a:t>título </a:t>
            </a:r>
            <a:endParaRPr lang="en-US" dirty="0"/>
          </a:p>
        </p:txBody>
      </p:sp>
      <p:sp>
        <p:nvSpPr>
          <p:cNvPr id="12" name="Content Placeholder 2"/>
          <p:cNvSpPr>
            <a:spLocks noGrp="1"/>
          </p:cNvSpPr>
          <p:nvPr>
            <p:ph idx="1" hasCustomPrompt="1"/>
          </p:nvPr>
        </p:nvSpPr>
        <p:spPr>
          <a:xfrm>
            <a:off x="5213176" y="3065910"/>
            <a:ext cx="3240360" cy="504056"/>
          </a:xfrm>
          <a:prstGeom prst="rect">
            <a:avLst/>
          </a:prstGeom>
        </p:spPr>
        <p:txBody>
          <a:bodyPr/>
          <a:lstStyle>
            <a:lvl1pPr marL="0" indent="0">
              <a:buNone/>
              <a:defRPr sz="2500" baseline="0">
                <a:solidFill>
                  <a:schemeClr val="accent4"/>
                </a:solidFill>
              </a:defRPr>
            </a:lvl1pPr>
          </a:lstStyle>
          <a:p>
            <a:pPr lvl="0"/>
            <a:r>
              <a:rPr lang="es-ES_tradnl" smtClean="0"/>
              <a:t>Clic para editar subtítulo</a:t>
            </a:r>
            <a:endParaRPr lang="en-US" dirty="0"/>
          </a:p>
        </p:txBody>
      </p:sp>
      <p:sp>
        <p:nvSpPr>
          <p:cNvPr id="2" name="Rectángulo 1"/>
          <p:cNvSpPr/>
          <p:nvPr userDrawn="1"/>
        </p:nvSpPr>
        <p:spPr>
          <a:xfrm>
            <a:off x="0" y="-16665"/>
            <a:ext cx="4716016" cy="5160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Marcador de imagen 3"/>
          <p:cNvSpPr>
            <a:spLocks noGrp="1"/>
          </p:cNvSpPr>
          <p:nvPr>
            <p:ph type="pic" sz="quarter" idx="10"/>
          </p:nvPr>
        </p:nvSpPr>
        <p:spPr>
          <a:xfrm>
            <a:off x="0" y="-17001"/>
            <a:ext cx="4716016" cy="5143500"/>
          </a:xfrm>
          <a:prstGeom prst="rect">
            <a:avLst/>
          </a:prstGeom>
        </p:spPr>
        <p:txBody>
          <a:bodyPr/>
          <a:lstStyle/>
          <a:p>
            <a:endParaRPr lang="es-ES_tradnl"/>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3176" y="4227934"/>
            <a:ext cx="3240360" cy="658371"/>
          </a:xfrm>
          <a:prstGeom prst="rect">
            <a:avLst/>
          </a:prstGeom>
        </p:spPr>
      </p:pic>
    </p:spTree>
    <p:extLst>
      <p:ext uri="{BB962C8B-B14F-4D97-AF65-F5344CB8AC3E}">
        <p14:creationId xmlns:p14="http://schemas.microsoft.com/office/powerpoint/2010/main" val="20870075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971601" y="71438"/>
            <a:ext cx="6465892" cy="556096"/>
          </a:xfrm>
          <a:prstGeom prst="rect">
            <a:avLst/>
          </a:prstGeom>
        </p:spPr>
        <p:txBody>
          <a:bodyPr/>
          <a:lstStyle>
            <a:lvl1pPr>
              <a:defRPr sz="2500" b="1">
                <a:latin typeface="Arial" charset="0"/>
                <a:ea typeface="Arial" charset="0"/>
                <a:cs typeface="Arial" charset="0"/>
              </a:defRPr>
            </a:lvl1pPr>
          </a:lstStyle>
          <a:p>
            <a:r>
              <a:rPr lang="es-ES_tradnl" dirty="0"/>
              <a:t>Clic para editar título</a:t>
            </a:r>
          </a:p>
        </p:txBody>
      </p:sp>
      <p:sp>
        <p:nvSpPr>
          <p:cNvPr id="7" name="Marcador de texto 6"/>
          <p:cNvSpPr>
            <a:spLocks noGrp="1"/>
          </p:cNvSpPr>
          <p:nvPr>
            <p:ph type="body" sz="quarter" idx="11"/>
          </p:nvPr>
        </p:nvSpPr>
        <p:spPr>
          <a:xfrm>
            <a:off x="107504" y="74078"/>
            <a:ext cx="720080" cy="553456"/>
          </a:xfrm>
          <a:prstGeom prst="rect">
            <a:avLst/>
          </a:prstGeom>
        </p:spPr>
        <p:txBody>
          <a:bodyPr>
            <a:noAutofit/>
          </a:bodyPr>
          <a:lstStyle>
            <a:lvl1pPr marL="0" indent="0" algn="r">
              <a:buNone/>
              <a:defRPr sz="3500" b="1">
                <a:solidFill>
                  <a:srgbClr val="002060"/>
                </a:solidFill>
              </a:defRPr>
            </a:lvl1pPr>
            <a:lvl2pPr>
              <a:defRPr sz="4000" b="1">
                <a:solidFill>
                  <a:srgbClr val="002060"/>
                </a:solidFill>
              </a:defRPr>
            </a:lvl2pPr>
            <a:lvl3pPr>
              <a:defRPr sz="4000" b="1">
                <a:solidFill>
                  <a:srgbClr val="002060"/>
                </a:solidFill>
              </a:defRPr>
            </a:lvl3pPr>
            <a:lvl4pPr>
              <a:defRPr sz="4000" b="1">
                <a:solidFill>
                  <a:srgbClr val="002060"/>
                </a:solidFill>
              </a:defRPr>
            </a:lvl4pPr>
            <a:lvl5pPr>
              <a:defRPr sz="4000" b="1">
                <a:solidFill>
                  <a:srgbClr val="002060"/>
                </a:solidFill>
              </a:defRPr>
            </a:lvl5pPr>
          </a:lstStyle>
          <a:p>
            <a:pPr lvl="0"/>
            <a:endParaRPr lang="es-ES_tradnl" dirty="0"/>
          </a:p>
        </p:txBody>
      </p:sp>
      <p:pic>
        <p:nvPicPr>
          <p:cNvPr id="4" name="Imagen 3"/>
          <p:cNvPicPr>
            <a:picLocks noChangeAspect="1"/>
          </p:cNvPicPr>
          <p:nvPr userDrawn="1"/>
        </p:nvPicPr>
        <p:blipFill rotWithShape="1">
          <a:blip r:embed="rId3">
            <a:extLst>
              <a:ext uri="{28A0092B-C50C-407E-A947-70E740481C1C}">
                <a14:useLocalDpi xmlns:a14="http://schemas.microsoft.com/office/drawing/2010/main" val="0"/>
              </a:ext>
            </a:extLst>
          </a:blip>
          <a:srcRect l="35840" b="30746"/>
          <a:stretch/>
        </p:blipFill>
        <p:spPr>
          <a:xfrm rot="10800000">
            <a:off x="7437492" y="-9280"/>
            <a:ext cx="1706508" cy="1516563"/>
          </a:xfrm>
          <a:prstGeom prst="rect">
            <a:avLst/>
          </a:prstGeom>
        </p:spPr>
      </p:pic>
      <p:cxnSp>
        <p:nvCxnSpPr>
          <p:cNvPr id="5" name="3 Conector recto"/>
          <p:cNvCxnSpPr/>
          <p:nvPr userDrawn="1">
            <p:custDataLst>
              <p:tags r:id="rId1"/>
            </p:custDataLst>
          </p:nvPr>
        </p:nvCxnSpPr>
        <p:spPr>
          <a:xfrm>
            <a:off x="903360" y="48900"/>
            <a:ext cx="0" cy="592282"/>
          </a:xfrm>
          <a:prstGeom prst="line">
            <a:avLst/>
          </a:prstGeom>
          <a:solidFill>
            <a:srgbClr val="254A8D"/>
          </a:solidFill>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2436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En blanco">
    <p:spTree>
      <p:nvGrpSpPr>
        <p:cNvPr id="1" name=""/>
        <p:cNvGrpSpPr/>
        <p:nvPr/>
      </p:nvGrpSpPr>
      <p:grpSpPr>
        <a:xfrm>
          <a:off x="0" y="0"/>
          <a:ext cx="0" cy="0"/>
          <a:chOff x="0" y="0"/>
          <a:chExt cx="0" cy="0"/>
        </a:xfrm>
      </p:grpSpPr>
      <p:sp>
        <p:nvSpPr>
          <p:cNvPr id="9" name="Rectángulo 8"/>
          <p:cNvSpPr/>
          <p:nvPr userDrawn="1"/>
        </p:nvSpPr>
        <p:spPr>
          <a:xfrm>
            <a:off x="-1" y="4243647"/>
            <a:ext cx="9144000" cy="996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itle 1"/>
          <p:cNvSpPr>
            <a:spLocks noGrp="1"/>
          </p:cNvSpPr>
          <p:nvPr>
            <p:ph type="title"/>
          </p:nvPr>
        </p:nvSpPr>
        <p:spPr>
          <a:xfrm>
            <a:off x="536306" y="3569272"/>
            <a:ext cx="4755774" cy="674375"/>
          </a:xfrm>
          <a:prstGeom prst="rect">
            <a:avLst/>
          </a:prstGeom>
        </p:spPr>
        <p:txBody>
          <a:bodyPr/>
          <a:lstStyle>
            <a:lvl1pPr>
              <a:defRPr sz="3500" b="1">
                <a:solidFill>
                  <a:schemeClr val="tx1">
                    <a:lumMod val="75000"/>
                  </a:schemeClr>
                </a:solidFill>
                <a:latin typeface="Arial" charset="0"/>
                <a:ea typeface="Arial" charset="0"/>
                <a:cs typeface="Arial" charset="0"/>
              </a:defRPr>
            </a:lvl1pPr>
          </a:lstStyle>
          <a:p>
            <a:r>
              <a:rPr lang="es-ES_tradnl" dirty="0"/>
              <a:t>Clic para editar título</a:t>
            </a:r>
            <a:endParaRPr lang="en-US" dirty="0"/>
          </a:p>
        </p:txBody>
      </p:sp>
      <p:sp>
        <p:nvSpPr>
          <p:cNvPr id="5" name="Content Placeholder 2"/>
          <p:cNvSpPr>
            <a:spLocks noGrp="1"/>
          </p:cNvSpPr>
          <p:nvPr>
            <p:ph idx="1" hasCustomPrompt="1"/>
          </p:nvPr>
        </p:nvSpPr>
        <p:spPr>
          <a:xfrm>
            <a:off x="536306" y="4243647"/>
            <a:ext cx="1944216" cy="504056"/>
          </a:xfrm>
          <a:prstGeom prst="rect">
            <a:avLst/>
          </a:prstGeom>
        </p:spPr>
        <p:txBody>
          <a:bodyPr/>
          <a:lstStyle>
            <a:lvl1pPr marL="0" indent="0">
              <a:buNone/>
              <a:defRPr sz="2500">
                <a:solidFill>
                  <a:schemeClr val="accent4"/>
                </a:solidFill>
              </a:defRPr>
            </a:lvl1pPr>
          </a:lstStyle>
          <a:p>
            <a:pPr lvl="0"/>
            <a:r>
              <a:rPr lang="es-ES_tradnl" dirty="0" smtClean="0"/>
              <a:t>Fecha</a:t>
            </a:r>
            <a:endParaRPr lang="en-US" dirty="0"/>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829794">
            <a:off x="7218148" y="-1235601"/>
            <a:ext cx="3001460" cy="2471204"/>
          </a:xfrm>
          <a:prstGeom prst="rect">
            <a:avLst/>
          </a:prstGeom>
        </p:spPr>
      </p:pic>
    </p:spTree>
    <p:extLst>
      <p:ext uri="{BB962C8B-B14F-4D97-AF65-F5344CB8AC3E}">
        <p14:creationId xmlns:p14="http://schemas.microsoft.com/office/powerpoint/2010/main" val="11928700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olo el títul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71600" y="1995686"/>
            <a:ext cx="4755774" cy="674375"/>
          </a:xfrm>
          <a:prstGeom prst="rect">
            <a:avLst/>
          </a:prstGeom>
        </p:spPr>
        <p:txBody>
          <a:bodyPr/>
          <a:lstStyle>
            <a:lvl1pPr>
              <a:defRPr sz="3500" b="1" baseline="0">
                <a:solidFill>
                  <a:schemeClr val="tx1">
                    <a:lumMod val="75000"/>
                  </a:schemeClr>
                </a:solidFill>
                <a:latin typeface="Arial" charset="0"/>
                <a:ea typeface="Arial" charset="0"/>
                <a:cs typeface="Arial" charset="0"/>
              </a:defRPr>
            </a:lvl1pPr>
          </a:lstStyle>
          <a:p>
            <a:r>
              <a:rPr lang="es-ES_tradnl" dirty="0"/>
              <a:t>Clic para editar </a:t>
            </a:r>
            <a:r>
              <a:rPr lang="es-ES_tradnl" dirty="0" smtClean="0"/>
              <a:t>título </a:t>
            </a:r>
            <a:endParaRPr lang="en-US" dirty="0"/>
          </a:p>
        </p:txBody>
      </p:sp>
      <p:sp>
        <p:nvSpPr>
          <p:cNvPr id="12" name="Content Placeholder 2"/>
          <p:cNvSpPr>
            <a:spLocks noGrp="1"/>
          </p:cNvSpPr>
          <p:nvPr>
            <p:ph idx="1" hasCustomPrompt="1"/>
          </p:nvPr>
        </p:nvSpPr>
        <p:spPr>
          <a:xfrm>
            <a:off x="971600" y="2670061"/>
            <a:ext cx="1944216" cy="504056"/>
          </a:xfrm>
          <a:prstGeom prst="rect">
            <a:avLst/>
          </a:prstGeom>
        </p:spPr>
        <p:txBody>
          <a:bodyPr/>
          <a:lstStyle>
            <a:lvl1pPr marL="0" indent="0">
              <a:buNone/>
              <a:defRPr sz="2500">
                <a:solidFill>
                  <a:schemeClr val="accent4"/>
                </a:solidFill>
              </a:defRPr>
            </a:lvl1pPr>
          </a:lstStyle>
          <a:p>
            <a:pPr lvl="0"/>
            <a:r>
              <a:rPr lang="es-ES_tradnl" dirty="0" smtClean="0"/>
              <a:t>Fecha</a:t>
            </a:r>
            <a:endParaRPr lang="en-US" dirty="0"/>
          </a:p>
        </p:txBody>
      </p:sp>
    </p:spTree>
    <p:extLst>
      <p:ext uri="{BB962C8B-B14F-4D97-AF65-F5344CB8AC3E}">
        <p14:creationId xmlns:p14="http://schemas.microsoft.com/office/powerpoint/2010/main" val="13998618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2_En blanc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901" y="0"/>
            <a:ext cx="9386901" cy="5280132"/>
          </a:xfrm>
          <a:prstGeom prst="rect">
            <a:avLst/>
          </a:prstGeom>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735" y="1995929"/>
            <a:ext cx="7509932" cy="1525854"/>
          </a:xfrm>
          <a:prstGeom prst="rect">
            <a:avLst/>
          </a:prstGeom>
        </p:spPr>
      </p:pic>
      <p:sp>
        <p:nvSpPr>
          <p:cNvPr id="2" name="Rectángulo 1"/>
          <p:cNvSpPr/>
          <p:nvPr userDrawn="1"/>
        </p:nvSpPr>
        <p:spPr>
          <a:xfrm>
            <a:off x="395536" y="3528631"/>
            <a:ext cx="4752528" cy="12756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ángulo 4"/>
          <p:cNvSpPr/>
          <p:nvPr userDrawn="1"/>
        </p:nvSpPr>
        <p:spPr>
          <a:xfrm>
            <a:off x="1475656" y="3113399"/>
            <a:ext cx="3426003" cy="646331"/>
          </a:xfrm>
          <a:prstGeom prst="rect">
            <a:avLst/>
          </a:prstGeom>
        </p:spPr>
        <p:txBody>
          <a:bodyPr wrap="square">
            <a:spAutoFit/>
          </a:bodyPr>
          <a:lstStyle/>
          <a:p>
            <a:pPr algn="l" rtl="0" fontAlgn="base">
              <a:spcBef>
                <a:spcPct val="0"/>
              </a:spcBef>
              <a:spcAft>
                <a:spcPct val="0"/>
              </a:spcAft>
              <a:defRPr/>
            </a:pPr>
            <a:r>
              <a:rPr lang="es-MX" sz="900" kern="1200" dirty="0" smtClean="0">
                <a:solidFill>
                  <a:schemeClr val="tx1">
                    <a:lumMod val="65000"/>
                    <a:lumOff val="35000"/>
                  </a:schemeClr>
                </a:solidFill>
                <a:latin typeface="Arial Narrow" panose="020B0606020202030204" pitchFamily="34" charset="0"/>
                <a:ea typeface="+mn-ea"/>
                <a:cs typeface="Calibri" pitchFamily="34" charset="0"/>
              </a:rPr>
              <a:t>Para uso restringido GRUPO ENERGÍA BOGOTÁ</a:t>
            </a:r>
            <a:r>
              <a:rPr lang="es-MX" sz="900" kern="1200" baseline="0" dirty="0" smtClean="0">
                <a:solidFill>
                  <a:schemeClr val="tx1">
                    <a:lumMod val="65000"/>
                    <a:lumOff val="35000"/>
                  </a:schemeClr>
                </a:solidFill>
                <a:latin typeface="Arial Narrow" panose="020B0606020202030204" pitchFamily="34" charset="0"/>
                <a:ea typeface="+mn-ea"/>
                <a:cs typeface="Calibri" pitchFamily="34" charset="0"/>
              </a:rPr>
              <a:t> S.A. ESP. </a:t>
            </a:r>
            <a:r>
              <a:rPr lang="es-MX" sz="900" kern="1200" dirty="0" smtClean="0">
                <a:solidFill>
                  <a:schemeClr val="tx1">
                    <a:lumMod val="65000"/>
                    <a:lumOff val="35000"/>
                  </a:schemeClr>
                </a:solidFill>
                <a:latin typeface="Arial Narrow" panose="020B0606020202030204" pitchFamily="34" charset="0"/>
                <a:ea typeface="+mn-ea"/>
                <a:cs typeface="Calibri" pitchFamily="34" charset="0"/>
              </a:rPr>
              <a:t>Todos los derechos reservados. Ninguna parte de esta presentación puede ser reproducida o utilizada en ninguna forma o por ningún medio sin permiso explícito de GRUPO ENERGÍA BOGOTÁ</a:t>
            </a:r>
            <a:r>
              <a:rPr lang="es-MX" sz="900" kern="1200" baseline="0" dirty="0" smtClean="0">
                <a:solidFill>
                  <a:schemeClr val="tx1">
                    <a:lumMod val="65000"/>
                    <a:lumOff val="35000"/>
                  </a:schemeClr>
                </a:solidFill>
                <a:latin typeface="Arial Narrow" panose="020B0606020202030204" pitchFamily="34" charset="0"/>
                <a:ea typeface="+mn-ea"/>
                <a:cs typeface="Calibri" pitchFamily="34" charset="0"/>
              </a:rPr>
              <a:t> </a:t>
            </a:r>
            <a:r>
              <a:rPr lang="es-MX" sz="900" kern="1200" dirty="0" smtClean="0">
                <a:solidFill>
                  <a:schemeClr val="tx1">
                    <a:lumMod val="65000"/>
                    <a:lumOff val="35000"/>
                  </a:schemeClr>
                </a:solidFill>
                <a:latin typeface="Arial Narrow" panose="020B0606020202030204" pitchFamily="34" charset="0"/>
                <a:ea typeface="+mn-ea"/>
                <a:cs typeface="Calibri" pitchFamily="34" charset="0"/>
              </a:rPr>
              <a:t>S.A ESP.</a:t>
            </a:r>
            <a:endParaRPr lang="es-ES" sz="900" kern="1200" dirty="0">
              <a:solidFill>
                <a:schemeClr val="tx1">
                  <a:lumMod val="65000"/>
                  <a:lumOff val="35000"/>
                </a:schemeClr>
              </a:solidFill>
              <a:latin typeface="Arial Narrow" panose="020B0606020202030204" pitchFamily="34" charset="0"/>
              <a:ea typeface="+mn-ea"/>
              <a:cs typeface="Calibri" pitchFamily="34" charset="0"/>
            </a:endParaRPr>
          </a:p>
        </p:txBody>
      </p:sp>
    </p:spTree>
    <p:extLst>
      <p:ext uri="{BB962C8B-B14F-4D97-AF65-F5344CB8AC3E}">
        <p14:creationId xmlns:p14="http://schemas.microsoft.com/office/powerpoint/2010/main" val="2045576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ncabezado de secció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15"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9" y="1589"/>
                        <a:ext cx="1587" cy="1587"/>
                      </a:xfrm>
                      <a:prstGeom prst="rect">
                        <a:avLst/>
                      </a:prstGeom>
                    </p:spPr>
                  </p:pic>
                </p:oleObj>
              </mc:Fallback>
            </mc:AlternateContent>
          </a:graphicData>
        </a:graphic>
      </p:graphicFrame>
      <p:sp>
        <p:nvSpPr>
          <p:cNvPr id="7" name="11 Rectángulo"/>
          <p:cNvSpPr/>
          <p:nvPr userDrawn="1">
            <p:custDataLst>
              <p:tags r:id="rId3"/>
            </p:custDataLst>
          </p:nvPr>
        </p:nvSpPr>
        <p:spPr>
          <a:xfrm>
            <a:off x="0" y="1299177"/>
            <a:ext cx="9144000" cy="194134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685715"/>
            <a:endParaRPr lang="es-CO" sz="1400" dirty="0">
              <a:solidFill>
                <a:prstClr val="white"/>
              </a:solidFill>
              <a:latin typeface="Arial"/>
              <a:cs typeface="Arial"/>
              <a:sym typeface="Arial"/>
            </a:endParaRPr>
          </a:p>
        </p:txBody>
      </p:sp>
      <p:sp>
        <p:nvSpPr>
          <p:cNvPr id="9" name="13 Rectángulo"/>
          <p:cNvSpPr/>
          <p:nvPr userDrawn="1">
            <p:custDataLst>
              <p:tags r:id="rId4"/>
            </p:custDataLst>
          </p:nvPr>
        </p:nvSpPr>
        <p:spPr>
          <a:xfrm>
            <a:off x="5" y="1470217"/>
            <a:ext cx="2014807" cy="1477328"/>
          </a:xfrm>
          <a:prstGeom prst="rect">
            <a:avLst/>
          </a:prstGeom>
        </p:spPr>
        <p:txBody>
          <a:bodyPr wrap="square" lIns="0" tIns="0" rIns="0" bIns="0" anchor="ctr">
            <a:spAutoFit/>
          </a:bodyPr>
          <a:lstStyle/>
          <a:p>
            <a:pPr algn="r" defTabSz="685715"/>
            <a:r>
              <a:rPr lang="es-CO" sz="9600" b="1" dirty="0">
                <a:solidFill>
                  <a:prstClr val="white"/>
                </a:solidFill>
                <a:latin typeface="Arial"/>
                <a:ea typeface="Arial Black" charset="0"/>
                <a:cs typeface="Arial"/>
                <a:sym typeface="Arial"/>
              </a:rPr>
              <a:t>1</a:t>
            </a:r>
          </a:p>
        </p:txBody>
      </p:sp>
      <p:cxnSp>
        <p:nvCxnSpPr>
          <p:cNvPr id="15" name="3 Conector recto"/>
          <p:cNvCxnSpPr/>
          <p:nvPr userDrawn="1">
            <p:custDataLst>
              <p:tags r:id="rId5"/>
            </p:custDataLst>
          </p:nvPr>
        </p:nvCxnSpPr>
        <p:spPr>
          <a:xfrm>
            <a:off x="2145379" y="1784203"/>
            <a:ext cx="0" cy="895070"/>
          </a:xfrm>
          <a:prstGeom prst="line">
            <a:avLst/>
          </a:prstGeom>
          <a:solidFill>
            <a:srgbClr val="254A8D"/>
          </a:solidFill>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4 Triángulo isósceles"/>
          <p:cNvSpPr/>
          <p:nvPr userDrawn="1">
            <p:custDataLst>
              <p:tags r:id="rId6"/>
            </p:custDataLst>
          </p:nvPr>
        </p:nvSpPr>
        <p:spPr>
          <a:xfrm rot="5400000">
            <a:off x="2111807" y="2111987"/>
            <a:ext cx="330735" cy="239505"/>
          </a:xfrm>
          <a:prstGeom prst="triangle">
            <a:avLst/>
          </a:prstGeom>
          <a:solidFill>
            <a:schemeClr val="bg1"/>
          </a:solidFill>
          <a:ln w="76200">
            <a:noFill/>
          </a:ln>
        </p:spPr>
        <p:style>
          <a:lnRef idx="1">
            <a:schemeClr val="accent1"/>
          </a:lnRef>
          <a:fillRef idx="0">
            <a:schemeClr val="accent1"/>
          </a:fillRef>
          <a:effectRef idx="0">
            <a:schemeClr val="accent1"/>
          </a:effectRef>
          <a:fontRef idx="minor">
            <a:schemeClr val="tx1"/>
          </a:fontRef>
        </p:style>
        <p:txBody>
          <a:bodyPr lIns="91422" tIns="45711" rIns="91422" bIns="45711" rtlCol="0" anchor="ctr"/>
          <a:lstStyle/>
          <a:p>
            <a:pPr algn="ctr" defTabSz="685715"/>
            <a:endParaRPr lang="es-CO" sz="1400" dirty="0">
              <a:solidFill>
                <a:prstClr val="white"/>
              </a:solidFill>
              <a:latin typeface="Arial"/>
              <a:cs typeface="Arial"/>
              <a:sym typeface="Arial"/>
            </a:endParaRPr>
          </a:p>
        </p:txBody>
      </p:sp>
      <p:sp>
        <p:nvSpPr>
          <p:cNvPr id="2" name="Title 1"/>
          <p:cNvSpPr>
            <a:spLocks noGrp="1"/>
          </p:cNvSpPr>
          <p:nvPr>
            <p:ph type="title"/>
            <p:custDataLst>
              <p:tags r:id="rId7"/>
            </p:custDataLst>
          </p:nvPr>
        </p:nvSpPr>
        <p:spPr>
          <a:xfrm>
            <a:off x="2593880" y="1784203"/>
            <a:ext cx="6101619" cy="895070"/>
          </a:xfrm>
          <a:prstGeom prst="rect">
            <a:avLst/>
          </a:prstGeom>
        </p:spPr>
        <p:txBody>
          <a:bodyPr lIns="68580" tIns="34290" rIns="68580" bIns="34290" anchor="ctr">
            <a:normAutofit/>
          </a:bodyPr>
          <a:lstStyle>
            <a:lvl1pPr>
              <a:defRPr sz="3000">
                <a:solidFill>
                  <a:schemeClr val="bg1"/>
                </a:solidFill>
              </a:defRPr>
            </a:lvl1pPr>
          </a:lstStyle>
          <a:p>
            <a:r>
              <a:rPr lang="es-ES_tradnl" dirty="0"/>
              <a:t>Clic para editar título</a:t>
            </a:r>
            <a:endParaRPr lang="en-US" dirty="0"/>
          </a:p>
        </p:txBody>
      </p:sp>
    </p:spTree>
    <p:extLst>
      <p:ext uri="{BB962C8B-B14F-4D97-AF65-F5344CB8AC3E}">
        <p14:creationId xmlns:p14="http://schemas.microsoft.com/office/powerpoint/2010/main" val="33651542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1"/>
          <p:cNvSpPr/>
          <p:nvPr userDrawn="1"/>
        </p:nvSpPr>
        <p:spPr>
          <a:xfrm>
            <a:off x="8427474" y="4535244"/>
            <a:ext cx="543482" cy="307777"/>
          </a:xfrm>
          <a:prstGeom prst="rect">
            <a:avLst/>
          </a:prstGeom>
        </p:spPr>
        <p:txBody>
          <a:bodyPr wrap="none">
            <a:spAutoFit/>
          </a:bodyPr>
          <a:lstStyle/>
          <a:p>
            <a:pPr algn="r"/>
            <a:fld id="{10A26C49-F53D-4C00-B7DE-803A568B7C3F}" type="slidenum">
              <a:rPr lang="es-ES" sz="1400" b="1" smtClean="0">
                <a:solidFill>
                  <a:prstClr val="white">
                    <a:lumMod val="50000"/>
                  </a:prstClr>
                </a:solidFill>
              </a:rPr>
              <a:pPr algn="r"/>
              <a:t>‹Nº›</a:t>
            </a:fld>
            <a:endParaRPr lang="es-ES_tradnl" sz="1400" b="1" dirty="0"/>
          </a:p>
        </p:txBody>
      </p:sp>
      <p:pic>
        <p:nvPicPr>
          <p:cNvPr id="8" name="Imagen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4544" y="4471632"/>
            <a:ext cx="3240360" cy="658371"/>
          </a:xfrm>
          <a:prstGeom prst="rect">
            <a:avLst/>
          </a:prstGeom>
        </p:spPr>
      </p:pic>
    </p:spTree>
    <p:extLst>
      <p:ext uri="{BB962C8B-B14F-4D97-AF65-F5344CB8AC3E}">
        <p14:creationId xmlns:p14="http://schemas.microsoft.com/office/powerpoint/2010/main" val="215277343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655" r:id="rId3"/>
    <p:sldLayoutId id="2147483766" r:id="rId4"/>
    <p:sldLayoutId id="2147483752" r:id="rId5"/>
    <p:sldLayoutId id="2147483769" r:id="rId6"/>
    <p:sldLayoutId id="2147483765" r:id="rId7"/>
    <p:sldLayoutId id="2147483761" r:id="rId8"/>
    <p:sldLayoutId id="2147483772" r:id="rId9"/>
    <p:sldLayoutId id="2147483773" r:id="rId10"/>
    <p:sldLayoutId id="2147483774"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sz="1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9.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4.xml"/><Relationship Id="rId5" Type="http://schemas.openxmlformats.org/officeDocument/2006/relationships/tags" Target="../tags/tag22.xml"/><Relationship Id="rId4" Type="http://schemas.openxmlformats.org/officeDocument/2006/relationships/tags" Target="../tags/tag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Avance Proyecto Mocoa</a:t>
            </a:r>
            <a:endParaRPr lang="es-ES_tradnl" dirty="0"/>
          </a:p>
        </p:txBody>
      </p:sp>
      <p:sp>
        <p:nvSpPr>
          <p:cNvPr id="3" name="Marcador de contenido 2"/>
          <p:cNvSpPr>
            <a:spLocks noGrp="1"/>
          </p:cNvSpPr>
          <p:nvPr>
            <p:ph idx="1"/>
          </p:nvPr>
        </p:nvSpPr>
        <p:spPr>
          <a:xfrm>
            <a:off x="1265210" y="4587974"/>
            <a:ext cx="1944216" cy="504056"/>
          </a:xfrm>
        </p:spPr>
        <p:txBody>
          <a:bodyPr/>
          <a:lstStyle/>
          <a:p>
            <a:r>
              <a:rPr lang="es-ES_tradnl" dirty="0" smtClean="0"/>
              <a:t>Noviembre 2017</a:t>
            </a:r>
            <a:endParaRPr lang="es-ES_tradnl" dirty="0"/>
          </a:p>
        </p:txBody>
      </p:sp>
    </p:spTree>
    <p:extLst>
      <p:ext uri="{BB962C8B-B14F-4D97-AF65-F5344CB8AC3E}">
        <p14:creationId xmlns:p14="http://schemas.microsoft.com/office/powerpoint/2010/main" val="1512270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28184" y="483518"/>
            <a:ext cx="3384376" cy="674375"/>
          </a:xfrm>
        </p:spPr>
        <p:txBody>
          <a:bodyPr/>
          <a:lstStyle/>
          <a:p>
            <a:r>
              <a:rPr lang="es-CO" dirty="0" smtClean="0"/>
              <a:t>Índice</a:t>
            </a:r>
            <a:endParaRPr lang="es-CO" dirty="0"/>
          </a:p>
        </p:txBody>
      </p:sp>
      <p:pic>
        <p:nvPicPr>
          <p:cNvPr id="6" name="Imagen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600" y="-24167"/>
            <a:ext cx="4704584" cy="5167667"/>
          </a:xfrm>
          <a:prstGeom prst="rect">
            <a:avLst/>
          </a:prstGeom>
        </p:spPr>
      </p:pic>
      <p:grpSp>
        <p:nvGrpSpPr>
          <p:cNvPr id="7" name="Group 100"/>
          <p:cNvGrpSpPr/>
          <p:nvPr>
            <p:custDataLst>
              <p:tags r:id="rId1"/>
            </p:custDataLst>
          </p:nvPr>
        </p:nvGrpSpPr>
        <p:grpSpPr>
          <a:xfrm>
            <a:off x="4747221" y="2078827"/>
            <a:ext cx="4420858" cy="639212"/>
            <a:chOff x="1566179" y="861138"/>
            <a:chExt cx="4572952" cy="1095906"/>
          </a:xfrm>
        </p:grpSpPr>
        <p:grpSp>
          <p:nvGrpSpPr>
            <p:cNvPr id="8" name="Group 65"/>
            <p:cNvGrpSpPr/>
            <p:nvPr>
              <p:custDataLst>
                <p:tags r:id="rId3"/>
              </p:custDataLst>
            </p:nvPr>
          </p:nvGrpSpPr>
          <p:grpSpPr>
            <a:xfrm>
              <a:off x="1566179" y="861138"/>
              <a:ext cx="499333" cy="422137"/>
              <a:chOff x="1364152" y="903670"/>
              <a:chExt cx="499333" cy="422137"/>
            </a:xfrm>
          </p:grpSpPr>
          <p:sp>
            <p:nvSpPr>
              <p:cNvPr id="22" name="9 Rectángulo"/>
              <p:cNvSpPr/>
              <p:nvPr/>
            </p:nvSpPr>
            <p:spPr>
              <a:xfrm>
                <a:off x="1364152" y="903670"/>
                <a:ext cx="235457" cy="422137"/>
              </a:xfrm>
              <a:prstGeom prst="rect">
                <a:avLst/>
              </a:prstGeom>
            </p:spPr>
            <p:txBody>
              <a:bodyPr wrap="none" lIns="0" tIns="0" rIns="0" bIns="0" anchor="ctr">
                <a:spAutoFit/>
              </a:bodyPr>
              <a:lstStyle/>
              <a:p>
                <a:pPr algn="r" defTabSz="914355" hangingPunct="0"/>
                <a:r>
                  <a:rPr lang="es-CO" sz="1600" b="1" kern="0" dirty="0">
                    <a:solidFill>
                      <a:srgbClr val="254A8D"/>
                    </a:solidFill>
                    <a:latin typeface="Arial"/>
                    <a:cs typeface="Arial"/>
                    <a:sym typeface="Arial"/>
                  </a:rPr>
                  <a:t>01</a:t>
                </a:r>
              </a:p>
            </p:txBody>
          </p:sp>
          <p:grpSp>
            <p:nvGrpSpPr>
              <p:cNvPr id="23" name="Group 67"/>
              <p:cNvGrpSpPr/>
              <p:nvPr/>
            </p:nvGrpSpPr>
            <p:grpSpPr>
              <a:xfrm>
                <a:off x="1740890" y="914711"/>
                <a:ext cx="122595" cy="400050"/>
                <a:chOff x="943445" y="730250"/>
                <a:chExt cx="122595" cy="400050"/>
              </a:xfrm>
            </p:grpSpPr>
            <p:cxnSp>
              <p:nvCxnSpPr>
                <p:cNvPr id="27" name="3 Conector recto"/>
                <p:cNvCxnSpPr/>
                <p:nvPr/>
              </p:nvCxnSpPr>
              <p:spPr>
                <a:xfrm>
                  <a:off x="943445" y="730250"/>
                  <a:ext cx="0" cy="400050"/>
                </a:xfrm>
                <a:prstGeom prst="line">
                  <a:avLst/>
                </a:prstGeom>
                <a:solidFill>
                  <a:srgbClr val="254A8D"/>
                </a:solidFill>
                <a:ln w="57150">
                  <a:solidFill>
                    <a:srgbClr val="254A8D"/>
                  </a:solidFill>
                </a:ln>
              </p:spPr>
              <p:style>
                <a:lnRef idx="1">
                  <a:schemeClr val="accent1"/>
                </a:lnRef>
                <a:fillRef idx="0">
                  <a:schemeClr val="accent1"/>
                </a:fillRef>
                <a:effectRef idx="0">
                  <a:schemeClr val="accent1"/>
                </a:effectRef>
                <a:fontRef idx="minor">
                  <a:schemeClr val="tx1"/>
                </a:fontRef>
              </p:style>
            </p:cxnSp>
            <p:sp>
              <p:nvSpPr>
                <p:cNvPr id="28" name="4 Triángulo isósceles"/>
                <p:cNvSpPr/>
                <p:nvPr/>
              </p:nvSpPr>
              <p:spPr>
                <a:xfrm rot="5400000">
                  <a:off x="927082" y="871912"/>
                  <a:ext cx="161190" cy="116727"/>
                </a:xfrm>
                <a:prstGeom prst="triangle">
                  <a:avLst/>
                </a:prstGeom>
                <a:solidFill>
                  <a:srgbClr val="254A8D"/>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55" hangingPunct="0"/>
                  <a:endParaRPr lang="es-CO" sz="1600" kern="0" dirty="0">
                    <a:solidFill>
                      <a:prstClr val="black"/>
                    </a:solidFill>
                    <a:cs typeface="Arial"/>
                    <a:sym typeface="Arial"/>
                  </a:endParaRPr>
                </a:p>
              </p:txBody>
            </p:sp>
          </p:grpSp>
        </p:grpSp>
        <p:grpSp>
          <p:nvGrpSpPr>
            <p:cNvPr id="9" name="Group 71"/>
            <p:cNvGrpSpPr/>
            <p:nvPr>
              <p:custDataLst>
                <p:tags r:id="rId4"/>
              </p:custDataLst>
            </p:nvPr>
          </p:nvGrpSpPr>
          <p:grpSpPr>
            <a:xfrm>
              <a:off x="1576452" y="1534907"/>
              <a:ext cx="489060" cy="422137"/>
              <a:chOff x="1374425" y="1523760"/>
              <a:chExt cx="489060" cy="422137"/>
            </a:xfrm>
          </p:grpSpPr>
          <p:sp>
            <p:nvSpPr>
              <p:cNvPr id="18" name="73 Rectángulo"/>
              <p:cNvSpPr/>
              <p:nvPr/>
            </p:nvSpPr>
            <p:spPr>
              <a:xfrm>
                <a:off x="1374425" y="1523760"/>
                <a:ext cx="235457" cy="422137"/>
              </a:xfrm>
              <a:prstGeom prst="rect">
                <a:avLst/>
              </a:prstGeom>
            </p:spPr>
            <p:txBody>
              <a:bodyPr wrap="none" lIns="0" tIns="0" rIns="0" bIns="0" anchor="ctr">
                <a:spAutoFit/>
              </a:bodyPr>
              <a:lstStyle/>
              <a:p>
                <a:pPr algn="r" defTabSz="914355" hangingPunct="0"/>
                <a:r>
                  <a:rPr lang="es-CO" sz="1600" b="1" kern="0" dirty="0">
                    <a:solidFill>
                      <a:srgbClr val="0070C0"/>
                    </a:solidFill>
                    <a:latin typeface="Arial"/>
                    <a:cs typeface="Arial"/>
                    <a:sym typeface="Arial"/>
                  </a:rPr>
                  <a:t>02</a:t>
                </a:r>
              </a:p>
            </p:txBody>
          </p:sp>
          <p:grpSp>
            <p:nvGrpSpPr>
              <p:cNvPr id="19" name="Group 74"/>
              <p:cNvGrpSpPr/>
              <p:nvPr/>
            </p:nvGrpSpPr>
            <p:grpSpPr>
              <a:xfrm>
                <a:off x="1740890" y="1534801"/>
                <a:ext cx="122595" cy="400050"/>
                <a:chOff x="943445" y="730250"/>
                <a:chExt cx="122595" cy="400050"/>
              </a:xfrm>
              <a:solidFill>
                <a:schemeClr val="accent2"/>
              </a:solidFill>
            </p:grpSpPr>
            <p:cxnSp>
              <p:nvCxnSpPr>
                <p:cNvPr id="20" name="3 Conector recto"/>
                <p:cNvCxnSpPr/>
                <p:nvPr/>
              </p:nvCxnSpPr>
              <p:spPr>
                <a:xfrm>
                  <a:off x="943445" y="730250"/>
                  <a:ext cx="0" cy="400050"/>
                </a:xfrm>
                <a:prstGeom prst="line">
                  <a:avLst/>
                </a:prstGeom>
                <a:solidFill>
                  <a:srgbClr val="00B0F0"/>
                </a:solidFill>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4 Triángulo isósceles"/>
                <p:cNvSpPr/>
                <p:nvPr/>
              </p:nvSpPr>
              <p:spPr>
                <a:xfrm rot="5400000">
                  <a:off x="927082" y="871912"/>
                  <a:ext cx="161190" cy="116727"/>
                </a:xfrm>
                <a:prstGeom prst="triangle">
                  <a:avLst/>
                </a:prstGeom>
                <a:solidFill>
                  <a:srgbClr val="0070C0"/>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55" hangingPunct="0"/>
                  <a:endParaRPr lang="es-CO" sz="1600" kern="0" dirty="0">
                    <a:solidFill>
                      <a:prstClr val="black"/>
                    </a:solidFill>
                    <a:cs typeface="Arial"/>
                    <a:sym typeface="Arial"/>
                  </a:endParaRPr>
                </a:p>
              </p:txBody>
            </p:sp>
          </p:grpSp>
        </p:grpSp>
        <p:cxnSp>
          <p:nvCxnSpPr>
            <p:cNvPr id="11" name="Straight Connector 89"/>
            <p:cNvCxnSpPr/>
            <p:nvPr>
              <p:custDataLst>
                <p:tags r:id="rId5"/>
              </p:custDataLst>
            </p:nvPr>
          </p:nvCxnSpPr>
          <p:spPr>
            <a:xfrm>
              <a:off x="1566179" y="1409089"/>
              <a:ext cx="45729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 name="44 Rectángulo"/>
          <p:cNvSpPr/>
          <p:nvPr/>
        </p:nvSpPr>
        <p:spPr>
          <a:xfrm>
            <a:off x="5392634" y="2496813"/>
            <a:ext cx="3635030" cy="2462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defTabSz="914355" hangingPunct="0"/>
            <a:r>
              <a:rPr lang="es-ES" sz="1600" kern="0" dirty="0" smtClean="0">
                <a:solidFill>
                  <a:srgbClr val="535353"/>
                </a:solidFill>
                <a:latin typeface="Arial" panose="020B0604020202020204" pitchFamily="34" charset="0"/>
                <a:cs typeface="Arial" panose="020B0604020202020204" pitchFamily="34" charset="0"/>
                <a:sym typeface="Arial"/>
              </a:rPr>
              <a:t>Solución Definitiva</a:t>
            </a:r>
            <a:endParaRPr lang="es-ES" sz="1600" kern="0" dirty="0">
              <a:solidFill>
                <a:srgbClr val="535353"/>
              </a:solidFill>
              <a:latin typeface="Arial" panose="020B0604020202020204" pitchFamily="34" charset="0"/>
              <a:cs typeface="Arial" panose="020B0604020202020204" pitchFamily="34" charset="0"/>
              <a:sym typeface="Arial"/>
            </a:endParaRPr>
          </a:p>
        </p:txBody>
      </p:sp>
      <p:sp>
        <p:nvSpPr>
          <p:cNvPr id="30" name="44 Rectángulo"/>
          <p:cNvSpPr/>
          <p:nvPr/>
        </p:nvSpPr>
        <p:spPr>
          <a:xfrm>
            <a:off x="5405077" y="2083895"/>
            <a:ext cx="3357318" cy="2462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defTabSz="914355" hangingPunct="0"/>
            <a:r>
              <a:rPr lang="es-ES" sz="1600" kern="0" dirty="0" smtClean="0">
                <a:solidFill>
                  <a:srgbClr val="535353"/>
                </a:solidFill>
                <a:latin typeface="Arial" panose="020B0604020202020204" pitchFamily="34" charset="0"/>
                <a:cs typeface="Arial" panose="020B0604020202020204" pitchFamily="34" charset="0"/>
                <a:sym typeface="Arial"/>
              </a:rPr>
              <a:t>Hechos Relevantes</a:t>
            </a:r>
            <a:endParaRPr lang="es-ES" sz="1600" kern="0" dirty="0">
              <a:solidFill>
                <a:srgbClr val="535353"/>
              </a:solidFill>
              <a:latin typeface="Arial" panose="020B0604020202020204" pitchFamily="34" charset="0"/>
              <a:cs typeface="Arial" panose="020B0604020202020204" pitchFamily="34" charset="0"/>
              <a:sym typeface="Arial"/>
            </a:endParaRPr>
          </a:p>
        </p:txBody>
      </p:sp>
      <p:cxnSp>
        <p:nvCxnSpPr>
          <p:cNvPr id="38" name="Straight Connector 90"/>
          <p:cNvCxnSpPr/>
          <p:nvPr>
            <p:custDataLst>
              <p:tags r:id="rId2"/>
            </p:custDataLst>
          </p:nvPr>
        </p:nvCxnSpPr>
        <p:spPr>
          <a:xfrm>
            <a:off x="4747219" y="2859782"/>
            <a:ext cx="442085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480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O" dirty="0" smtClean="0">
                <a:latin typeface="+mn-lt"/>
              </a:rPr>
              <a:t>Hechos Relevantes</a:t>
            </a:r>
            <a:endParaRPr lang="es-CO" dirty="0">
              <a:latin typeface="+mn-lt"/>
            </a:endParaRPr>
          </a:p>
        </p:txBody>
      </p:sp>
    </p:spTree>
    <p:extLst>
      <p:ext uri="{BB962C8B-B14F-4D97-AF65-F5344CB8AC3E}">
        <p14:creationId xmlns:p14="http://schemas.microsoft.com/office/powerpoint/2010/main" val="107961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71601" y="112382"/>
            <a:ext cx="6465892" cy="556096"/>
          </a:xfrm>
        </p:spPr>
        <p:txBody>
          <a:bodyPr lIns="68580" tIns="34290" rIns="68580" bIns="34290"/>
          <a:lstStyle/>
          <a:p>
            <a:r>
              <a:rPr lang="es-CO" dirty="0" smtClean="0"/>
              <a:t>Hechos Relevantes</a:t>
            </a:r>
            <a:endParaRPr lang="es-CO" dirty="0"/>
          </a:p>
        </p:txBody>
      </p:sp>
      <p:sp>
        <p:nvSpPr>
          <p:cNvPr id="4" name="3 Marcador de texto"/>
          <p:cNvSpPr>
            <a:spLocks noGrp="1"/>
          </p:cNvSpPr>
          <p:nvPr>
            <p:ph type="body" sz="quarter" idx="11"/>
          </p:nvPr>
        </p:nvSpPr>
        <p:spPr>
          <a:xfrm>
            <a:off x="107504" y="52812"/>
            <a:ext cx="720080" cy="553456"/>
          </a:xfrm>
        </p:spPr>
        <p:txBody>
          <a:bodyPr lIns="68580" tIns="34290" rIns="68580" bIns="34290"/>
          <a:lstStyle/>
          <a:p>
            <a:r>
              <a:rPr lang="es-CO" dirty="0" smtClean="0"/>
              <a:t>01</a:t>
            </a:r>
            <a:endParaRPr lang="es-CO" dirty="0"/>
          </a:p>
        </p:txBody>
      </p:sp>
      <p:sp>
        <p:nvSpPr>
          <p:cNvPr id="8" name="Rectángulo 18"/>
          <p:cNvSpPr/>
          <p:nvPr/>
        </p:nvSpPr>
        <p:spPr>
          <a:xfrm>
            <a:off x="318593" y="719166"/>
            <a:ext cx="8596807" cy="36724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ES_tradnl" dirty="0"/>
          </a:p>
        </p:txBody>
      </p:sp>
      <p:sp>
        <p:nvSpPr>
          <p:cNvPr id="9" name="8 CuadroTexto"/>
          <p:cNvSpPr txBox="1"/>
          <p:nvPr/>
        </p:nvSpPr>
        <p:spPr>
          <a:xfrm>
            <a:off x="318593" y="810017"/>
            <a:ext cx="8596806" cy="3777957"/>
          </a:xfrm>
          <a:prstGeom prst="rect">
            <a:avLst/>
          </a:prstGeom>
          <a:noFill/>
        </p:spPr>
        <p:txBody>
          <a:bodyPr wrap="square" lIns="68580" tIns="34290" rIns="68580" bIns="34290" rtlCol="0">
            <a:spAutoFit/>
          </a:bodyPr>
          <a:lstStyle/>
          <a:p>
            <a:pPr marL="214313" indent="-214313" algn="just" fontAlgn="ctr">
              <a:spcAft>
                <a:spcPts val="450"/>
              </a:spcAft>
              <a:buClr>
                <a:schemeClr val="accent6"/>
              </a:buClr>
              <a:buFontTx/>
              <a:buChar char="►"/>
            </a:pPr>
            <a:r>
              <a:rPr lang="es-CO" sz="1200" dirty="0" smtClean="0">
                <a:solidFill>
                  <a:srgbClr val="595959"/>
                </a:solidFill>
                <a:latin typeface="Arial" panose="020B0604020202020204" pitchFamily="34" charset="0"/>
                <a:cs typeface="Arial" panose="020B0604020202020204" pitchFamily="34" charset="0"/>
              </a:rPr>
              <a:t>La </a:t>
            </a:r>
            <a:r>
              <a:rPr lang="es-CO" sz="1200" dirty="0">
                <a:solidFill>
                  <a:srgbClr val="595959"/>
                </a:solidFill>
                <a:latin typeface="Arial" panose="020B0604020202020204" pitchFamily="34" charset="0"/>
                <a:cs typeface="Arial" panose="020B0604020202020204" pitchFamily="34" charset="0"/>
              </a:rPr>
              <a:t>Comisión de Regulación de Energía y Gas emitió la Resolución CREG 141 de 2017  </a:t>
            </a:r>
            <a:r>
              <a:rPr lang="es-CO" sz="1200" dirty="0" smtClean="0">
                <a:solidFill>
                  <a:srgbClr val="595959"/>
                </a:solidFill>
                <a:latin typeface="Arial" panose="020B0604020202020204" pitchFamily="34" charset="0"/>
                <a:cs typeface="Arial" panose="020B0604020202020204" pitchFamily="34" charset="0"/>
              </a:rPr>
              <a:t>otorgando 36 </a:t>
            </a:r>
            <a:r>
              <a:rPr lang="es-CO" sz="1200" dirty="0">
                <a:solidFill>
                  <a:srgbClr val="595959"/>
                </a:solidFill>
                <a:latin typeface="Arial" panose="020B0604020202020204" pitchFamily="34" charset="0"/>
                <a:cs typeface="Arial" panose="020B0604020202020204" pitchFamily="34" charset="0"/>
              </a:rPr>
              <a:t>meses para </a:t>
            </a:r>
            <a:r>
              <a:rPr lang="es-CO" sz="1200" dirty="0" smtClean="0">
                <a:solidFill>
                  <a:srgbClr val="595959"/>
                </a:solidFill>
                <a:latin typeface="Arial" panose="020B0604020202020204" pitchFamily="34" charset="0"/>
                <a:cs typeface="Arial" panose="020B0604020202020204" pitchFamily="34" charset="0"/>
              </a:rPr>
              <a:t>el restablecimiento de los activos afectados en la catástrofe natural ocurrida en Mocoa. </a:t>
            </a:r>
            <a:r>
              <a:rPr lang="es-CO" sz="1200" dirty="0" smtClean="0">
                <a:solidFill>
                  <a:srgbClr val="595959"/>
                </a:solidFill>
                <a:latin typeface="Arial" panose="020B0604020202020204" pitchFamily="34" charset="0"/>
                <a:cs typeface="Arial" panose="020B0604020202020204" pitchFamily="34" charset="0"/>
              </a:rPr>
              <a:t>El tiempo </a:t>
            </a:r>
            <a:r>
              <a:rPr lang="es-CO" sz="1200" dirty="0" smtClean="0">
                <a:solidFill>
                  <a:srgbClr val="595959"/>
                </a:solidFill>
                <a:latin typeface="Arial" panose="020B0604020202020204" pitchFamily="34" charset="0"/>
                <a:cs typeface="Arial" panose="020B0604020202020204" pitchFamily="34" charset="0"/>
              </a:rPr>
              <a:t>comienza a contar partir </a:t>
            </a:r>
            <a:r>
              <a:rPr lang="es-CO" sz="1200" dirty="0">
                <a:solidFill>
                  <a:srgbClr val="595959"/>
                </a:solidFill>
                <a:latin typeface="Arial" panose="020B0604020202020204" pitchFamily="34" charset="0"/>
                <a:cs typeface="Arial" panose="020B0604020202020204" pitchFamily="34" charset="0"/>
              </a:rPr>
              <a:t>del 1 de abril de </a:t>
            </a:r>
            <a:r>
              <a:rPr lang="es-CO" sz="1200" dirty="0" smtClean="0">
                <a:solidFill>
                  <a:srgbClr val="595959"/>
                </a:solidFill>
                <a:latin typeface="Arial" panose="020B0604020202020204" pitchFamily="34" charset="0"/>
                <a:cs typeface="Arial" panose="020B0604020202020204" pitchFamily="34" charset="0"/>
              </a:rPr>
              <a:t>2017</a:t>
            </a:r>
            <a:r>
              <a:rPr lang="es-CO" sz="1200" dirty="0">
                <a:solidFill>
                  <a:srgbClr val="595959"/>
                </a:solidFill>
                <a:latin typeface="Arial" panose="020B0604020202020204" pitchFamily="34" charset="0"/>
                <a:cs typeface="Arial" panose="020B0604020202020204" pitchFamily="34" charset="0"/>
              </a:rPr>
              <a:t>.</a:t>
            </a:r>
            <a:endParaRPr lang="es-CO" sz="1200" dirty="0" smtClean="0">
              <a:solidFill>
                <a:srgbClr val="595959"/>
              </a:solidFill>
              <a:latin typeface="Arial" panose="020B0604020202020204" pitchFamily="34" charset="0"/>
              <a:cs typeface="Arial" panose="020B0604020202020204" pitchFamily="34" charset="0"/>
            </a:endParaRPr>
          </a:p>
          <a:p>
            <a:pPr marL="214313" indent="-214313" algn="just" fontAlgn="ctr">
              <a:spcAft>
                <a:spcPts val="450"/>
              </a:spcAft>
              <a:buClr>
                <a:schemeClr val="accent6"/>
              </a:buClr>
              <a:buFontTx/>
              <a:buChar char="►"/>
            </a:pPr>
            <a:r>
              <a:rPr lang="es-CO" sz="1200" dirty="0" smtClean="0">
                <a:solidFill>
                  <a:srgbClr val="595959"/>
                </a:solidFill>
                <a:latin typeface="Arial" panose="020B0604020202020204" pitchFamily="34" charset="0"/>
                <a:cs typeface="Arial" panose="020B0604020202020204" pitchFamily="34" charset="0"/>
              </a:rPr>
              <a:t>Solo hasta septiembre 2017 se pudieron superar las dificultades relacionadas con las restricciones que tenían las autoridades regionales para el ingreso al predio de la subestación y la designación de las zonas para la ubicación del material producto de la avenida torrencial. Esto permitió que a hoy ya </a:t>
            </a:r>
            <a:r>
              <a:rPr lang="es-CO" sz="1200" dirty="0">
                <a:solidFill>
                  <a:srgbClr val="595959"/>
                </a:solidFill>
                <a:latin typeface="Arial" panose="020B0604020202020204" pitchFamily="34" charset="0"/>
                <a:cs typeface="Arial" panose="020B0604020202020204" pitchFamily="34" charset="0"/>
              </a:rPr>
              <a:t>se </a:t>
            </a:r>
            <a:r>
              <a:rPr lang="es-CO" sz="1200" dirty="0" smtClean="0">
                <a:solidFill>
                  <a:srgbClr val="595959"/>
                </a:solidFill>
                <a:latin typeface="Arial" panose="020B0604020202020204" pitchFamily="34" charset="0"/>
                <a:cs typeface="Arial" panose="020B0604020202020204" pitchFamily="34" charset="0"/>
              </a:rPr>
              <a:t>hayan culminado </a:t>
            </a:r>
            <a:r>
              <a:rPr lang="es-CO" sz="1200" dirty="0">
                <a:solidFill>
                  <a:srgbClr val="595959"/>
                </a:solidFill>
                <a:latin typeface="Arial" panose="020B0604020202020204" pitchFamily="34" charset="0"/>
                <a:cs typeface="Arial" panose="020B0604020202020204" pitchFamily="34" charset="0"/>
              </a:rPr>
              <a:t>las actividades de remoción de escombros al interior del patio de la subestación de 230kV, con el fin de garantizar las distancias de seguridad e ingresar a realizar actividades sobre los equipos de </a:t>
            </a:r>
            <a:r>
              <a:rPr lang="es-CO" sz="1200" dirty="0" smtClean="0">
                <a:solidFill>
                  <a:srgbClr val="595959"/>
                </a:solidFill>
                <a:latin typeface="Arial" panose="020B0604020202020204" pitchFamily="34" charset="0"/>
                <a:cs typeface="Arial" panose="020B0604020202020204" pitchFamily="34" charset="0"/>
              </a:rPr>
              <a:t>potencia</a:t>
            </a:r>
          </a:p>
          <a:p>
            <a:pPr marL="214313" indent="-214313" algn="just" fontAlgn="ctr">
              <a:spcAft>
                <a:spcPts val="450"/>
              </a:spcAft>
              <a:buClr>
                <a:schemeClr val="accent6"/>
              </a:buClr>
              <a:buFontTx/>
              <a:buChar char="►"/>
            </a:pPr>
            <a:r>
              <a:rPr lang="es-CO" sz="1200" dirty="0" smtClean="0">
                <a:solidFill>
                  <a:srgbClr val="595959"/>
                </a:solidFill>
                <a:latin typeface="Arial" panose="020B0604020202020204" pitchFamily="34" charset="0"/>
                <a:cs typeface="Arial" panose="020B0604020202020204" pitchFamily="34" charset="0"/>
              </a:rPr>
              <a:t>Con el fin de mejorar la confiabilidad de la prestación del servicio y liberar los equipos móviles, en la Mesa Sectorial (MME, UPME, GEB y EEP) se acordó la </a:t>
            </a:r>
            <a:r>
              <a:rPr lang="es-CO" sz="1200" dirty="0">
                <a:solidFill>
                  <a:srgbClr val="595959"/>
                </a:solidFill>
                <a:latin typeface="Arial" panose="020B0604020202020204" pitchFamily="34" charset="0"/>
                <a:cs typeface="Arial" panose="020B0604020202020204" pitchFamily="34" charset="0"/>
              </a:rPr>
              <a:t>solución </a:t>
            </a:r>
            <a:r>
              <a:rPr lang="es-CO" sz="1200" dirty="0" smtClean="0">
                <a:solidFill>
                  <a:srgbClr val="595959"/>
                </a:solidFill>
                <a:latin typeface="Arial" panose="020B0604020202020204" pitchFamily="34" charset="0"/>
                <a:cs typeface="Arial" panose="020B0604020202020204" pitchFamily="34" charset="0"/>
              </a:rPr>
              <a:t>de restablecimiento de la siguiente forma: </a:t>
            </a:r>
            <a:endParaRPr lang="es-CO" sz="1200" dirty="0">
              <a:solidFill>
                <a:srgbClr val="595959"/>
              </a:solidFill>
              <a:latin typeface="Arial" panose="020B0604020202020204" pitchFamily="34" charset="0"/>
              <a:cs typeface="Arial" panose="020B0604020202020204" pitchFamily="34" charset="0"/>
            </a:endParaRPr>
          </a:p>
          <a:p>
            <a:pPr marL="671513" lvl="1" indent="-214313" algn="just" fontAlgn="ctr">
              <a:spcAft>
                <a:spcPts val="450"/>
              </a:spcAft>
              <a:buClr>
                <a:schemeClr val="accent6"/>
              </a:buClr>
              <a:buFont typeface="Wingdings" panose="05000000000000000000" pitchFamily="2" charset="2"/>
              <a:buChar char="§"/>
            </a:pPr>
            <a:r>
              <a:rPr lang="es-CO" sz="1200" dirty="0" smtClean="0">
                <a:solidFill>
                  <a:srgbClr val="595959"/>
                </a:solidFill>
                <a:latin typeface="Arial" panose="020B0604020202020204" pitchFamily="34" charset="0"/>
                <a:cs typeface="Arial" panose="020B0604020202020204" pitchFamily="34" charset="0"/>
              </a:rPr>
              <a:t>Fase 2: </a:t>
            </a:r>
            <a:r>
              <a:rPr lang="es-CO" sz="1200" dirty="0">
                <a:solidFill>
                  <a:srgbClr val="595959"/>
                </a:solidFill>
                <a:latin typeface="Arial" panose="020B0604020202020204" pitchFamily="34" charset="0"/>
                <a:cs typeface="Arial" panose="020B0604020202020204" pitchFamily="34" charset="0"/>
              </a:rPr>
              <a:t>Restablecimiento provisional, por parte de la Empresa de Energía del Putumayo, de la antigua Subestación en el nivel de 115kV, con el fin de mejorar transitoriamente la confiabilidad del servicio de energía mientras se construyen las subestaciones definitivas de transmisión (EEB) y de distribución (EEP)</a:t>
            </a:r>
          </a:p>
          <a:p>
            <a:pPr marL="628650" lvl="1" indent="-171450" algn="just" fontAlgn="ctr">
              <a:spcAft>
                <a:spcPts val="450"/>
              </a:spcAft>
              <a:buClr>
                <a:schemeClr val="accent6"/>
              </a:buClr>
              <a:buFont typeface="Wingdings" panose="05000000000000000000" pitchFamily="2" charset="2"/>
              <a:buChar char="§"/>
            </a:pPr>
            <a:r>
              <a:rPr lang="es-CO" sz="1200" dirty="0">
                <a:solidFill>
                  <a:srgbClr val="595959"/>
                </a:solidFill>
                <a:latin typeface="Arial" panose="020B0604020202020204" pitchFamily="34" charset="0"/>
                <a:cs typeface="Arial" panose="020B0604020202020204" pitchFamily="34" charset="0"/>
              </a:rPr>
              <a:t>Fase </a:t>
            </a:r>
            <a:r>
              <a:rPr lang="es-CO" sz="1200" dirty="0" smtClean="0">
                <a:solidFill>
                  <a:srgbClr val="595959"/>
                </a:solidFill>
                <a:latin typeface="Arial" panose="020B0604020202020204" pitchFamily="34" charset="0"/>
                <a:cs typeface="Arial" panose="020B0604020202020204" pitchFamily="34" charset="0"/>
              </a:rPr>
              <a:t>2a: </a:t>
            </a:r>
            <a:r>
              <a:rPr lang="es-CO" sz="1200" dirty="0">
                <a:solidFill>
                  <a:srgbClr val="595959"/>
                </a:solidFill>
                <a:latin typeface="Arial" panose="020B0604020202020204" pitchFamily="34" charset="0"/>
                <a:cs typeface="Arial" panose="020B0604020202020204" pitchFamily="34" charset="0"/>
              </a:rPr>
              <a:t>Restablecer transitoriamente la línea Altamira – Mocoa energizándola </a:t>
            </a:r>
            <a:r>
              <a:rPr lang="es-CO" sz="1200" dirty="0" smtClean="0">
                <a:solidFill>
                  <a:srgbClr val="595959"/>
                </a:solidFill>
                <a:latin typeface="Arial" panose="020B0604020202020204" pitchFamily="34" charset="0"/>
                <a:cs typeface="Arial" panose="020B0604020202020204" pitchFamily="34" charset="0"/>
              </a:rPr>
              <a:t>a 230kV para conectarla a la bahía de transformación de EEP, por el lado de alta tensión. </a:t>
            </a:r>
            <a:r>
              <a:rPr lang="es-CO" sz="1200" dirty="0">
                <a:solidFill>
                  <a:srgbClr val="595959"/>
                </a:solidFill>
                <a:latin typeface="Arial" panose="020B0604020202020204" pitchFamily="34" charset="0"/>
                <a:cs typeface="Arial" panose="020B0604020202020204" pitchFamily="34" charset="0"/>
              </a:rPr>
              <a:t>La ejecución de esta fase tiene una dependencia de la reunión que tendrá Electrohuila con CREG, </a:t>
            </a:r>
            <a:r>
              <a:rPr lang="es-CO" sz="1200" dirty="0" smtClean="0">
                <a:solidFill>
                  <a:srgbClr val="595959"/>
                </a:solidFill>
                <a:latin typeface="Arial" panose="020B0604020202020204" pitchFamily="34" charset="0"/>
                <a:cs typeface="Arial" panose="020B0604020202020204" pitchFamily="34" charset="0"/>
              </a:rPr>
              <a:t>UPME </a:t>
            </a:r>
            <a:r>
              <a:rPr lang="es-CO" sz="1200" dirty="0">
                <a:solidFill>
                  <a:srgbClr val="595959"/>
                </a:solidFill>
                <a:latin typeface="Arial" panose="020B0604020202020204" pitchFamily="34" charset="0"/>
                <a:cs typeface="Arial" panose="020B0604020202020204" pitchFamily="34" charset="0"/>
              </a:rPr>
              <a:t>y </a:t>
            </a:r>
            <a:r>
              <a:rPr lang="es-CO" sz="1200" dirty="0" smtClean="0">
                <a:solidFill>
                  <a:srgbClr val="595959"/>
                </a:solidFill>
                <a:latin typeface="Arial" panose="020B0604020202020204" pitchFamily="34" charset="0"/>
                <a:cs typeface="Arial" panose="020B0604020202020204" pitchFamily="34" charset="0"/>
              </a:rPr>
              <a:t>MME</a:t>
            </a:r>
          </a:p>
          <a:p>
            <a:pPr marL="214313" indent="-214313" algn="just" fontAlgn="ctr">
              <a:spcAft>
                <a:spcPts val="450"/>
              </a:spcAft>
              <a:buClr>
                <a:schemeClr val="accent6"/>
              </a:buClr>
              <a:buFontTx/>
              <a:buChar char="►"/>
            </a:pPr>
            <a:r>
              <a:rPr lang="es-CO" sz="1200" dirty="0" smtClean="0">
                <a:solidFill>
                  <a:srgbClr val="595959"/>
                </a:solidFill>
                <a:latin typeface="Arial" panose="020B0604020202020204" pitchFamily="34" charset="0"/>
                <a:cs typeface="Arial" panose="020B0604020202020204" pitchFamily="34" charset="0"/>
              </a:rPr>
              <a:t>Según lo indicado por EEP, el restablecimiento provisional estará listo en Mayo 2018</a:t>
            </a:r>
          </a:p>
          <a:p>
            <a:pPr marL="214313" indent="-214313" algn="just" fontAlgn="ctr">
              <a:spcAft>
                <a:spcPts val="450"/>
              </a:spcAft>
              <a:buClr>
                <a:schemeClr val="accent6"/>
              </a:buClr>
              <a:buFontTx/>
              <a:buChar char="►"/>
            </a:pPr>
            <a:endParaRPr lang="es-CO" sz="12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218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CO" dirty="0">
                <a:latin typeface="+mn-lt"/>
              </a:rPr>
              <a:t>Solución Definitiva</a:t>
            </a:r>
          </a:p>
        </p:txBody>
      </p:sp>
    </p:spTree>
    <p:extLst>
      <p:ext uri="{BB962C8B-B14F-4D97-AF65-F5344CB8AC3E}">
        <p14:creationId xmlns:p14="http://schemas.microsoft.com/office/powerpoint/2010/main" val="1791919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O" sz="2500" b="1" dirty="0" smtClean="0">
                <a:latin typeface="+mn-lt"/>
              </a:rPr>
              <a:t>Solución Definitiva</a:t>
            </a:r>
            <a:endParaRPr lang="es-CO" sz="2500" b="1" dirty="0">
              <a:latin typeface="+mn-lt"/>
            </a:endParaRPr>
          </a:p>
        </p:txBody>
      </p:sp>
      <p:sp>
        <p:nvSpPr>
          <p:cNvPr id="4" name="3 Marcador de texto"/>
          <p:cNvSpPr>
            <a:spLocks noGrp="1"/>
          </p:cNvSpPr>
          <p:nvPr>
            <p:ph type="body" sz="quarter" idx="11"/>
          </p:nvPr>
        </p:nvSpPr>
        <p:spPr>
          <a:xfrm>
            <a:off x="199719" y="23930"/>
            <a:ext cx="882234" cy="542925"/>
          </a:xfrm>
        </p:spPr>
        <p:txBody>
          <a:bodyPr/>
          <a:lstStyle/>
          <a:p>
            <a:r>
              <a:rPr lang="es-CO" dirty="0" smtClean="0"/>
              <a:t>02</a:t>
            </a:r>
            <a:endParaRPr lang="es-CO" dirty="0"/>
          </a:p>
        </p:txBody>
      </p:sp>
      <p:sp>
        <p:nvSpPr>
          <p:cNvPr id="19" name="Rectángulo 18"/>
          <p:cNvSpPr/>
          <p:nvPr/>
        </p:nvSpPr>
        <p:spPr>
          <a:xfrm>
            <a:off x="318593" y="867846"/>
            <a:ext cx="8596807" cy="3216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ES_tradnl" dirty="0"/>
          </a:p>
        </p:txBody>
      </p:sp>
      <p:sp>
        <p:nvSpPr>
          <p:cNvPr id="20" name="19 CuadroTexto"/>
          <p:cNvSpPr txBox="1"/>
          <p:nvPr/>
        </p:nvSpPr>
        <p:spPr>
          <a:xfrm>
            <a:off x="318593" y="931644"/>
            <a:ext cx="8596806" cy="3039294"/>
          </a:xfrm>
          <a:prstGeom prst="rect">
            <a:avLst/>
          </a:prstGeom>
          <a:noFill/>
        </p:spPr>
        <p:txBody>
          <a:bodyPr wrap="square" lIns="68580" tIns="34290" rIns="68580" bIns="34290" rtlCol="0">
            <a:spAutoFit/>
          </a:bodyPr>
          <a:lstStyle/>
          <a:p>
            <a:pPr marL="214313" indent="-214313" algn="just" fontAlgn="ctr">
              <a:spcAft>
                <a:spcPts val="450"/>
              </a:spcAft>
              <a:buClr>
                <a:schemeClr val="accent6"/>
              </a:buClr>
              <a:buFontTx/>
              <a:buChar char="►"/>
            </a:pPr>
            <a:r>
              <a:rPr lang="es-CO" sz="1200" dirty="0" smtClean="0">
                <a:solidFill>
                  <a:srgbClr val="595959"/>
                </a:solidFill>
                <a:latin typeface="Arial" panose="020B0604020202020204" pitchFamily="34" charset="0"/>
                <a:cs typeface="Arial" panose="020B0604020202020204" pitchFamily="34" charset="0"/>
              </a:rPr>
              <a:t>Se presentaron diversas dificultades con las autoridades regionales para la definición de la ubicación de la nueva subestación dadas las restricciones geológicas que se presentan en el municipio de Mocoa</a:t>
            </a:r>
          </a:p>
          <a:p>
            <a:pPr marL="214313" indent="-214313" algn="just" fontAlgn="ctr">
              <a:spcAft>
                <a:spcPts val="450"/>
              </a:spcAft>
              <a:buClr>
                <a:schemeClr val="accent6"/>
              </a:buClr>
              <a:buFontTx/>
              <a:buChar char="►"/>
            </a:pPr>
            <a:endParaRPr lang="es-CO" sz="1200" dirty="0">
              <a:solidFill>
                <a:srgbClr val="595959"/>
              </a:solidFill>
              <a:latin typeface="Arial" panose="020B0604020202020204" pitchFamily="34" charset="0"/>
              <a:cs typeface="Arial" panose="020B0604020202020204" pitchFamily="34" charset="0"/>
            </a:endParaRPr>
          </a:p>
          <a:p>
            <a:pPr marL="214313" indent="-214313" algn="just" fontAlgn="ctr">
              <a:spcAft>
                <a:spcPts val="450"/>
              </a:spcAft>
              <a:buClr>
                <a:schemeClr val="accent6"/>
              </a:buClr>
              <a:buFontTx/>
              <a:buChar char="►"/>
            </a:pPr>
            <a:r>
              <a:rPr lang="es-CO" sz="1200" dirty="0" smtClean="0">
                <a:solidFill>
                  <a:srgbClr val="595959"/>
                </a:solidFill>
                <a:latin typeface="Arial" panose="020B0604020202020204" pitchFamily="34" charset="0"/>
                <a:cs typeface="Arial" panose="020B0604020202020204" pitchFamily="34" charset="0"/>
              </a:rPr>
              <a:t>En la Mesa Sectorial (MME, UPME, GEB y EEP) se acordó la ubicación para la nueva subestación de Transmisión y Distribución. Esta nueva ubicación requiere obras de mitigación, </a:t>
            </a:r>
            <a:r>
              <a:rPr lang="es-CO" sz="1200" dirty="0">
                <a:solidFill>
                  <a:srgbClr val="595959"/>
                </a:solidFill>
                <a:latin typeface="Arial" panose="020B0604020202020204" pitchFamily="34" charset="0"/>
                <a:cs typeface="Arial" panose="020B0604020202020204" pitchFamily="34" charset="0"/>
              </a:rPr>
              <a:t>sin embargo presenta el mejor resultado integral, luego de las evaluaciones de los aspectos ambientales, sociales, prediales, </a:t>
            </a:r>
            <a:r>
              <a:rPr lang="es-CO" sz="1200" dirty="0" smtClean="0">
                <a:solidFill>
                  <a:srgbClr val="595959"/>
                </a:solidFill>
                <a:latin typeface="Arial" panose="020B0604020202020204" pitchFamily="34" charset="0"/>
                <a:cs typeface="Arial" panose="020B0604020202020204" pitchFamily="34" charset="0"/>
              </a:rPr>
              <a:t>técnicos </a:t>
            </a:r>
            <a:r>
              <a:rPr lang="es-CO" sz="1200" dirty="0">
                <a:solidFill>
                  <a:srgbClr val="595959"/>
                </a:solidFill>
                <a:latin typeface="Arial" panose="020B0604020202020204" pitchFamily="34" charset="0"/>
                <a:cs typeface="Arial" panose="020B0604020202020204" pitchFamily="34" charset="0"/>
              </a:rPr>
              <a:t>de ambas </a:t>
            </a:r>
            <a:r>
              <a:rPr lang="es-CO" sz="1200" dirty="0" smtClean="0">
                <a:solidFill>
                  <a:srgbClr val="595959"/>
                </a:solidFill>
                <a:latin typeface="Arial" panose="020B0604020202020204" pitchFamily="34" charset="0"/>
                <a:cs typeface="Arial" panose="020B0604020202020204" pitchFamily="34" charset="0"/>
              </a:rPr>
              <a:t>empresas y </a:t>
            </a:r>
            <a:r>
              <a:rPr lang="es-CO" sz="1200" dirty="0">
                <a:solidFill>
                  <a:srgbClr val="595959"/>
                </a:solidFill>
                <a:latin typeface="Arial" panose="020B0604020202020204" pitchFamily="34" charset="0"/>
                <a:cs typeface="Arial" panose="020B0604020202020204" pitchFamily="34" charset="0"/>
              </a:rPr>
              <a:t>tiempo de </a:t>
            </a:r>
            <a:r>
              <a:rPr lang="es-CO" sz="1200" dirty="0" smtClean="0">
                <a:solidFill>
                  <a:srgbClr val="595959"/>
                </a:solidFill>
                <a:latin typeface="Arial" panose="020B0604020202020204" pitchFamily="34" charset="0"/>
                <a:cs typeface="Arial" panose="020B0604020202020204" pitchFamily="34" charset="0"/>
              </a:rPr>
              <a:t>implementación</a:t>
            </a:r>
          </a:p>
          <a:p>
            <a:pPr marL="214313" indent="-214313" algn="just" fontAlgn="ctr">
              <a:spcAft>
                <a:spcPts val="450"/>
              </a:spcAft>
              <a:buClr>
                <a:schemeClr val="accent6"/>
              </a:buClr>
              <a:buFontTx/>
              <a:buChar char="►"/>
            </a:pPr>
            <a:endParaRPr lang="es-CO" sz="1200" dirty="0">
              <a:solidFill>
                <a:srgbClr val="595959"/>
              </a:solidFill>
              <a:latin typeface="Arial" panose="020B0604020202020204" pitchFamily="34" charset="0"/>
              <a:cs typeface="Arial" panose="020B0604020202020204" pitchFamily="34" charset="0"/>
            </a:endParaRPr>
          </a:p>
          <a:p>
            <a:pPr marL="214313" indent="-214313" algn="just" fontAlgn="ctr">
              <a:spcAft>
                <a:spcPts val="450"/>
              </a:spcAft>
              <a:buClr>
                <a:schemeClr val="accent6"/>
              </a:buClr>
              <a:buFontTx/>
              <a:buChar char="►"/>
            </a:pPr>
            <a:r>
              <a:rPr lang="es-CO" sz="1200" dirty="0" smtClean="0">
                <a:solidFill>
                  <a:srgbClr val="595959"/>
                </a:solidFill>
                <a:latin typeface="Arial" panose="020B0604020202020204" pitchFamily="34" charset="0"/>
                <a:cs typeface="Arial" panose="020B0604020202020204" pitchFamily="34" charset="0"/>
              </a:rPr>
              <a:t>El MME realizará una reunión con los diferentes ministerios y autoridades regionales para socializar la ubicación seleccionada para la construcción de la nueva subestación de transmisión (GEB) y distribución (EEP) y buscar el apoyo de dichas entidades para agilizar los diferentes trámites requeridos en las diferentes etapas del proyecto</a:t>
            </a:r>
          </a:p>
          <a:p>
            <a:pPr algn="just" fontAlgn="ctr">
              <a:spcAft>
                <a:spcPts val="450"/>
              </a:spcAft>
              <a:buClr>
                <a:schemeClr val="accent6"/>
              </a:buClr>
            </a:pPr>
            <a:endParaRPr lang="es-CO" sz="1200" dirty="0" smtClean="0">
              <a:solidFill>
                <a:srgbClr val="595959"/>
              </a:solidFill>
              <a:latin typeface="Arial" panose="020B0604020202020204" pitchFamily="34" charset="0"/>
              <a:cs typeface="Arial" panose="020B0604020202020204" pitchFamily="34" charset="0"/>
            </a:endParaRPr>
          </a:p>
          <a:p>
            <a:pPr marL="214313" indent="-214313" algn="just" fontAlgn="ctr">
              <a:spcAft>
                <a:spcPts val="450"/>
              </a:spcAft>
              <a:buClr>
                <a:schemeClr val="accent6"/>
              </a:buClr>
              <a:buFontTx/>
              <a:buChar char="►"/>
            </a:pPr>
            <a:r>
              <a:rPr lang="es-CO" sz="1200" dirty="0" smtClean="0">
                <a:solidFill>
                  <a:srgbClr val="595959"/>
                </a:solidFill>
                <a:latin typeface="Arial" panose="020B0604020202020204" pitchFamily="34" charset="0"/>
                <a:cs typeface="Arial" panose="020B0604020202020204" pitchFamily="34" charset="0"/>
              </a:rPr>
              <a:t>La </a:t>
            </a:r>
            <a:r>
              <a:rPr lang="es-CO" sz="1200" dirty="0" smtClean="0">
                <a:solidFill>
                  <a:srgbClr val="595959"/>
                </a:solidFill>
                <a:latin typeface="Arial" panose="020B0604020202020204" pitchFamily="34" charset="0"/>
                <a:cs typeface="Arial" panose="020B0604020202020204" pitchFamily="34" charset="0"/>
              </a:rPr>
              <a:t>solución definitiva estará implementada en Marzo 2020, condicionada al apoyo del Ministerio de Ambiente para los trámites ambientales requeridos para tal fin</a:t>
            </a:r>
            <a:endParaRPr lang="es-CO" sz="12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390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O" sz="2500" b="1" dirty="0">
                <a:latin typeface="+mn-lt"/>
              </a:rPr>
              <a:t>Solución Definitiva</a:t>
            </a:r>
          </a:p>
        </p:txBody>
      </p:sp>
      <p:sp>
        <p:nvSpPr>
          <p:cNvPr id="4" name="3 Marcador de texto"/>
          <p:cNvSpPr>
            <a:spLocks noGrp="1"/>
          </p:cNvSpPr>
          <p:nvPr>
            <p:ph type="body" sz="quarter" idx="11"/>
          </p:nvPr>
        </p:nvSpPr>
        <p:spPr>
          <a:xfrm>
            <a:off x="199719" y="23930"/>
            <a:ext cx="882234" cy="542925"/>
          </a:xfrm>
        </p:spPr>
        <p:txBody>
          <a:bodyPr/>
          <a:lstStyle/>
          <a:p>
            <a:r>
              <a:rPr lang="es-CO" dirty="0" smtClean="0"/>
              <a:t>02</a:t>
            </a:r>
            <a:endParaRPr lang="es-CO" dirty="0"/>
          </a:p>
        </p:txBody>
      </p:sp>
      <p:sp>
        <p:nvSpPr>
          <p:cNvPr id="25" name="24 CuadroTexto"/>
          <p:cNvSpPr txBox="1"/>
          <p:nvPr/>
        </p:nvSpPr>
        <p:spPr>
          <a:xfrm>
            <a:off x="2368433" y="4873875"/>
            <a:ext cx="5789903" cy="253916"/>
          </a:xfrm>
          <a:prstGeom prst="rect">
            <a:avLst/>
          </a:prstGeom>
          <a:noFill/>
        </p:spPr>
        <p:txBody>
          <a:bodyPr wrap="square" lIns="68580" tIns="34290" rIns="68580" bIns="34290" rtlCol="0">
            <a:spAutoFit/>
          </a:bodyPr>
          <a:lstStyle/>
          <a:p>
            <a:pPr marL="171450" indent="-171450">
              <a:buAutoNum type="arabicPeriod"/>
            </a:pPr>
            <a:r>
              <a:rPr lang="es-CO" sz="600" dirty="0">
                <a:latin typeface="Arial" panose="020B0604020202020204" pitchFamily="34" charset="0"/>
                <a:cs typeface="Arial" panose="020B0604020202020204" pitchFamily="34" charset="0"/>
              </a:rPr>
              <a:t>Fuente: Zonificación de susceptibilidad y amenaza por movimientos en masa de las subcuencas de las Quebradas Taruca, Taruquita, San Antonio, El Carmen y los Ríos Mulato y Sangoyaco del Municipio de Mocoa –Putumayo. escala 1:25.000 – Septiembre 2017</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337" y="555526"/>
            <a:ext cx="5769712" cy="4323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295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3751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j7aCuDViU.cLMMeoyrFQ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SlvHv4xhSkStb8M5vOQRw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dbut1eHf0ebBY2HNsgdi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yzJKaWtcUy_Ss.E4_ess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AaIoCI2AUiqvtkOy1sSR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8yIfQuEdESOcRywVbIc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dvnBBcc9kyCtPEOrDaBS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_Q9WtFK8uk.ID84fjsYuA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rppWSXkC0qJjJYGi9bIn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2896Nbh3906LFX5Hat8ue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JSZrZ8VBmUWTtMRw.S3Cs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5q11xlKRk6T4ukNp5KZw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hHmdlaPEE.8QSyFQSjyp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TV00TgwREWaX7kTa5x1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4kHisery2k.lVtnhE_amq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fZTAZylEU.dLg34HT7r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8Eal7IGjUyAnYxMmh6mx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FeG95Hw1UWZ3S3NsW9sh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eBXa0xYukOkhxJl_sAJfg"/>
</p:tagLst>
</file>

<file path=ppt/theme/theme1.xml><?xml version="1.0" encoding="utf-8"?>
<a:theme xmlns:a="http://schemas.openxmlformats.org/drawingml/2006/main" name="Tema de Office">
  <a:themeElements>
    <a:clrScheme name="Colores Corporativos Grupo de Energía de Bogotá">
      <a:dk1>
        <a:srgbClr val="595959"/>
      </a:dk1>
      <a:lt1>
        <a:sysClr val="window" lastClr="FFFFFF"/>
      </a:lt1>
      <a:dk2>
        <a:srgbClr val="254A8D"/>
      </a:dk2>
      <a:lt2>
        <a:srgbClr val="2DA1DB"/>
      </a:lt2>
      <a:accent1>
        <a:srgbClr val="2DA1DB"/>
      </a:accent1>
      <a:accent2>
        <a:srgbClr val="254A8D"/>
      </a:accent2>
      <a:accent3>
        <a:srgbClr val="E71D73"/>
      </a:accent3>
      <a:accent4>
        <a:srgbClr val="5FB34E"/>
      </a:accent4>
      <a:accent5>
        <a:srgbClr val="F39200"/>
      </a:accent5>
      <a:accent6>
        <a:srgbClr val="00A4A1"/>
      </a:accent6>
      <a:hlink>
        <a:srgbClr val="A7C543"/>
      </a:hlink>
      <a:folHlink>
        <a:srgbClr val="DEDC00"/>
      </a:folHlink>
    </a:clrScheme>
    <a:fontScheme name="Personalizado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0808 CI Plantilla GEB 2016</Template>
  <TotalTime>7604</TotalTime>
  <Words>544</Words>
  <Application>Microsoft Office PowerPoint</Application>
  <PresentationFormat>Presentación en pantalla (16:9)</PresentationFormat>
  <Paragraphs>32</Paragraphs>
  <Slides>8</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0" baseType="lpstr">
      <vt:lpstr>Tema de Office</vt:lpstr>
      <vt:lpstr>think-cell Slide</vt:lpstr>
      <vt:lpstr>Avance Proyecto Mocoa</vt:lpstr>
      <vt:lpstr>Índice</vt:lpstr>
      <vt:lpstr>Hechos Relevantes</vt:lpstr>
      <vt:lpstr>Hechos Relevantes</vt:lpstr>
      <vt:lpstr>Solución Definitiva</vt:lpstr>
      <vt:lpstr>Solución Definitiva</vt:lpstr>
      <vt:lpstr>Solución Definitiva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Edgar Eduardo Ortiz Valencia</cp:lastModifiedBy>
  <cp:revision>348</cp:revision>
  <dcterms:created xsi:type="dcterms:W3CDTF">2016-11-10T21:38:52Z</dcterms:created>
  <dcterms:modified xsi:type="dcterms:W3CDTF">2017-11-08T19:02:30Z</dcterms:modified>
</cp:coreProperties>
</file>