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31" r:id="rId3"/>
    <p:sldId id="332" r:id="rId4"/>
    <p:sldId id="333" r:id="rId5"/>
    <p:sldId id="334" r:id="rId6"/>
    <p:sldId id="345" r:id="rId7"/>
    <p:sldId id="335" r:id="rId8"/>
    <p:sldId id="336" r:id="rId9"/>
    <p:sldId id="338" r:id="rId10"/>
    <p:sldId id="337" r:id="rId11"/>
    <p:sldId id="340" r:id="rId12"/>
    <p:sldId id="341" r:id="rId13"/>
    <p:sldId id="342" r:id="rId14"/>
    <p:sldId id="343" r:id="rId15"/>
    <p:sldId id="344" r:id="rId16"/>
    <p:sldId id="349" r:id="rId17"/>
    <p:sldId id="350" r:id="rId18"/>
    <p:sldId id="352" r:id="rId19"/>
    <p:sldId id="353" r:id="rId20"/>
    <p:sldId id="372" r:id="rId21"/>
    <p:sldId id="374" r:id="rId22"/>
    <p:sldId id="373" r:id="rId23"/>
    <p:sldId id="375" r:id="rId24"/>
    <p:sldId id="330" r:id="rId25"/>
  </p:sldIdLst>
  <p:sldSz cx="12192000" cy="6858000"/>
  <p:notesSz cx="6858000" cy="9144000"/>
  <p:embeddedFontLst>
    <p:embeddedFont>
      <p:font typeface="Trebuchet MS" panose="020B060302020202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85">
          <p15:clr>
            <a:srgbClr val="A4A3A4"/>
          </p15:clr>
        </p15:guide>
        <p15:guide id="3" orient="horz" pos="2183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6" roundtripDataSignature="AMtx7mgllOxeAq2pNc4trE2QyFr0JEgg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CE549A-D8F5-417A-A10F-FD03CE0AAC0D}">
  <a:tblStyle styleId="{A5CE549A-D8F5-417A-A10F-FD03CE0AAC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4322283-A3FC-4E17-950D-8227D1DB68E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>
        <p:guide orient="horz" pos="2137"/>
        <p:guide pos="3885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90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86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83823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9517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p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62" name="Google Shape;762;p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530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p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62" name="Google Shape;762;p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6402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p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62" name="Google Shape;762;p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375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4357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cb5646897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gcb5646897c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3" name="Google Shape;623;gcb5646897c_1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9408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cb5646897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gcb5646897c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3" name="Google Shape;623;gcb5646897c_1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835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cb5646897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gcb5646897c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23" name="Google Shape;623;gcb5646897c_1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2503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7" name="Google Shape;11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5859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23786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304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p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62" name="Google Shape;762;p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8633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p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62" name="Google Shape;762;p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636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p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62" name="Google Shape;762;p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0851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p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62" name="Google Shape;762;p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9061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p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62" name="Google Shape;762;p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0225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p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62" name="Google Shape;762;p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291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1" descr="Imagen que contiene reloj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1"/>
          <p:cNvSpPr txBox="1"/>
          <p:nvPr/>
        </p:nvSpPr>
        <p:spPr>
          <a:xfrm>
            <a:off x="10754750" y="6275904"/>
            <a:ext cx="9425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CO-F-006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1_Título y objeto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4" y="0"/>
            <a:ext cx="1218929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7"/>
          <p:cNvSpPr txBox="1"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92" name="Google Shape;9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158" y="6130926"/>
            <a:ext cx="1675098" cy="681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207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-ultima diapositiva">
  <p:cSld name="Contraportada-ultima diapositiv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3" descr="Imagen que contiene reloj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4" y="0"/>
            <a:ext cx="1218929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9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62" name="Google Shape;6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158" y="6130926"/>
            <a:ext cx="1675098" cy="68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423256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68" name="Google Shape;6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158" y="6130926"/>
            <a:ext cx="1675098" cy="68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612" y="457200"/>
            <a:ext cx="4235744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2325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612" y="457200"/>
            <a:ext cx="4235744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>
            <a:spLocks noGrp="1"/>
          </p:cNvSpPr>
          <p:nvPr>
            <p:ph type="pic" idx="2"/>
          </p:nvPr>
        </p:nvSpPr>
        <p:spPr>
          <a:xfrm>
            <a:off x="6096000" y="987425"/>
            <a:ext cx="5259388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423256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78" name="Google Shape;7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158" y="6130926"/>
            <a:ext cx="1675098" cy="68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5" descr="Imagen que contiene señal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5" y="0"/>
            <a:ext cx="1218963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313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4" y="0"/>
            <a:ext cx="12189291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>
            <a:off x="838200" y="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pic>
        <p:nvPicPr>
          <p:cNvPr id="36" name="Google Shape;3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158" y="6130926"/>
            <a:ext cx="1675098" cy="681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19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" y="0"/>
            <a:ext cx="12189292" cy="1325563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Texto del título"/>
          <p:cNvSpPr txBox="1">
            <a:spLocks noGrp="1"/>
          </p:cNvSpPr>
          <p:nvPr>
            <p:ph type="title"/>
          </p:nvPr>
        </p:nvSpPr>
        <p:spPr>
          <a:xfrm>
            <a:off x="838199" y="0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80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81" name="Imagen 8" descr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58" y="6130926"/>
            <a:ext cx="1675098" cy="681038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031557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spd@superservicios.gov.cowww.superservicios.gov.co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 idx="4294967295"/>
          </p:nvPr>
        </p:nvSpPr>
        <p:spPr>
          <a:xfrm>
            <a:off x="642950" y="2198700"/>
            <a:ext cx="90726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s-CO" sz="6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Boletín de Monitoreo de Mercados Energía y Gas Dic de 2021 – Feb de 2022</a:t>
            </a:r>
            <a:br>
              <a:rPr lang="es-CO" sz="6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O" sz="6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CNO</a:t>
            </a:r>
            <a:r>
              <a:rPr lang="es-CO" sz="6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O" sz="6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4294967295"/>
          </p:nvPr>
        </p:nvSpPr>
        <p:spPr>
          <a:xfrm>
            <a:off x="720425" y="3934700"/>
            <a:ext cx="8595000" cy="1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s-CO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Superintendencia Delegada para Energía y Gas Combustible </a:t>
            </a:r>
            <a:r>
              <a:rPr lang="es-CO" sz="2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Mayo de </a:t>
            </a:r>
            <a:r>
              <a:rPr lang="es-CO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2022, Bogotá D.C.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88"/>
          <p:cNvSpPr txBox="1">
            <a:spLocks noGrp="1"/>
          </p:cNvSpPr>
          <p:nvPr>
            <p:ph type="title"/>
          </p:nvPr>
        </p:nvSpPr>
        <p:spPr>
          <a:xfrm>
            <a:off x="449067" y="1279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lang="es-MX" sz="2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s-MX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Nivel de embalse </a:t>
            </a:r>
            <a:r>
              <a:rPr lang="es-MX" sz="2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agregado vs generación</a:t>
            </a:r>
            <a:endParaRPr sz="2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5" name="Google Shape;765;p88"/>
          <p:cNvSpPr txBox="1"/>
          <p:nvPr/>
        </p:nvSpPr>
        <p:spPr>
          <a:xfrm>
            <a:off x="600283" y="5378492"/>
            <a:ext cx="1043334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 ambos casos que los niveles de energía turbinada son mayores que los aportes recibidos</a:t>
            </a:r>
            <a:endParaRPr lang="es-CO" sz="14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Imagen 10" descr="Gráfico, Gráfico de líneas, Histograma&#10;&#10;Descripción generada automáticamente">
            <a:extLst>
              <a:ext uri="{FF2B5EF4-FFF2-40B4-BE49-F238E27FC236}">
                <a16:creationId xmlns:a16="http://schemas.microsoft.com/office/drawing/2014/main" xmlns="" id="{09462B0E-CC6B-44CC-8225-63283FD368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2"/>
          <a:stretch/>
        </p:blipFill>
        <p:spPr bwMode="auto">
          <a:xfrm>
            <a:off x="600283" y="2333492"/>
            <a:ext cx="5106584" cy="27839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 descr="Gráfico, Gráfico de líneas&#10;&#10;Descripción generada automáticamente">
            <a:extLst>
              <a:ext uri="{FF2B5EF4-FFF2-40B4-BE49-F238E27FC236}">
                <a16:creationId xmlns:a16="http://schemas.microsoft.com/office/drawing/2014/main" xmlns="" id="{CA4960AD-C672-4BCE-AAA6-FBB93D8067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0"/>
          <a:stretch/>
        </p:blipFill>
        <p:spPr bwMode="auto">
          <a:xfrm>
            <a:off x="6006642" y="2333492"/>
            <a:ext cx="5322878" cy="28880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5B412FA7-B50D-4F5C-A0C7-B411336E39F8}"/>
              </a:ext>
            </a:extLst>
          </p:cNvPr>
          <p:cNvSpPr txBox="1"/>
          <p:nvPr/>
        </p:nvSpPr>
        <p:spPr>
          <a:xfrm>
            <a:off x="531320" y="1530234"/>
            <a:ext cx="6093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Energía turbinada vs aportes hídricos. </a:t>
            </a:r>
          </a:p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Plantas con embalses de regulación de 2 a 8 semanas</a:t>
            </a:r>
            <a:endParaRPr lang="es-CO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08255C77-A8B4-4588-9022-E8D8937C4A84}"/>
              </a:ext>
            </a:extLst>
          </p:cNvPr>
          <p:cNvSpPr txBox="1"/>
          <p:nvPr/>
        </p:nvSpPr>
        <p:spPr>
          <a:xfrm>
            <a:off x="6211384" y="1530233"/>
            <a:ext cx="6093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Plantas con embalses de regulación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mayor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8 semanas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2840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88"/>
          <p:cNvSpPr txBox="1">
            <a:spLocks noGrp="1"/>
          </p:cNvSpPr>
          <p:nvPr>
            <p:ph type="title"/>
          </p:nvPr>
        </p:nvSpPr>
        <p:spPr>
          <a:xfrm>
            <a:off x="449067" y="1279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lang="es-CO" sz="2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Atención de la demanda</a:t>
            </a:r>
            <a:endParaRPr sz="2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5" name="Google Shape;765;p88"/>
          <p:cNvSpPr txBox="1"/>
          <p:nvPr/>
        </p:nvSpPr>
        <p:spPr>
          <a:xfrm>
            <a:off x="344359" y="4480667"/>
            <a:ext cx="5304041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El promedio diario de generación con gas natural nacional estuvo en 23 GWh-día y en 22 GWh-día para la generación con carbón.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lang="es-CO" sz="14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419" sz="14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</a:t>
            </a:r>
            <a:r>
              <a:rPr lang="es-MX" sz="14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 destaca un pico de generación térmica en </a:t>
            </a:r>
            <a:r>
              <a:rPr lang="es-MX" sz="1400" b="0" i="0" u="none" strike="noStrike" cap="none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diciembre</a:t>
            </a:r>
            <a:endParaRPr lang="es-CO" sz="14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" name="Imagen 6" descr="Icono&#10;&#10;Descripción generada automáticamente con confianza media">
            <a:extLst>
              <a:ext uri="{FF2B5EF4-FFF2-40B4-BE49-F238E27FC236}">
                <a16:creationId xmlns:a16="http://schemas.microsoft.com/office/drawing/2014/main" xmlns="" id="{9CBCB9E0-AB42-4C33-ABBB-9746AAD9C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30" y="2167531"/>
            <a:ext cx="2756412" cy="185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Gráfico, Gráfico circular&#10;&#10;Descripción generada automáticamente">
            <a:extLst>
              <a:ext uri="{FF2B5EF4-FFF2-40B4-BE49-F238E27FC236}">
                <a16:creationId xmlns:a16="http://schemas.microsoft.com/office/drawing/2014/main" xmlns="" id="{D01C9154-1E0C-41DD-8D46-7BCBD898E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471" y="2167476"/>
            <a:ext cx="2940483" cy="1798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Gráfico, Histograma&#10;&#10;Descripción generada automáticamente">
            <a:extLst>
              <a:ext uri="{FF2B5EF4-FFF2-40B4-BE49-F238E27FC236}">
                <a16:creationId xmlns:a16="http://schemas.microsoft.com/office/drawing/2014/main" xmlns="" id="{3D6E64DB-D9B0-47D4-8809-C79C1E9186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0"/>
          <a:stretch/>
        </p:blipFill>
        <p:spPr bwMode="auto">
          <a:xfrm>
            <a:off x="659277" y="1817715"/>
            <a:ext cx="4675259" cy="25515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2413EF4E-01F3-4EBC-918C-3A5B4B9074BD}"/>
              </a:ext>
            </a:extLst>
          </p:cNvPr>
          <p:cNvSpPr txBox="1"/>
          <p:nvPr/>
        </p:nvSpPr>
        <p:spPr>
          <a:xfrm>
            <a:off x="5648400" y="1625792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articipación de la generación total por tipo de recurso:</a:t>
            </a:r>
            <a:endParaRPr lang="es-CO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09141C31-1D55-4D3F-8ED7-8AAFC6B70D36}"/>
              </a:ext>
            </a:extLst>
          </p:cNvPr>
          <p:cNvSpPr txBox="1"/>
          <p:nvPr/>
        </p:nvSpPr>
        <p:spPr>
          <a:xfrm>
            <a:off x="6015913" y="4484213"/>
            <a:ext cx="609755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Trebuchet MS"/>
              </a:rPr>
              <a:t>En el total térmico, la participación de GN decreció en un 21% respecto al trimestre de septiembre a noviembre del 2021 cuando alcanzo el 73.1 % del total.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0000"/>
              </a:solidFill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Trebuchet MS"/>
              </a:rPr>
              <a:t>El decrecimiento en la participación de GN se compensó con un crecimiento de la generación con carbón que paso de 18.8% en el trimestre de septiembre a noviembre del 2021 a un 45.1%. </a:t>
            </a:r>
            <a:endParaRPr lang="es-CO" sz="1400" dirty="0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0983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88"/>
          <p:cNvSpPr txBox="1">
            <a:spLocks noGrp="1"/>
          </p:cNvSpPr>
          <p:nvPr>
            <p:ph type="title"/>
          </p:nvPr>
        </p:nvSpPr>
        <p:spPr>
          <a:xfrm>
            <a:off x="449067" y="1279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lang="es-CO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Demanda</a:t>
            </a:r>
            <a:endParaRPr sz="2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5" name="Google Shape;765;p88"/>
          <p:cNvSpPr txBox="1"/>
          <p:nvPr/>
        </p:nvSpPr>
        <p:spPr>
          <a:xfrm>
            <a:off x="344359" y="5117410"/>
            <a:ext cx="590715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419" sz="14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</a:t>
            </a:r>
            <a:r>
              <a:rPr lang="es-MX" sz="1400" b="0" i="0" u="none" strike="noStrike" cap="none" dirty="0" err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emanda</a:t>
            </a:r>
            <a:r>
              <a:rPr lang="es-MX" sz="14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real supera el escenario medio proyectado de la UPME en 1.3% en diciembre del 2021 y enero del 2022, para febrero la demanda del SIN y la proyección del escenario medio son similares.</a:t>
            </a:r>
            <a:endParaRPr lang="es-CO" sz="14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6" name="Google Shape;766;p88"/>
          <p:cNvSpPr txBox="1"/>
          <p:nvPr/>
        </p:nvSpPr>
        <p:spPr>
          <a:xfrm>
            <a:off x="6511159" y="5117410"/>
            <a:ext cx="544135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419" sz="14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</a:t>
            </a:r>
            <a:r>
              <a:rPr lang="es-MX" sz="14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demanda decrece hacia el final de diciembre y las primeras semanas de enero, con un comportamiento típico para esta época del año.</a:t>
            </a: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 descr="Gráfico, Gráfico de líneas&#10;&#10;Descripción generada automáticamente">
            <a:extLst>
              <a:ext uri="{FF2B5EF4-FFF2-40B4-BE49-F238E27FC236}">
                <a16:creationId xmlns:a16="http://schemas.microsoft.com/office/drawing/2014/main" xmlns="" id="{2093E92B-87F8-4D9F-B8D5-B4176A55F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9" y="1889683"/>
            <a:ext cx="5323083" cy="305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Imagen que contiene interior, tabla, parado, computadora&#10;&#10;Descripción generada automáticamente">
            <a:extLst>
              <a:ext uri="{FF2B5EF4-FFF2-40B4-BE49-F238E27FC236}">
                <a16:creationId xmlns:a16="http://schemas.microsoft.com/office/drawing/2014/main" xmlns="" id="{A37807BC-D963-442E-A4ED-293423F259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5"/>
          <a:stretch/>
        </p:blipFill>
        <p:spPr bwMode="auto">
          <a:xfrm>
            <a:off x="6406058" y="2182435"/>
            <a:ext cx="4953180" cy="2493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4710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88"/>
          <p:cNvSpPr txBox="1">
            <a:spLocks noGrp="1"/>
          </p:cNvSpPr>
          <p:nvPr>
            <p:ph type="title"/>
          </p:nvPr>
        </p:nvSpPr>
        <p:spPr>
          <a:xfrm>
            <a:off x="449067" y="1279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lang="es-MX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Indisponibilidad en la infraestructura de energía </a:t>
            </a:r>
            <a:r>
              <a:rPr lang="es-MX" sz="2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eléctrica (</a:t>
            </a:r>
            <a:r>
              <a:rPr lang="es-MX" sz="2800" dirty="0" err="1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mtto</a:t>
            </a:r>
            <a:r>
              <a:rPr lang="es-MX" sz="2800" dirty="0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lang="es-MX" sz="2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5" name="Google Shape;765;p88"/>
          <p:cNvSpPr txBox="1"/>
          <p:nvPr/>
        </p:nvSpPr>
        <p:spPr>
          <a:xfrm>
            <a:off x="590814" y="5268172"/>
            <a:ext cx="1024588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</a:t>
            </a:r>
            <a:r>
              <a:rPr lang="es-MX" sz="14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as plantas térmicas presentan mayores duraciones de los mantenimientos con menores frecuencias</a:t>
            </a:r>
            <a:endParaRPr lang="es-MX" sz="14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Las plantas hidroeléctricas tienen mayor frecuencia de eventos de mantenimiento, con menor duración</a:t>
            </a:r>
            <a:endParaRPr lang="es-CO" sz="14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" name="Imagen 6" descr="Gráfico, Gráfico de dispersión, Gráfico de burbujas&#10;&#10;Descripción generada automáticamente">
            <a:extLst>
              <a:ext uri="{FF2B5EF4-FFF2-40B4-BE49-F238E27FC236}">
                <a16:creationId xmlns:a16="http://schemas.microsoft.com/office/drawing/2014/main" xmlns="" id="{8A1531E7-CD71-44E4-98C0-61441A38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14" y="1745670"/>
            <a:ext cx="4875572" cy="323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Gráfico, Gráfico de dispersión, Gráfico de burbujas&#10;&#10;Descripción generada automáticamente">
            <a:extLst>
              <a:ext uri="{FF2B5EF4-FFF2-40B4-BE49-F238E27FC236}">
                <a16:creationId xmlns:a16="http://schemas.microsoft.com/office/drawing/2014/main" xmlns="" id="{671ECE3B-567A-42D5-94C0-37CDA4818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43" y="1740590"/>
            <a:ext cx="4875572" cy="3230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2631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88"/>
          <p:cNvSpPr txBox="1">
            <a:spLocks noGrp="1"/>
          </p:cNvSpPr>
          <p:nvPr>
            <p:ph type="title"/>
          </p:nvPr>
        </p:nvSpPr>
        <p:spPr>
          <a:xfrm>
            <a:off x="449067" y="1279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lang="es-MX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Indisponibilidad en la infraestructura de energía eléctrica</a:t>
            </a:r>
            <a:endParaRPr lang="es-MX" sz="2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5" name="Google Shape;765;p88"/>
          <p:cNvSpPr txBox="1"/>
          <p:nvPr/>
        </p:nvSpPr>
        <p:spPr>
          <a:xfrm>
            <a:off x="449067" y="4867522"/>
            <a:ext cx="6240982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Los eventos por embalses o por turbinamiento son los que comprometen la mayor capacidad de generación. Por su frecuencia y duración media, son los de mayor impacto durante el periodo.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Por frecuencia, los eventos por Río (recurso) son los de mayor impacto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Por </a:t>
            </a:r>
            <a:r>
              <a:rPr lang="es-MX" sz="14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duración media, los eventos en interruptores o el sistema de transformación son los de mayor impacto</a:t>
            </a:r>
          </a:p>
        </p:txBody>
      </p:sp>
      <p:pic>
        <p:nvPicPr>
          <p:cNvPr id="9" name="Imagen 8" descr="Gráfico, Gráfico de dispersión, Gráfico de burbujas&#10;&#10;Descripción generada automáticamente">
            <a:extLst>
              <a:ext uri="{FF2B5EF4-FFF2-40B4-BE49-F238E27FC236}">
                <a16:creationId xmlns:a16="http://schemas.microsoft.com/office/drawing/2014/main" xmlns="" id="{9FAC2D11-E6BD-4F8A-8B35-CD037B93F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9" y="1583584"/>
            <a:ext cx="5264275" cy="315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Gráfico&#10;&#10;Descripción generada automáticamente con confianza media">
            <a:extLst>
              <a:ext uri="{FF2B5EF4-FFF2-40B4-BE49-F238E27FC236}">
                <a16:creationId xmlns:a16="http://schemas.microsoft.com/office/drawing/2014/main" xmlns="" id="{28857738-E8AA-476D-9BDD-19A989E37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96" y="1588812"/>
            <a:ext cx="5264275" cy="31486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8997539E-0AA6-4DBC-BA82-989824DD3C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04443" y="4872750"/>
          <a:ext cx="4416225" cy="146069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24868">
                  <a:extLst>
                    <a:ext uri="{9D8B030D-6E8A-4147-A177-3AD203B41FA5}">
                      <a16:colId xmlns:a16="http://schemas.microsoft.com/office/drawing/2014/main" xmlns="" val="2091100624"/>
                    </a:ext>
                  </a:extLst>
                </a:gridCol>
                <a:gridCol w="1004341">
                  <a:extLst>
                    <a:ext uri="{9D8B030D-6E8A-4147-A177-3AD203B41FA5}">
                      <a16:colId xmlns:a16="http://schemas.microsoft.com/office/drawing/2014/main" xmlns="" val="816378650"/>
                    </a:ext>
                  </a:extLst>
                </a:gridCol>
                <a:gridCol w="1083642">
                  <a:extLst>
                    <a:ext uri="{9D8B030D-6E8A-4147-A177-3AD203B41FA5}">
                      <a16:colId xmlns:a16="http://schemas.microsoft.com/office/drawing/2014/main" xmlns="" val="2987283484"/>
                    </a:ext>
                  </a:extLst>
                </a:gridCol>
                <a:gridCol w="1003374">
                  <a:extLst>
                    <a:ext uri="{9D8B030D-6E8A-4147-A177-3AD203B41FA5}">
                      <a16:colId xmlns:a16="http://schemas.microsoft.com/office/drawing/2014/main" xmlns="" val="3733549125"/>
                    </a:ext>
                  </a:extLst>
                </a:gridCol>
              </a:tblGrid>
              <a:tr h="254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 dirty="0">
                          <a:effectLst/>
                        </a:rPr>
                        <a:t>Evento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>
                          <a:effectLst/>
                        </a:rPr>
                        <a:t>Capacidad involucrada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 dirty="0">
                          <a:effectLst/>
                        </a:rPr>
                        <a:t>Frecuencia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>
                          <a:effectLst/>
                        </a:rPr>
                        <a:t>Duración media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26340121"/>
                  </a:ext>
                </a:extLst>
              </a:tr>
              <a:tr h="1395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 dirty="0">
                          <a:effectLst/>
                        </a:rPr>
                        <a:t>Río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 dirty="0">
                          <a:effectLst/>
                        </a:rPr>
                        <a:t>1018 MW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>
                          <a:effectLst/>
                        </a:rPr>
                        <a:t>632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>
                          <a:effectLst/>
                        </a:rPr>
                        <a:t>0.7 h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44876649"/>
                  </a:ext>
                </a:extLst>
              </a:tr>
              <a:tr h="1395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 dirty="0">
                          <a:effectLst/>
                        </a:rPr>
                        <a:t>Embalse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>
                          <a:effectLst/>
                        </a:rPr>
                        <a:t>3310 MW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>
                          <a:effectLst/>
                        </a:rPr>
                        <a:t>327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>
                          <a:effectLst/>
                        </a:rPr>
                        <a:t>1.3 h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29102674"/>
                  </a:ext>
                </a:extLst>
              </a:tr>
              <a:tr h="1395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 dirty="0">
                          <a:effectLst/>
                        </a:rPr>
                        <a:t>Turbina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 dirty="0">
                          <a:effectLst/>
                        </a:rPr>
                        <a:t>3484 MW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>
                          <a:effectLst/>
                        </a:rPr>
                        <a:t>79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>
                          <a:effectLst/>
                        </a:rPr>
                        <a:t>1.6 h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58036009"/>
                  </a:ext>
                </a:extLst>
              </a:tr>
              <a:tr h="1395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 dirty="0">
                          <a:effectLst/>
                        </a:rPr>
                        <a:t>Generador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 dirty="0">
                          <a:effectLst/>
                        </a:rPr>
                        <a:t>1793 MW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79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>
                          <a:effectLst/>
                        </a:rPr>
                        <a:t>0.4 h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69595228"/>
                  </a:ext>
                </a:extLst>
              </a:tr>
              <a:tr h="2864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 dirty="0">
                          <a:effectLst/>
                        </a:rPr>
                        <a:t>Transformador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>
                          <a:effectLst/>
                        </a:rPr>
                        <a:t>1134 MW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 dirty="0">
                          <a:effectLst/>
                        </a:rPr>
                        <a:t>10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 dirty="0">
                          <a:effectLst/>
                        </a:rPr>
                        <a:t>4.3 h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14085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495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88"/>
          <p:cNvSpPr txBox="1">
            <a:spLocks noGrp="1"/>
          </p:cNvSpPr>
          <p:nvPr>
            <p:ph type="title"/>
          </p:nvPr>
        </p:nvSpPr>
        <p:spPr>
          <a:xfrm>
            <a:off x="449067" y="1279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lang="es-MX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Indisponibilidad en la infraestructura de energía eléctrica</a:t>
            </a:r>
            <a:endParaRPr sz="2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5" name="Google Shape;765;p88"/>
          <p:cNvSpPr txBox="1"/>
          <p:nvPr/>
        </p:nvSpPr>
        <p:spPr>
          <a:xfrm>
            <a:off x="344359" y="5117410"/>
            <a:ext cx="586702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dirty="0">
                <a:solidFill>
                  <a:srgbClr val="000000"/>
                </a:solidFill>
                <a:latin typeface="Trebuchet MS"/>
                <a:sym typeface="Trebuchet MS"/>
              </a:rPr>
              <a:t>Por la magnitud de la capacidad involucrada, se destacan las indisponibilidades en las plantas de </a:t>
            </a:r>
            <a:r>
              <a:rPr lang="es-MX" sz="1400" dirty="0" err="1">
                <a:solidFill>
                  <a:srgbClr val="000000"/>
                </a:solidFill>
                <a:latin typeface="Trebuchet MS"/>
                <a:sym typeface="Trebuchet MS"/>
              </a:rPr>
              <a:t>Tebsa</a:t>
            </a:r>
            <a:r>
              <a:rPr lang="es-MX" sz="1400" dirty="0">
                <a:solidFill>
                  <a:srgbClr val="000000"/>
                </a:solidFill>
                <a:latin typeface="Trebuchet MS"/>
                <a:sym typeface="Trebuchet MS"/>
              </a:rPr>
              <a:t> (5 eventos) y </a:t>
            </a:r>
            <a:r>
              <a:rPr lang="es-MX" sz="1400" dirty="0" err="1">
                <a:solidFill>
                  <a:srgbClr val="000000"/>
                </a:solidFill>
                <a:latin typeface="Trebuchet MS"/>
                <a:sym typeface="Trebuchet MS"/>
              </a:rPr>
              <a:t>Gecelca</a:t>
            </a:r>
            <a:r>
              <a:rPr lang="es-MX" sz="1400" dirty="0">
                <a:solidFill>
                  <a:srgbClr val="000000"/>
                </a:solidFill>
                <a:latin typeface="Trebuchet MS"/>
                <a:sym typeface="Trebuchet MS"/>
              </a:rPr>
              <a:t> 32 (10 eventos).</a:t>
            </a:r>
            <a:endParaRPr lang="es-CO" sz="1400" dirty="0">
              <a:solidFill>
                <a:srgbClr val="000000"/>
              </a:solidFill>
              <a:latin typeface="Trebuchet MS"/>
              <a:sym typeface="Trebuchet MS"/>
            </a:endParaRPr>
          </a:p>
        </p:txBody>
      </p:sp>
      <p:sp>
        <p:nvSpPr>
          <p:cNvPr id="766" name="Google Shape;766;p88"/>
          <p:cNvSpPr txBox="1"/>
          <p:nvPr/>
        </p:nvSpPr>
        <p:spPr>
          <a:xfrm>
            <a:off x="6361871" y="3624516"/>
            <a:ext cx="552532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Los eventos por caldera o en sistemas de combustión son los que comprometen la mayor capacidad de generación. Por frecuencia y duración media, son los de mayor impacto para el sistema durante el trimestre.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Por duración media, los eventos por suministro de combustible o transporte son los de mayor impacto.</a:t>
            </a:r>
          </a:p>
        </p:txBody>
      </p:sp>
      <p:pic>
        <p:nvPicPr>
          <p:cNvPr id="8" name="Imagen 7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xmlns="" id="{EEAE0A20-ACD4-4E26-8A2B-F41F69BC7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49" y="1662460"/>
            <a:ext cx="5263693" cy="32641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1F4211DE-5046-4684-A4AA-27A53A6AAE3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04556" y="1740590"/>
          <a:ext cx="4209624" cy="15064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86505">
                  <a:extLst>
                    <a:ext uri="{9D8B030D-6E8A-4147-A177-3AD203B41FA5}">
                      <a16:colId xmlns:a16="http://schemas.microsoft.com/office/drawing/2014/main" xmlns="" val="3251079020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xmlns="" val="2364706320"/>
                    </a:ext>
                  </a:extLst>
                </a:gridCol>
                <a:gridCol w="951722">
                  <a:extLst>
                    <a:ext uri="{9D8B030D-6E8A-4147-A177-3AD203B41FA5}">
                      <a16:colId xmlns:a16="http://schemas.microsoft.com/office/drawing/2014/main" xmlns="" val="3249384545"/>
                    </a:ext>
                  </a:extLst>
                </a:gridCol>
                <a:gridCol w="961054">
                  <a:extLst>
                    <a:ext uri="{9D8B030D-6E8A-4147-A177-3AD203B41FA5}">
                      <a16:colId xmlns:a16="http://schemas.microsoft.com/office/drawing/2014/main" xmlns="" val="1991548429"/>
                    </a:ext>
                  </a:extLst>
                </a:gridCol>
              </a:tblGrid>
              <a:tr h="576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 dirty="0">
                          <a:effectLst/>
                        </a:rPr>
                        <a:t>Evento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 dirty="0">
                          <a:effectLst/>
                        </a:rPr>
                        <a:t>Capacidad involucrada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 dirty="0">
                          <a:effectLst/>
                        </a:rPr>
                        <a:t>Frecuencia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>
                          <a:effectLst/>
                        </a:rPr>
                        <a:t>Duración media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43231033"/>
                  </a:ext>
                </a:extLst>
              </a:tr>
              <a:tr h="232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Turbina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>
                          <a:effectLst/>
                        </a:rPr>
                        <a:t>319 MW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25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 dirty="0">
                          <a:effectLst/>
                        </a:rPr>
                        <a:t>3.8 h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23234792"/>
                  </a:ext>
                </a:extLst>
              </a:tr>
              <a:tr h="232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Caldera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>
                          <a:effectLst/>
                        </a:rPr>
                        <a:t>1592 MW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</a:rPr>
                        <a:t>86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>
                          <a:effectLst/>
                        </a:rPr>
                        <a:t>6.3 h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54099868"/>
                  </a:ext>
                </a:extLst>
              </a:tr>
              <a:tr h="232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Generador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>
                          <a:effectLst/>
                        </a:rPr>
                        <a:t>948 MW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7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 dirty="0">
                          <a:effectLst/>
                        </a:rPr>
                        <a:t>3.4 h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6334768"/>
                  </a:ext>
                </a:extLst>
              </a:tr>
              <a:tr h="232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Combustible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>
                          <a:effectLst/>
                        </a:rPr>
                        <a:t>446 MW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</a:rPr>
                        <a:t>22</a:t>
                      </a:r>
                      <a:endParaRPr lang="es-C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 dirty="0">
                          <a:effectLst/>
                        </a:rPr>
                        <a:t>99 h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6622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138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BCBD4A-0D83-4DA8-A81E-BBAD6708E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O" dirty="0"/>
              <a:t>Generación fuera de mérito en el trimestre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55" y="1429045"/>
            <a:ext cx="9902089" cy="536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36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HHI</a:t>
            </a:r>
            <a:endParaRPr lang="es-CO" dirty="0"/>
          </a:p>
        </p:txBody>
      </p:sp>
      <p:grpSp>
        <p:nvGrpSpPr>
          <p:cNvPr id="11" name="Grupo 10"/>
          <p:cNvGrpSpPr/>
          <p:nvPr/>
        </p:nvGrpSpPr>
        <p:grpSpPr>
          <a:xfrm>
            <a:off x="1866525" y="1419826"/>
            <a:ext cx="3599815" cy="2380808"/>
            <a:chOff x="0" y="0"/>
            <a:chExt cx="3959860" cy="2825115"/>
          </a:xfrm>
        </p:grpSpPr>
        <p:sp>
          <p:nvSpPr>
            <p:cNvPr id="12" name="Cuadro de texto 33"/>
            <p:cNvSpPr txBox="1"/>
            <p:nvPr/>
          </p:nvSpPr>
          <p:spPr>
            <a:xfrm>
              <a:off x="0" y="0"/>
              <a:ext cx="3959860" cy="19050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s-ES" sz="900" i="1" dirty="0" smtClean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HHI </a:t>
              </a:r>
              <a:r>
                <a:rPr lang="es-ES" sz="900" i="1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disponibilidad</a:t>
              </a:r>
              <a:endParaRPr lang="es-CO" sz="9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0500"/>
              <a:ext cx="3959860" cy="2634615"/>
            </a:xfrm>
            <a:prstGeom prst="rect">
              <a:avLst/>
            </a:prstGeom>
          </p:spPr>
        </p:pic>
      </p:grpSp>
      <p:grpSp>
        <p:nvGrpSpPr>
          <p:cNvPr id="15" name="Grupo 14"/>
          <p:cNvGrpSpPr/>
          <p:nvPr/>
        </p:nvGrpSpPr>
        <p:grpSpPr>
          <a:xfrm>
            <a:off x="1859039" y="4054340"/>
            <a:ext cx="3599815" cy="2442708"/>
            <a:chOff x="0" y="0"/>
            <a:chExt cx="3599815" cy="2443259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0754"/>
              <a:ext cx="3599815" cy="2262505"/>
            </a:xfrm>
            <a:prstGeom prst="rect">
              <a:avLst/>
            </a:prstGeom>
          </p:spPr>
        </p:pic>
        <p:sp>
          <p:nvSpPr>
            <p:cNvPr id="24" name="Cuadro de texto 26"/>
            <p:cNvSpPr txBox="1"/>
            <p:nvPr/>
          </p:nvSpPr>
          <p:spPr>
            <a:xfrm>
              <a:off x="0" y="0"/>
              <a:ext cx="3599815" cy="17970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s-ES" sz="900" i="1" dirty="0" smtClean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HHI </a:t>
              </a:r>
              <a:r>
                <a:rPr lang="es-ES" sz="900" i="1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Generación real</a:t>
              </a:r>
              <a:endParaRPr lang="es-CO" sz="9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5878606" y="4847836"/>
          <a:ext cx="5883087" cy="9302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0336">
                  <a:extLst>
                    <a:ext uri="{9D8B030D-6E8A-4147-A177-3AD203B41FA5}">
                      <a16:colId xmlns:a16="http://schemas.microsoft.com/office/drawing/2014/main" xmlns="" val="4055192442"/>
                    </a:ext>
                  </a:extLst>
                </a:gridCol>
                <a:gridCol w="640336">
                  <a:extLst>
                    <a:ext uri="{9D8B030D-6E8A-4147-A177-3AD203B41FA5}">
                      <a16:colId xmlns:a16="http://schemas.microsoft.com/office/drawing/2014/main" xmlns="" val="4132096292"/>
                    </a:ext>
                  </a:extLst>
                </a:gridCol>
                <a:gridCol w="640336">
                  <a:extLst>
                    <a:ext uri="{9D8B030D-6E8A-4147-A177-3AD203B41FA5}">
                      <a16:colId xmlns:a16="http://schemas.microsoft.com/office/drawing/2014/main" xmlns="" val="235929674"/>
                    </a:ext>
                  </a:extLst>
                </a:gridCol>
                <a:gridCol w="640336">
                  <a:extLst>
                    <a:ext uri="{9D8B030D-6E8A-4147-A177-3AD203B41FA5}">
                      <a16:colId xmlns:a16="http://schemas.microsoft.com/office/drawing/2014/main" xmlns="" val="1379178541"/>
                    </a:ext>
                  </a:extLst>
                </a:gridCol>
                <a:gridCol w="640336">
                  <a:extLst>
                    <a:ext uri="{9D8B030D-6E8A-4147-A177-3AD203B41FA5}">
                      <a16:colId xmlns:a16="http://schemas.microsoft.com/office/drawing/2014/main" xmlns="" val="4219808168"/>
                    </a:ext>
                  </a:extLst>
                </a:gridCol>
                <a:gridCol w="640336">
                  <a:extLst>
                    <a:ext uri="{9D8B030D-6E8A-4147-A177-3AD203B41FA5}">
                      <a16:colId xmlns:a16="http://schemas.microsoft.com/office/drawing/2014/main" xmlns="" val="1444446301"/>
                    </a:ext>
                  </a:extLst>
                </a:gridCol>
                <a:gridCol w="640336">
                  <a:extLst>
                    <a:ext uri="{9D8B030D-6E8A-4147-A177-3AD203B41FA5}">
                      <a16:colId xmlns:a16="http://schemas.microsoft.com/office/drawing/2014/main" xmlns="" val="4125318537"/>
                    </a:ext>
                  </a:extLst>
                </a:gridCol>
                <a:gridCol w="640336">
                  <a:extLst>
                    <a:ext uri="{9D8B030D-6E8A-4147-A177-3AD203B41FA5}">
                      <a16:colId xmlns:a16="http://schemas.microsoft.com/office/drawing/2014/main" xmlns="" val="2281726598"/>
                    </a:ext>
                  </a:extLst>
                </a:gridCol>
                <a:gridCol w="760399">
                  <a:extLst>
                    <a:ext uri="{9D8B030D-6E8A-4147-A177-3AD203B41FA5}">
                      <a16:colId xmlns:a16="http://schemas.microsoft.com/office/drawing/2014/main" xmlns="" val="294886775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EPM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ISAGEN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EMGESA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CHIVOR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CELSIA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GECELCA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TEBSA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OTROS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7779763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dic-21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12,63%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20,83%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38,71%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20,83%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3,23%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0,81%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1,34%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1,61%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3733969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ene-22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16,26%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26,61%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36,16%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9,41%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8,60%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0,67%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0,00%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2,28%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840382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feb-22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17,71%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25,45%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41,67%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0,00%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11,61%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0,15%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2,68%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0,74%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86760395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6592143" y="4516148"/>
            <a:ext cx="4204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S" i="1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Porcentaje </a:t>
            </a:r>
            <a:r>
              <a:rPr lang="es-ES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participación en las fijaciones por agente</a:t>
            </a:r>
            <a:endParaRPr lang="es-CO" i="1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 de texto 36"/>
          <p:cNvSpPr txBox="1"/>
          <p:nvPr/>
        </p:nvSpPr>
        <p:spPr>
          <a:xfrm>
            <a:off x="8694641" y="6497048"/>
            <a:ext cx="2849245" cy="21018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6cid="http://schemas.microsoft.com/office/word/2016/wordml/cid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900" b="1" i="1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Fuente:</a:t>
            </a:r>
            <a:r>
              <a:rPr lang="es-CO" sz="900" i="1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 Elaboración propia a partir de datos </a:t>
            </a:r>
            <a:r>
              <a:rPr lang="es-CO" sz="900" i="1" dirty="0" err="1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Sinergox</a:t>
            </a:r>
            <a:r>
              <a:rPr lang="es-CO" sz="900" i="1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-XM</a:t>
            </a:r>
            <a:endParaRPr lang="es-CO" sz="1100" dirty="0">
              <a:effectLst/>
              <a:ea typeface="Calibri" panose="020F050202020403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5878606" y="2266946"/>
          <a:ext cx="5676900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9225">
                  <a:extLst>
                    <a:ext uri="{9D8B030D-6E8A-4147-A177-3AD203B41FA5}">
                      <a16:colId xmlns:a16="http://schemas.microsoft.com/office/drawing/2014/main" xmlns="" val="3125919545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xmlns="" val="4222529079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xmlns="" val="3716641088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xmlns="" val="3864548819"/>
                    </a:ext>
                  </a:extLst>
                </a:gridCol>
              </a:tblGrid>
              <a:tr h="284762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HHI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Promedio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Min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Max</a:t>
                      </a:r>
                      <a:endParaRPr lang="es-C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3783837"/>
                  </a:ext>
                </a:extLst>
              </a:tr>
              <a:tr h="284762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Disponibilidad real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1349,53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1235,66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1471,02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6803662"/>
                  </a:ext>
                </a:extLst>
              </a:tr>
              <a:tr h="284762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Generación real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1525,85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1100,15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2006,02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4777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265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Fijaciones y precios marginales</a:t>
            </a:r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139214" y="3070801"/>
            <a:ext cx="3989554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s-CO" sz="16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Tres agentes fijaron mas del 70% de los precios en el MEM durante el periodo.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1821401" y="1670297"/>
            <a:ext cx="4264104" cy="4415435"/>
            <a:chOff x="379563" y="0"/>
            <a:chExt cx="2647950" cy="2535375"/>
          </a:xfrm>
        </p:grpSpPr>
        <p:sp>
          <p:nvSpPr>
            <p:cNvPr id="13" name="Cuadro de texto 36"/>
            <p:cNvSpPr txBox="1"/>
            <p:nvPr/>
          </p:nvSpPr>
          <p:spPr>
            <a:xfrm>
              <a:off x="474453" y="0"/>
              <a:ext cx="2444750" cy="250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6cid="http://schemas.microsoft.com/office/word/2016/wordml/cid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1000"/>
                </a:spcAft>
              </a:pPr>
              <a:r>
                <a:rPr lang="es-ES" i="1" dirty="0" smtClean="0">
                  <a:solidFill>
                    <a:srgbClr val="44546A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Participación </a:t>
              </a:r>
              <a:r>
                <a:rPr lang="es-ES" i="1" dirty="0">
                  <a:solidFill>
                    <a:srgbClr val="44546A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en las fijaciones por agente</a:t>
              </a:r>
              <a:endParaRPr lang="es-CO" i="1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ES" sz="900" i="1" dirty="0">
                  <a:solidFill>
                    <a:srgbClr val="1F4E79"/>
                  </a:solidFill>
                  <a:effectLst/>
                  <a:ea typeface="Calibri" panose="020F0502020204030204" pitchFamily="34" charset="0"/>
                </a:rPr>
                <a:t> </a:t>
              </a:r>
              <a:endParaRPr lang="es-CO" sz="1100" dirty="0">
                <a:effectLst/>
                <a:ea typeface="Calibri" panose="020F0502020204030204" pitchFamily="34" charset="0"/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43"/>
            <a:stretch/>
          </p:blipFill>
          <p:spPr bwMode="auto">
            <a:xfrm>
              <a:off x="379563" y="276045"/>
              <a:ext cx="2647950" cy="22593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" name="Cuadro de texto 36"/>
          <p:cNvSpPr txBox="1"/>
          <p:nvPr/>
        </p:nvSpPr>
        <p:spPr>
          <a:xfrm>
            <a:off x="1666436" y="5847010"/>
            <a:ext cx="5472778" cy="43800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6cid="http://schemas.microsoft.com/office/word/2016/wordml/cid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100" b="1" i="1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Fuente:</a:t>
            </a:r>
            <a:r>
              <a:rPr lang="es-CO" sz="1100" i="1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 Elaboración propia a partir de archivos de despacho ideal XM</a:t>
            </a:r>
            <a:endParaRPr lang="es-CO" sz="16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49781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Índice de Oferta Residual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95" y="1560799"/>
            <a:ext cx="5759023" cy="4686248"/>
          </a:xfrm>
          <a:prstGeom prst="rect">
            <a:avLst/>
          </a:prstGeom>
        </p:spPr>
      </p:pic>
      <p:sp>
        <p:nvSpPr>
          <p:cNvPr id="14" name="Cuadro de texto 36"/>
          <p:cNvSpPr txBox="1"/>
          <p:nvPr/>
        </p:nvSpPr>
        <p:spPr>
          <a:xfrm>
            <a:off x="1956333" y="6247047"/>
            <a:ext cx="4512467" cy="31194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16cid="http://schemas.microsoft.com/office/word/2016/wordml/cid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900" b="1" i="1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Fuente:</a:t>
            </a:r>
            <a:r>
              <a:rPr lang="es-CO" sz="900" i="1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 Elaboración propia a partir de archivos de despacho ideal XM</a:t>
            </a:r>
            <a:endParaRPr lang="es-CO" sz="1100" dirty="0">
              <a:effectLst/>
              <a:ea typeface="Calibri" panose="020F05020202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139214" y="3070801"/>
            <a:ext cx="3989554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</a:rPr>
              <a:t>EPM, ISAGEN y EMGESA </a:t>
            </a:r>
            <a:r>
              <a:rPr lang="es-CO" sz="1600" dirty="0" smtClean="0">
                <a:solidFill>
                  <a:schemeClr val="tx1"/>
                </a:solidFill>
              </a:rPr>
              <a:t>tuvieron IOR </a:t>
            </a:r>
            <a:r>
              <a:rPr kumimoji="0" lang="es-CO" sz="16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menor a 1 en varias oportunidades.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s-CO" sz="1600" b="0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61769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583100" y="3267928"/>
            <a:ext cx="901553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s-CO" sz="6600" b="1" dirty="0"/>
              <a:t>Gas Natural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2318725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Generación térmica </a:t>
            </a:r>
            <a:r>
              <a:rPr lang="es-ES" dirty="0" smtClean="0"/>
              <a:t>gas </a:t>
            </a:r>
            <a:r>
              <a:rPr lang="es-ES" dirty="0" smtClean="0"/>
              <a:t>y carbón observada</a:t>
            </a:r>
            <a:endParaRPr lang="es-CO" dirty="0"/>
          </a:p>
        </p:txBody>
      </p:sp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110" y="1499350"/>
            <a:ext cx="7301024" cy="39482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198864" y="5313585"/>
            <a:ext cx="54200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i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Fuente:</a:t>
            </a:r>
            <a:r>
              <a:rPr lang="es-CO" i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Elaboración propia a partir de archivos de ofertas diarias de XM</a:t>
            </a:r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1645920" y="5621362"/>
            <a:ext cx="10039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Se observa que el gas se mantuvo estable en la participación; el carbón aumenta su participación a mediados de dic</a:t>
            </a:r>
          </a:p>
          <a:p>
            <a:r>
              <a:rPr lang="es-CO" sz="1800" dirty="0" smtClean="0"/>
              <a:t>Y disminuye a finales de diciembre y retoma después del 10 de enero y se mantiene hasta finalizar análisis</a:t>
            </a: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3343672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884" y="2165559"/>
            <a:ext cx="7491020" cy="4468231"/>
          </a:xfrm>
          <a:prstGeom prst="rect">
            <a:avLst/>
          </a:prstGeom>
        </p:spPr>
      </p:pic>
      <p:sp>
        <p:nvSpPr>
          <p:cNvPr id="7" name="Google Shape;625;gcb5646897c_1_15"/>
          <p:cNvSpPr txBox="1">
            <a:spLocks noGrp="1"/>
          </p:cNvSpPr>
          <p:nvPr>
            <p:ph type="title"/>
          </p:nvPr>
        </p:nvSpPr>
        <p:spPr>
          <a:xfrm>
            <a:off x="838199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s-ES" b="1" dirty="0" smtClean="0"/>
              <a:t>Generación térmica </a:t>
            </a:r>
            <a:r>
              <a:rPr lang="es-ES" b="1" dirty="0"/>
              <a:t>de carbón y gas </a:t>
            </a:r>
            <a:r>
              <a:rPr lang="es-ES" b="1" dirty="0" smtClean="0"/>
              <a:t>adicional a la </a:t>
            </a:r>
            <a:r>
              <a:rPr lang="es-ES" b="1" dirty="0"/>
              <a:t>generación </a:t>
            </a:r>
            <a:r>
              <a:rPr lang="es-ES" b="1" dirty="0" smtClean="0"/>
              <a:t>de </a:t>
            </a:r>
            <a:r>
              <a:rPr lang="es-ES" b="1" dirty="0"/>
              <a:t>seguridad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609599" y="1441489"/>
            <a:ext cx="10795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La mayor </a:t>
            </a:r>
            <a:r>
              <a:rPr lang="es-ES" dirty="0"/>
              <a:t>parte de la generación extra en el sistema, es decir, la que desplazó efectivamente a plantas hidroeléctricas, corresponde a las térmicas a carbón.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6043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cb5646897c_1_15"/>
          <p:cNvSpPr txBox="1">
            <a:spLocks noGrp="1"/>
          </p:cNvSpPr>
          <p:nvPr>
            <p:ph type="title"/>
          </p:nvPr>
        </p:nvSpPr>
        <p:spPr>
          <a:xfrm>
            <a:off x="838199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s-ES" b="1" dirty="0" smtClean="0"/>
              <a:t>Generación térmica </a:t>
            </a:r>
            <a:r>
              <a:rPr lang="es-ES" b="1" dirty="0"/>
              <a:t>de carbón y gas </a:t>
            </a:r>
            <a:r>
              <a:rPr lang="es-ES" b="1" dirty="0" smtClean="0"/>
              <a:t>adicional a la </a:t>
            </a:r>
            <a:r>
              <a:rPr lang="es-ES" b="1" dirty="0"/>
              <a:t>generación </a:t>
            </a:r>
            <a:r>
              <a:rPr lang="es-ES" b="1" dirty="0" smtClean="0"/>
              <a:t>de </a:t>
            </a:r>
            <a:r>
              <a:rPr lang="es-ES" b="1" dirty="0"/>
              <a:t>seguridad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49" y="2614193"/>
            <a:ext cx="11710299" cy="354625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70005" y="1462115"/>
            <a:ext cx="11164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smtClean="0"/>
              <a:t>En momentos en que el PB superó $200/</a:t>
            </a:r>
            <a:r>
              <a:rPr lang="es-ES" sz="1200" dirty="0" err="1" smtClean="0"/>
              <a:t>kWh</a:t>
            </a:r>
            <a:r>
              <a:rPr lang="es-ES" sz="1200" dirty="0" smtClean="0"/>
              <a:t> el sistema logró incorporar una generación extra de carbón (respecto a sus niveles de generación por seguridad) entre 20 y 30 </a:t>
            </a:r>
            <a:r>
              <a:rPr lang="es-ES" sz="1200" dirty="0" err="1" smtClean="0"/>
              <a:t>GWh</a:t>
            </a:r>
            <a:r>
              <a:rPr lang="es-ES" sz="1200" dirty="0" smtClean="0"/>
              <a:t>/día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smtClean="0"/>
              <a:t>La </a:t>
            </a:r>
            <a:r>
              <a:rPr lang="es-ES" sz="1200" u="sng" dirty="0"/>
              <a:t>generación extra </a:t>
            </a:r>
            <a:r>
              <a:rPr lang="es-ES" sz="1200" dirty="0"/>
              <a:t>de gas solo supera los 6 </a:t>
            </a:r>
            <a:r>
              <a:rPr lang="es-ES" sz="1200" dirty="0" err="1" smtClean="0"/>
              <a:t>GWh</a:t>
            </a:r>
            <a:r>
              <a:rPr lang="es-ES" sz="1200" dirty="0" smtClean="0"/>
              <a:t>/día </a:t>
            </a:r>
            <a:r>
              <a:rPr lang="es-ES" sz="1200" dirty="0"/>
              <a:t>durante 5 días en diciembre (entre el 20 y 24) y 4 días de febrero (2, 3, 5 y 6)</a:t>
            </a:r>
            <a:endParaRPr lang="es-CO" sz="1200" dirty="0"/>
          </a:p>
          <a:p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1582418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cb5646897c_1_15"/>
          <p:cNvSpPr txBox="1">
            <a:spLocks noGrp="1"/>
          </p:cNvSpPr>
          <p:nvPr>
            <p:ph type="title"/>
          </p:nvPr>
        </p:nvSpPr>
        <p:spPr>
          <a:xfrm>
            <a:off x="838199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s-ES" b="1" dirty="0" smtClean="0"/>
              <a:t>VU estimado si no hubiese entrado la generación extra de gas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66" y="1808060"/>
            <a:ext cx="7061539" cy="427706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577469" y="2162479"/>
            <a:ext cx="43309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La </a:t>
            </a:r>
            <a:r>
              <a:rPr lang="es-ES" dirty="0"/>
              <a:t>senda observada solo toco la senda de referencia durante tres días a mediados de diciembre, y a partir de la publicación de la resolución CREG 210 de 2021, la senda observada siempre fue </a:t>
            </a:r>
            <a:r>
              <a:rPr lang="es-ES" dirty="0" smtClean="0"/>
              <a:t>superior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La </a:t>
            </a:r>
            <a:r>
              <a:rPr lang="es-ES" dirty="0"/>
              <a:t>generación extra de gas tuvo poco aporte en incrementar los niveles de volumen útil</a:t>
            </a:r>
            <a:r>
              <a:rPr lang="es-E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La </a:t>
            </a:r>
            <a:r>
              <a:rPr lang="es-ES" dirty="0"/>
              <a:t>generación a carbón </a:t>
            </a:r>
            <a:r>
              <a:rPr lang="es-ES" dirty="0" smtClean="0"/>
              <a:t>cumplió el papel de </a:t>
            </a:r>
            <a:r>
              <a:rPr lang="es-ES" dirty="0"/>
              <a:t>mantener el volumen útil del sistema por encima de la senda de </a:t>
            </a:r>
            <a:r>
              <a:rPr lang="es-ES" dirty="0" smtClean="0"/>
              <a:t>referencia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84466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9"/>
          <p:cNvSpPr txBox="1"/>
          <p:nvPr/>
        </p:nvSpPr>
        <p:spPr>
          <a:xfrm>
            <a:off x="5287998" y="1117117"/>
            <a:ext cx="64152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CO"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9"/>
          <p:cNvSpPr txBox="1">
            <a:spLocks noGrp="1"/>
          </p:cNvSpPr>
          <p:nvPr>
            <p:ph type="title" idx="4294967295"/>
          </p:nvPr>
        </p:nvSpPr>
        <p:spPr>
          <a:xfrm>
            <a:off x="5162844" y="2040447"/>
            <a:ext cx="6540386" cy="1996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CO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Superintendencia de Servicios Públicos Domiciliarios </a:t>
            </a:r>
            <a:br>
              <a:rPr lang="es-CO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Carrera 18 No. 84-35 </a:t>
            </a:r>
            <a:br>
              <a:rPr lang="es-CO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PBX: (57-1) 691-3005</a:t>
            </a:r>
            <a:br>
              <a:rPr lang="es-CO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20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sspd@superservicios.gov.co</a:t>
            </a:r>
            <a:r>
              <a:rPr lang="es-CO" sz="20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/>
            </a:r>
            <a:br>
              <a:rPr lang="es-CO" sz="20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</a:br>
            <a:r>
              <a:rPr lang="es-CO" sz="20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www.superservicios.gov.co</a:t>
            </a:r>
            <a:r>
              <a:rPr lang="es-CO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O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Bogotá D.C., Colombia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7A1F47-E712-0747-A8AD-525A485B0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78" y="2275"/>
            <a:ext cx="11990522" cy="1325563"/>
          </a:xfrm>
        </p:spPr>
        <p:txBody>
          <a:bodyPr>
            <a:normAutofit/>
          </a:bodyPr>
          <a:lstStyle/>
          <a:p>
            <a:r>
              <a:rPr lang="x-none" dirty="0"/>
              <a:t>Seguimiento a producción </a:t>
            </a:r>
            <a:r>
              <a:rPr lang="es-MX" dirty="0"/>
              <a:t>y demanda </a:t>
            </a:r>
            <a:r>
              <a:rPr lang="x-none" dirty="0"/>
              <a:t>nacional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265E9E5-E89B-4B45-92B5-3A955A449F52}"/>
              </a:ext>
            </a:extLst>
          </p:cNvPr>
          <p:cNvSpPr txBox="1">
            <a:spLocks/>
          </p:cNvSpPr>
          <p:nvPr/>
        </p:nvSpPr>
        <p:spPr>
          <a:xfrm>
            <a:off x="1524001" y="1327838"/>
            <a:ext cx="2784528" cy="374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1100" dirty="0">
                <a:solidFill>
                  <a:schemeClr val="tx1"/>
                </a:solidFill>
              </a:rPr>
              <a:t>P</a:t>
            </a:r>
            <a:r>
              <a:rPr lang="x-none" sz="1100" dirty="0">
                <a:solidFill>
                  <a:schemeClr val="tx1"/>
                </a:solidFill>
              </a:rPr>
              <a:t>roducción </a:t>
            </a:r>
            <a:r>
              <a:rPr lang="es-MX" sz="1100" dirty="0">
                <a:solidFill>
                  <a:schemeClr val="tx1"/>
                </a:solidFill>
              </a:rPr>
              <a:t>real de gas natural por región </a:t>
            </a:r>
            <a:endParaRPr lang="x-none" sz="1100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FC80198-1C7A-4BEC-A3EE-6FBE05B80CF2}"/>
              </a:ext>
            </a:extLst>
          </p:cNvPr>
          <p:cNvSpPr txBox="1">
            <a:spLocks/>
          </p:cNvSpPr>
          <p:nvPr/>
        </p:nvSpPr>
        <p:spPr>
          <a:xfrm>
            <a:off x="7543230" y="1273738"/>
            <a:ext cx="3398573" cy="374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1100" dirty="0">
                <a:solidFill>
                  <a:schemeClr val="tx1"/>
                </a:solidFill>
              </a:rPr>
              <a:t>Demanda de gas natural por sector de consumo</a:t>
            </a:r>
            <a:endParaRPr lang="x-none" sz="1100" dirty="0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76" y="1684088"/>
            <a:ext cx="5271526" cy="339980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221" y="5344031"/>
            <a:ext cx="3479105" cy="125980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444" y="3701351"/>
            <a:ext cx="5104512" cy="290248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613" y="1702089"/>
            <a:ext cx="3803660" cy="18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8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81" y="1719203"/>
            <a:ext cx="6959715" cy="4418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1414DB-DE69-0E4B-A2A2-3C244E50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6" y="2275"/>
            <a:ext cx="12068014" cy="1325563"/>
          </a:xfrm>
        </p:spPr>
        <p:txBody>
          <a:bodyPr/>
          <a:lstStyle/>
          <a:p>
            <a:r>
              <a:rPr lang="x-none" dirty="0"/>
              <a:t>Seguimiento a </a:t>
            </a:r>
            <a:r>
              <a:rPr lang="es-MX" dirty="0"/>
              <a:t>inventarios e </a:t>
            </a:r>
            <a:r>
              <a:rPr lang="x-none" dirty="0"/>
              <a:t>inyección de GNI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6873E4B-023A-4C90-BFA6-7BC4ED1C9306}"/>
              </a:ext>
            </a:extLst>
          </p:cNvPr>
          <p:cNvSpPr txBox="1">
            <a:spLocks/>
          </p:cNvSpPr>
          <p:nvPr/>
        </p:nvSpPr>
        <p:spPr>
          <a:xfrm>
            <a:off x="8136610" y="2923015"/>
            <a:ext cx="842074" cy="418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1600" dirty="0">
                <a:solidFill>
                  <a:schemeClr val="tx1"/>
                </a:solidFill>
              </a:rPr>
              <a:t>42%</a:t>
            </a:r>
            <a:endParaRPr lang="x-none" sz="1600" dirty="0">
              <a:solidFill>
                <a:schemeClr val="tx1"/>
              </a:solidFill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xmlns="" id="{3236803A-91D1-4711-A972-F287DB56A97C}"/>
              </a:ext>
            </a:extLst>
          </p:cNvPr>
          <p:cNvCxnSpPr>
            <a:cxnSpLocks/>
          </p:cNvCxnSpPr>
          <p:nvPr/>
        </p:nvCxnSpPr>
        <p:spPr>
          <a:xfrm flipH="1">
            <a:off x="6576646" y="3161654"/>
            <a:ext cx="1559964" cy="636623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208" y="4936646"/>
            <a:ext cx="3358932" cy="138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1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90807-778A-5445-8FAE-66CB54F48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85" y="2275"/>
            <a:ext cx="11607865" cy="1325563"/>
          </a:xfrm>
        </p:spPr>
        <p:txBody>
          <a:bodyPr/>
          <a:lstStyle/>
          <a:p>
            <a:r>
              <a:rPr lang="x-none" dirty="0"/>
              <a:t>Seguimiento disponibilidad infraestructura</a:t>
            </a:r>
            <a:r>
              <a:rPr lang="es-MX" dirty="0"/>
              <a:t> de producción</a:t>
            </a:r>
            <a:endParaRPr lang="x-none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69C8592F-EB01-EE4D-89A0-4B0013172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179" y="20116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002832D-DC70-2C42-83EA-E80C246C7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179" y="40817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x-non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es-CO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C0E7E29-B33E-4E85-8CA4-5C819506D7C6}"/>
              </a:ext>
            </a:extLst>
          </p:cNvPr>
          <p:cNvSpPr txBox="1">
            <a:spLocks/>
          </p:cNvSpPr>
          <p:nvPr/>
        </p:nvSpPr>
        <p:spPr>
          <a:xfrm>
            <a:off x="981556" y="1452170"/>
            <a:ext cx="4504841" cy="374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1100" dirty="0">
                <a:solidFill>
                  <a:schemeClr val="tx1"/>
                </a:solidFill>
              </a:rPr>
              <a:t>Principales eventos programados en la infraestructura de p</a:t>
            </a:r>
            <a:r>
              <a:rPr lang="x-none" sz="1100" dirty="0">
                <a:solidFill>
                  <a:schemeClr val="tx1"/>
                </a:solidFill>
              </a:rPr>
              <a:t>roducción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C4892FF-5C39-4CDC-83FF-46E1C2520ACE}"/>
              </a:ext>
            </a:extLst>
          </p:cNvPr>
          <p:cNvSpPr txBox="1">
            <a:spLocks/>
          </p:cNvSpPr>
          <p:nvPr/>
        </p:nvSpPr>
        <p:spPr>
          <a:xfrm>
            <a:off x="7408439" y="2358420"/>
            <a:ext cx="3652433" cy="374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MX" sz="1100" dirty="0">
                <a:solidFill>
                  <a:schemeClr val="tx1"/>
                </a:solidFill>
              </a:rPr>
              <a:t>Distribución de mantenimientos programados en la infraestructura de p</a:t>
            </a:r>
            <a:r>
              <a:rPr lang="x-none" sz="1100" dirty="0">
                <a:solidFill>
                  <a:schemeClr val="tx1"/>
                </a:solidFill>
              </a:rPr>
              <a:t>roducción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33" y="1826422"/>
            <a:ext cx="4729764" cy="30682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525" y="2815620"/>
            <a:ext cx="4139849" cy="347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6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583100" y="3267928"/>
            <a:ext cx="901553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s-CO" sz="6600" b="1" dirty="0" smtClean="0"/>
              <a:t>Energía Eléctrica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316863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88"/>
          <p:cNvSpPr txBox="1">
            <a:spLocks noGrp="1"/>
          </p:cNvSpPr>
          <p:nvPr>
            <p:ph type="title"/>
          </p:nvPr>
        </p:nvSpPr>
        <p:spPr>
          <a:xfrm>
            <a:off x="449067" y="1279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lang="es-MX" sz="2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s-MX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Nivel de embalse agregado</a:t>
            </a:r>
            <a:endParaRPr lang="es-MX" sz="2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5" name="Google Shape;765;p88"/>
          <p:cNvSpPr txBox="1"/>
          <p:nvPr/>
        </p:nvSpPr>
        <p:spPr>
          <a:xfrm>
            <a:off x="344359" y="5117410"/>
            <a:ext cx="586702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Durante todo el periodo de análisis, el volumen útil se encontró por encima de la senda de referencia (CREG 210 de 2021)</a:t>
            </a:r>
            <a:endParaRPr lang="es-CO" sz="14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6" name="Google Shape;766;p88"/>
          <p:cNvSpPr txBox="1"/>
          <p:nvPr/>
        </p:nvSpPr>
        <p:spPr>
          <a:xfrm>
            <a:off x="6096000" y="1980257"/>
            <a:ext cx="553155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r>
              <a:rPr lang="es-MX" sz="14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ara el periodo de análisis el volumen útil agregado no presenta niveles críticos o mínimos respecto a sus análogos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lang="es-MX" sz="14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s-MX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 comportamiento es correspondiente con la tendencia histórica hacia la baja para los meses de diciembre a febrero.</a:t>
            </a:r>
          </a:p>
        </p:txBody>
      </p:sp>
      <p:pic>
        <p:nvPicPr>
          <p:cNvPr id="10" name="Imagen 9" descr="Gráfico, Gráfico de líneas&#10;&#10;Descripción generada automáticamente">
            <a:extLst>
              <a:ext uri="{FF2B5EF4-FFF2-40B4-BE49-F238E27FC236}">
                <a16:creationId xmlns:a16="http://schemas.microsoft.com/office/drawing/2014/main" xmlns="" id="{8EE6C045-6251-48D3-874F-865A2374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616" y="3564993"/>
            <a:ext cx="5867025" cy="187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Gráfico, Gráfico de líneas&#10;&#10;Descripción generada automáticamente">
            <a:extLst>
              <a:ext uri="{FF2B5EF4-FFF2-40B4-BE49-F238E27FC236}">
                <a16:creationId xmlns:a16="http://schemas.microsoft.com/office/drawing/2014/main" xmlns="" id="{27E00CBC-D4E3-45DA-9B85-39B2B8CD4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6" y="1896620"/>
            <a:ext cx="5116161" cy="2902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158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88"/>
          <p:cNvSpPr txBox="1">
            <a:spLocks noGrp="1"/>
          </p:cNvSpPr>
          <p:nvPr>
            <p:ph type="title"/>
          </p:nvPr>
        </p:nvSpPr>
        <p:spPr>
          <a:xfrm>
            <a:off x="449067" y="1279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lang="es-MX" sz="2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Nivel </a:t>
            </a:r>
            <a:r>
              <a:rPr lang="es-MX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 embalse </a:t>
            </a:r>
            <a:r>
              <a:rPr lang="es-MX" sz="2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agregado - Distribución</a:t>
            </a:r>
            <a:endParaRPr sz="2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6" name="Google Shape;766;p88"/>
          <p:cNvSpPr txBox="1"/>
          <p:nvPr/>
        </p:nvSpPr>
        <p:spPr>
          <a:xfrm>
            <a:off x="5413752" y="4664475"/>
            <a:ext cx="568084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Durante diciembre, más de 63% del volumen útil se encontraba en embalses con capacidad de regulación mayor a 8 semanas, y el 16% se encontraba en embalses con capacidad de regulación de 2 a 8 semanas.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Imagen 10" descr="Gráfico&#10;&#10;Descripción generada automáticamente con confianza baja">
            <a:extLst>
              <a:ext uri="{FF2B5EF4-FFF2-40B4-BE49-F238E27FC236}">
                <a16:creationId xmlns:a16="http://schemas.microsoft.com/office/drawing/2014/main" xmlns="" id="{041EB358-2D92-4B2A-8201-4423EAA48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8" y="2714563"/>
            <a:ext cx="3886759" cy="231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Imagen que contiene Icono&#10;&#10;Descripción generada automáticamente">
            <a:extLst>
              <a:ext uri="{FF2B5EF4-FFF2-40B4-BE49-F238E27FC236}">
                <a16:creationId xmlns:a16="http://schemas.microsoft.com/office/drawing/2014/main" xmlns="" id="{806B35C9-57CF-4606-8690-25E836907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869" y="2519169"/>
            <a:ext cx="1902535" cy="1833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Gráfico, Gráfico circular&#10;&#10;Descripción generada automáticamente">
            <a:extLst>
              <a:ext uri="{FF2B5EF4-FFF2-40B4-BE49-F238E27FC236}">
                <a16:creationId xmlns:a16="http://schemas.microsoft.com/office/drawing/2014/main" xmlns="" id="{0CE4C6C9-F78D-49EF-A8A2-D73F0F674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75" y="2519169"/>
            <a:ext cx="1902535" cy="1874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Gráfico, Gráfico circular&#10;&#10;Descripción generada automáticamente">
            <a:extLst>
              <a:ext uri="{FF2B5EF4-FFF2-40B4-BE49-F238E27FC236}">
                <a16:creationId xmlns:a16="http://schemas.microsoft.com/office/drawing/2014/main" xmlns="" id="{BC3F5E24-072B-4FF3-B7AF-9A70466DF3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081" y="2538598"/>
            <a:ext cx="2982063" cy="1835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D6459A2-B5F2-4178-AC75-8B954368E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durante todo el periodo de análisis (Figura 74), el volumen útil se encontró por encima de la senda de referencia que rige para el periodo</a:t>
            </a:r>
            <a:r>
              <a:rPr kumimoji="0" lang="es-CO" altLang="es-CO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9E8981F-766A-42C0-81F6-CC7DBA57A6A8}"/>
              </a:ext>
            </a:extLst>
          </p:cNvPr>
          <p:cNvSpPr txBox="1"/>
          <p:nvPr/>
        </p:nvSpPr>
        <p:spPr>
          <a:xfrm>
            <a:off x="5413752" y="1946256"/>
            <a:ext cx="609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Calibri" panose="020F0502020204030204" pitchFamily="34" charset="0"/>
                <a:sym typeface="Trebuchet MS"/>
              </a:rPr>
              <a:t>Distribución</a:t>
            </a:r>
            <a:r>
              <a:rPr lang="es-MX" sz="1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s-MX" dirty="0">
                <a:latin typeface="Calibri" panose="020F0502020204030204" pitchFamily="34" charset="0"/>
                <a:sym typeface="Trebuchet MS"/>
              </a:rPr>
              <a:t>del volumen útil para cada mes</a:t>
            </a:r>
            <a:endParaRPr lang="es-CO" dirty="0">
              <a:latin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350D235E-5130-4220-B7D4-4F8A93AC2D60}"/>
              </a:ext>
            </a:extLst>
          </p:cNvPr>
          <p:cNvSpPr txBox="1"/>
          <p:nvPr/>
        </p:nvSpPr>
        <p:spPr>
          <a:xfrm>
            <a:off x="449067" y="1946840"/>
            <a:ext cx="3886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Distribución del volumen útil disponible durante el periodo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8992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88"/>
          <p:cNvSpPr txBox="1">
            <a:spLocks noGrp="1"/>
          </p:cNvSpPr>
          <p:nvPr>
            <p:ph type="title"/>
          </p:nvPr>
        </p:nvSpPr>
        <p:spPr>
          <a:xfrm>
            <a:off x="449067" y="1279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lang="es-MX" sz="28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Aportes </a:t>
            </a:r>
            <a:r>
              <a:rPr lang="es-MX" sz="2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hídricos</a:t>
            </a:r>
            <a:endParaRPr sz="2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6" name="Google Shape;766;p88"/>
          <p:cNvSpPr txBox="1"/>
          <p:nvPr/>
        </p:nvSpPr>
        <p:spPr>
          <a:xfrm rot="10800000" flipV="1">
            <a:off x="7778630" y="1626867"/>
            <a:ext cx="4226769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Las regiones con mayores aportes: Antioquia (entre 52 y 67 GWh-día); Centro y Valle (entre 12 y 28 GWh-día).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lang="es-MX" sz="14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Diciembre fue el mes donde se registró el mayor volumen de aportes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lang="es-MX" sz="1400" dirty="0">
              <a:solidFill>
                <a:srgbClr val="000000"/>
              </a:solidFill>
              <a:latin typeface="Trebuchet MS"/>
              <a:ea typeface="Arial"/>
              <a:cs typeface="Arial"/>
              <a:sym typeface="Trebuchet M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durante el periodo, cerca de la mitad de los aportes hídricos fueron recibidos por plantas con embalses de regulación superior a 8 semanas. </a:t>
            </a:r>
            <a:endParaRPr sz="14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xmlns="" id="{1B424094-82F8-42DA-9063-E20A1FAFB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6" y="1608325"/>
            <a:ext cx="6979009" cy="4597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Gráfico, Gráfico circular&#10;&#10;Descripción generada automáticamente">
            <a:extLst>
              <a:ext uri="{FF2B5EF4-FFF2-40B4-BE49-F238E27FC236}">
                <a16:creationId xmlns:a16="http://schemas.microsoft.com/office/drawing/2014/main" xmlns="" id="{0B42EEB7-8AB2-46FF-AF13-A412C1A61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070" y="4262413"/>
            <a:ext cx="3355890" cy="2132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3971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1255</Words>
  <Application>Microsoft Office PowerPoint</Application>
  <PresentationFormat>Panorámica</PresentationFormat>
  <Paragraphs>192</Paragraphs>
  <Slides>24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Trebuchet MS</vt:lpstr>
      <vt:lpstr>Calibri</vt:lpstr>
      <vt:lpstr>Arial</vt:lpstr>
      <vt:lpstr>Tema de Office</vt:lpstr>
      <vt:lpstr>Boletín de Monitoreo de Mercados Energía y Gas Dic de 2021 – Feb de 2022 CNO </vt:lpstr>
      <vt:lpstr>Gas Natural</vt:lpstr>
      <vt:lpstr>Seguimiento a producción y demanda nacional</vt:lpstr>
      <vt:lpstr>Seguimiento a inventarios e inyección de GNI</vt:lpstr>
      <vt:lpstr>Seguimiento disponibilidad infraestructura de producción</vt:lpstr>
      <vt:lpstr>Energía Eléctrica</vt:lpstr>
      <vt:lpstr> Nivel de embalse agregado</vt:lpstr>
      <vt:lpstr>Nivel de embalse agregado - Distribución</vt:lpstr>
      <vt:lpstr>Aportes hídricos</vt:lpstr>
      <vt:lpstr> Nivel de embalse agregado vs generación</vt:lpstr>
      <vt:lpstr>Atención de la demanda</vt:lpstr>
      <vt:lpstr>Demanda</vt:lpstr>
      <vt:lpstr>Indisponibilidad en la infraestructura de energía eléctrica (mtto)</vt:lpstr>
      <vt:lpstr>Indisponibilidad en la infraestructura de energía eléctrica</vt:lpstr>
      <vt:lpstr>Indisponibilidad en la infraestructura de energía eléctrica</vt:lpstr>
      <vt:lpstr>Generación fuera de mérito en el trimestre</vt:lpstr>
      <vt:lpstr>HHI</vt:lpstr>
      <vt:lpstr>Fijaciones y precios marginales</vt:lpstr>
      <vt:lpstr>Índice de Oferta Residual</vt:lpstr>
      <vt:lpstr>Generación térmica gas y carbón observada</vt:lpstr>
      <vt:lpstr>Generación térmica de carbón y gas adicional a la generación de seguridad</vt:lpstr>
      <vt:lpstr>Generación térmica de carbón y gas adicional a la generación de seguridad</vt:lpstr>
      <vt:lpstr>VU estimado si no hubiese entrado la generación extra de gas</vt:lpstr>
      <vt:lpstr>Superintendencia de Servicios Públicos Domiciliarios  Carrera 18 No. 84-35  PBX: (57-1) 691-3005 sspd@superservicios.gov.co www.superservicios.gov.co Bogotá D.C., Colombia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de Seguimiento a los Mercados Mayoristas de Energía y Gas (COSMEG) No. 135</dc:title>
  <dc:creator>mauricio palma</dc:creator>
  <cp:lastModifiedBy>Cuenta Microsoft</cp:lastModifiedBy>
  <cp:revision>19</cp:revision>
  <dcterms:created xsi:type="dcterms:W3CDTF">2020-07-14T20:40:20Z</dcterms:created>
  <dcterms:modified xsi:type="dcterms:W3CDTF">2022-05-05T11:40:06Z</dcterms:modified>
</cp:coreProperties>
</file>