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6" r:id="rId5"/>
    <p:sldId id="296" r:id="rId6"/>
    <p:sldId id="291" r:id="rId7"/>
    <p:sldId id="298" r:id="rId8"/>
    <p:sldId id="301" r:id="rId9"/>
    <p:sldId id="299" r:id="rId10"/>
    <p:sldId id="302" r:id="rId11"/>
    <p:sldId id="303" r:id="rId12"/>
    <p:sldId id="304" r:id="rId13"/>
    <p:sldId id="305" r:id="rId14"/>
    <p:sldId id="306" r:id="rId15"/>
    <p:sldId id="307" r:id="rId16"/>
    <p:sldId id="308" r:id="rId17"/>
    <p:sldId id="259"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668"/>
  </p:normalViewPr>
  <p:slideViewPr>
    <p:cSldViewPr snapToGrid="0" snapToObjects="1" showGuides="1">
      <p:cViewPr varScale="1">
        <p:scale>
          <a:sx n="67" d="100"/>
          <a:sy n="67" d="100"/>
        </p:scale>
        <p:origin x="158" y="2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0216E-E6EA-4064-AB4C-58FD37F41A77}" type="datetimeFigureOut">
              <a:rPr lang="es-CO" smtClean="0"/>
              <a:t>14/09/2017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4599E-9136-42B5-AA07-3D46FF0B0449}" type="slidenum">
              <a:rPr lang="es-CO" smtClean="0"/>
              <a:t>‹Nº›</a:t>
            </a:fld>
            <a:endParaRPr lang="es-CO"/>
          </a:p>
        </p:txBody>
      </p:sp>
    </p:spTree>
    <p:extLst>
      <p:ext uri="{BB962C8B-B14F-4D97-AF65-F5344CB8AC3E}">
        <p14:creationId xmlns:p14="http://schemas.microsoft.com/office/powerpoint/2010/main" val="386321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7999"/>
          </a:xfrm>
          <a:prstGeom prst="rect">
            <a:avLst/>
          </a:prstGeom>
        </p:spPr>
      </p:pic>
      <p:sp>
        <p:nvSpPr>
          <p:cNvPr id="11" name="CuadroTexto 10"/>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40000" cy="2787611"/>
          </a:xfrm>
          <a:prstGeom prst="rect">
            <a:avLst/>
          </a:prstGeom>
        </p:spPr>
      </p:pic>
    </p:spTree>
    <p:extLst>
      <p:ext uri="{BB962C8B-B14F-4D97-AF65-F5344CB8AC3E}">
        <p14:creationId xmlns:p14="http://schemas.microsoft.com/office/powerpoint/2010/main" val="19428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parador título - Degrade5">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91994"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30625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parador título - foto1">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1991" cy="6857995"/>
          </a:xfrm>
          <a:prstGeom prst="rect">
            <a:avLst/>
          </a:prstGeom>
        </p:spPr>
      </p:pic>
      <p:sp>
        <p:nvSpPr>
          <p:cNvPr id="2"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8" name="Conector recto 7"/>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50863" y="6499934"/>
            <a:ext cx="3988769" cy="338554"/>
          </a:xfrm>
          <a:prstGeom prst="rect">
            <a:avLst/>
          </a:prstGeom>
          <a:noFill/>
        </p:spPr>
        <p:txBody>
          <a:bodyPr wrap="square" lIns="0" rtlCol="0">
            <a:spAutoFit/>
          </a:bodyPr>
          <a:lstStyle/>
          <a:p>
            <a:pPr algn="l"/>
            <a:r>
              <a:rPr lang="es-ES_tradnl" sz="800" dirty="0">
                <a:solidFill>
                  <a:schemeClr val="accent1"/>
                </a:solidFill>
              </a:rPr>
              <a:t>© TODOS LOS DERECHOS RESERVADOS POR TRANSELCA S.A. E.S.P.</a:t>
            </a:r>
          </a:p>
          <a:p>
            <a:pPr algn="l"/>
            <a:endParaRPr lang="es-ES_tradnl" sz="800" dirty="0">
              <a:solidFill>
                <a:schemeClr val="accent1"/>
              </a:solidFill>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928" y="-1549"/>
            <a:ext cx="2635200" cy="1459136"/>
          </a:xfrm>
          <a:prstGeom prst="rect">
            <a:avLst/>
          </a:prstGeom>
        </p:spPr>
      </p:pic>
    </p:spTree>
    <p:extLst>
      <p:ext uri="{BB962C8B-B14F-4D97-AF65-F5344CB8AC3E}">
        <p14:creationId xmlns:p14="http://schemas.microsoft.com/office/powerpoint/2010/main" val="184858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dor título - foto2">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1992" cy="6857996"/>
          </a:xfrm>
          <a:prstGeom prst="rect">
            <a:avLst/>
          </a:prstGeom>
        </p:spPr>
      </p:pic>
      <p:sp>
        <p:nvSpPr>
          <p:cNvPr id="11" name="Título 1"/>
          <p:cNvSpPr>
            <a:spLocks noGrp="1"/>
          </p:cNvSpPr>
          <p:nvPr>
            <p:ph type="ctrTitle"/>
          </p:nvPr>
        </p:nvSpPr>
        <p:spPr>
          <a:xfrm>
            <a:off x="8059918"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Clic para editar título</a:t>
            </a:r>
            <a:endParaRPr lang="es-CO" dirty="0"/>
          </a:p>
        </p:txBody>
      </p:sp>
      <p:sp>
        <p:nvSpPr>
          <p:cNvPr id="12" name="Subtítulo 2"/>
          <p:cNvSpPr>
            <a:spLocks noGrp="1"/>
          </p:cNvSpPr>
          <p:nvPr>
            <p:ph type="subTitle" idx="1"/>
          </p:nvPr>
        </p:nvSpPr>
        <p:spPr>
          <a:xfrm>
            <a:off x="8059918"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13" name="Conector recto 12"/>
          <p:cNvCxnSpPr/>
          <p:nvPr/>
        </p:nvCxnSpPr>
        <p:spPr>
          <a:xfrm>
            <a:off x="8059918"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8059919" y="6499934"/>
            <a:ext cx="3581220" cy="338554"/>
          </a:xfrm>
          <a:prstGeom prst="rect">
            <a:avLst/>
          </a:prstGeom>
          <a:noFill/>
        </p:spPr>
        <p:txBody>
          <a:bodyPr wrap="square" lIns="0" rIns="0" rtlCol="0">
            <a:spAutoFit/>
          </a:bodyPr>
          <a:lstStyle/>
          <a:p>
            <a:pPr algn="r"/>
            <a:r>
              <a:rPr lang="es-ES_tradnl" sz="800" dirty="0">
                <a:solidFill>
                  <a:schemeClr val="accent1"/>
                </a:solidFill>
              </a:rPr>
              <a:t>© TODOS LOS DERECHOS RESERVADOS POR TRANSELCA S.A. E.S.P.</a:t>
            </a:r>
          </a:p>
          <a:p>
            <a:pPr algn="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143973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parador título - foto3">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1992" cy="6857995"/>
          </a:xfrm>
          <a:prstGeom prst="rect">
            <a:avLst/>
          </a:prstGeom>
        </p:spPr>
      </p:pic>
      <p:sp>
        <p:nvSpPr>
          <p:cNvPr id="11"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Clic para editar título</a:t>
            </a:r>
            <a:endParaRPr lang="es-CO" dirty="0"/>
          </a:p>
        </p:txBody>
      </p:sp>
      <p:sp>
        <p:nvSpPr>
          <p:cNvPr id="12"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13" name="Conector recto 12"/>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550863" y="6499934"/>
            <a:ext cx="3988769" cy="338554"/>
          </a:xfrm>
          <a:prstGeom prst="rect">
            <a:avLst/>
          </a:prstGeom>
          <a:noFill/>
        </p:spPr>
        <p:txBody>
          <a:bodyPr wrap="square" lIns="0" rtlCol="0">
            <a:spAutoFit/>
          </a:bodyPr>
          <a:lstStyle/>
          <a:p>
            <a:pPr algn="l"/>
            <a:r>
              <a:rPr lang="es-ES_tradnl" sz="800" dirty="0">
                <a:solidFill>
                  <a:schemeClr val="accent1"/>
                </a:solidFill>
              </a:rPr>
              <a:t>© TODOS LOS DERECHOS RESERVADOS POR TRANSELCA S.A. E.S.P.</a:t>
            </a:r>
          </a:p>
          <a:p>
            <a:pPr algn="l"/>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928" y="-1549"/>
            <a:ext cx="2635200" cy="1459136"/>
          </a:xfrm>
          <a:prstGeom prst="rect">
            <a:avLst/>
          </a:prstGeom>
        </p:spPr>
      </p:pic>
    </p:spTree>
    <p:extLst>
      <p:ext uri="{BB962C8B-B14F-4D97-AF65-F5344CB8AC3E}">
        <p14:creationId xmlns:p14="http://schemas.microsoft.com/office/powerpoint/2010/main" val="193656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parador título - foto4">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1992" cy="6857995"/>
          </a:xfrm>
          <a:prstGeom prst="rect">
            <a:avLst/>
          </a:prstGeom>
        </p:spPr>
      </p:pic>
      <p:sp>
        <p:nvSpPr>
          <p:cNvPr id="10" name="Título 1"/>
          <p:cNvSpPr>
            <a:spLocks noGrp="1"/>
          </p:cNvSpPr>
          <p:nvPr>
            <p:ph type="ctrTitle"/>
          </p:nvPr>
        </p:nvSpPr>
        <p:spPr>
          <a:xfrm>
            <a:off x="8059918"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Clic para editar título</a:t>
            </a:r>
            <a:endParaRPr lang="es-CO" dirty="0"/>
          </a:p>
        </p:txBody>
      </p:sp>
      <p:sp>
        <p:nvSpPr>
          <p:cNvPr id="11" name="Subtítulo 2"/>
          <p:cNvSpPr>
            <a:spLocks noGrp="1"/>
          </p:cNvSpPr>
          <p:nvPr>
            <p:ph type="subTitle" idx="1"/>
          </p:nvPr>
        </p:nvSpPr>
        <p:spPr>
          <a:xfrm>
            <a:off x="8059918"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12" name="Conector recto 11"/>
          <p:cNvCxnSpPr/>
          <p:nvPr/>
        </p:nvCxnSpPr>
        <p:spPr>
          <a:xfrm>
            <a:off x="8059918"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8059919" y="6499934"/>
            <a:ext cx="3581220" cy="338554"/>
          </a:xfrm>
          <a:prstGeom prst="rect">
            <a:avLst/>
          </a:prstGeom>
          <a:noFill/>
        </p:spPr>
        <p:txBody>
          <a:bodyPr wrap="square" lIns="0" rIns="0" rtlCol="0">
            <a:spAutoFit/>
          </a:bodyPr>
          <a:lstStyle/>
          <a:p>
            <a:pPr algn="r"/>
            <a:r>
              <a:rPr lang="es-ES_tradnl" sz="800" dirty="0">
                <a:solidFill>
                  <a:schemeClr val="accent1"/>
                </a:solidFill>
              </a:rPr>
              <a:t>© TODOS LOS DERECHOS RESERVADOS POR TRANSELCA S.A. E.S.P.</a:t>
            </a:r>
          </a:p>
          <a:p>
            <a:pPr algn="r"/>
            <a:endParaRPr lang="es-ES_tradnl" sz="800" dirty="0">
              <a:solidFill>
                <a:schemeClr val="accent1"/>
              </a:solidFill>
            </a:endParaRP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61375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parador título - foto5">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1991" cy="6857994"/>
          </a:xfrm>
          <a:prstGeom prst="rect">
            <a:avLst/>
          </a:prstGeom>
        </p:spPr>
      </p:pic>
      <p:sp>
        <p:nvSpPr>
          <p:cNvPr id="11" name="Título 1"/>
          <p:cNvSpPr>
            <a:spLocks noGrp="1"/>
          </p:cNvSpPr>
          <p:nvPr>
            <p:ph type="ctrTitle"/>
          </p:nvPr>
        </p:nvSpPr>
        <p:spPr>
          <a:xfrm>
            <a:off x="550863" y="1971732"/>
            <a:ext cx="3581220" cy="1908175"/>
          </a:xfrm>
          <a:ln>
            <a:noFill/>
          </a:ln>
        </p:spPr>
        <p:txBody>
          <a:bodyPr wrap="square" lIns="0" tIns="0" rIns="0" bIns="360000" anchor="b">
            <a:noAutofit/>
          </a:bodyPr>
          <a:lstStyle>
            <a:lvl1pPr algn="l">
              <a:lnSpc>
                <a:spcPct val="80000"/>
              </a:lnSpc>
              <a:defRPr sz="3200">
                <a:solidFill>
                  <a:schemeClr val="bg1"/>
                </a:solidFill>
              </a:defRPr>
            </a:lvl1pPr>
          </a:lstStyle>
          <a:p>
            <a:r>
              <a:rPr lang="es-ES"/>
              <a:t>Clic para editar título</a:t>
            </a:r>
            <a:endParaRPr lang="es-CO" dirty="0"/>
          </a:p>
        </p:txBody>
      </p:sp>
      <p:sp>
        <p:nvSpPr>
          <p:cNvPr id="12" name="Subtítulo 2"/>
          <p:cNvSpPr>
            <a:spLocks noGrp="1"/>
          </p:cNvSpPr>
          <p:nvPr>
            <p:ph type="subTitle" idx="1"/>
          </p:nvPr>
        </p:nvSpPr>
        <p:spPr>
          <a:xfrm>
            <a:off x="550863" y="3864392"/>
            <a:ext cx="3581220" cy="1908175"/>
          </a:xfrm>
        </p:spPr>
        <p:txBody>
          <a:bodyPr lIns="0" tIns="360000" rIns="0" bIns="0" anchor="t"/>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13" name="Conector recto 12"/>
          <p:cNvCxnSpPr/>
          <p:nvPr/>
        </p:nvCxnSpPr>
        <p:spPr>
          <a:xfrm>
            <a:off x="550863" y="3879906"/>
            <a:ext cx="35812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550863" y="6499934"/>
            <a:ext cx="3988769" cy="338554"/>
          </a:xfrm>
          <a:prstGeom prst="rect">
            <a:avLst/>
          </a:prstGeom>
          <a:noFill/>
        </p:spPr>
        <p:txBody>
          <a:bodyPr wrap="square" lIns="0" rtlCol="0">
            <a:spAutoFit/>
          </a:bodyPr>
          <a:lstStyle/>
          <a:p>
            <a:pPr algn="l"/>
            <a:r>
              <a:rPr lang="es-ES_tradnl" sz="800" dirty="0">
                <a:solidFill>
                  <a:schemeClr val="accent1"/>
                </a:solidFill>
              </a:rPr>
              <a:t>© TODOS LOS DERECHOS RESERVADOS POR TRANSELCA S.A. E.S.P.</a:t>
            </a:r>
          </a:p>
          <a:p>
            <a:pPr algn="l"/>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928" y="-1549"/>
            <a:ext cx="2635200" cy="1459136"/>
          </a:xfrm>
          <a:prstGeom prst="rect">
            <a:avLst/>
          </a:prstGeom>
        </p:spPr>
      </p:pic>
    </p:spTree>
    <p:extLst>
      <p:ext uri="{BB962C8B-B14F-4D97-AF65-F5344CB8AC3E}">
        <p14:creationId xmlns:p14="http://schemas.microsoft.com/office/powerpoint/2010/main" val="95093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Marcador de número de diapositiva 6"/>
          <p:cNvSpPr>
            <a:spLocks noGrp="1"/>
          </p:cNvSpPr>
          <p:nvPr>
            <p:ph type="sldNum" sz="quarter" idx="10"/>
          </p:nvPr>
        </p:nvSpPr>
        <p:spPr/>
        <p:txBody>
          <a:bodyPr/>
          <a:lstStyle/>
          <a:p>
            <a:fld id="{9F04F063-2201-2444-AFB5-DBE0F1FFAA39}" type="slidenum">
              <a:rPr lang="es-ES_tradnl" smtClean="0"/>
              <a:t>‹Nº›</a:t>
            </a:fld>
            <a:endParaRPr lang="es-ES_tradnl"/>
          </a:p>
        </p:txBody>
      </p:sp>
      <p:sp>
        <p:nvSpPr>
          <p:cNvPr id="6" name="Título 1"/>
          <p:cNvSpPr>
            <a:spLocks noGrp="1"/>
          </p:cNvSpPr>
          <p:nvPr>
            <p:ph type="title"/>
          </p:nvPr>
        </p:nvSpPr>
        <p:spPr>
          <a:xfrm>
            <a:off x="554182" y="163967"/>
            <a:ext cx="7950547" cy="1083342"/>
          </a:xfrm>
        </p:spPr>
        <p:txBody>
          <a:bodyPr/>
          <a:lstStyle/>
          <a:p>
            <a:r>
              <a:rPr lang="es-ES"/>
              <a:t>Clic para editar título</a:t>
            </a:r>
            <a:endParaRPr lang="es-CO"/>
          </a:p>
        </p:txBody>
      </p:sp>
    </p:spTree>
    <p:extLst>
      <p:ext uri="{BB962C8B-B14F-4D97-AF65-F5344CB8AC3E}">
        <p14:creationId xmlns:p14="http://schemas.microsoft.com/office/powerpoint/2010/main" val="74791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50863" y="1520825"/>
            <a:ext cx="11090275" cy="2852737"/>
          </a:xfrm>
        </p:spPr>
        <p:txBody>
          <a:bodyPr anchor="b">
            <a:normAutofit/>
          </a:bodyPr>
          <a:lstStyle>
            <a:lvl1pPr>
              <a:defRPr sz="3200"/>
            </a:lvl1pPr>
          </a:lstStyle>
          <a:p>
            <a:r>
              <a:rPr lang="es-ES"/>
              <a:t>Clic para editar título</a:t>
            </a:r>
            <a:endParaRPr lang="es-CO" dirty="0"/>
          </a:p>
        </p:txBody>
      </p:sp>
      <p:sp>
        <p:nvSpPr>
          <p:cNvPr id="3" name="Marcador de texto 2"/>
          <p:cNvSpPr>
            <a:spLocks noGrp="1"/>
          </p:cNvSpPr>
          <p:nvPr>
            <p:ph type="body" idx="1"/>
          </p:nvPr>
        </p:nvSpPr>
        <p:spPr>
          <a:xfrm>
            <a:off x="550863" y="4373562"/>
            <a:ext cx="11090275" cy="1935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7" name="Marcador de número de diapositiva 6"/>
          <p:cNvSpPr>
            <a:spLocks noGrp="1"/>
          </p:cNvSpPr>
          <p:nvPr>
            <p:ph type="sldNum" sz="quarter" idx="10"/>
          </p:nvPr>
        </p:nvSpPr>
        <p:spPr/>
        <p:txBody>
          <a:bodyPr/>
          <a:lstStyle/>
          <a:p>
            <a:fld id="{9F04F063-2201-2444-AFB5-DBE0F1FFAA39}" type="slidenum">
              <a:rPr lang="es-ES_tradnl" smtClean="0"/>
              <a:t>‹Nº›</a:t>
            </a:fld>
            <a:endParaRPr lang="es-ES_tradnl"/>
          </a:p>
        </p:txBody>
      </p:sp>
    </p:spTree>
    <p:extLst>
      <p:ext uri="{BB962C8B-B14F-4D97-AF65-F5344CB8AC3E}">
        <p14:creationId xmlns:p14="http://schemas.microsoft.com/office/powerpoint/2010/main" val="99536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50863" y="1520825"/>
            <a:ext cx="5468937" cy="4537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contenido 3"/>
          <p:cNvSpPr>
            <a:spLocks noGrp="1"/>
          </p:cNvSpPr>
          <p:nvPr>
            <p:ph sz="half" idx="2"/>
          </p:nvPr>
        </p:nvSpPr>
        <p:spPr>
          <a:xfrm>
            <a:off x="6172200" y="1520825"/>
            <a:ext cx="5468938" cy="45370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número de diapositiva 7"/>
          <p:cNvSpPr>
            <a:spLocks noGrp="1"/>
          </p:cNvSpPr>
          <p:nvPr>
            <p:ph type="sldNum" sz="quarter" idx="10"/>
          </p:nvPr>
        </p:nvSpPr>
        <p:spPr/>
        <p:txBody>
          <a:bodyPr/>
          <a:lstStyle/>
          <a:p>
            <a:fld id="{9F04F063-2201-2444-AFB5-DBE0F1FFAA39}" type="slidenum">
              <a:rPr lang="es-ES_tradnl" smtClean="0"/>
              <a:t>‹Nº›</a:t>
            </a:fld>
            <a:endParaRPr lang="es-ES_tradnl"/>
          </a:p>
        </p:txBody>
      </p:sp>
      <p:sp>
        <p:nvSpPr>
          <p:cNvPr id="9" name="Título 1"/>
          <p:cNvSpPr>
            <a:spLocks noGrp="1"/>
          </p:cNvSpPr>
          <p:nvPr>
            <p:ph type="title"/>
          </p:nvPr>
        </p:nvSpPr>
        <p:spPr>
          <a:xfrm>
            <a:off x="554182" y="163967"/>
            <a:ext cx="7950547" cy="1083342"/>
          </a:xfrm>
        </p:spPr>
        <p:txBody>
          <a:bodyPr/>
          <a:lstStyle/>
          <a:p>
            <a:r>
              <a:rPr lang="es-ES"/>
              <a:t>Clic para editar título</a:t>
            </a:r>
            <a:endParaRPr lang="es-CO"/>
          </a:p>
        </p:txBody>
      </p:sp>
    </p:spTree>
    <p:extLst>
      <p:ext uri="{BB962C8B-B14F-4D97-AF65-F5344CB8AC3E}">
        <p14:creationId xmlns:p14="http://schemas.microsoft.com/office/powerpoint/2010/main" val="238399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54182" y="1520825"/>
            <a:ext cx="54433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554182" y="2505075"/>
            <a:ext cx="5443393" cy="38036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520825"/>
            <a:ext cx="54689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468938" cy="38036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número de diapositiva 9"/>
          <p:cNvSpPr>
            <a:spLocks noGrp="1"/>
          </p:cNvSpPr>
          <p:nvPr>
            <p:ph type="sldNum" sz="quarter" idx="10"/>
          </p:nvPr>
        </p:nvSpPr>
        <p:spPr/>
        <p:txBody>
          <a:bodyPr/>
          <a:lstStyle/>
          <a:p>
            <a:fld id="{9F04F063-2201-2444-AFB5-DBE0F1FFAA39}" type="slidenum">
              <a:rPr lang="es-ES_tradnl" smtClean="0"/>
              <a:t>‹Nº›</a:t>
            </a:fld>
            <a:endParaRPr lang="es-ES_tradnl"/>
          </a:p>
        </p:txBody>
      </p:sp>
      <p:sp>
        <p:nvSpPr>
          <p:cNvPr id="11" name="Título 1"/>
          <p:cNvSpPr>
            <a:spLocks noGrp="1"/>
          </p:cNvSpPr>
          <p:nvPr>
            <p:ph type="title"/>
          </p:nvPr>
        </p:nvSpPr>
        <p:spPr>
          <a:xfrm>
            <a:off x="554182" y="163967"/>
            <a:ext cx="7950547" cy="1083342"/>
          </a:xfrm>
        </p:spPr>
        <p:txBody>
          <a:bodyPr/>
          <a:lstStyle/>
          <a:p>
            <a:r>
              <a:rPr lang="es-ES"/>
              <a:t>Clic para editar título</a:t>
            </a:r>
            <a:endParaRPr lang="es-CO"/>
          </a:p>
        </p:txBody>
      </p:sp>
    </p:spTree>
    <p:extLst>
      <p:ext uri="{BB962C8B-B14F-4D97-AF65-F5344CB8AC3E}">
        <p14:creationId xmlns:p14="http://schemas.microsoft.com/office/powerpoint/2010/main" val="171924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rtada con título">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6857999"/>
          </a:xfrm>
          <a:prstGeom prst="rect">
            <a:avLst/>
          </a:prstGeom>
        </p:spPr>
      </p:pic>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8" cy="6857999"/>
          </a:xfrm>
          <a:prstGeom prst="rect">
            <a:avLst/>
          </a:prstGeom>
        </p:spPr>
      </p:pic>
      <p:sp>
        <p:nvSpPr>
          <p:cNvPr id="10" name="Título 1"/>
          <p:cNvSpPr>
            <a:spLocks noGrp="1"/>
          </p:cNvSpPr>
          <p:nvPr>
            <p:ph type="ctrTitle"/>
          </p:nvPr>
        </p:nvSpPr>
        <p:spPr>
          <a:xfrm>
            <a:off x="1874520" y="3178685"/>
            <a:ext cx="9766618" cy="1141573"/>
          </a:xfrm>
        </p:spPr>
        <p:txBody>
          <a:bodyPr wrap="none" lIns="0" anchor="b">
            <a:noAutofit/>
          </a:bodyPr>
          <a:lstStyle>
            <a:lvl1pPr algn="l">
              <a:defRPr sz="3200" b="0">
                <a:solidFill>
                  <a:schemeClr val="bg1"/>
                </a:solidFill>
                <a:latin typeface="+mn-lt"/>
              </a:defRPr>
            </a:lvl1pPr>
          </a:lstStyle>
          <a:p>
            <a:r>
              <a:rPr lang="es-ES"/>
              <a:t>Clic para editar título</a:t>
            </a:r>
            <a:endParaRPr lang="es-CO" dirty="0"/>
          </a:p>
        </p:txBody>
      </p:sp>
      <p:sp>
        <p:nvSpPr>
          <p:cNvPr id="11" name="Subtítulo 2"/>
          <p:cNvSpPr>
            <a:spLocks noGrp="1"/>
          </p:cNvSpPr>
          <p:nvPr>
            <p:ph type="subTitle" idx="1" hasCustomPrompt="1"/>
          </p:nvPr>
        </p:nvSpPr>
        <p:spPr>
          <a:xfrm>
            <a:off x="1874520" y="4352544"/>
            <a:ext cx="9766618" cy="1666270"/>
          </a:xfrm>
        </p:spPr>
        <p:txBody>
          <a:bodyPr wrap="none" lIns="0">
            <a:noAutofit/>
          </a:bodyPr>
          <a:lstStyle>
            <a:lvl1pPr marL="0" indent="0" algn="l">
              <a:buNone/>
              <a:defRPr sz="2400" b="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17" name="CuadroTexto 16"/>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40000" cy="2787611"/>
          </a:xfrm>
          <a:prstGeom prst="rect">
            <a:avLst/>
          </a:prstGeom>
        </p:spPr>
      </p:pic>
    </p:spTree>
    <p:extLst>
      <p:ext uri="{BB962C8B-B14F-4D97-AF65-F5344CB8AC3E}">
        <p14:creationId xmlns:p14="http://schemas.microsoft.com/office/powerpoint/2010/main" val="80709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8007" y="1520825"/>
            <a:ext cx="6803131" cy="47879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texto 3"/>
          <p:cNvSpPr>
            <a:spLocks noGrp="1"/>
          </p:cNvSpPr>
          <p:nvPr>
            <p:ph type="body" sz="half" idx="2"/>
          </p:nvPr>
        </p:nvSpPr>
        <p:spPr>
          <a:xfrm>
            <a:off x="550863" y="1520825"/>
            <a:ext cx="3932237" cy="4787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8" name="Marcador de número de diapositiva 7"/>
          <p:cNvSpPr>
            <a:spLocks noGrp="1"/>
          </p:cNvSpPr>
          <p:nvPr>
            <p:ph type="sldNum" sz="quarter" idx="10"/>
          </p:nvPr>
        </p:nvSpPr>
        <p:spPr/>
        <p:txBody>
          <a:bodyPr/>
          <a:lstStyle/>
          <a:p>
            <a:fld id="{9F04F063-2201-2444-AFB5-DBE0F1FFAA39}" type="slidenum">
              <a:rPr lang="es-ES_tradnl" smtClean="0"/>
              <a:t>‹Nº›</a:t>
            </a:fld>
            <a:endParaRPr lang="es-ES_tradnl"/>
          </a:p>
        </p:txBody>
      </p:sp>
      <p:sp>
        <p:nvSpPr>
          <p:cNvPr id="7" name="Título 1"/>
          <p:cNvSpPr>
            <a:spLocks noGrp="1"/>
          </p:cNvSpPr>
          <p:nvPr>
            <p:ph type="title"/>
          </p:nvPr>
        </p:nvSpPr>
        <p:spPr>
          <a:xfrm>
            <a:off x="554183" y="163967"/>
            <a:ext cx="3928918" cy="1083342"/>
          </a:xfrm>
        </p:spPr>
        <p:txBody>
          <a:bodyPr/>
          <a:lstStyle/>
          <a:p>
            <a:r>
              <a:rPr lang="es-ES"/>
              <a:t>Clic para editar título</a:t>
            </a:r>
            <a:endParaRPr lang="es-CO"/>
          </a:p>
        </p:txBody>
      </p:sp>
    </p:spTree>
    <p:extLst>
      <p:ext uri="{BB962C8B-B14F-4D97-AF65-F5344CB8AC3E}">
        <p14:creationId xmlns:p14="http://schemas.microsoft.com/office/powerpoint/2010/main" val="93330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CO"/>
          </a:p>
        </p:txBody>
      </p:sp>
      <p:sp>
        <p:nvSpPr>
          <p:cNvPr id="6" name="Marcador de número de diapositiva 5"/>
          <p:cNvSpPr>
            <a:spLocks noGrp="1"/>
          </p:cNvSpPr>
          <p:nvPr>
            <p:ph type="sldNum" sz="quarter" idx="10"/>
          </p:nvPr>
        </p:nvSpPr>
        <p:spPr/>
        <p:txBody>
          <a:bodyPr/>
          <a:lstStyle/>
          <a:p>
            <a:fld id="{9F04F063-2201-2444-AFB5-DBE0F1FFAA39}" type="slidenum">
              <a:rPr lang="es-ES_tradnl" smtClean="0"/>
              <a:t>‹Nº›</a:t>
            </a:fld>
            <a:endParaRPr lang="es-ES_tradnl"/>
          </a:p>
        </p:txBody>
      </p:sp>
    </p:spTree>
    <p:extLst>
      <p:ext uri="{BB962C8B-B14F-4D97-AF65-F5344CB8AC3E}">
        <p14:creationId xmlns:p14="http://schemas.microsoft.com/office/powerpoint/2010/main" val="80341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0"/>
          </p:nvPr>
        </p:nvSpPr>
        <p:spPr/>
        <p:txBody>
          <a:bodyPr/>
          <a:lstStyle/>
          <a:p>
            <a:fld id="{9F04F063-2201-2444-AFB5-DBE0F1FFAA39}" type="slidenum">
              <a:rPr lang="es-ES_tradnl" smtClean="0"/>
              <a:t>‹Nº›</a:t>
            </a:fld>
            <a:endParaRPr lang="es-ES_tradnl"/>
          </a:p>
        </p:txBody>
      </p:sp>
    </p:spTree>
    <p:extLst>
      <p:ext uri="{BB962C8B-B14F-4D97-AF65-F5344CB8AC3E}">
        <p14:creationId xmlns:p14="http://schemas.microsoft.com/office/powerpoint/2010/main" val="1801527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pic>
        <p:nvPicPr>
          <p:cNvPr id="26" name="Imagen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7" name="CuadroTexto 6"/>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40000" cy="2787611"/>
          </a:xfrm>
          <a:prstGeom prst="rect">
            <a:avLst/>
          </a:prstGeom>
        </p:spPr>
      </p:pic>
      <p:sp>
        <p:nvSpPr>
          <p:cNvPr id="10" name="CuadroTexto 9"/>
          <p:cNvSpPr txBox="1"/>
          <p:nvPr userDrawn="1"/>
        </p:nvSpPr>
        <p:spPr>
          <a:xfrm>
            <a:off x="9121966" y="5637013"/>
            <a:ext cx="2519171" cy="524056"/>
          </a:xfrm>
          <a:prstGeom prst="rect">
            <a:avLst/>
          </a:prstGeom>
          <a:noFill/>
        </p:spPr>
        <p:txBody>
          <a:bodyPr wrap="square" lIns="0" tIns="0" rIns="0" bIns="0" rtlCol="0" anchor="ctr">
            <a:noAutofit/>
          </a:bodyPr>
          <a:lstStyle/>
          <a:p>
            <a:pPr algn="r"/>
            <a:r>
              <a:rPr lang="es-ES" sz="2000" kern="1200" dirty="0" err="1">
                <a:solidFill>
                  <a:schemeClr val="bg2"/>
                </a:solidFill>
                <a:latin typeface="+mn-lt"/>
                <a:ea typeface="+mn-ea"/>
                <a:cs typeface="+mn-cs"/>
              </a:rPr>
              <a:t>www.transelca.com.co</a:t>
            </a:r>
            <a:endParaRPr lang="es-ES_tradnl" sz="2000" kern="1200" dirty="0">
              <a:solidFill>
                <a:schemeClr val="bg2"/>
              </a:solidFill>
              <a:latin typeface="+mn-lt"/>
              <a:ea typeface="+mn-ea"/>
              <a:cs typeface="+mn-cs"/>
            </a:endParaRPr>
          </a:p>
        </p:txBody>
      </p:sp>
    </p:spTree>
    <p:extLst>
      <p:ext uri="{BB962C8B-B14F-4D97-AF65-F5344CB8AC3E}">
        <p14:creationId xmlns:p14="http://schemas.microsoft.com/office/powerpoint/2010/main" val="90609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erre con datos">
    <p:spTree>
      <p:nvGrpSpPr>
        <p:cNvPr id="1" name=""/>
        <p:cNvGrpSpPr/>
        <p:nvPr/>
      </p:nvGrpSpPr>
      <p:grpSpPr>
        <a:xfrm>
          <a:off x="0" y="0"/>
          <a:ext cx="0" cy="0"/>
          <a:chOff x="0" y="0"/>
          <a:chExt cx="0" cy="0"/>
        </a:xfrm>
      </p:grpSpPr>
      <p:pic>
        <p:nvPicPr>
          <p:cNvPr id="34" name="Imagen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13" name="CuadroTexto 12"/>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40000" cy="2787611"/>
          </a:xfrm>
          <a:prstGeom prst="rect">
            <a:avLst/>
          </a:prstGeom>
        </p:spPr>
      </p:pic>
      <p:sp>
        <p:nvSpPr>
          <p:cNvPr id="11" name="CuadroTexto 10"/>
          <p:cNvSpPr txBox="1"/>
          <p:nvPr userDrawn="1"/>
        </p:nvSpPr>
        <p:spPr>
          <a:xfrm>
            <a:off x="9121966" y="5637013"/>
            <a:ext cx="2519171" cy="524056"/>
          </a:xfrm>
          <a:prstGeom prst="rect">
            <a:avLst/>
          </a:prstGeom>
          <a:noFill/>
        </p:spPr>
        <p:txBody>
          <a:bodyPr wrap="square" lIns="0" tIns="0" rIns="0" bIns="0" rtlCol="0" anchor="ctr">
            <a:noAutofit/>
          </a:bodyPr>
          <a:lstStyle/>
          <a:p>
            <a:pPr algn="r"/>
            <a:r>
              <a:rPr lang="es-ES" sz="2000" kern="1200" dirty="0" err="1">
                <a:solidFill>
                  <a:schemeClr val="bg2"/>
                </a:solidFill>
                <a:latin typeface="+mn-lt"/>
                <a:ea typeface="+mn-ea"/>
                <a:cs typeface="+mn-cs"/>
              </a:rPr>
              <a:t>www.transelca.com.co</a:t>
            </a:r>
            <a:endParaRPr lang="es-ES_tradnl" sz="2000" kern="1200" dirty="0">
              <a:solidFill>
                <a:schemeClr val="bg2"/>
              </a:solidFill>
              <a:latin typeface="+mn-lt"/>
              <a:ea typeface="+mn-ea"/>
              <a:cs typeface="+mn-cs"/>
            </a:endParaRPr>
          </a:p>
        </p:txBody>
      </p:sp>
      <p:sp>
        <p:nvSpPr>
          <p:cNvPr id="14" name="CuadroTexto 13"/>
          <p:cNvSpPr txBox="1"/>
          <p:nvPr userDrawn="1"/>
        </p:nvSpPr>
        <p:spPr>
          <a:xfrm>
            <a:off x="1869744" y="5622041"/>
            <a:ext cx="1798874" cy="369332"/>
          </a:xfrm>
          <a:prstGeom prst="rect">
            <a:avLst/>
          </a:prstGeom>
          <a:noFill/>
        </p:spPr>
        <p:txBody>
          <a:bodyPr wrap="square" lIns="0" tIns="0" rIns="0" bIns="0" rtlCol="0">
            <a:spAutoFit/>
          </a:bodyPr>
          <a:lstStyle/>
          <a:p>
            <a:r>
              <a:rPr lang="de-DE" sz="1200" b="1" dirty="0">
                <a:solidFill>
                  <a:schemeClr val="bg2"/>
                </a:solidFill>
                <a:latin typeface="+mj-lt"/>
              </a:rPr>
              <a:t>TRANSELCA S.A. E.S.P.</a:t>
            </a:r>
          </a:p>
          <a:p>
            <a:r>
              <a:rPr lang="de-DE" sz="1200" dirty="0">
                <a:solidFill>
                  <a:schemeClr val="bg2"/>
                </a:solidFill>
              </a:rPr>
              <a:t>NIT: 802.007.669-8</a:t>
            </a:r>
            <a:endParaRPr lang="es-ES_tradnl" sz="1200" dirty="0">
              <a:solidFill>
                <a:schemeClr val="bg2"/>
              </a:solidFill>
            </a:endParaRPr>
          </a:p>
        </p:txBody>
      </p:sp>
      <p:sp>
        <p:nvSpPr>
          <p:cNvPr id="15" name="CuadroTexto 14"/>
          <p:cNvSpPr txBox="1"/>
          <p:nvPr userDrawn="1"/>
        </p:nvSpPr>
        <p:spPr>
          <a:xfrm>
            <a:off x="7180026" y="5622041"/>
            <a:ext cx="1452226" cy="369332"/>
          </a:xfrm>
          <a:prstGeom prst="rect">
            <a:avLst/>
          </a:prstGeom>
          <a:noFill/>
        </p:spPr>
        <p:txBody>
          <a:bodyPr wrap="square" lIns="0" tIns="0" rIns="0" bIns="0" rtlCol="0">
            <a:spAutoFit/>
          </a:bodyPr>
          <a:lstStyle/>
          <a:p>
            <a:r>
              <a:rPr lang="hr-HR" sz="1200" dirty="0">
                <a:solidFill>
                  <a:schemeClr val="bg2"/>
                </a:solidFill>
              </a:rPr>
              <a:t>Fax: + 57 5 3717385</a:t>
            </a:r>
          </a:p>
          <a:p>
            <a:r>
              <a:rPr lang="hr-HR" sz="1200" dirty="0">
                <a:solidFill>
                  <a:schemeClr val="bg2"/>
                </a:solidFill>
              </a:rPr>
              <a:t>Cod. </a:t>
            </a:r>
            <a:r>
              <a:rPr lang="hr-HR" sz="1200" dirty="0" err="1">
                <a:solidFill>
                  <a:schemeClr val="bg2"/>
                </a:solidFill>
              </a:rPr>
              <a:t>Postal</a:t>
            </a:r>
            <a:r>
              <a:rPr lang="hr-HR" sz="1200" dirty="0">
                <a:solidFill>
                  <a:schemeClr val="bg2"/>
                </a:solidFill>
              </a:rPr>
              <a:t>: 081007</a:t>
            </a:r>
            <a:endParaRPr lang="es-ES_tradnl" sz="1200" dirty="0">
              <a:solidFill>
                <a:schemeClr val="bg2"/>
              </a:solidFill>
            </a:endParaRPr>
          </a:p>
        </p:txBody>
      </p:sp>
      <p:cxnSp>
        <p:nvCxnSpPr>
          <p:cNvPr id="16" name="Conector recto 15"/>
          <p:cNvCxnSpPr/>
          <p:nvPr userDrawn="1"/>
        </p:nvCxnSpPr>
        <p:spPr>
          <a:xfrm>
            <a:off x="3913474" y="5637012"/>
            <a:ext cx="0" cy="524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userDrawn="1"/>
        </p:nvCxnSpPr>
        <p:spPr>
          <a:xfrm>
            <a:off x="8877108" y="5637012"/>
            <a:ext cx="0" cy="524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6935170" y="5637012"/>
            <a:ext cx="0" cy="524057"/>
          </a:xfrm>
          <a:prstGeom prst="line">
            <a:avLst/>
          </a:prstGeom>
        </p:spPr>
        <p:style>
          <a:lnRef idx="1">
            <a:schemeClr val="accent1"/>
          </a:lnRef>
          <a:fillRef idx="0">
            <a:schemeClr val="accent1"/>
          </a:fillRef>
          <a:effectRef idx="0">
            <a:schemeClr val="accent1"/>
          </a:effectRef>
          <a:fontRef idx="minor">
            <a:schemeClr val="tx1"/>
          </a:fontRef>
        </p:style>
      </p:cxnSp>
      <p:sp>
        <p:nvSpPr>
          <p:cNvPr id="19" name="CuadroTexto 18"/>
          <p:cNvSpPr txBox="1"/>
          <p:nvPr userDrawn="1"/>
        </p:nvSpPr>
        <p:spPr>
          <a:xfrm>
            <a:off x="4158330" y="5622041"/>
            <a:ext cx="2531984" cy="553998"/>
          </a:xfrm>
          <a:prstGeom prst="rect">
            <a:avLst/>
          </a:prstGeom>
          <a:noFill/>
        </p:spPr>
        <p:txBody>
          <a:bodyPr wrap="square" lIns="0" tIns="0" rIns="0" bIns="0" rtlCol="0">
            <a:spAutoFit/>
          </a:bodyPr>
          <a:lstStyle/>
          <a:p>
            <a:r>
              <a:rPr lang="sk-SK" sz="1200" dirty="0" err="1">
                <a:solidFill>
                  <a:schemeClr val="bg2"/>
                </a:solidFill>
              </a:rPr>
              <a:t>Carrera</a:t>
            </a:r>
            <a:r>
              <a:rPr lang="sk-SK" sz="1200" dirty="0">
                <a:solidFill>
                  <a:schemeClr val="bg2"/>
                </a:solidFill>
              </a:rPr>
              <a:t> 24 No. 1A-24 P.18</a:t>
            </a:r>
          </a:p>
          <a:p>
            <a:r>
              <a:rPr lang="sk-SK" sz="1200" dirty="0" err="1">
                <a:solidFill>
                  <a:schemeClr val="bg2"/>
                </a:solidFill>
              </a:rPr>
              <a:t>Puerto</a:t>
            </a:r>
            <a:r>
              <a:rPr lang="sk-SK" sz="1200" dirty="0">
                <a:solidFill>
                  <a:schemeClr val="bg2"/>
                </a:solidFill>
              </a:rPr>
              <a:t> </a:t>
            </a:r>
            <a:r>
              <a:rPr lang="sk-SK" sz="1200" dirty="0" err="1">
                <a:solidFill>
                  <a:schemeClr val="bg2"/>
                </a:solidFill>
              </a:rPr>
              <a:t>Colombia</a:t>
            </a:r>
            <a:r>
              <a:rPr lang="sk-SK" sz="1200" dirty="0">
                <a:solidFill>
                  <a:schemeClr val="bg2"/>
                </a:solidFill>
              </a:rPr>
              <a:t>, </a:t>
            </a:r>
            <a:r>
              <a:rPr lang="sk-SK" sz="1200" dirty="0" err="1">
                <a:solidFill>
                  <a:schemeClr val="bg2"/>
                </a:solidFill>
              </a:rPr>
              <a:t>Atlántico</a:t>
            </a:r>
            <a:r>
              <a:rPr lang="sk-SK" sz="1200" dirty="0">
                <a:solidFill>
                  <a:schemeClr val="bg2"/>
                </a:solidFill>
              </a:rPr>
              <a:t>, </a:t>
            </a:r>
            <a:r>
              <a:rPr lang="sk-SK" sz="1200" dirty="0" err="1">
                <a:solidFill>
                  <a:schemeClr val="bg2"/>
                </a:solidFill>
              </a:rPr>
              <a:t>Colombia</a:t>
            </a:r>
            <a:endParaRPr lang="sk-SK" sz="1200" dirty="0">
              <a:solidFill>
                <a:schemeClr val="bg2"/>
              </a:solidFill>
            </a:endParaRPr>
          </a:p>
          <a:p>
            <a:r>
              <a:rPr lang="sk-SK" sz="1200" dirty="0">
                <a:solidFill>
                  <a:schemeClr val="bg2"/>
                </a:solidFill>
              </a:rPr>
              <a:t>Tel: + 57 5 3717200</a:t>
            </a:r>
            <a:endParaRPr lang="es-ES_tradnl" sz="1200" dirty="0">
              <a:solidFill>
                <a:schemeClr val="bg2"/>
              </a:solidFill>
            </a:endParaRPr>
          </a:p>
        </p:txBody>
      </p:sp>
    </p:spTree>
    <p:extLst>
      <p:ext uri="{BB962C8B-B14F-4D97-AF65-F5344CB8AC3E}">
        <p14:creationId xmlns:p14="http://schemas.microsoft.com/office/powerpoint/2010/main" val="98377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parador título - Blanco">
    <p:spTree>
      <p:nvGrpSpPr>
        <p:cNvPr id="1" name=""/>
        <p:cNvGrpSpPr/>
        <p:nvPr/>
      </p:nvGrpSpPr>
      <p:grpSpPr>
        <a:xfrm>
          <a:off x="0" y="0"/>
          <a:ext cx="0" cy="0"/>
          <a:chOff x="0" y="0"/>
          <a:chExt cx="0" cy="0"/>
        </a:xfrm>
      </p:grpSpPr>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accent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6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parador título - Cian">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bg1"/>
                </a:solidFill>
              </a:rPr>
              <a:t>© TODOS LOS DERECHOS RESERVADOS POR TRANSELCA S.A. E.S.P.</a:t>
            </a:r>
          </a:p>
          <a:p>
            <a:pPr algn="ctr"/>
            <a:endParaRPr lang="es-ES_tradnl" sz="800" dirty="0">
              <a:solidFill>
                <a:schemeClr val="bg1"/>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184587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parador título - Azul">
    <p:spTree>
      <p:nvGrpSpPr>
        <p:cNvPr id="1" name=""/>
        <p:cNvGrpSpPr/>
        <p:nvPr/>
      </p:nvGrpSpPr>
      <p:grpSpPr>
        <a:xfrm>
          <a:off x="0" y="0"/>
          <a:ext cx="0" cy="0"/>
          <a:chOff x="0" y="0"/>
          <a:chExt cx="0" cy="0"/>
        </a:xfrm>
      </p:grpSpPr>
      <p:sp>
        <p:nvSpPr>
          <p:cNvPr id="11" name="Rectángulo 10"/>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108625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parador título - Degrade1">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8" cy="6857998"/>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101042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parador título - Degrade2">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6857998"/>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213107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parador título - Degrade3">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121946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parador título - Degrade4">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91994" cy="6857997"/>
          </a:xfrm>
          <a:prstGeom prst="rect">
            <a:avLst/>
          </a:prstGeom>
        </p:spPr>
      </p:pic>
      <p:sp>
        <p:nvSpPr>
          <p:cNvPr id="2" name="Título 1"/>
          <p:cNvSpPr>
            <a:spLocks noGrp="1"/>
          </p:cNvSpPr>
          <p:nvPr>
            <p:ph type="ctrTitle"/>
          </p:nvPr>
        </p:nvSpPr>
        <p:spPr>
          <a:xfrm>
            <a:off x="550863" y="1520825"/>
            <a:ext cx="5545137" cy="3816350"/>
          </a:xfrm>
          <a:ln>
            <a:noFill/>
          </a:ln>
        </p:spPr>
        <p:txBody>
          <a:bodyPr wrap="square" tIns="46800" rIns="360000" anchor="ctr">
            <a:noAutofit/>
          </a:bodyPr>
          <a:lstStyle>
            <a:lvl1pPr algn="r">
              <a:lnSpc>
                <a:spcPct val="80000"/>
              </a:lnSpc>
              <a:defRPr sz="3200">
                <a:solidFill>
                  <a:schemeClr val="bg1"/>
                </a:solidFill>
              </a:defRPr>
            </a:lvl1pPr>
          </a:lstStyle>
          <a:p>
            <a:r>
              <a:rPr lang="es-ES"/>
              <a:t>Clic para editar título</a:t>
            </a:r>
            <a:endParaRPr lang="es-CO" dirty="0"/>
          </a:p>
        </p:txBody>
      </p:sp>
      <p:sp>
        <p:nvSpPr>
          <p:cNvPr id="3" name="Subtítulo 2"/>
          <p:cNvSpPr>
            <a:spLocks noGrp="1"/>
          </p:cNvSpPr>
          <p:nvPr>
            <p:ph type="subTitle" idx="1"/>
          </p:nvPr>
        </p:nvSpPr>
        <p:spPr>
          <a:xfrm>
            <a:off x="6096000" y="1520825"/>
            <a:ext cx="5545138" cy="3816350"/>
          </a:xfrm>
        </p:spPr>
        <p:txBody>
          <a:bodyPr lIns="360000" anchor="ct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cxnSp>
        <p:nvCxnSpPr>
          <p:cNvPr id="5" name="Conector recto 4"/>
          <p:cNvCxnSpPr/>
          <p:nvPr/>
        </p:nvCxnSpPr>
        <p:spPr>
          <a:xfrm>
            <a:off x="6096000" y="2709000"/>
            <a:ext cx="0" cy="1440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6636" y="-1549"/>
            <a:ext cx="2635200" cy="1459136"/>
          </a:xfrm>
          <a:prstGeom prst="rect">
            <a:avLst/>
          </a:prstGeom>
        </p:spPr>
      </p:pic>
    </p:spTree>
    <p:extLst>
      <p:ext uri="{BB962C8B-B14F-4D97-AF65-F5344CB8AC3E}">
        <p14:creationId xmlns:p14="http://schemas.microsoft.com/office/powerpoint/2010/main" val="205448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54182" y="163967"/>
            <a:ext cx="7950547" cy="1083342"/>
          </a:xfrm>
          <a:prstGeom prst="rect">
            <a:avLst/>
          </a:prstGeom>
        </p:spPr>
        <p:txBody>
          <a:bodyPr vert="horz" lIns="0" tIns="0" rIns="0" bIns="0" rtlCol="0" anchor="b">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554182" y="1520825"/>
            <a:ext cx="11083636" cy="4787900"/>
          </a:xfrm>
          <a:prstGeom prst="rect">
            <a:avLst/>
          </a:prstGeom>
        </p:spPr>
        <p:txBody>
          <a:bodyPr vert="horz" lIns="0" tIns="45720" rIns="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número de diapositiva 5"/>
          <p:cNvSpPr>
            <a:spLocks noGrp="1"/>
          </p:cNvSpPr>
          <p:nvPr>
            <p:ph type="sldNum" sz="quarter" idx="4"/>
          </p:nvPr>
        </p:nvSpPr>
        <p:spPr>
          <a:xfrm>
            <a:off x="10493982" y="6425094"/>
            <a:ext cx="1147156" cy="365125"/>
          </a:xfrm>
          <a:prstGeom prst="rect">
            <a:avLst/>
          </a:prstGeom>
        </p:spPr>
        <p:txBody>
          <a:bodyPr vert="horz" lIns="91440" tIns="45720" rIns="0" bIns="45720" rtlCol="0" anchor="ctr"/>
          <a:lstStyle>
            <a:lvl1pPr algn="r">
              <a:defRPr sz="1200">
                <a:solidFill>
                  <a:schemeClr val="accent1"/>
                </a:solidFill>
              </a:defRPr>
            </a:lvl1pPr>
          </a:lstStyle>
          <a:p>
            <a:fld id="{9F04F063-2201-2444-AFB5-DBE0F1FFAA39}" type="slidenum">
              <a:rPr lang="es-ES_tradnl" smtClean="0"/>
              <a:t>‹Nº›</a:t>
            </a:fld>
            <a:endParaRPr lang="es-ES_tradnl"/>
          </a:p>
        </p:txBody>
      </p:sp>
      <p:sp>
        <p:nvSpPr>
          <p:cNvPr id="8" name="CuadroTexto 7"/>
          <p:cNvSpPr txBox="1"/>
          <p:nvPr/>
        </p:nvSpPr>
        <p:spPr>
          <a:xfrm>
            <a:off x="3974869" y="6499934"/>
            <a:ext cx="4242262" cy="338554"/>
          </a:xfrm>
          <a:prstGeom prst="rect">
            <a:avLst/>
          </a:prstGeom>
          <a:noFill/>
        </p:spPr>
        <p:txBody>
          <a:bodyPr wrap="square" lIns="0" rtlCol="0">
            <a:spAutoFit/>
          </a:bodyPr>
          <a:lstStyle/>
          <a:p>
            <a:pPr algn="ctr"/>
            <a:r>
              <a:rPr lang="es-ES_tradnl" sz="800" dirty="0">
                <a:solidFill>
                  <a:schemeClr val="accent1"/>
                </a:solidFill>
              </a:rPr>
              <a:t>© TODOS LOS DERECHOS RESERVADOS POR TRANSELCA S.A. E.S.P.</a:t>
            </a:r>
          </a:p>
          <a:p>
            <a:pPr algn="ctr"/>
            <a:endParaRPr lang="es-ES_tradnl" sz="800" dirty="0">
              <a:solidFill>
                <a:schemeClr val="accent1"/>
              </a:solidFill>
            </a:endParaRPr>
          </a:p>
        </p:txBody>
      </p:sp>
      <p:pic>
        <p:nvPicPr>
          <p:cNvPr id="7" name="Imagen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296636" y="-1549"/>
            <a:ext cx="2635200" cy="1459137"/>
          </a:xfrm>
          <a:prstGeom prst="rect">
            <a:avLst/>
          </a:prstGeom>
        </p:spPr>
      </p:pic>
    </p:spTree>
    <p:extLst>
      <p:ext uri="{BB962C8B-B14F-4D97-AF65-F5344CB8AC3E}">
        <p14:creationId xmlns:p14="http://schemas.microsoft.com/office/powerpoint/2010/main" val="204384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p15:clr>
            <a:srgbClr val="F26B43"/>
          </p15:clr>
        </p15:guide>
        <p15:guide id="4" pos="3840">
          <p15:clr>
            <a:srgbClr val="F26B43"/>
          </p15:clr>
        </p15:guide>
        <p15:guide id="5" pos="347">
          <p15:clr>
            <a:srgbClr val="F26B43"/>
          </p15:clr>
        </p15:guide>
        <p15:guide id="6" pos="7333">
          <p15:clr>
            <a:srgbClr val="F26B43"/>
          </p15:clr>
        </p15:guide>
        <p15:guide id="7" orient="horz" pos="731">
          <p15:clr>
            <a:srgbClr val="F26B43"/>
          </p15:clr>
        </p15:guide>
        <p15:guide id="8" orient="horz" pos="3974">
          <p15:clr>
            <a:srgbClr val="F26B43"/>
          </p15:clr>
        </p15:guide>
        <p15:guide id="9" orient="horz" pos="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0131" y="3078774"/>
            <a:ext cx="9766618" cy="1141573"/>
          </a:xfrm>
        </p:spPr>
        <p:txBody>
          <a:bodyPr/>
          <a:lstStyle/>
          <a:p>
            <a:pPr algn="ctr"/>
            <a:r>
              <a:rPr lang="es-CO" dirty="0"/>
              <a:t>CONEXIÓN DEFINITIVA DE PUERTO DRUMMOND </a:t>
            </a:r>
            <a:br>
              <a:rPr lang="es-CO" dirty="0"/>
            </a:br>
            <a:r>
              <a:rPr lang="es-CO" dirty="0"/>
              <a:t>A FUTURA SUBESTACIÓN</a:t>
            </a:r>
            <a:br>
              <a:rPr lang="es-CO" dirty="0"/>
            </a:br>
            <a:r>
              <a:rPr lang="es-CO" dirty="0"/>
              <a:t> RIO CÓRDOBA 220 </a:t>
            </a:r>
            <a:r>
              <a:rPr lang="es-CO" dirty="0" err="1"/>
              <a:t>kV</a:t>
            </a:r>
            <a:endParaRPr lang="es-ES_tradnl" dirty="0"/>
          </a:p>
        </p:txBody>
      </p:sp>
      <p:sp>
        <p:nvSpPr>
          <p:cNvPr id="4" name="Subtítulo 2"/>
          <p:cNvSpPr txBox="1">
            <a:spLocks/>
          </p:cNvSpPr>
          <p:nvPr/>
        </p:nvSpPr>
        <p:spPr>
          <a:xfrm>
            <a:off x="1171898" y="5764104"/>
            <a:ext cx="9766618" cy="1666270"/>
          </a:xfrm>
          <a:prstGeom prst="rect">
            <a:avLst/>
          </a:prstGeom>
        </p:spPr>
        <p:txBody>
          <a:bodyPr vert="horz" wrap="none"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0" kern="1200">
                <a:solidFill>
                  <a:schemeClr val="bg2"/>
                </a:solidFill>
                <a:latin typeface="+mj-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2200" dirty="0"/>
              <a:t>Septiembre de 2017</a:t>
            </a:r>
          </a:p>
        </p:txBody>
      </p:sp>
    </p:spTree>
    <p:extLst>
      <p:ext uri="{BB962C8B-B14F-4D97-AF65-F5344CB8AC3E}">
        <p14:creationId xmlns:p14="http://schemas.microsoft.com/office/powerpoint/2010/main" val="197853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5. ALTERNATIVAS DE RUTA PARA LA LÍNEA</a:t>
            </a:r>
          </a:p>
        </p:txBody>
      </p:sp>
      <p:sp>
        <p:nvSpPr>
          <p:cNvPr id="4" name="CuadroTexto 3">
            <a:extLst/>
          </p:cNvPr>
          <p:cNvSpPr txBox="1"/>
          <p:nvPr/>
        </p:nvSpPr>
        <p:spPr>
          <a:xfrm>
            <a:off x="341313" y="1717440"/>
            <a:ext cx="11381169" cy="2713563"/>
          </a:xfrm>
          <a:prstGeom prst="rect">
            <a:avLst/>
          </a:prstGeom>
          <a:noFill/>
        </p:spPr>
        <p:txBody>
          <a:bodyPr wrap="square" rtlCol="0">
            <a:spAutoFit/>
          </a:bodyPr>
          <a:lstStyle/>
          <a:p>
            <a:pPr marL="110250" lvl="1" algn="just" eaLnBrk="0" hangingPunct="0">
              <a:spcBef>
                <a:spcPts val="1000"/>
              </a:spcBef>
              <a:buClr>
                <a:schemeClr val="bg2"/>
              </a:buClr>
              <a:buSzPct val="90000"/>
              <a:defRPr/>
            </a:pPr>
            <a:r>
              <a:rPr lang="es-CO" dirty="0">
                <a:solidFill>
                  <a:schemeClr val="accent1"/>
                </a:solidFill>
              </a:rPr>
              <a:t>Negociaciones de predios</a:t>
            </a:r>
          </a:p>
          <a:p>
            <a:pPr marL="110250" lvl="1" algn="just" eaLnBrk="0" hangingPunct="0">
              <a:spcBef>
                <a:spcPts val="1000"/>
              </a:spcBef>
              <a:buClr>
                <a:schemeClr val="bg2"/>
              </a:buClr>
              <a:buSzPct val="90000"/>
              <a:defRPr/>
            </a:pPr>
            <a:r>
              <a:rPr lang="es-CO" dirty="0">
                <a:solidFill>
                  <a:schemeClr val="tx2"/>
                </a:solidFill>
              </a:rPr>
              <a:t>Mediante comunicaciones radicadas No. 1436/2017, 1437/2017 y 1438/2017, TRANSELCA extendió oferta de constitución de servidumbre a la familia De Vengoechea por el 100% de avalúo comercial del inmueble. Esta propuesta fue rechazada mediante comunicaciones 1389/2017, 1390/2017 y 1727/2017 aduciendo:</a:t>
            </a:r>
          </a:p>
          <a:p>
            <a:pPr algn="just"/>
            <a:endParaRPr lang="es-CO" dirty="0">
              <a:solidFill>
                <a:schemeClr val="tx2"/>
              </a:solidFill>
            </a:endParaRPr>
          </a:p>
          <a:p>
            <a:pPr lvl="1" algn="just"/>
            <a:r>
              <a:rPr lang="es-CO" i="1" dirty="0">
                <a:solidFill>
                  <a:schemeClr val="tx2"/>
                </a:solidFill>
              </a:rPr>
              <a:t>“La razón antes expresada se fundamenta en el hecho de que el predio ya soporta servidumbres de conducción de energía eléctrica y gas, lo cual ha reducido sustancialmente las áreas aprovechables del predio…” </a:t>
            </a:r>
            <a:r>
              <a:rPr lang="es-CO" dirty="0">
                <a:solidFill>
                  <a:schemeClr val="tx2"/>
                </a:solidFill>
              </a:rPr>
              <a:t> y agregando: </a:t>
            </a:r>
            <a:r>
              <a:rPr lang="es-CO" i="1" dirty="0">
                <a:solidFill>
                  <a:schemeClr val="tx2"/>
                </a:solidFill>
              </a:rPr>
              <a:t>“…no nos asiste interés alguno en negociar la constitución de servidumbre propuesta”</a:t>
            </a:r>
            <a:r>
              <a:rPr lang="es-CO" dirty="0">
                <a:solidFill>
                  <a:schemeClr val="tx2"/>
                </a:solidFill>
              </a:rPr>
              <a:t>.</a:t>
            </a:r>
            <a:endParaRPr lang="es-CO" i="1" dirty="0">
              <a:solidFill>
                <a:schemeClr val="tx2"/>
              </a:solidFill>
            </a:endParaRPr>
          </a:p>
        </p:txBody>
      </p:sp>
      <p:sp>
        <p:nvSpPr>
          <p:cNvPr id="6" name="CuadroTexto 5">
            <a:extLst/>
          </p:cNvPr>
          <p:cNvSpPr txBox="1"/>
          <p:nvPr/>
        </p:nvSpPr>
        <p:spPr>
          <a:xfrm>
            <a:off x="713169" y="969586"/>
            <a:ext cx="11570271" cy="461665"/>
          </a:xfrm>
          <a:prstGeom prst="rect">
            <a:avLst/>
          </a:prstGeom>
          <a:noFill/>
        </p:spPr>
        <p:txBody>
          <a:bodyPr wrap="square" rtlCol="0">
            <a:spAutoFit/>
          </a:bodyPr>
          <a:lstStyle/>
          <a:p>
            <a:pPr algn="just"/>
            <a:r>
              <a:rPr lang="es-CO" sz="2400" dirty="0">
                <a:solidFill>
                  <a:schemeClr val="tx2"/>
                </a:solidFill>
              </a:rPr>
              <a:t>GESTIÓN Y DIFICULTADES ALTERNATIVAS 1 y 2</a:t>
            </a:r>
          </a:p>
        </p:txBody>
      </p:sp>
      <p:sp>
        <p:nvSpPr>
          <p:cNvPr id="5" name="8 Rectángulo"/>
          <p:cNvSpPr>
            <a:spLocks noChangeArrowheads="1"/>
          </p:cNvSpPr>
          <p:nvPr/>
        </p:nvSpPr>
        <p:spPr bwMode="auto">
          <a:xfrm>
            <a:off x="341313" y="4632351"/>
            <a:ext cx="11381169" cy="1672253"/>
          </a:xfrm>
          <a:prstGeom prst="rect">
            <a:avLst/>
          </a:prstGeom>
          <a:noFill/>
          <a:ln w="9525">
            <a:noFill/>
            <a:miter lim="800000"/>
            <a:headEnd/>
            <a:tailEnd/>
          </a:ln>
        </p:spPr>
        <p:txBody>
          <a:bodyPr wrap="square">
            <a:spAutoFit/>
          </a:bodyPr>
          <a:lstStyle/>
          <a:p>
            <a:pPr marL="110250" lvl="1" algn="just" eaLnBrk="0" hangingPunct="0">
              <a:spcBef>
                <a:spcPts val="1000"/>
              </a:spcBef>
              <a:buClr>
                <a:schemeClr val="bg2"/>
              </a:buClr>
              <a:buSzPct val="90000"/>
              <a:defRPr/>
            </a:pPr>
            <a:r>
              <a:rPr lang="es-CO" dirty="0">
                <a:solidFill>
                  <a:schemeClr val="accent1"/>
                </a:solidFill>
              </a:rPr>
              <a:t>Declaratoria de Utilidad Publica </a:t>
            </a:r>
          </a:p>
          <a:p>
            <a:pPr marL="110250" lvl="1" algn="just" eaLnBrk="0" hangingPunct="0">
              <a:spcBef>
                <a:spcPts val="1000"/>
              </a:spcBef>
              <a:buClr>
                <a:schemeClr val="bg2"/>
              </a:buClr>
              <a:buSzPct val="90000"/>
              <a:defRPr/>
            </a:pPr>
            <a:r>
              <a:rPr lang="es-CO" dirty="0">
                <a:solidFill>
                  <a:schemeClr val="tx2"/>
                </a:solidFill>
              </a:rPr>
              <a:t>TRANSELCA solicitó Declaratoria de Utilidad Publica de la ruta No. 1 mediante comunicación al Ministerio de Minas y Energía No. 000944-2017 del 15 de marzo de 2017, sin que a la fecha exista un pronunciamiento definitivo. </a:t>
            </a:r>
          </a:p>
          <a:p>
            <a:pPr marL="396000" lvl="1" indent="-285750" algn="just" eaLnBrk="0" hangingPunct="0">
              <a:spcBef>
                <a:spcPts val="1000"/>
              </a:spcBef>
              <a:buClr>
                <a:schemeClr val="bg2"/>
              </a:buClr>
              <a:buSzPct val="90000"/>
              <a:buFont typeface="Wingdings" panose="05000000000000000000" pitchFamily="2" charset="2"/>
              <a:buChar char="§"/>
              <a:defRPr/>
            </a:pPr>
            <a:endParaRPr lang="es-CO" sz="1400" dirty="0">
              <a:solidFill>
                <a:schemeClr val="tx2"/>
              </a:solidFill>
              <a:latin typeface="+mn-lt"/>
            </a:endParaRPr>
          </a:p>
        </p:txBody>
      </p:sp>
    </p:spTree>
    <p:extLst>
      <p:ext uri="{BB962C8B-B14F-4D97-AF65-F5344CB8AC3E}">
        <p14:creationId xmlns:p14="http://schemas.microsoft.com/office/powerpoint/2010/main" val="301974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5. ALTERNATIVAS DE RUTA PARA LA LÍNEA</a:t>
            </a:r>
          </a:p>
        </p:txBody>
      </p:sp>
      <p:sp>
        <p:nvSpPr>
          <p:cNvPr id="4" name="CuadroTexto 3">
            <a:extLst/>
          </p:cNvPr>
          <p:cNvSpPr txBox="1"/>
          <p:nvPr/>
        </p:nvSpPr>
        <p:spPr>
          <a:xfrm>
            <a:off x="341313" y="1859441"/>
            <a:ext cx="11131359" cy="2585323"/>
          </a:xfrm>
          <a:prstGeom prst="rect">
            <a:avLst/>
          </a:prstGeom>
          <a:noFill/>
        </p:spPr>
        <p:txBody>
          <a:bodyPr wrap="square" rtlCol="0">
            <a:spAutoFit/>
          </a:bodyPr>
          <a:lstStyle/>
          <a:p>
            <a:pPr algn="just"/>
            <a:r>
              <a:rPr lang="es-CO" dirty="0">
                <a:solidFill>
                  <a:schemeClr val="tx2"/>
                </a:solidFill>
              </a:rPr>
              <a:t>En documento radicado con el No. 2192/2016 del 28 de septiembre de 2016, el contratista negociador de inmuebles de TRANSELCA presentó informe de acercamiento a la Familia </a:t>
            </a:r>
            <a:r>
              <a:rPr lang="es-CO" dirty="0" err="1">
                <a:solidFill>
                  <a:schemeClr val="tx2"/>
                </a:solidFill>
              </a:rPr>
              <a:t>Vengoechea</a:t>
            </a:r>
            <a:r>
              <a:rPr lang="es-CO" dirty="0">
                <a:solidFill>
                  <a:schemeClr val="tx2"/>
                </a:solidFill>
              </a:rPr>
              <a:t> </a:t>
            </a:r>
            <a:r>
              <a:rPr lang="es-CO" dirty="0" err="1">
                <a:solidFill>
                  <a:schemeClr val="tx2"/>
                </a:solidFill>
              </a:rPr>
              <a:t>Fleury</a:t>
            </a:r>
            <a:r>
              <a:rPr lang="es-CO" dirty="0">
                <a:solidFill>
                  <a:schemeClr val="tx2"/>
                </a:solidFill>
              </a:rPr>
              <a:t> propietaria de dos (2) inmuebles a afectar con la Alternativa 3. En dicho documento se señalaba que el señor Juan Miguel de </a:t>
            </a:r>
            <a:r>
              <a:rPr lang="es-CO" dirty="0" err="1">
                <a:solidFill>
                  <a:schemeClr val="tx2"/>
                </a:solidFill>
              </a:rPr>
              <a:t>Vengoechea</a:t>
            </a:r>
            <a:r>
              <a:rPr lang="es-CO" dirty="0">
                <a:solidFill>
                  <a:schemeClr val="tx2"/>
                </a:solidFill>
              </a:rPr>
              <a:t> manifestó “que no permitiría la instalación” del proyecto.</a:t>
            </a:r>
          </a:p>
          <a:p>
            <a:pPr algn="just"/>
            <a:endParaRPr lang="es-CO" dirty="0">
              <a:solidFill>
                <a:schemeClr val="tx2"/>
              </a:solidFill>
            </a:endParaRPr>
          </a:p>
          <a:p>
            <a:pPr algn="just"/>
            <a:r>
              <a:rPr lang="es-CO" dirty="0">
                <a:solidFill>
                  <a:schemeClr val="tx2"/>
                </a:solidFill>
              </a:rPr>
              <a:t>No obstante lo anterior, mediante comunicaciones radicadas 2099/2017 y 2167/2017, TRANSELCA extendió oferta de constitución de servidumbre a la familia De </a:t>
            </a:r>
            <a:r>
              <a:rPr lang="es-CO" dirty="0" err="1">
                <a:solidFill>
                  <a:schemeClr val="tx2"/>
                </a:solidFill>
              </a:rPr>
              <a:t>Vengoechea</a:t>
            </a:r>
            <a:r>
              <a:rPr lang="es-CO" dirty="0">
                <a:solidFill>
                  <a:schemeClr val="tx2"/>
                </a:solidFill>
              </a:rPr>
              <a:t> por el 100% de avalúo comercial del inmueble incluyendo el costo del los cultivos afectados. Estas propuestas también fueron rechazadas por el propietario arguyendo razones similares que en la propuesta por la alternativa 1 y 2.</a:t>
            </a:r>
          </a:p>
        </p:txBody>
      </p:sp>
      <p:sp>
        <p:nvSpPr>
          <p:cNvPr id="6" name="CuadroTexto 5">
            <a:extLst/>
          </p:cNvPr>
          <p:cNvSpPr txBox="1"/>
          <p:nvPr/>
        </p:nvSpPr>
        <p:spPr>
          <a:xfrm>
            <a:off x="713169" y="969586"/>
            <a:ext cx="11570271" cy="461665"/>
          </a:xfrm>
          <a:prstGeom prst="rect">
            <a:avLst/>
          </a:prstGeom>
          <a:noFill/>
        </p:spPr>
        <p:txBody>
          <a:bodyPr wrap="square" rtlCol="0">
            <a:spAutoFit/>
          </a:bodyPr>
          <a:lstStyle/>
          <a:p>
            <a:pPr algn="just"/>
            <a:r>
              <a:rPr lang="es-CO" sz="2400" dirty="0">
                <a:solidFill>
                  <a:schemeClr val="tx2"/>
                </a:solidFill>
              </a:rPr>
              <a:t>GESTIÓN Y DIFICULTADES ALTERNATIVA 3</a:t>
            </a:r>
          </a:p>
        </p:txBody>
      </p:sp>
    </p:spTree>
    <p:extLst>
      <p:ext uri="{BB962C8B-B14F-4D97-AF65-F5344CB8AC3E}">
        <p14:creationId xmlns:p14="http://schemas.microsoft.com/office/powerpoint/2010/main" val="362308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5. ALTERNATIVAS DE RUTA PARA LA LÍNEA</a:t>
            </a:r>
          </a:p>
        </p:txBody>
      </p:sp>
      <p:sp>
        <p:nvSpPr>
          <p:cNvPr id="4" name="CuadroTexto 3">
            <a:extLst/>
          </p:cNvPr>
          <p:cNvSpPr txBox="1"/>
          <p:nvPr/>
        </p:nvSpPr>
        <p:spPr>
          <a:xfrm>
            <a:off x="341313" y="1846073"/>
            <a:ext cx="11131359" cy="3139321"/>
          </a:xfrm>
          <a:prstGeom prst="rect">
            <a:avLst/>
          </a:prstGeom>
          <a:noFill/>
        </p:spPr>
        <p:txBody>
          <a:bodyPr wrap="square" rtlCol="0">
            <a:spAutoFit/>
          </a:bodyPr>
          <a:lstStyle/>
          <a:p>
            <a:pPr algn="just"/>
            <a:r>
              <a:rPr lang="es-CO" dirty="0">
                <a:solidFill>
                  <a:schemeClr val="tx2"/>
                </a:solidFill>
              </a:rPr>
              <a:t>El día 6 de julio de 2015, TRANSELCA consultó a la </a:t>
            </a:r>
            <a:r>
              <a:rPr lang="es-CO" dirty="0" err="1">
                <a:solidFill>
                  <a:schemeClr val="tx2"/>
                </a:solidFill>
              </a:rPr>
              <a:t>ANI</a:t>
            </a:r>
            <a:r>
              <a:rPr lang="es-CO" dirty="0">
                <a:solidFill>
                  <a:schemeClr val="tx2"/>
                </a:solidFill>
              </a:rPr>
              <a:t> la viabilidad de instalar la línea de conducción del proyecto en el separador central de la vía Ye de Ciénaga – Santa Marta, a lo que dicha entidad contestó declarándose incompetente sobre la materia y remitiendo el tema a la Gobernación del Magdalena para respuesta.</a:t>
            </a:r>
          </a:p>
          <a:p>
            <a:pPr algn="just"/>
            <a:endParaRPr lang="es-CO" dirty="0">
              <a:solidFill>
                <a:schemeClr val="tx2"/>
              </a:solidFill>
            </a:endParaRPr>
          </a:p>
          <a:p>
            <a:pPr algn="just"/>
            <a:r>
              <a:rPr lang="es-CO" dirty="0">
                <a:solidFill>
                  <a:schemeClr val="tx2"/>
                </a:solidFill>
              </a:rPr>
              <a:t>En comunicación 2704/2015 del 12 de noviembre de 2015 la Gobernación del Magdalena señaló a TRANSELCA que:  </a:t>
            </a:r>
          </a:p>
          <a:p>
            <a:pPr algn="just"/>
            <a:endParaRPr lang="es-CO" dirty="0">
              <a:solidFill>
                <a:schemeClr val="tx2"/>
              </a:solidFill>
            </a:endParaRPr>
          </a:p>
          <a:p>
            <a:pPr lvl="2" algn="just"/>
            <a:r>
              <a:rPr lang="es-CO" i="1" dirty="0">
                <a:solidFill>
                  <a:schemeClr val="tx2"/>
                </a:solidFill>
              </a:rPr>
              <a:t>“De acuerdo a los requerimientos atinentes a la seguridad en la vía, no es posible ocupar el separador, pues implica un riesgo para los usuarios de la vía, los mismos deben estar despejados en cumplimiento de la normatividad de </a:t>
            </a:r>
            <a:r>
              <a:rPr lang="es-CO" i="1" dirty="0" err="1">
                <a:solidFill>
                  <a:schemeClr val="tx2"/>
                </a:solidFill>
              </a:rPr>
              <a:t>INVIAS</a:t>
            </a:r>
            <a:r>
              <a:rPr lang="es-CO" i="1" dirty="0">
                <a:solidFill>
                  <a:schemeClr val="tx2"/>
                </a:solidFill>
              </a:rPr>
              <a:t>”</a:t>
            </a:r>
            <a:r>
              <a:rPr lang="es-CO" dirty="0">
                <a:solidFill>
                  <a:schemeClr val="tx2"/>
                </a:solidFill>
              </a:rPr>
              <a:t>.</a:t>
            </a:r>
          </a:p>
        </p:txBody>
      </p:sp>
      <p:sp>
        <p:nvSpPr>
          <p:cNvPr id="6" name="CuadroTexto 5">
            <a:extLst/>
          </p:cNvPr>
          <p:cNvSpPr txBox="1"/>
          <p:nvPr/>
        </p:nvSpPr>
        <p:spPr>
          <a:xfrm>
            <a:off x="713169" y="969586"/>
            <a:ext cx="11570271" cy="461665"/>
          </a:xfrm>
          <a:prstGeom prst="rect">
            <a:avLst/>
          </a:prstGeom>
          <a:noFill/>
        </p:spPr>
        <p:txBody>
          <a:bodyPr wrap="square" rtlCol="0">
            <a:spAutoFit/>
          </a:bodyPr>
          <a:lstStyle/>
          <a:p>
            <a:pPr algn="just"/>
            <a:r>
              <a:rPr lang="es-CO" sz="2400" dirty="0">
                <a:solidFill>
                  <a:schemeClr val="tx2"/>
                </a:solidFill>
              </a:rPr>
              <a:t>GESTIÓN Y DIFICULTADES ALTERNATIVAS 4 y 5</a:t>
            </a:r>
          </a:p>
        </p:txBody>
      </p:sp>
      <p:sp>
        <p:nvSpPr>
          <p:cNvPr id="5" name="CuadroTexto 4">
            <a:extLst/>
          </p:cNvPr>
          <p:cNvSpPr txBox="1"/>
          <p:nvPr/>
        </p:nvSpPr>
        <p:spPr>
          <a:xfrm>
            <a:off x="341312" y="5263129"/>
            <a:ext cx="11131359" cy="1200329"/>
          </a:xfrm>
          <a:prstGeom prst="rect">
            <a:avLst/>
          </a:prstGeom>
          <a:noFill/>
        </p:spPr>
        <p:txBody>
          <a:bodyPr wrap="square" rtlCol="0">
            <a:spAutoFit/>
          </a:bodyPr>
          <a:lstStyle/>
          <a:p>
            <a:pPr algn="just"/>
            <a:r>
              <a:rPr lang="es-CO" dirty="0">
                <a:solidFill>
                  <a:schemeClr val="tx2"/>
                </a:solidFill>
              </a:rPr>
              <a:t>No obstante lo anterior, TRANSELCA ha continuado gestionando ante la Gobernación del Magdalena la viabilidad de utilizar el separador central de la vía Ciénaga – Santa Marta para la construcción de la línea subterránea. TRANSELCA se encuentra recopilando información requerida por la Gobernación para revisar su posición. </a:t>
            </a:r>
          </a:p>
        </p:txBody>
      </p:sp>
    </p:spTree>
    <p:extLst>
      <p:ext uri="{BB962C8B-B14F-4D97-AF65-F5344CB8AC3E}">
        <p14:creationId xmlns:p14="http://schemas.microsoft.com/office/powerpoint/2010/main" val="388453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6. CONCLUSIONES</a:t>
            </a:r>
          </a:p>
        </p:txBody>
      </p:sp>
      <p:sp>
        <p:nvSpPr>
          <p:cNvPr id="4" name="CuadroTexto 3">
            <a:extLst/>
          </p:cNvPr>
          <p:cNvSpPr txBox="1"/>
          <p:nvPr/>
        </p:nvSpPr>
        <p:spPr>
          <a:xfrm>
            <a:off x="341313" y="1661540"/>
            <a:ext cx="11442648" cy="5355312"/>
          </a:xfrm>
          <a:prstGeom prst="rect">
            <a:avLst/>
          </a:prstGeom>
          <a:noFill/>
        </p:spPr>
        <p:txBody>
          <a:bodyPr wrap="square" rtlCol="0">
            <a:spAutoFit/>
          </a:bodyPr>
          <a:lstStyle/>
          <a:p>
            <a:pPr marL="342900" indent="-342900" algn="just">
              <a:buClr>
                <a:schemeClr val="accent1"/>
              </a:buClr>
              <a:buFont typeface="Courier New" panose="02070309020205020404" pitchFamily="49" charset="0"/>
              <a:buChar char="o"/>
            </a:pPr>
            <a:r>
              <a:rPr lang="es-CO" dirty="0">
                <a:solidFill>
                  <a:schemeClr val="tx2"/>
                </a:solidFill>
              </a:rPr>
              <a:t>Las alternativas 1, 2 y 3 para la construcción de la línea, no han resultado viables ante la negativa de propietarios de predios para la constitución de servidumbres. Con respecto a la alternativa 5, siendo esta una opción aérea, queda descartada por razones de seguridad vial. </a:t>
            </a:r>
          </a:p>
          <a:p>
            <a:pPr algn="just">
              <a:buClr>
                <a:schemeClr val="accent1"/>
              </a:buClr>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dirty="0">
                <a:solidFill>
                  <a:schemeClr val="tx2"/>
                </a:solidFill>
              </a:rPr>
              <a:t>Por razón de la naturaleza de la conexión, privada, no es factible la imposición de servidumbres, a menos que el proyecto sea declarado de utilidad pública.</a:t>
            </a: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dirty="0">
                <a:solidFill>
                  <a:schemeClr val="tx2"/>
                </a:solidFill>
              </a:rPr>
              <a:t>La única opción factible y sujeta a aprobación de la Gobernación del Departamento del Magdalena es mediante una línea subterránea por el separador central de la vía Ciénaga -  Santa Marta, con una longitud de 5 km de longitud. </a:t>
            </a: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dirty="0">
                <a:solidFill>
                  <a:schemeClr val="tx2"/>
                </a:solidFill>
              </a:rPr>
              <a:t>Una línea a 220 kV, por su nivel de tensión, requiere Licencia Ambiental tramitada ante la </a:t>
            </a:r>
            <a:r>
              <a:rPr lang="es-CO" dirty="0" err="1">
                <a:solidFill>
                  <a:schemeClr val="tx2"/>
                </a:solidFill>
              </a:rPr>
              <a:t>ANLA</a:t>
            </a:r>
            <a:r>
              <a:rPr lang="es-CO" dirty="0">
                <a:solidFill>
                  <a:schemeClr val="tx2"/>
                </a:solidFill>
              </a:rPr>
              <a:t>, según concepto emitido por esta entidad.</a:t>
            </a: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dirty="0">
                <a:solidFill>
                  <a:schemeClr val="tx2"/>
                </a:solidFill>
              </a:rPr>
              <a:t>El plazo de construcción estimado a partir de la aprobación del uso del separador central por parte de la Gobernación, es de no menos </a:t>
            </a:r>
            <a:r>
              <a:rPr lang="es-CO">
                <a:solidFill>
                  <a:schemeClr val="tx2"/>
                </a:solidFill>
              </a:rPr>
              <a:t>de 42 </a:t>
            </a:r>
            <a:r>
              <a:rPr lang="es-CO" dirty="0">
                <a:solidFill>
                  <a:schemeClr val="tx2"/>
                </a:solidFill>
              </a:rPr>
              <a:t>meses, a partir del otorgamiento del permiso de la Gobernación Del </a:t>
            </a:r>
            <a:r>
              <a:rPr lang="es-CO">
                <a:solidFill>
                  <a:schemeClr val="tx2"/>
                </a:solidFill>
              </a:rPr>
              <a:t>Magdalena.</a:t>
            </a:r>
            <a:endParaRPr lang="es-CO" dirty="0">
              <a:solidFill>
                <a:schemeClr val="tx2"/>
              </a:solidFill>
            </a:endParaRP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endParaRPr lang="es-CO" dirty="0">
              <a:solidFill>
                <a:schemeClr val="tx2"/>
              </a:solidFill>
            </a:endParaRPr>
          </a:p>
        </p:txBody>
      </p:sp>
    </p:spTree>
    <p:extLst>
      <p:ext uri="{BB962C8B-B14F-4D97-AF65-F5344CB8AC3E}">
        <p14:creationId xmlns:p14="http://schemas.microsoft.com/office/powerpoint/2010/main" val="243392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92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contenido 1"/>
          <p:cNvSpPr>
            <a:spLocks noGrp="1"/>
          </p:cNvSpPr>
          <p:nvPr>
            <p:ph idx="1"/>
          </p:nvPr>
        </p:nvSpPr>
        <p:spPr>
          <a:xfrm>
            <a:off x="627063" y="1520825"/>
            <a:ext cx="8153400" cy="4787900"/>
          </a:xfrm>
        </p:spPr>
        <p:txBody>
          <a:bodyPr>
            <a:normAutofit/>
          </a:bodyPr>
          <a:lstStyle/>
          <a:p>
            <a:pPr marL="969963" indent="-609600">
              <a:lnSpc>
                <a:spcPct val="130000"/>
              </a:lnSpc>
              <a:spcBef>
                <a:spcPct val="20000"/>
              </a:spcBef>
              <a:buClr>
                <a:srgbClr val="5BC6E8"/>
              </a:buClr>
              <a:buSzPct val="90000"/>
              <a:buFont typeface="+mj-lt"/>
              <a:buAutoNum type="arabicPeriod"/>
              <a:defRPr/>
            </a:pPr>
            <a:r>
              <a:rPr lang="es-CO" dirty="0">
                <a:solidFill>
                  <a:schemeClr val="tx2"/>
                </a:solidFill>
              </a:rPr>
              <a:t>Antecedentes</a:t>
            </a:r>
          </a:p>
          <a:p>
            <a:pPr marL="969963" indent="-609600">
              <a:lnSpc>
                <a:spcPct val="130000"/>
              </a:lnSpc>
              <a:spcBef>
                <a:spcPct val="20000"/>
              </a:spcBef>
              <a:buClr>
                <a:srgbClr val="5BC6E8"/>
              </a:buClr>
              <a:buSzPct val="90000"/>
              <a:buFont typeface="+mj-lt"/>
              <a:buAutoNum type="arabicPeriod"/>
              <a:defRPr/>
            </a:pPr>
            <a:r>
              <a:rPr lang="es-CO" dirty="0">
                <a:solidFill>
                  <a:schemeClr val="tx2"/>
                </a:solidFill>
              </a:rPr>
              <a:t>Ubicación</a:t>
            </a:r>
          </a:p>
          <a:p>
            <a:pPr marL="969963" indent="-609600">
              <a:lnSpc>
                <a:spcPct val="130000"/>
              </a:lnSpc>
              <a:spcBef>
                <a:spcPct val="20000"/>
              </a:spcBef>
              <a:buClr>
                <a:srgbClr val="5BC6E8"/>
              </a:buClr>
              <a:buSzPct val="90000"/>
              <a:buFont typeface="+mj-lt"/>
              <a:buAutoNum type="arabicPeriod"/>
              <a:defRPr/>
            </a:pPr>
            <a:r>
              <a:rPr lang="es-CO" dirty="0">
                <a:solidFill>
                  <a:schemeClr val="tx2"/>
                </a:solidFill>
              </a:rPr>
              <a:t>Alcance del Proyecto</a:t>
            </a:r>
          </a:p>
          <a:p>
            <a:pPr marL="969963" indent="-609600">
              <a:lnSpc>
                <a:spcPct val="130000"/>
              </a:lnSpc>
              <a:spcBef>
                <a:spcPct val="20000"/>
              </a:spcBef>
              <a:buClr>
                <a:srgbClr val="5BC6E8"/>
              </a:buClr>
              <a:buSzPct val="90000"/>
              <a:buFont typeface="+mj-lt"/>
              <a:buAutoNum type="arabicPeriod"/>
              <a:defRPr/>
            </a:pPr>
            <a:r>
              <a:rPr lang="es-CO" dirty="0">
                <a:solidFill>
                  <a:schemeClr val="tx2"/>
                </a:solidFill>
              </a:rPr>
              <a:t>Diagrama Unifilar</a:t>
            </a:r>
          </a:p>
          <a:p>
            <a:pPr marL="969963" indent="-609600">
              <a:lnSpc>
                <a:spcPct val="130000"/>
              </a:lnSpc>
              <a:spcBef>
                <a:spcPct val="20000"/>
              </a:spcBef>
              <a:buClr>
                <a:srgbClr val="5BC6E8"/>
              </a:buClr>
              <a:buSzPct val="90000"/>
              <a:buFont typeface="+mj-lt"/>
              <a:buAutoNum type="arabicPeriod"/>
              <a:defRPr/>
            </a:pPr>
            <a:r>
              <a:rPr lang="es-CO" dirty="0">
                <a:solidFill>
                  <a:srgbClr val="003A6F"/>
                </a:solidFill>
              </a:rPr>
              <a:t>Alternativas de Rutas para la Línea</a:t>
            </a:r>
          </a:p>
          <a:p>
            <a:pPr marL="969963" indent="-609600">
              <a:lnSpc>
                <a:spcPct val="130000"/>
              </a:lnSpc>
              <a:spcBef>
                <a:spcPct val="20000"/>
              </a:spcBef>
              <a:buClr>
                <a:srgbClr val="5BC6E8"/>
              </a:buClr>
              <a:buSzPct val="90000"/>
              <a:buFont typeface="+mj-lt"/>
              <a:buAutoNum type="arabicPeriod"/>
              <a:defRPr/>
            </a:pPr>
            <a:r>
              <a:rPr lang="es-CO" dirty="0">
                <a:solidFill>
                  <a:schemeClr val="tx2"/>
                </a:solidFill>
              </a:rPr>
              <a:t>Conclusiones</a:t>
            </a:r>
          </a:p>
        </p:txBody>
      </p:sp>
      <p:sp>
        <p:nvSpPr>
          <p:cNvPr id="21507" name="Título 2"/>
          <p:cNvSpPr>
            <a:spLocks noGrp="1"/>
          </p:cNvSpPr>
          <p:nvPr>
            <p:ph type="title"/>
          </p:nvPr>
        </p:nvSpPr>
        <p:spPr>
          <a:xfrm>
            <a:off x="554038" y="163513"/>
            <a:ext cx="7950200" cy="1084262"/>
          </a:xfrm>
        </p:spPr>
        <p:txBody>
          <a:bodyPr anchor="ctr"/>
          <a:lstStyle/>
          <a:p>
            <a:r>
              <a:rPr lang="es-ES_tradnl" altLang="es-CO">
                <a:solidFill>
                  <a:srgbClr val="0099FF"/>
                </a:solidFill>
              </a:rPr>
              <a:t>CONTENIDO</a:t>
            </a:r>
          </a:p>
        </p:txBody>
      </p:sp>
    </p:spTree>
    <p:extLst>
      <p:ext uri="{BB962C8B-B14F-4D97-AF65-F5344CB8AC3E}">
        <p14:creationId xmlns:p14="http://schemas.microsoft.com/office/powerpoint/2010/main" val="327927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1. ANTECEDENTES</a:t>
            </a:r>
          </a:p>
        </p:txBody>
      </p:sp>
      <p:sp>
        <p:nvSpPr>
          <p:cNvPr id="4" name="11 Rectángulo"/>
          <p:cNvSpPr/>
          <p:nvPr/>
        </p:nvSpPr>
        <p:spPr>
          <a:xfrm>
            <a:off x="341313" y="1527435"/>
            <a:ext cx="6399864" cy="4995214"/>
          </a:xfrm>
          <a:prstGeom prst="rect">
            <a:avLst/>
          </a:prstGeom>
        </p:spPr>
        <p:txBody>
          <a:bodyPr wrap="square">
            <a:spAutoFit/>
          </a:bodyPr>
          <a:lstStyle/>
          <a:p>
            <a:pPr marL="177800" lvl="1" algn="just" eaLnBrk="0" hangingPunct="0">
              <a:lnSpc>
                <a:spcPct val="150000"/>
              </a:lnSpc>
              <a:spcBef>
                <a:spcPct val="20000"/>
              </a:spcBef>
              <a:buClr>
                <a:srgbClr val="003A6F"/>
              </a:buClr>
              <a:defRPr/>
            </a:pPr>
            <a:r>
              <a:rPr lang="es-CO" b="1" dirty="0">
                <a:solidFill>
                  <a:schemeClr val="tx2"/>
                </a:solidFill>
              </a:rPr>
              <a:t>CLIENTE: DRUMMOND LTD</a:t>
            </a:r>
            <a:endParaRPr lang="es-CO" dirty="0">
              <a:solidFill>
                <a:schemeClr val="tx2"/>
              </a:solidFill>
            </a:endParaRPr>
          </a:p>
          <a:p>
            <a:pPr marL="177800" lvl="1" algn="just" eaLnBrk="0" hangingPunct="0">
              <a:spcBef>
                <a:spcPct val="20000"/>
              </a:spcBef>
              <a:buClr>
                <a:srgbClr val="003A6F"/>
              </a:buClr>
              <a:defRPr/>
            </a:pPr>
            <a:r>
              <a:rPr lang="es-CO" dirty="0">
                <a:solidFill>
                  <a:schemeClr val="tx2"/>
                </a:solidFill>
              </a:rPr>
              <a:t>DRUMMOND Company Inc. es una compañía privada establecida en la ciudad de Birmingham, estado de Alabama (Estados Unidos), cuya actividad es la explotación de carbón. </a:t>
            </a:r>
          </a:p>
          <a:p>
            <a:pPr marL="177800" lvl="1" algn="just" eaLnBrk="0" hangingPunct="0">
              <a:spcBef>
                <a:spcPct val="20000"/>
              </a:spcBef>
              <a:buClr>
                <a:srgbClr val="003A6F"/>
              </a:buClr>
              <a:defRPr/>
            </a:pPr>
            <a:endParaRPr lang="es-CO" dirty="0">
              <a:solidFill>
                <a:schemeClr val="tx2"/>
              </a:solidFill>
            </a:endParaRPr>
          </a:p>
          <a:p>
            <a:pPr marL="177800" lvl="1" algn="just" eaLnBrk="0" hangingPunct="0">
              <a:spcBef>
                <a:spcPct val="20000"/>
              </a:spcBef>
              <a:buClr>
                <a:srgbClr val="003A6F"/>
              </a:buClr>
              <a:defRPr/>
            </a:pPr>
            <a:r>
              <a:rPr lang="es-CO" dirty="0">
                <a:solidFill>
                  <a:schemeClr val="tx2"/>
                </a:solidFill>
              </a:rPr>
              <a:t>DRUMMOND Company Inc. constituyó la filial DRUMMOND Ltd. para el desarrollo de sus proyectos en Colombia.</a:t>
            </a:r>
          </a:p>
          <a:p>
            <a:pPr marL="177800" lvl="1" algn="just" eaLnBrk="0" hangingPunct="0">
              <a:spcBef>
                <a:spcPct val="20000"/>
              </a:spcBef>
              <a:buClr>
                <a:srgbClr val="003A6F"/>
              </a:buClr>
              <a:defRPr/>
            </a:pPr>
            <a:endParaRPr lang="es-CO" dirty="0">
              <a:solidFill>
                <a:schemeClr val="tx2"/>
              </a:solidFill>
            </a:endParaRPr>
          </a:p>
          <a:p>
            <a:pPr marL="177800" lvl="1" algn="just" eaLnBrk="0" hangingPunct="0">
              <a:spcBef>
                <a:spcPct val="20000"/>
              </a:spcBef>
              <a:buClr>
                <a:srgbClr val="003A6F"/>
              </a:buClr>
              <a:defRPr/>
            </a:pPr>
            <a:r>
              <a:rPr lang="es-CO" dirty="0">
                <a:solidFill>
                  <a:schemeClr val="tx2"/>
                </a:solidFill>
              </a:rPr>
              <a:t>DRUMMOND Ltd. cuenta con “Puerto Drummond”, un puerto marítimo ubicado sobre el mar Caribe, en el municipio de Ciénaga, Magdalena, el cual se dedica al embarque de carbón a través del cargue directo y posee una capacidad instalada de 60 millones de toneladas por año. </a:t>
            </a:r>
          </a:p>
          <a:p>
            <a:pPr indent="-279400" algn="just" eaLnBrk="0" hangingPunct="0">
              <a:spcBef>
                <a:spcPct val="20000"/>
              </a:spcBef>
              <a:buClr>
                <a:srgbClr val="003A6F"/>
              </a:buClr>
              <a:defRPr/>
            </a:pPr>
            <a:endParaRPr lang="es-CO"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194" y="1545559"/>
            <a:ext cx="3441510" cy="233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777" y="4053722"/>
            <a:ext cx="3439379" cy="2452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3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1. ANTECEDENTES</a:t>
            </a:r>
          </a:p>
        </p:txBody>
      </p:sp>
      <p:sp>
        <p:nvSpPr>
          <p:cNvPr id="7" name="4 Rectángulo"/>
          <p:cNvSpPr>
            <a:spLocks noChangeArrowheads="1"/>
          </p:cNvSpPr>
          <p:nvPr/>
        </p:nvSpPr>
        <p:spPr bwMode="auto">
          <a:xfrm>
            <a:off x="158496" y="1525367"/>
            <a:ext cx="11594592" cy="4909036"/>
          </a:xfrm>
          <a:prstGeom prst="rect">
            <a:avLst/>
          </a:prstGeom>
          <a:noFill/>
          <a:ln w="9525">
            <a:noFill/>
            <a:miter lim="800000"/>
            <a:headEnd/>
            <a:tailEnd/>
          </a:ln>
        </p:spPr>
        <p:txBody>
          <a:bodyPr wrap="square">
            <a:spAutoFit/>
          </a:bodyPr>
          <a:lstStyle/>
          <a:p>
            <a:pPr marL="396000" lvl="1" indent="-285750" algn="just" eaLnBrk="0" hangingPunct="0">
              <a:spcBef>
                <a:spcPts val="1000"/>
              </a:spcBef>
              <a:buClr>
                <a:schemeClr val="accent1"/>
              </a:buClr>
              <a:buSzPct val="90000"/>
              <a:buFont typeface="Courier New" panose="02070309020205020404" pitchFamily="49" charset="0"/>
              <a:buChar char="o"/>
              <a:defRPr/>
            </a:pPr>
            <a:r>
              <a:rPr lang="es-CO" dirty="0">
                <a:solidFill>
                  <a:schemeClr val="tx2"/>
                </a:solidFill>
              </a:rPr>
              <a:t>En cumplimiento del artículo 113 de la Ley 1450 de 2011 y las Resoluciones 098 y 298 de 2012 del Ministerio de Transporte, DRUMMOND construyó un sistema de cargue directo de carbón en su Puerto ubicado en jurisdicción del municipio de Ciénaga (Magdalena), lo cual requirió incrementar su demanda en potencia de 10 MW a 50 </a:t>
            </a:r>
            <a:r>
              <a:rPr lang="es-CO" dirty="0" err="1">
                <a:solidFill>
                  <a:schemeClr val="tx2"/>
                </a:solidFill>
              </a:rPr>
              <a:t>MW</a:t>
            </a:r>
            <a:r>
              <a:rPr lang="es-CO" dirty="0">
                <a:solidFill>
                  <a:schemeClr val="tx2"/>
                </a:solidFill>
              </a:rPr>
              <a:t>; esta demanda no puede ser atendida desde la red de ELECTRICARIBE.</a:t>
            </a:r>
          </a:p>
          <a:p>
            <a:pPr marL="396000" lvl="1" indent="-285750" algn="just" eaLnBrk="0" hangingPunct="0">
              <a:spcBef>
                <a:spcPts val="1000"/>
              </a:spcBef>
              <a:buClr>
                <a:schemeClr val="accent1"/>
              </a:buClr>
              <a:buSzPct val="90000"/>
              <a:buFont typeface="Courier New" panose="02070309020205020404" pitchFamily="49" charset="0"/>
              <a:buChar char="o"/>
              <a:defRPr/>
            </a:pPr>
            <a:r>
              <a:rPr lang="es-CO" dirty="0">
                <a:solidFill>
                  <a:schemeClr val="tx2"/>
                </a:solidFill>
              </a:rPr>
              <a:t>Para atender el incremento de potencia, TRANSELCA solicitó una conexión provisional en “T” a la línea del STN Santa Marta – Fundación 1 de 220 </a:t>
            </a:r>
            <a:r>
              <a:rPr lang="es-CO" dirty="0" err="1">
                <a:solidFill>
                  <a:schemeClr val="tx2"/>
                </a:solidFill>
              </a:rPr>
              <a:t>kV</a:t>
            </a:r>
            <a:r>
              <a:rPr lang="es-CO" dirty="0">
                <a:solidFill>
                  <a:schemeClr val="tx2"/>
                </a:solidFill>
              </a:rPr>
              <a:t>, que fue aprobada por el </a:t>
            </a:r>
            <a:r>
              <a:rPr lang="es-CO" dirty="0" err="1">
                <a:solidFill>
                  <a:schemeClr val="tx2"/>
                </a:solidFill>
              </a:rPr>
              <a:t>CNO</a:t>
            </a:r>
            <a:r>
              <a:rPr lang="es-CO" dirty="0">
                <a:solidFill>
                  <a:schemeClr val="tx2"/>
                </a:solidFill>
              </a:rPr>
              <a:t> mediante Acuerdo No. 668 del 06 de febrero de 2014. La UPME aprobó a DRUMMOND el incremento de la demanda en concepto del 25 de noviembre de 2013 con radicado No. 20131500072561. </a:t>
            </a:r>
          </a:p>
          <a:p>
            <a:pPr marL="396000" lvl="1" indent="-285750" algn="just" eaLnBrk="0" hangingPunct="0">
              <a:spcBef>
                <a:spcPts val="1000"/>
              </a:spcBef>
              <a:buClr>
                <a:schemeClr val="accent1"/>
              </a:buClr>
              <a:buSzPct val="90000"/>
              <a:buFont typeface="Courier New" panose="02070309020205020404" pitchFamily="49" charset="0"/>
              <a:buChar char="o"/>
              <a:defRPr/>
            </a:pPr>
            <a:r>
              <a:rPr lang="es-CO" dirty="0">
                <a:solidFill>
                  <a:schemeClr val="tx2"/>
                </a:solidFill>
              </a:rPr>
              <a:t>TRANSELCA y DRUMMOND suscribieron Contrato de Conexión el 25 de noviembre de 2014 por la conexión al STN.</a:t>
            </a:r>
          </a:p>
          <a:p>
            <a:pPr marL="396000" lvl="1" indent="-285750" algn="just" eaLnBrk="0" hangingPunct="0">
              <a:spcBef>
                <a:spcPts val="1000"/>
              </a:spcBef>
              <a:buClr>
                <a:schemeClr val="accent1"/>
              </a:buClr>
              <a:buSzPct val="90000"/>
              <a:buFont typeface="Courier New" panose="02070309020205020404" pitchFamily="49" charset="0"/>
              <a:buChar char="o"/>
              <a:defRPr/>
            </a:pPr>
            <a:r>
              <a:rPr lang="es-CO" dirty="0">
                <a:solidFill>
                  <a:schemeClr val="tx2"/>
                </a:solidFill>
              </a:rPr>
              <a:t>La conexión provisional al STN se encuentra operativa desde el 14 de diciembre de 2014, mediante la nueva subestación Puerto Drummond a 220 kV y un tramo de línea de 250 metros conectado en “T” a la línea Santa Marta – Fundación 1. Esta conexión tenía previsto operar hasta el 31 de diciembre de 2016, fecha en la que se estimaba debía estar en operación la futura subestación Río Córdoba. Posteriormente, mediante acuerdo </a:t>
            </a:r>
            <a:r>
              <a:rPr lang="es-CO" dirty="0" err="1">
                <a:solidFill>
                  <a:schemeClr val="tx2"/>
                </a:solidFill>
              </a:rPr>
              <a:t>CNO</a:t>
            </a:r>
            <a:r>
              <a:rPr lang="es-CO" dirty="0">
                <a:solidFill>
                  <a:schemeClr val="tx2"/>
                </a:solidFill>
              </a:rPr>
              <a:t> 910 del 03 de noviembre de 2016, se amplío el plazo de la conexión en “T” hasta el 31 de diciembre de 2018.</a:t>
            </a:r>
          </a:p>
        </p:txBody>
      </p:sp>
    </p:spTree>
    <p:extLst>
      <p:ext uri="{BB962C8B-B14F-4D97-AF65-F5344CB8AC3E}">
        <p14:creationId xmlns:p14="http://schemas.microsoft.com/office/powerpoint/2010/main" val="289812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2. UBICACIÓN</a:t>
            </a:r>
          </a:p>
        </p:txBody>
      </p:sp>
      <p:sp>
        <p:nvSpPr>
          <p:cNvPr id="5" name="13 Rectángulo"/>
          <p:cNvSpPr>
            <a:spLocks noChangeArrowheads="1"/>
          </p:cNvSpPr>
          <p:nvPr/>
        </p:nvSpPr>
        <p:spPr bwMode="auto">
          <a:xfrm>
            <a:off x="0" y="1527512"/>
            <a:ext cx="11919043" cy="646331"/>
          </a:xfrm>
          <a:prstGeom prst="rect">
            <a:avLst/>
          </a:prstGeom>
          <a:noFill/>
          <a:ln w="9525">
            <a:noFill/>
            <a:miter lim="800000"/>
            <a:headEnd/>
            <a:tailEnd/>
          </a:ln>
        </p:spPr>
        <p:txBody>
          <a:bodyPr wrap="square">
            <a:spAutoFit/>
          </a:bodyPr>
          <a:lstStyle/>
          <a:p>
            <a:pPr marL="273050" algn="just">
              <a:buClr>
                <a:schemeClr val="bg2"/>
              </a:buClr>
            </a:pPr>
            <a:r>
              <a:rPr lang="es-CO" dirty="0">
                <a:solidFill>
                  <a:schemeClr val="tx2"/>
                </a:solidFill>
              </a:rPr>
              <a:t>El proyecto se encuentra ubicado en el municipio de Ciénaga, departamento del Magdalena en cercanía de la subestación Rio Córdoba 110 kV.</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84" y="2720652"/>
            <a:ext cx="5440733" cy="3173761"/>
          </a:xfrm>
          <a:prstGeom prst="rect">
            <a:avLst/>
          </a:prstGeom>
          <a:ln w="9525"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7 CuadroTexto"/>
          <p:cNvSpPr txBox="1"/>
          <p:nvPr/>
        </p:nvSpPr>
        <p:spPr>
          <a:xfrm>
            <a:off x="7682939" y="2302593"/>
            <a:ext cx="3037307" cy="276999"/>
          </a:xfrm>
          <a:prstGeom prst="rect">
            <a:avLst/>
          </a:prstGeom>
          <a:noFill/>
        </p:spPr>
        <p:txBody>
          <a:bodyPr wrap="square" rtlCol="0">
            <a:spAutoFit/>
          </a:bodyPr>
          <a:lstStyle/>
          <a:p>
            <a:pPr algn="ctr"/>
            <a:r>
              <a:rPr lang="es-CO" sz="1200" b="1" kern="0" dirty="0">
                <a:solidFill>
                  <a:srgbClr val="003A6F"/>
                </a:solidFill>
                <a:latin typeface="+mn-lt"/>
                <a:ea typeface="Batang"/>
                <a:cs typeface="Batang"/>
              </a:rPr>
              <a:t>Subestación Drummond – Río Córdoba</a:t>
            </a:r>
          </a:p>
        </p:txBody>
      </p:sp>
      <p:sp>
        <p:nvSpPr>
          <p:cNvPr id="8" name="9 Flecha derecha"/>
          <p:cNvSpPr/>
          <p:nvPr/>
        </p:nvSpPr>
        <p:spPr bwMode="auto">
          <a:xfrm>
            <a:off x="5878113" y="4024380"/>
            <a:ext cx="476633" cy="443346"/>
          </a:xfrm>
          <a:prstGeom prst="rightArrow">
            <a:avLst/>
          </a:prstGeom>
          <a:solidFill>
            <a:schemeClr val="tx2">
              <a:lumMod val="20000"/>
              <a:lumOff val="80000"/>
            </a:schemeClr>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sp>
        <p:nvSpPr>
          <p:cNvPr id="9" name="32 CuadroTexto"/>
          <p:cNvSpPr txBox="1"/>
          <p:nvPr/>
        </p:nvSpPr>
        <p:spPr>
          <a:xfrm>
            <a:off x="1559656" y="2379778"/>
            <a:ext cx="2937388" cy="276999"/>
          </a:xfrm>
          <a:prstGeom prst="rect">
            <a:avLst/>
          </a:prstGeom>
          <a:noFill/>
        </p:spPr>
        <p:txBody>
          <a:bodyPr wrap="square" rtlCol="0">
            <a:spAutoFit/>
          </a:bodyPr>
          <a:lstStyle/>
          <a:p>
            <a:pPr algn="ctr"/>
            <a:r>
              <a:rPr lang="es-CO" sz="1200" b="1" kern="0" dirty="0">
                <a:solidFill>
                  <a:srgbClr val="003A6F"/>
                </a:solidFill>
                <a:latin typeface="+mn-lt"/>
                <a:ea typeface="Batang"/>
                <a:cs typeface="Batang"/>
              </a:rPr>
              <a:t>Zona del Proyecto</a:t>
            </a:r>
          </a:p>
        </p:txBody>
      </p:sp>
      <p:sp>
        <p:nvSpPr>
          <p:cNvPr id="10" name="4 Conector"/>
          <p:cNvSpPr/>
          <p:nvPr/>
        </p:nvSpPr>
        <p:spPr bwMode="auto">
          <a:xfrm>
            <a:off x="3285712" y="3988380"/>
            <a:ext cx="72000" cy="72000"/>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sp>
        <p:nvSpPr>
          <p:cNvPr id="11" name="10 CuadroTexto"/>
          <p:cNvSpPr txBox="1"/>
          <p:nvPr/>
        </p:nvSpPr>
        <p:spPr>
          <a:xfrm>
            <a:off x="2803512" y="3711381"/>
            <a:ext cx="1036400" cy="276999"/>
          </a:xfrm>
          <a:prstGeom prst="rect">
            <a:avLst/>
          </a:prstGeom>
          <a:noFill/>
        </p:spPr>
        <p:txBody>
          <a:bodyPr wrap="square" rtlCol="0">
            <a:spAutoFit/>
          </a:bodyPr>
          <a:lstStyle/>
          <a:p>
            <a:pPr algn="ctr"/>
            <a:r>
              <a:rPr lang="es-CO" sz="600" dirty="0">
                <a:solidFill>
                  <a:srgbClr val="000000"/>
                </a:solidFill>
              </a:rPr>
              <a:t>S/E</a:t>
            </a:r>
          </a:p>
          <a:p>
            <a:pPr algn="ctr"/>
            <a:r>
              <a:rPr lang="es-CO" sz="600" dirty="0">
                <a:solidFill>
                  <a:srgbClr val="000000"/>
                </a:solidFill>
              </a:rPr>
              <a:t> </a:t>
            </a:r>
            <a:r>
              <a:rPr lang="es-CO" sz="600" dirty="0" err="1">
                <a:solidFill>
                  <a:srgbClr val="000000"/>
                </a:solidFill>
              </a:rPr>
              <a:t>Drummond</a:t>
            </a:r>
            <a:endParaRPr lang="es-CO" sz="600" dirty="0">
              <a:solidFill>
                <a:srgbClr val="000000"/>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143" y="2793110"/>
            <a:ext cx="5434900" cy="317953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8 Elipse"/>
          <p:cNvSpPr/>
          <p:nvPr/>
        </p:nvSpPr>
        <p:spPr bwMode="auto">
          <a:xfrm>
            <a:off x="2993124" y="3583632"/>
            <a:ext cx="725436" cy="513900"/>
          </a:xfrm>
          <a:prstGeom prst="ellipse">
            <a:avLst/>
          </a:prstGeom>
          <a:noFill/>
          <a:ln w="76200" cap="flat" cmpd="tri" algn="ctr">
            <a:solidFill>
              <a:srgbClr val="00B0F0"/>
            </a:solidFill>
            <a:prstDash val="solid"/>
            <a:round/>
            <a:headEnd type="none" w="med" len="med"/>
            <a:tailEnd type="none" w="med" len="med"/>
          </a:ln>
          <a:effectLst>
            <a:glow rad="1397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solidFill>
                  <a:schemeClr val="bg2">
                    <a:lumMod val="75000"/>
                  </a:schemeClr>
                </a:solidFill>
              </a:ln>
              <a:solidFill>
                <a:schemeClr val="tx1"/>
              </a:solidFill>
              <a:effectLst/>
              <a:latin typeface="BC I25 Wide" pitchFamily="34" charset="0"/>
            </a:endParaRPr>
          </a:p>
        </p:txBody>
      </p:sp>
    </p:spTree>
    <p:extLst>
      <p:ext uri="{BB962C8B-B14F-4D97-AF65-F5344CB8AC3E}">
        <p14:creationId xmlns:p14="http://schemas.microsoft.com/office/powerpoint/2010/main" val="8072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3. ALCANCE DEL PROYECTO</a:t>
            </a:r>
          </a:p>
        </p:txBody>
      </p:sp>
      <p:sp>
        <p:nvSpPr>
          <p:cNvPr id="4" name="8 Rectángulo"/>
          <p:cNvSpPr>
            <a:spLocks noChangeArrowheads="1"/>
          </p:cNvSpPr>
          <p:nvPr/>
        </p:nvSpPr>
        <p:spPr bwMode="auto">
          <a:xfrm>
            <a:off x="201231" y="1806387"/>
            <a:ext cx="11700717" cy="1826141"/>
          </a:xfrm>
          <a:prstGeom prst="rect">
            <a:avLst/>
          </a:prstGeom>
          <a:noFill/>
          <a:ln w="9525">
            <a:noFill/>
            <a:miter lim="800000"/>
            <a:headEnd/>
            <a:tailEnd/>
          </a:ln>
        </p:spPr>
        <p:txBody>
          <a:bodyPr wrap="square">
            <a:spAutoFit/>
          </a:bodyPr>
          <a:lstStyle/>
          <a:p>
            <a:pPr marL="110250" lvl="1" algn="just" eaLnBrk="0" hangingPunct="0">
              <a:spcBef>
                <a:spcPts val="1000"/>
              </a:spcBef>
              <a:buClr>
                <a:schemeClr val="bg2"/>
              </a:buClr>
              <a:buSzPct val="90000"/>
              <a:defRPr/>
            </a:pPr>
            <a:r>
              <a:rPr lang="es-CO" sz="2000" dirty="0">
                <a:solidFill>
                  <a:schemeClr val="tx2"/>
                </a:solidFill>
              </a:rPr>
              <a:t>El proyecto consiste en el diseño y construcción de una (1) línea de transmisión de aproximadamente 5 Km de longitud, en circuito sencillo, entre la subestación </a:t>
            </a:r>
            <a:r>
              <a:rPr lang="es-CO" sz="2000" dirty="0" err="1">
                <a:solidFill>
                  <a:schemeClr val="tx2"/>
                </a:solidFill>
              </a:rPr>
              <a:t>Drummond</a:t>
            </a:r>
            <a:r>
              <a:rPr lang="es-CO" sz="2000" dirty="0">
                <a:solidFill>
                  <a:schemeClr val="tx2"/>
                </a:solidFill>
              </a:rPr>
              <a:t> 220 </a:t>
            </a:r>
            <a:r>
              <a:rPr lang="es-CO" sz="2000" dirty="0" err="1">
                <a:solidFill>
                  <a:schemeClr val="tx2"/>
                </a:solidFill>
              </a:rPr>
              <a:t>kV</a:t>
            </a:r>
            <a:r>
              <a:rPr lang="es-CO" sz="2000" dirty="0">
                <a:solidFill>
                  <a:schemeClr val="tx2"/>
                </a:solidFill>
              </a:rPr>
              <a:t> y la nueva Subestación Rio Córdoba 220 </a:t>
            </a:r>
            <a:r>
              <a:rPr lang="es-CO" sz="2000" dirty="0" err="1">
                <a:solidFill>
                  <a:schemeClr val="tx2"/>
                </a:solidFill>
              </a:rPr>
              <a:t>kV</a:t>
            </a:r>
            <a:r>
              <a:rPr lang="es-CO" sz="2000" dirty="0">
                <a:solidFill>
                  <a:schemeClr val="tx2"/>
                </a:solidFill>
              </a:rPr>
              <a:t> propiedad de </a:t>
            </a:r>
            <a:r>
              <a:rPr lang="es-CO" sz="2000" dirty="0" err="1">
                <a:solidFill>
                  <a:schemeClr val="tx2"/>
                </a:solidFill>
              </a:rPr>
              <a:t>EBB</a:t>
            </a:r>
            <a:r>
              <a:rPr lang="es-CO" sz="2000" dirty="0">
                <a:solidFill>
                  <a:schemeClr val="tx2"/>
                </a:solidFill>
              </a:rPr>
              <a:t>. </a:t>
            </a:r>
          </a:p>
          <a:p>
            <a:pPr marL="110250" lvl="1" algn="just" eaLnBrk="0" hangingPunct="0">
              <a:spcBef>
                <a:spcPts val="1000"/>
              </a:spcBef>
              <a:buClr>
                <a:schemeClr val="bg2"/>
              </a:buClr>
              <a:buSzPct val="90000"/>
              <a:defRPr/>
            </a:pPr>
            <a:endParaRPr lang="es-CO" sz="2000" dirty="0">
              <a:solidFill>
                <a:schemeClr val="tx2"/>
              </a:solidFill>
            </a:endParaRPr>
          </a:p>
          <a:p>
            <a:pPr marL="110250" lvl="1" algn="just" eaLnBrk="0" hangingPunct="0">
              <a:spcBef>
                <a:spcPts val="1000"/>
              </a:spcBef>
              <a:buClr>
                <a:schemeClr val="bg2"/>
              </a:buClr>
              <a:buSzPct val="90000"/>
              <a:defRPr/>
            </a:pPr>
            <a:endParaRPr lang="es-CO" sz="1600" dirty="0">
              <a:solidFill>
                <a:schemeClr val="tx2"/>
              </a:solidFill>
              <a:latin typeface="+mn-lt"/>
            </a:endParaRPr>
          </a:p>
        </p:txBody>
      </p:sp>
    </p:spTree>
    <p:extLst>
      <p:ext uri="{BB962C8B-B14F-4D97-AF65-F5344CB8AC3E}">
        <p14:creationId xmlns:p14="http://schemas.microsoft.com/office/powerpoint/2010/main" val="373875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4. DIAGRAMA UNIFILAR</a:t>
            </a:r>
          </a:p>
        </p:txBody>
      </p:sp>
      <p:sp>
        <p:nvSpPr>
          <p:cNvPr id="164" name="188 Rectángulo redondeado"/>
          <p:cNvSpPr/>
          <p:nvPr/>
        </p:nvSpPr>
        <p:spPr bwMode="auto">
          <a:xfrm>
            <a:off x="6921940" y="2390573"/>
            <a:ext cx="1521963" cy="3319022"/>
          </a:xfrm>
          <a:prstGeom prst="roundRect">
            <a:avLst/>
          </a:prstGeom>
          <a:pattFill prst="ltDn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sp>
        <p:nvSpPr>
          <p:cNvPr id="165" name="2 Rectángulo redondeado"/>
          <p:cNvSpPr/>
          <p:nvPr/>
        </p:nvSpPr>
        <p:spPr bwMode="auto">
          <a:xfrm>
            <a:off x="6074376" y="2375472"/>
            <a:ext cx="679739" cy="1964231"/>
          </a:xfrm>
          <a:prstGeom prst="roundRect">
            <a:avLst/>
          </a:prstGeom>
          <a:pattFill prst="ltDnDiag">
            <a:fgClr>
              <a:schemeClr val="bg1">
                <a:lumMod val="50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cxnSp>
        <p:nvCxnSpPr>
          <p:cNvPr id="166" name="293 Conector recto"/>
          <p:cNvCxnSpPr/>
          <p:nvPr/>
        </p:nvCxnSpPr>
        <p:spPr bwMode="auto">
          <a:xfrm>
            <a:off x="2770053" y="3721849"/>
            <a:ext cx="656953" cy="0"/>
          </a:xfrm>
          <a:prstGeom prst="line">
            <a:avLst/>
          </a:prstGeom>
          <a:solidFill>
            <a:sysClr val="windowText" lastClr="000000"/>
          </a:solidFill>
          <a:ln w="19050" cap="flat" cmpd="sng" algn="ctr">
            <a:solidFill>
              <a:srgbClr val="00B0F0"/>
            </a:solidFill>
            <a:prstDash val="solid"/>
            <a:round/>
            <a:headEnd type="oval" w="med" len="med"/>
            <a:tailEnd type="triangle" w="med" len="med"/>
          </a:ln>
          <a:effectLst/>
        </p:spPr>
      </p:cxnSp>
      <p:cxnSp>
        <p:nvCxnSpPr>
          <p:cNvPr id="167" name="294 Conector recto"/>
          <p:cNvCxnSpPr/>
          <p:nvPr/>
        </p:nvCxnSpPr>
        <p:spPr bwMode="auto">
          <a:xfrm>
            <a:off x="637469" y="2510281"/>
            <a:ext cx="2385775" cy="0"/>
          </a:xfrm>
          <a:prstGeom prst="line">
            <a:avLst/>
          </a:prstGeom>
          <a:solidFill>
            <a:sysClr val="windowText" lastClr="000000"/>
          </a:solidFill>
          <a:ln w="76200" cap="flat" cmpd="sng" algn="ctr">
            <a:solidFill>
              <a:srgbClr val="00B0F0"/>
            </a:solidFill>
            <a:prstDash val="solid"/>
            <a:round/>
            <a:headEnd type="none" w="med" len="med"/>
            <a:tailEnd type="none" w="med" len="med"/>
          </a:ln>
          <a:effectLst/>
        </p:spPr>
      </p:cxnSp>
      <p:cxnSp>
        <p:nvCxnSpPr>
          <p:cNvPr id="168" name="295 Conector recto"/>
          <p:cNvCxnSpPr/>
          <p:nvPr/>
        </p:nvCxnSpPr>
        <p:spPr bwMode="auto">
          <a:xfrm>
            <a:off x="1141465" y="4582127"/>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69" name="297 Conector recto"/>
          <p:cNvCxnSpPr/>
          <p:nvPr/>
        </p:nvCxnSpPr>
        <p:spPr bwMode="auto">
          <a:xfrm flipH="1">
            <a:off x="1142154" y="4080564"/>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0" name="298 Conector recto"/>
          <p:cNvCxnSpPr/>
          <p:nvPr/>
        </p:nvCxnSpPr>
        <p:spPr bwMode="auto">
          <a:xfrm flipH="1">
            <a:off x="1137454" y="448093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1" name="301 Conector recto"/>
          <p:cNvCxnSpPr/>
          <p:nvPr/>
        </p:nvCxnSpPr>
        <p:spPr bwMode="auto">
          <a:xfrm>
            <a:off x="644788" y="4882794"/>
            <a:ext cx="2385775" cy="0"/>
          </a:xfrm>
          <a:prstGeom prst="line">
            <a:avLst/>
          </a:prstGeom>
          <a:solidFill>
            <a:sysClr val="windowText" lastClr="000000"/>
          </a:solidFill>
          <a:ln w="76200" cap="flat" cmpd="sng" algn="ctr">
            <a:solidFill>
              <a:srgbClr val="00B0F0"/>
            </a:solidFill>
            <a:prstDash val="solid"/>
            <a:round/>
            <a:headEnd type="none" w="med" len="med"/>
            <a:tailEnd type="none" w="med" len="med"/>
          </a:ln>
          <a:effectLst/>
        </p:spPr>
      </p:cxnSp>
      <p:cxnSp>
        <p:nvCxnSpPr>
          <p:cNvPr id="172" name="302 Conector recto"/>
          <p:cNvCxnSpPr/>
          <p:nvPr/>
        </p:nvCxnSpPr>
        <p:spPr bwMode="auto">
          <a:xfrm>
            <a:off x="1147324" y="4179510"/>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3" name="303 Conector recto"/>
          <p:cNvCxnSpPr/>
          <p:nvPr/>
        </p:nvCxnSpPr>
        <p:spPr bwMode="auto">
          <a:xfrm>
            <a:off x="1146157" y="3427149"/>
            <a:ext cx="0" cy="613174"/>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4" name="304 Conector recto"/>
          <p:cNvCxnSpPr/>
          <p:nvPr/>
        </p:nvCxnSpPr>
        <p:spPr bwMode="auto">
          <a:xfrm>
            <a:off x="1142541" y="2518539"/>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5" name="306 Conector recto"/>
          <p:cNvCxnSpPr/>
          <p:nvPr/>
        </p:nvCxnSpPr>
        <p:spPr bwMode="auto">
          <a:xfrm flipH="1">
            <a:off x="1150203" y="281726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6" name="307 Conector recto"/>
          <p:cNvCxnSpPr/>
          <p:nvPr/>
        </p:nvCxnSpPr>
        <p:spPr bwMode="auto">
          <a:xfrm flipH="1">
            <a:off x="1145504" y="3326937"/>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7" name="308 Conector recto"/>
          <p:cNvCxnSpPr/>
          <p:nvPr/>
        </p:nvCxnSpPr>
        <p:spPr bwMode="auto">
          <a:xfrm>
            <a:off x="1148348" y="2916205"/>
            <a:ext cx="0" cy="40878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8" name="309 Conector recto"/>
          <p:cNvCxnSpPr/>
          <p:nvPr/>
        </p:nvCxnSpPr>
        <p:spPr bwMode="auto">
          <a:xfrm>
            <a:off x="1901067" y="4580978"/>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79" name="311 Conector recto"/>
          <p:cNvCxnSpPr/>
          <p:nvPr/>
        </p:nvCxnSpPr>
        <p:spPr bwMode="auto">
          <a:xfrm flipH="1">
            <a:off x="1901756" y="4079415"/>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0" name="312 Conector recto"/>
          <p:cNvCxnSpPr/>
          <p:nvPr/>
        </p:nvCxnSpPr>
        <p:spPr bwMode="auto">
          <a:xfrm flipH="1">
            <a:off x="1897057" y="447978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1" name="314 Conector recto"/>
          <p:cNvCxnSpPr/>
          <p:nvPr/>
        </p:nvCxnSpPr>
        <p:spPr bwMode="auto">
          <a:xfrm flipV="1">
            <a:off x="2259981" y="1557471"/>
            <a:ext cx="0" cy="2180174"/>
          </a:xfrm>
          <a:prstGeom prst="line">
            <a:avLst/>
          </a:prstGeom>
          <a:solidFill>
            <a:sysClr val="windowText" lastClr="000000"/>
          </a:solidFill>
          <a:ln w="19050" cap="flat" cmpd="sng" algn="ctr">
            <a:solidFill>
              <a:srgbClr val="00B0F0"/>
            </a:solidFill>
            <a:prstDash val="dash"/>
            <a:round/>
            <a:headEnd type="none" w="med" len="med"/>
            <a:tailEnd type="none" w="med" len="med"/>
          </a:ln>
          <a:effectLst/>
        </p:spPr>
      </p:cxnSp>
      <p:cxnSp>
        <p:nvCxnSpPr>
          <p:cNvPr id="182" name="315 Conector recto"/>
          <p:cNvCxnSpPr/>
          <p:nvPr/>
        </p:nvCxnSpPr>
        <p:spPr bwMode="auto">
          <a:xfrm>
            <a:off x="1906926" y="4178360"/>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3" name="316 Conector recto"/>
          <p:cNvCxnSpPr/>
          <p:nvPr/>
        </p:nvCxnSpPr>
        <p:spPr bwMode="auto">
          <a:xfrm>
            <a:off x="1905759" y="3425999"/>
            <a:ext cx="0" cy="613174"/>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4" name="317 Conector recto"/>
          <p:cNvCxnSpPr/>
          <p:nvPr/>
        </p:nvCxnSpPr>
        <p:spPr bwMode="auto">
          <a:xfrm>
            <a:off x="1902143" y="2517389"/>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5" name="319 Conector recto"/>
          <p:cNvCxnSpPr/>
          <p:nvPr/>
        </p:nvCxnSpPr>
        <p:spPr bwMode="auto">
          <a:xfrm flipH="1">
            <a:off x="1909806" y="281611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6" name="320 Conector recto"/>
          <p:cNvCxnSpPr/>
          <p:nvPr/>
        </p:nvCxnSpPr>
        <p:spPr bwMode="auto">
          <a:xfrm flipH="1">
            <a:off x="1905106" y="3325787"/>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7" name="321 Conector recto"/>
          <p:cNvCxnSpPr/>
          <p:nvPr/>
        </p:nvCxnSpPr>
        <p:spPr bwMode="auto">
          <a:xfrm>
            <a:off x="1907950" y="2915055"/>
            <a:ext cx="0" cy="37471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8" name="322 Conector recto"/>
          <p:cNvCxnSpPr/>
          <p:nvPr/>
        </p:nvCxnSpPr>
        <p:spPr bwMode="auto">
          <a:xfrm>
            <a:off x="2762742" y="4576670"/>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89" name="324 Conector recto"/>
          <p:cNvCxnSpPr/>
          <p:nvPr/>
        </p:nvCxnSpPr>
        <p:spPr bwMode="auto">
          <a:xfrm flipH="1">
            <a:off x="2763431" y="4075107"/>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0" name="325 Conector recto"/>
          <p:cNvCxnSpPr/>
          <p:nvPr/>
        </p:nvCxnSpPr>
        <p:spPr bwMode="auto">
          <a:xfrm flipH="1">
            <a:off x="2758731" y="4475473"/>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1" name="326 Conector recto"/>
          <p:cNvCxnSpPr/>
          <p:nvPr/>
        </p:nvCxnSpPr>
        <p:spPr bwMode="auto">
          <a:xfrm>
            <a:off x="2768601" y="4174052"/>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2" name="327 Conector recto"/>
          <p:cNvCxnSpPr/>
          <p:nvPr/>
        </p:nvCxnSpPr>
        <p:spPr bwMode="auto">
          <a:xfrm>
            <a:off x="2767434" y="3421692"/>
            <a:ext cx="0" cy="613174"/>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3" name="328 Conector recto"/>
          <p:cNvCxnSpPr/>
          <p:nvPr/>
        </p:nvCxnSpPr>
        <p:spPr bwMode="auto">
          <a:xfrm>
            <a:off x="2763818" y="2513082"/>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4" name="330 Conector recto"/>
          <p:cNvCxnSpPr/>
          <p:nvPr/>
        </p:nvCxnSpPr>
        <p:spPr bwMode="auto">
          <a:xfrm flipH="1">
            <a:off x="2771481" y="2811803"/>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5" name="331 Conector recto"/>
          <p:cNvCxnSpPr/>
          <p:nvPr/>
        </p:nvCxnSpPr>
        <p:spPr bwMode="auto">
          <a:xfrm flipH="1">
            <a:off x="2766781" y="332148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6" name="332 Conector recto"/>
          <p:cNvCxnSpPr/>
          <p:nvPr/>
        </p:nvCxnSpPr>
        <p:spPr bwMode="auto">
          <a:xfrm>
            <a:off x="2769625" y="2910748"/>
            <a:ext cx="0" cy="37471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197" name="333 Conector recto"/>
          <p:cNvCxnSpPr/>
          <p:nvPr/>
        </p:nvCxnSpPr>
        <p:spPr bwMode="auto">
          <a:xfrm rot="16200000" flipH="1" flipV="1">
            <a:off x="4445497" y="-638530"/>
            <a:ext cx="0" cy="4392000"/>
          </a:xfrm>
          <a:prstGeom prst="line">
            <a:avLst/>
          </a:prstGeom>
          <a:solidFill>
            <a:sysClr val="windowText" lastClr="000000"/>
          </a:solidFill>
          <a:ln w="19050" cap="flat" cmpd="sng" algn="ctr">
            <a:solidFill>
              <a:srgbClr val="00B0F0"/>
            </a:solidFill>
            <a:prstDash val="dash"/>
            <a:round/>
            <a:headEnd type="none" w="med" len="med"/>
            <a:tailEnd type="none" w="med" len="med"/>
          </a:ln>
          <a:effectLst/>
        </p:spPr>
      </p:cxnSp>
      <p:sp>
        <p:nvSpPr>
          <p:cNvPr id="198" name="296 Rectángulo"/>
          <p:cNvSpPr/>
          <p:nvPr/>
        </p:nvSpPr>
        <p:spPr bwMode="auto">
          <a:xfrm>
            <a:off x="1070163" y="425552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199" name="305 Rectángulo"/>
          <p:cNvSpPr/>
          <p:nvPr/>
        </p:nvSpPr>
        <p:spPr bwMode="auto">
          <a:xfrm>
            <a:off x="1071186" y="2992219"/>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00" name="310 Rectángulo"/>
          <p:cNvSpPr/>
          <p:nvPr/>
        </p:nvSpPr>
        <p:spPr bwMode="auto">
          <a:xfrm>
            <a:off x="1829765" y="425437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01" name="318 Rectángulo"/>
          <p:cNvSpPr/>
          <p:nvPr/>
        </p:nvSpPr>
        <p:spPr bwMode="auto">
          <a:xfrm>
            <a:off x="1830789" y="2991070"/>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02" name="323 Rectángulo"/>
          <p:cNvSpPr/>
          <p:nvPr/>
        </p:nvSpPr>
        <p:spPr bwMode="auto">
          <a:xfrm>
            <a:off x="2691440" y="4250067"/>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03" name="329 Rectángulo"/>
          <p:cNvSpPr/>
          <p:nvPr/>
        </p:nvSpPr>
        <p:spPr bwMode="auto">
          <a:xfrm>
            <a:off x="2692464" y="2986762"/>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04" name="334 CuadroTexto"/>
          <p:cNvSpPr txBox="1"/>
          <p:nvPr/>
        </p:nvSpPr>
        <p:spPr>
          <a:xfrm>
            <a:off x="3199308" y="3243805"/>
            <a:ext cx="1133644" cy="769441"/>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TR-01</a:t>
            </a:r>
          </a:p>
          <a:p>
            <a:pPr marL="0" marR="0" lvl="0" indent="0" algn="ctr" defTabSz="914400" eaLnBrk="1" fontAlgn="auto" latinLnBrk="0" hangingPunct="1">
              <a:lnSpc>
                <a:spcPct val="100000"/>
              </a:lnSpc>
              <a:spcBef>
                <a:spcPts val="0"/>
              </a:spcBef>
              <a:spcAft>
                <a:spcPts val="0"/>
              </a:spcAft>
              <a:buClrTx/>
              <a:buSzTx/>
              <a:buFontTx/>
              <a:buNone/>
              <a:tabLst/>
              <a:defRPr/>
            </a:pPr>
            <a:r>
              <a:rPr lang="es-CO" sz="1100" kern="0" dirty="0">
                <a:solidFill>
                  <a:srgbClr val="002060"/>
                </a:solidFill>
                <a:latin typeface="+mn-lt"/>
              </a:rPr>
              <a:t>220/22,9 kV</a:t>
            </a:r>
            <a:endParaRPr kumimoji="0" lang="es-CO" sz="1100" b="0" i="0" u="none" strike="noStrike" kern="0" cap="none" spc="0" normalizeH="0" baseline="0" noProof="0" dirty="0">
              <a:ln>
                <a:noFill/>
              </a:ln>
              <a:solidFill>
                <a:srgbClr val="00206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CO" sz="1100" kern="0" dirty="0">
                <a:solidFill>
                  <a:srgbClr val="002060"/>
                </a:solidFill>
                <a:latin typeface="+mn-lt"/>
              </a:rPr>
              <a:t>50 </a:t>
            </a:r>
            <a:r>
              <a:rPr lang="es-CO" sz="1100" kern="0" dirty="0" err="1">
                <a:solidFill>
                  <a:srgbClr val="002060"/>
                </a:solidFill>
                <a:latin typeface="+mn-lt"/>
              </a:rPr>
              <a:t>MVA</a:t>
            </a:r>
            <a:endParaRPr lang="es-CO" sz="1100" kern="0" dirty="0">
              <a:solidFill>
                <a:srgbClr val="002060"/>
              </a:solidFill>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(DRUMMOND)</a:t>
            </a:r>
          </a:p>
        </p:txBody>
      </p:sp>
      <p:sp>
        <p:nvSpPr>
          <p:cNvPr id="205" name="337 CuadroTexto"/>
          <p:cNvSpPr txBox="1"/>
          <p:nvPr/>
        </p:nvSpPr>
        <p:spPr>
          <a:xfrm>
            <a:off x="3011063" y="4718125"/>
            <a:ext cx="623889"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220 kV</a:t>
            </a:r>
          </a:p>
        </p:txBody>
      </p:sp>
      <p:sp>
        <p:nvSpPr>
          <p:cNvPr id="206" name="338 CuadroTexto"/>
          <p:cNvSpPr txBox="1"/>
          <p:nvPr/>
        </p:nvSpPr>
        <p:spPr>
          <a:xfrm>
            <a:off x="3001915" y="2361004"/>
            <a:ext cx="623889"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220 kV</a:t>
            </a:r>
          </a:p>
        </p:txBody>
      </p:sp>
      <p:cxnSp>
        <p:nvCxnSpPr>
          <p:cNvPr id="207" name="49 Conector recto"/>
          <p:cNvCxnSpPr/>
          <p:nvPr/>
        </p:nvCxnSpPr>
        <p:spPr bwMode="auto">
          <a:xfrm>
            <a:off x="1911861" y="3739083"/>
            <a:ext cx="345765" cy="0"/>
          </a:xfrm>
          <a:prstGeom prst="line">
            <a:avLst/>
          </a:prstGeom>
          <a:solidFill>
            <a:sysClr val="windowText" lastClr="000000"/>
          </a:solidFill>
          <a:ln w="19050" cap="flat" cmpd="sng" algn="ctr">
            <a:solidFill>
              <a:srgbClr val="00B0F0"/>
            </a:solidFill>
            <a:prstDash val="dash"/>
            <a:round/>
            <a:headEnd type="oval" w="sm" len="sm"/>
            <a:tailEnd type="none" w="med" len="med"/>
          </a:ln>
          <a:effectLst/>
        </p:spPr>
      </p:cxnSp>
      <p:cxnSp>
        <p:nvCxnSpPr>
          <p:cNvPr id="208" name="51 Conector recto"/>
          <p:cNvCxnSpPr/>
          <p:nvPr/>
        </p:nvCxnSpPr>
        <p:spPr bwMode="auto">
          <a:xfrm>
            <a:off x="5212074" y="2529085"/>
            <a:ext cx="3250187" cy="0"/>
          </a:xfrm>
          <a:prstGeom prst="line">
            <a:avLst/>
          </a:prstGeom>
          <a:solidFill>
            <a:sysClr val="windowText" lastClr="000000"/>
          </a:solidFill>
          <a:ln w="76200" cap="flat" cmpd="sng" algn="ctr">
            <a:solidFill>
              <a:srgbClr val="00B0F0"/>
            </a:solidFill>
            <a:prstDash val="solid"/>
            <a:round/>
            <a:headEnd type="none" w="med" len="med"/>
            <a:tailEnd type="none" w="med" len="med"/>
          </a:ln>
          <a:effectLst/>
        </p:spPr>
      </p:cxnSp>
      <p:cxnSp>
        <p:nvCxnSpPr>
          <p:cNvPr id="209" name="53 Conector recto"/>
          <p:cNvCxnSpPr/>
          <p:nvPr/>
        </p:nvCxnSpPr>
        <p:spPr bwMode="auto">
          <a:xfrm flipH="1">
            <a:off x="5579534" y="3937133"/>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0" name="54 Conector recto"/>
          <p:cNvCxnSpPr/>
          <p:nvPr/>
        </p:nvCxnSpPr>
        <p:spPr bwMode="auto">
          <a:xfrm flipH="1">
            <a:off x="5574834" y="4337499"/>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1" name="55 Conector recto"/>
          <p:cNvCxnSpPr/>
          <p:nvPr/>
        </p:nvCxnSpPr>
        <p:spPr bwMode="auto">
          <a:xfrm>
            <a:off x="6304515" y="3752439"/>
            <a:ext cx="345765" cy="0"/>
          </a:xfrm>
          <a:prstGeom prst="line">
            <a:avLst/>
          </a:prstGeom>
          <a:solidFill>
            <a:sysClr val="windowText" lastClr="000000"/>
          </a:solidFill>
          <a:ln w="19050" cap="flat" cmpd="sng" algn="ctr">
            <a:solidFill>
              <a:srgbClr val="00B0F0"/>
            </a:solidFill>
            <a:prstDash val="dash"/>
            <a:round/>
            <a:headEnd type="oval" w="sm" len="sm"/>
            <a:tailEnd type="none" w="med" len="med"/>
          </a:ln>
          <a:effectLst/>
        </p:spPr>
      </p:cxnSp>
      <p:cxnSp>
        <p:nvCxnSpPr>
          <p:cNvPr id="212" name="57 Conector recto"/>
          <p:cNvCxnSpPr/>
          <p:nvPr/>
        </p:nvCxnSpPr>
        <p:spPr bwMode="auto">
          <a:xfrm>
            <a:off x="5180068" y="5560238"/>
            <a:ext cx="3250187" cy="0"/>
          </a:xfrm>
          <a:prstGeom prst="line">
            <a:avLst/>
          </a:prstGeom>
          <a:solidFill>
            <a:sysClr val="windowText" lastClr="000000"/>
          </a:solidFill>
          <a:ln w="76200" cap="flat" cmpd="sng" algn="ctr">
            <a:solidFill>
              <a:srgbClr val="00B0F0"/>
            </a:solidFill>
            <a:prstDash val="solid"/>
            <a:round/>
            <a:headEnd type="none" w="med" len="med"/>
            <a:tailEnd type="none" w="med" len="med"/>
          </a:ln>
          <a:effectLst/>
        </p:spPr>
      </p:cxnSp>
      <p:cxnSp>
        <p:nvCxnSpPr>
          <p:cNvPr id="213" name="58 Conector recto"/>
          <p:cNvCxnSpPr/>
          <p:nvPr/>
        </p:nvCxnSpPr>
        <p:spPr bwMode="auto">
          <a:xfrm>
            <a:off x="5584704" y="4036078"/>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4" name="59 Conector recto"/>
          <p:cNvCxnSpPr/>
          <p:nvPr/>
        </p:nvCxnSpPr>
        <p:spPr bwMode="auto">
          <a:xfrm>
            <a:off x="5583537" y="3445953"/>
            <a:ext cx="0" cy="47691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5" name="60 Conector recto"/>
          <p:cNvCxnSpPr/>
          <p:nvPr/>
        </p:nvCxnSpPr>
        <p:spPr bwMode="auto">
          <a:xfrm>
            <a:off x="5579921" y="2537343"/>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6" name="61 Conector recto"/>
          <p:cNvCxnSpPr/>
          <p:nvPr/>
        </p:nvCxnSpPr>
        <p:spPr bwMode="auto">
          <a:xfrm flipH="1">
            <a:off x="5587583" y="2836064"/>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7" name="62 Conector recto"/>
          <p:cNvCxnSpPr/>
          <p:nvPr/>
        </p:nvCxnSpPr>
        <p:spPr bwMode="auto">
          <a:xfrm flipH="1">
            <a:off x="5582884" y="3345741"/>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8" name="63 Conector recto"/>
          <p:cNvCxnSpPr/>
          <p:nvPr/>
        </p:nvCxnSpPr>
        <p:spPr bwMode="auto">
          <a:xfrm>
            <a:off x="5585728" y="2935009"/>
            <a:ext cx="0" cy="40878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19" name="64 Conector recto"/>
          <p:cNvCxnSpPr/>
          <p:nvPr/>
        </p:nvCxnSpPr>
        <p:spPr bwMode="auto">
          <a:xfrm>
            <a:off x="6292835" y="4455573"/>
            <a:ext cx="0" cy="10900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0" name="65 Conector recto"/>
          <p:cNvCxnSpPr/>
          <p:nvPr/>
        </p:nvCxnSpPr>
        <p:spPr bwMode="auto">
          <a:xfrm flipH="1">
            <a:off x="6293524" y="3935983"/>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1" name="66 Conector recto"/>
          <p:cNvCxnSpPr/>
          <p:nvPr/>
        </p:nvCxnSpPr>
        <p:spPr bwMode="auto">
          <a:xfrm flipH="1">
            <a:off x="6288825" y="4345362"/>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2" name="68 Conector recto"/>
          <p:cNvCxnSpPr/>
          <p:nvPr/>
        </p:nvCxnSpPr>
        <p:spPr bwMode="auto">
          <a:xfrm>
            <a:off x="6298694" y="4034929"/>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3" name="69 Conector recto"/>
          <p:cNvCxnSpPr/>
          <p:nvPr/>
        </p:nvCxnSpPr>
        <p:spPr bwMode="auto">
          <a:xfrm>
            <a:off x="6297527" y="3444804"/>
            <a:ext cx="0" cy="47691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4" name="70 Conector recto"/>
          <p:cNvCxnSpPr/>
          <p:nvPr/>
        </p:nvCxnSpPr>
        <p:spPr bwMode="auto">
          <a:xfrm>
            <a:off x="6293911" y="2536194"/>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5" name="71 Conector recto"/>
          <p:cNvCxnSpPr/>
          <p:nvPr/>
        </p:nvCxnSpPr>
        <p:spPr bwMode="auto">
          <a:xfrm flipH="1">
            <a:off x="6301574" y="2834914"/>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6" name="72 Conector recto"/>
          <p:cNvCxnSpPr/>
          <p:nvPr/>
        </p:nvCxnSpPr>
        <p:spPr bwMode="auto">
          <a:xfrm flipH="1">
            <a:off x="6296874" y="3344591"/>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27" name="73 Conector recto"/>
          <p:cNvCxnSpPr/>
          <p:nvPr/>
        </p:nvCxnSpPr>
        <p:spPr bwMode="auto">
          <a:xfrm>
            <a:off x="6299718" y="2933860"/>
            <a:ext cx="0" cy="37471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28" name="84 Rectángulo"/>
          <p:cNvSpPr/>
          <p:nvPr/>
        </p:nvSpPr>
        <p:spPr bwMode="auto">
          <a:xfrm>
            <a:off x="5507543" y="4112093"/>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29" name="85 Rectángulo"/>
          <p:cNvSpPr/>
          <p:nvPr/>
        </p:nvSpPr>
        <p:spPr bwMode="auto">
          <a:xfrm>
            <a:off x="5508567" y="301102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30" name="86 Rectángulo"/>
          <p:cNvSpPr/>
          <p:nvPr/>
        </p:nvSpPr>
        <p:spPr bwMode="auto">
          <a:xfrm>
            <a:off x="6221533" y="4110943"/>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31" name="87 Rectángulo"/>
          <p:cNvSpPr/>
          <p:nvPr/>
        </p:nvSpPr>
        <p:spPr bwMode="auto">
          <a:xfrm>
            <a:off x="6222557" y="300987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32" name="93 CuadroTexto"/>
          <p:cNvSpPr txBox="1"/>
          <p:nvPr/>
        </p:nvSpPr>
        <p:spPr>
          <a:xfrm>
            <a:off x="4503017" y="5388791"/>
            <a:ext cx="623889"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220 kV</a:t>
            </a:r>
          </a:p>
        </p:txBody>
      </p:sp>
      <p:sp>
        <p:nvSpPr>
          <p:cNvPr id="233" name="94 CuadroTexto"/>
          <p:cNvSpPr txBox="1"/>
          <p:nvPr/>
        </p:nvSpPr>
        <p:spPr>
          <a:xfrm>
            <a:off x="4529234" y="2370796"/>
            <a:ext cx="623889"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220 kV</a:t>
            </a:r>
          </a:p>
        </p:txBody>
      </p:sp>
      <p:cxnSp>
        <p:nvCxnSpPr>
          <p:cNvPr id="234" name="99 Conector recto"/>
          <p:cNvCxnSpPr/>
          <p:nvPr/>
        </p:nvCxnSpPr>
        <p:spPr bwMode="auto">
          <a:xfrm flipV="1">
            <a:off x="6636632" y="1577674"/>
            <a:ext cx="0" cy="2180174"/>
          </a:xfrm>
          <a:prstGeom prst="line">
            <a:avLst/>
          </a:prstGeom>
          <a:solidFill>
            <a:sysClr val="windowText" lastClr="000000"/>
          </a:solidFill>
          <a:ln w="19050" cap="flat" cmpd="sng" algn="ctr">
            <a:solidFill>
              <a:srgbClr val="00B0F0"/>
            </a:solidFill>
            <a:prstDash val="dash"/>
            <a:round/>
            <a:headEnd type="none" w="med" len="med"/>
            <a:tailEnd type="none" w="med" len="med"/>
          </a:ln>
          <a:effectLst/>
        </p:spPr>
      </p:cxnSp>
      <p:cxnSp>
        <p:nvCxnSpPr>
          <p:cNvPr id="235" name="101 Conector recto"/>
          <p:cNvCxnSpPr/>
          <p:nvPr/>
        </p:nvCxnSpPr>
        <p:spPr bwMode="auto">
          <a:xfrm>
            <a:off x="7045575" y="5282965"/>
            <a:ext cx="0" cy="272522"/>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36" name="102 Conector recto"/>
          <p:cNvCxnSpPr/>
          <p:nvPr/>
        </p:nvCxnSpPr>
        <p:spPr bwMode="auto">
          <a:xfrm flipH="1">
            <a:off x="7027967" y="3934171"/>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37" name="103 Conector recto"/>
          <p:cNvCxnSpPr/>
          <p:nvPr/>
        </p:nvCxnSpPr>
        <p:spPr bwMode="auto">
          <a:xfrm flipH="1">
            <a:off x="7023267" y="4341459"/>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38" name="104 Conector recto"/>
          <p:cNvCxnSpPr/>
          <p:nvPr/>
        </p:nvCxnSpPr>
        <p:spPr bwMode="auto">
          <a:xfrm>
            <a:off x="7029605" y="3686386"/>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39" name="105 Conector recto"/>
          <p:cNvCxnSpPr/>
          <p:nvPr/>
        </p:nvCxnSpPr>
        <p:spPr bwMode="auto">
          <a:xfrm>
            <a:off x="7033137" y="4033117"/>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0" name="106 Conector recto"/>
          <p:cNvCxnSpPr/>
          <p:nvPr/>
        </p:nvCxnSpPr>
        <p:spPr bwMode="auto">
          <a:xfrm>
            <a:off x="7022822" y="3461018"/>
            <a:ext cx="0" cy="442848"/>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1" name="107 Conector recto"/>
          <p:cNvCxnSpPr/>
          <p:nvPr/>
        </p:nvCxnSpPr>
        <p:spPr bwMode="auto">
          <a:xfrm>
            <a:off x="7019206" y="2552408"/>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2" name="108 Conector recto"/>
          <p:cNvCxnSpPr/>
          <p:nvPr/>
        </p:nvCxnSpPr>
        <p:spPr bwMode="auto">
          <a:xfrm flipH="1">
            <a:off x="7026868" y="2851128"/>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3" name="109 Conector recto"/>
          <p:cNvCxnSpPr/>
          <p:nvPr/>
        </p:nvCxnSpPr>
        <p:spPr bwMode="auto">
          <a:xfrm flipH="1">
            <a:off x="7022169" y="3360805"/>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4" name="110 Conector recto"/>
          <p:cNvCxnSpPr/>
          <p:nvPr/>
        </p:nvCxnSpPr>
        <p:spPr bwMode="auto">
          <a:xfrm>
            <a:off x="7025013" y="2950074"/>
            <a:ext cx="0" cy="40878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45" name="120 Rectángulo"/>
          <p:cNvSpPr/>
          <p:nvPr/>
        </p:nvSpPr>
        <p:spPr bwMode="auto">
          <a:xfrm>
            <a:off x="6955976" y="4109131"/>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46" name="122 Rectángulo"/>
          <p:cNvSpPr/>
          <p:nvPr/>
        </p:nvSpPr>
        <p:spPr bwMode="auto">
          <a:xfrm>
            <a:off x="6947851" y="3026088"/>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47" name="136 Conector recto"/>
          <p:cNvCxnSpPr/>
          <p:nvPr/>
        </p:nvCxnSpPr>
        <p:spPr bwMode="auto">
          <a:xfrm flipH="1">
            <a:off x="7037115" y="4772389"/>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8" name="137 Conector recto"/>
          <p:cNvCxnSpPr/>
          <p:nvPr/>
        </p:nvCxnSpPr>
        <p:spPr bwMode="auto">
          <a:xfrm flipH="1">
            <a:off x="7041564" y="5181767"/>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49" name="138 Conector recto"/>
          <p:cNvCxnSpPr/>
          <p:nvPr/>
        </p:nvCxnSpPr>
        <p:spPr bwMode="auto">
          <a:xfrm>
            <a:off x="7042285" y="4871334"/>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50" name="139 Rectángulo"/>
          <p:cNvSpPr/>
          <p:nvPr/>
        </p:nvSpPr>
        <p:spPr bwMode="auto">
          <a:xfrm>
            <a:off x="6965124" y="4947348"/>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51" name="140 Conector recto"/>
          <p:cNvCxnSpPr/>
          <p:nvPr/>
        </p:nvCxnSpPr>
        <p:spPr bwMode="auto">
          <a:xfrm>
            <a:off x="7033137" y="4447719"/>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2" name="141 Conector recto"/>
          <p:cNvCxnSpPr/>
          <p:nvPr/>
        </p:nvCxnSpPr>
        <p:spPr bwMode="auto">
          <a:xfrm>
            <a:off x="7037115" y="4607018"/>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53" name="142 Conector recto"/>
          <p:cNvCxnSpPr/>
          <p:nvPr/>
        </p:nvCxnSpPr>
        <p:spPr bwMode="auto">
          <a:xfrm>
            <a:off x="7530899" y="5291978"/>
            <a:ext cx="0" cy="272522"/>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4" name="143 Conector recto"/>
          <p:cNvCxnSpPr/>
          <p:nvPr/>
        </p:nvCxnSpPr>
        <p:spPr bwMode="auto">
          <a:xfrm flipH="1">
            <a:off x="7513291" y="3943184"/>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5" name="144 Conector recto"/>
          <p:cNvCxnSpPr/>
          <p:nvPr/>
        </p:nvCxnSpPr>
        <p:spPr bwMode="auto">
          <a:xfrm flipH="1">
            <a:off x="7508592" y="434355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6" name="145 Conector recto"/>
          <p:cNvCxnSpPr/>
          <p:nvPr/>
        </p:nvCxnSpPr>
        <p:spPr bwMode="auto">
          <a:xfrm>
            <a:off x="7514929" y="3695399"/>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57" name="146 Conector recto"/>
          <p:cNvCxnSpPr/>
          <p:nvPr/>
        </p:nvCxnSpPr>
        <p:spPr bwMode="auto">
          <a:xfrm>
            <a:off x="7518461" y="4042130"/>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8" name="147 Conector recto"/>
          <p:cNvCxnSpPr/>
          <p:nvPr/>
        </p:nvCxnSpPr>
        <p:spPr bwMode="auto">
          <a:xfrm>
            <a:off x="7508146" y="3470031"/>
            <a:ext cx="0" cy="442848"/>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59" name="148 Conector recto"/>
          <p:cNvCxnSpPr/>
          <p:nvPr/>
        </p:nvCxnSpPr>
        <p:spPr bwMode="auto">
          <a:xfrm>
            <a:off x="7504530" y="2561421"/>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60" name="149 Conector recto"/>
          <p:cNvCxnSpPr/>
          <p:nvPr/>
        </p:nvCxnSpPr>
        <p:spPr bwMode="auto">
          <a:xfrm flipH="1">
            <a:off x="7512193" y="2860141"/>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61" name="150 Conector recto"/>
          <p:cNvCxnSpPr/>
          <p:nvPr/>
        </p:nvCxnSpPr>
        <p:spPr bwMode="auto">
          <a:xfrm flipH="1">
            <a:off x="7507493" y="3369819"/>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62" name="151 Conector recto"/>
          <p:cNvCxnSpPr/>
          <p:nvPr/>
        </p:nvCxnSpPr>
        <p:spPr bwMode="auto">
          <a:xfrm>
            <a:off x="7510337" y="2959087"/>
            <a:ext cx="0" cy="40878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63" name="152 Rectángulo"/>
          <p:cNvSpPr/>
          <p:nvPr/>
        </p:nvSpPr>
        <p:spPr bwMode="auto">
          <a:xfrm>
            <a:off x="7482244" y="411814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64" name="153 Rectángulo"/>
          <p:cNvSpPr/>
          <p:nvPr/>
        </p:nvSpPr>
        <p:spPr bwMode="auto">
          <a:xfrm>
            <a:off x="7474120" y="3035101"/>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65" name="154 Conector recto"/>
          <p:cNvCxnSpPr/>
          <p:nvPr/>
        </p:nvCxnSpPr>
        <p:spPr bwMode="auto">
          <a:xfrm flipH="1">
            <a:off x="7522440" y="4781402"/>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66" name="155 Conector recto"/>
          <p:cNvCxnSpPr/>
          <p:nvPr/>
        </p:nvCxnSpPr>
        <p:spPr bwMode="auto">
          <a:xfrm flipH="1">
            <a:off x="7526889" y="519078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67" name="156 Conector recto"/>
          <p:cNvCxnSpPr/>
          <p:nvPr/>
        </p:nvCxnSpPr>
        <p:spPr bwMode="auto">
          <a:xfrm>
            <a:off x="7527610" y="4880347"/>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68" name="157 Rectángulo"/>
          <p:cNvSpPr/>
          <p:nvPr/>
        </p:nvSpPr>
        <p:spPr bwMode="auto">
          <a:xfrm>
            <a:off x="7491393" y="4956361"/>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69" name="158 Conector recto"/>
          <p:cNvCxnSpPr/>
          <p:nvPr/>
        </p:nvCxnSpPr>
        <p:spPr bwMode="auto">
          <a:xfrm>
            <a:off x="7518461" y="4456732"/>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0" name="159 Conector recto"/>
          <p:cNvCxnSpPr/>
          <p:nvPr/>
        </p:nvCxnSpPr>
        <p:spPr bwMode="auto">
          <a:xfrm>
            <a:off x="7522440" y="4616031"/>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71" name="160 Conector recto"/>
          <p:cNvCxnSpPr/>
          <p:nvPr/>
        </p:nvCxnSpPr>
        <p:spPr bwMode="auto">
          <a:xfrm>
            <a:off x="8090922" y="5291978"/>
            <a:ext cx="0" cy="272522"/>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2" name="161 Conector recto"/>
          <p:cNvCxnSpPr/>
          <p:nvPr/>
        </p:nvCxnSpPr>
        <p:spPr bwMode="auto">
          <a:xfrm flipH="1">
            <a:off x="8073314" y="3943184"/>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3" name="162 Conector recto"/>
          <p:cNvCxnSpPr/>
          <p:nvPr/>
        </p:nvCxnSpPr>
        <p:spPr bwMode="auto">
          <a:xfrm flipH="1">
            <a:off x="8068615" y="434355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4" name="163 Conector recto"/>
          <p:cNvCxnSpPr/>
          <p:nvPr/>
        </p:nvCxnSpPr>
        <p:spPr bwMode="auto">
          <a:xfrm>
            <a:off x="8074952" y="3695399"/>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75" name="164 Conector recto"/>
          <p:cNvCxnSpPr/>
          <p:nvPr/>
        </p:nvCxnSpPr>
        <p:spPr bwMode="auto">
          <a:xfrm>
            <a:off x="8078484" y="4042130"/>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6" name="165 Conector recto"/>
          <p:cNvCxnSpPr/>
          <p:nvPr/>
        </p:nvCxnSpPr>
        <p:spPr bwMode="auto">
          <a:xfrm>
            <a:off x="8068169" y="3470031"/>
            <a:ext cx="0" cy="442848"/>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7" name="166 Conector recto"/>
          <p:cNvCxnSpPr/>
          <p:nvPr/>
        </p:nvCxnSpPr>
        <p:spPr bwMode="auto">
          <a:xfrm>
            <a:off x="8064553" y="2561421"/>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8" name="167 Conector recto"/>
          <p:cNvCxnSpPr/>
          <p:nvPr/>
        </p:nvCxnSpPr>
        <p:spPr bwMode="auto">
          <a:xfrm flipH="1">
            <a:off x="8072216" y="2860141"/>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79" name="168 Conector recto"/>
          <p:cNvCxnSpPr/>
          <p:nvPr/>
        </p:nvCxnSpPr>
        <p:spPr bwMode="auto">
          <a:xfrm flipH="1">
            <a:off x="8067516" y="3369819"/>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80" name="169 Conector recto"/>
          <p:cNvCxnSpPr/>
          <p:nvPr/>
        </p:nvCxnSpPr>
        <p:spPr bwMode="auto">
          <a:xfrm>
            <a:off x="8070360" y="2959087"/>
            <a:ext cx="0" cy="408783"/>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81" name="170 Rectángulo"/>
          <p:cNvSpPr/>
          <p:nvPr/>
        </p:nvSpPr>
        <p:spPr bwMode="auto">
          <a:xfrm>
            <a:off x="8001323" y="4118144"/>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sp>
        <p:nvSpPr>
          <p:cNvPr id="282" name="171 Rectángulo"/>
          <p:cNvSpPr/>
          <p:nvPr/>
        </p:nvSpPr>
        <p:spPr bwMode="auto">
          <a:xfrm>
            <a:off x="7993199" y="3035101"/>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83" name="172 Conector recto"/>
          <p:cNvCxnSpPr/>
          <p:nvPr/>
        </p:nvCxnSpPr>
        <p:spPr bwMode="auto">
          <a:xfrm flipH="1">
            <a:off x="8082463" y="4781402"/>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84" name="173 Conector recto"/>
          <p:cNvCxnSpPr/>
          <p:nvPr/>
        </p:nvCxnSpPr>
        <p:spPr bwMode="auto">
          <a:xfrm flipH="1">
            <a:off x="8086912" y="5190780"/>
            <a:ext cx="86209" cy="10396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85" name="174 Conector recto"/>
          <p:cNvCxnSpPr/>
          <p:nvPr/>
        </p:nvCxnSpPr>
        <p:spPr bwMode="auto">
          <a:xfrm>
            <a:off x="8087633" y="4880347"/>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sp>
        <p:nvSpPr>
          <p:cNvPr id="286" name="175 Rectángulo"/>
          <p:cNvSpPr/>
          <p:nvPr/>
        </p:nvSpPr>
        <p:spPr bwMode="auto">
          <a:xfrm>
            <a:off x="8010472" y="4956361"/>
            <a:ext cx="138306" cy="136261"/>
          </a:xfrm>
          <a:prstGeom prst="rect">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latin typeface="BC I25 Wide" pitchFamily="34" charset="0"/>
            </a:endParaRPr>
          </a:p>
        </p:txBody>
      </p:sp>
      <p:cxnSp>
        <p:nvCxnSpPr>
          <p:cNvPr id="287" name="176 Conector recto"/>
          <p:cNvCxnSpPr/>
          <p:nvPr/>
        </p:nvCxnSpPr>
        <p:spPr bwMode="auto">
          <a:xfrm>
            <a:off x="8078484" y="4456732"/>
            <a:ext cx="0" cy="3065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88" name="177 Conector recto"/>
          <p:cNvCxnSpPr/>
          <p:nvPr/>
        </p:nvCxnSpPr>
        <p:spPr bwMode="auto">
          <a:xfrm>
            <a:off x="8082463" y="4616031"/>
            <a:ext cx="242035" cy="0"/>
          </a:xfrm>
          <a:prstGeom prst="line">
            <a:avLst/>
          </a:prstGeom>
          <a:solidFill>
            <a:sysClr val="windowText" lastClr="000000"/>
          </a:solidFill>
          <a:ln w="19050" cap="flat" cmpd="sng" algn="ctr">
            <a:solidFill>
              <a:srgbClr val="00B0F0"/>
            </a:solidFill>
            <a:prstDash val="solid"/>
            <a:round/>
            <a:headEnd type="oval" w="sm" len="sm"/>
            <a:tailEnd type="none" w="med" len="med"/>
          </a:ln>
          <a:effectLst/>
        </p:spPr>
      </p:cxnSp>
      <p:cxnSp>
        <p:nvCxnSpPr>
          <p:cNvPr id="289" name="178 Conector recto"/>
          <p:cNvCxnSpPr/>
          <p:nvPr/>
        </p:nvCxnSpPr>
        <p:spPr bwMode="auto">
          <a:xfrm flipV="1">
            <a:off x="7271640" y="1506212"/>
            <a:ext cx="0" cy="2180174"/>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cxnSp>
        <p:nvCxnSpPr>
          <p:cNvPr id="290" name="179 Conector recto"/>
          <p:cNvCxnSpPr/>
          <p:nvPr/>
        </p:nvCxnSpPr>
        <p:spPr bwMode="auto">
          <a:xfrm flipV="1">
            <a:off x="7756964" y="1515225"/>
            <a:ext cx="0" cy="2180174"/>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cxnSp>
        <p:nvCxnSpPr>
          <p:cNvPr id="291" name="180 Conector recto"/>
          <p:cNvCxnSpPr/>
          <p:nvPr/>
        </p:nvCxnSpPr>
        <p:spPr bwMode="auto">
          <a:xfrm flipV="1">
            <a:off x="8318792" y="1517576"/>
            <a:ext cx="0" cy="2180174"/>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cxnSp>
        <p:nvCxnSpPr>
          <p:cNvPr id="292" name="181 Conector recto"/>
          <p:cNvCxnSpPr/>
          <p:nvPr/>
        </p:nvCxnSpPr>
        <p:spPr bwMode="auto">
          <a:xfrm>
            <a:off x="5578435" y="4447517"/>
            <a:ext cx="0" cy="1090087"/>
          </a:xfrm>
          <a:prstGeom prst="line">
            <a:avLst/>
          </a:prstGeom>
          <a:solidFill>
            <a:sysClr val="windowText" lastClr="000000"/>
          </a:solidFill>
          <a:ln w="19050" cap="flat" cmpd="sng" algn="ctr">
            <a:solidFill>
              <a:srgbClr val="00B0F0"/>
            </a:solidFill>
            <a:prstDash val="solid"/>
            <a:round/>
            <a:headEnd type="none" w="med" len="med"/>
            <a:tailEnd type="none" w="med" len="med"/>
          </a:ln>
          <a:effectLst/>
        </p:spPr>
      </p:cxnSp>
      <p:cxnSp>
        <p:nvCxnSpPr>
          <p:cNvPr id="293" name="182 Conector recto"/>
          <p:cNvCxnSpPr/>
          <p:nvPr/>
        </p:nvCxnSpPr>
        <p:spPr bwMode="auto">
          <a:xfrm rot="10800000" flipV="1">
            <a:off x="7279150" y="4614046"/>
            <a:ext cx="0" cy="1192283"/>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cxnSp>
        <p:nvCxnSpPr>
          <p:cNvPr id="294" name="183 Conector recto"/>
          <p:cNvCxnSpPr/>
          <p:nvPr/>
        </p:nvCxnSpPr>
        <p:spPr bwMode="auto">
          <a:xfrm rot="10800000" flipV="1">
            <a:off x="7756964" y="4614046"/>
            <a:ext cx="0" cy="1192283"/>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cxnSp>
        <p:nvCxnSpPr>
          <p:cNvPr id="295" name="184 Conector recto"/>
          <p:cNvCxnSpPr/>
          <p:nvPr/>
        </p:nvCxnSpPr>
        <p:spPr bwMode="auto">
          <a:xfrm rot="10800000" flipV="1">
            <a:off x="8316987" y="4637609"/>
            <a:ext cx="0" cy="1192283"/>
          </a:xfrm>
          <a:prstGeom prst="line">
            <a:avLst/>
          </a:prstGeom>
          <a:solidFill>
            <a:sysClr val="windowText" lastClr="000000"/>
          </a:solidFill>
          <a:ln w="19050" cap="flat" cmpd="sng" algn="ctr">
            <a:solidFill>
              <a:srgbClr val="00B0F0"/>
            </a:solidFill>
            <a:prstDash val="solid"/>
            <a:round/>
            <a:headEnd type="none" w="med" len="med"/>
            <a:tailEnd type="triangle" w="med" len="med"/>
          </a:ln>
          <a:effectLst/>
        </p:spPr>
      </p:cxnSp>
      <p:sp>
        <p:nvSpPr>
          <p:cNvPr id="296" name="185 CuadroTexto"/>
          <p:cNvSpPr txBox="1"/>
          <p:nvPr/>
        </p:nvSpPr>
        <p:spPr>
          <a:xfrm>
            <a:off x="4184063" y="1254693"/>
            <a:ext cx="513282"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rgbClr val="002060"/>
                </a:solidFill>
                <a:effectLst/>
                <a:uLnTx/>
                <a:uFillTx/>
                <a:latin typeface="+mn-lt"/>
              </a:rPr>
              <a:t>5 Km</a:t>
            </a:r>
          </a:p>
        </p:txBody>
      </p:sp>
      <p:sp>
        <p:nvSpPr>
          <p:cNvPr id="297" name="190 CuadroTexto"/>
          <p:cNvSpPr txBox="1"/>
          <p:nvPr/>
        </p:nvSpPr>
        <p:spPr>
          <a:xfrm>
            <a:off x="7924773" y="5832778"/>
            <a:ext cx="966931"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00" b="0" i="0" u="none" strike="noStrike" kern="0" cap="none" spc="0" normalizeH="0" baseline="0" noProof="0" dirty="0">
                <a:ln>
                  <a:noFill/>
                </a:ln>
                <a:solidFill>
                  <a:srgbClr val="002060"/>
                </a:solidFill>
                <a:effectLst/>
                <a:uLnTx/>
                <a:uFillTx/>
                <a:latin typeface="+mn-lt"/>
              </a:rPr>
              <a:t>FUNDACIÓN II</a:t>
            </a:r>
          </a:p>
        </p:txBody>
      </p:sp>
      <p:sp>
        <p:nvSpPr>
          <p:cNvPr id="298" name="191 CuadroTexto"/>
          <p:cNvSpPr txBox="1"/>
          <p:nvPr/>
        </p:nvSpPr>
        <p:spPr>
          <a:xfrm>
            <a:off x="7060223" y="5833626"/>
            <a:ext cx="441146"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00" b="0" i="0" u="none" strike="noStrike" kern="0" cap="none" spc="0" normalizeH="0" baseline="0" noProof="0" dirty="0">
                <a:ln>
                  <a:noFill/>
                </a:ln>
                <a:solidFill>
                  <a:srgbClr val="002060"/>
                </a:solidFill>
                <a:effectLst/>
                <a:uLnTx/>
                <a:uFillTx/>
                <a:latin typeface="+mn-lt"/>
              </a:rPr>
              <a:t>TR-1</a:t>
            </a:r>
          </a:p>
        </p:txBody>
      </p:sp>
      <p:sp>
        <p:nvSpPr>
          <p:cNvPr id="299" name="192 CuadroTexto"/>
          <p:cNvSpPr txBox="1"/>
          <p:nvPr/>
        </p:nvSpPr>
        <p:spPr>
          <a:xfrm>
            <a:off x="7540175" y="5822250"/>
            <a:ext cx="441146"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900" b="0" i="0" u="none" strike="noStrike" kern="0" cap="none" spc="0" normalizeH="0" baseline="0" noProof="0" dirty="0">
                <a:ln>
                  <a:noFill/>
                </a:ln>
                <a:solidFill>
                  <a:srgbClr val="002060"/>
                </a:solidFill>
                <a:effectLst/>
                <a:uLnTx/>
                <a:uFillTx/>
                <a:latin typeface="+mn-lt"/>
              </a:rPr>
              <a:t>TR-2</a:t>
            </a:r>
          </a:p>
        </p:txBody>
      </p:sp>
      <p:sp>
        <p:nvSpPr>
          <p:cNvPr id="300" name="193 CuadroTexto"/>
          <p:cNvSpPr txBox="1"/>
          <p:nvPr/>
        </p:nvSpPr>
        <p:spPr>
          <a:xfrm>
            <a:off x="7587556" y="576333"/>
            <a:ext cx="338554" cy="925894"/>
          </a:xfrm>
          <a:prstGeom prst="rect">
            <a:avLst/>
          </a:prstGeom>
          <a:noFill/>
          <a:ln>
            <a:noFill/>
          </a:ln>
        </p:spPr>
        <p:txBody>
          <a:bodyPr vert="vert270"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a:ln>
                  <a:noFill/>
                </a:ln>
                <a:solidFill>
                  <a:srgbClr val="002060"/>
                </a:solidFill>
                <a:effectLst/>
                <a:uLnTx/>
                <a:uFillTx/>
                <a:latin typeface="+mn-lt"/>
              </a:rPr>
              <a:t>FUNDACIÓN I</a:t>
            </a:r>
          </a:p>
        </p:txBody>
      </p:sp>
      <p:sp>
        <p:nvSpPr>
          <p:cNvPr id="301" name="194 CuadroTexto"/>
          <p:cNvSpPr txBox="1"/>
          <p:nvPr/>
        </p:nvSpPr>
        <p:spPr>
          <a:xfrm rot="16200000">
            <a:off x="6556671" y="907757"/>
            <a:ext cx="1431161" cy="246221"/>
          </a:xfrm>
          <a:prstGeom prst="rect">
            <a:avLst/>
          </a:prstGeom>
          <a:noFill/>
          <a:ln>
            <a:noFill/>
          </a:ln>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000" kern="0" dirty="0">
                <a:solidFill>
                  <a:srgbClr val="002060"/>
                </a:solidFill>
                <a:latin typeface="+mn-lt"/>
              </a:rPr>
              <a:t>STA. MARTA</a:t>
            </a:r>
            <a:r>
              <a:rPr kumimoji="0" lang="es-CO" sz="1000" b="0" i="0" u="none" strike="noStrike" kern="0" cap="none" spc="0" normalizeH="0" baseline="0" noProof="0" dirty="0">
                <a:ln>
                  <a:noFill/>
                </a:ln>
                <a:solidFill>
                  <a:srgbClr val="002060"/>
                </a:solidFill>
                <a:effectLst/>
                <a:uLnTx/>
                <a:uFillTx/>
                <a:latin typeface="+mn-lt"/>
              </a:rPr>
              <a:t> I</a:t>
            </a:r>
          </a:p>
        </p:txBody>
      </p:sp>
      <p:sp>
        <p:nvSpPr>
          <p:cNvPr id="302" name="195 Rectángulo redondeado"/>
          <p:cNvSpPr/>
          <p:nvPr/>
        </p:nvSpPr>
        <p:spPr bwMode="auto">
          <a:xfrm>
            <a:off x="8884862" y="4806027"/>
            <a:ext cx="380377" cy="328441"/>
          </a:xfrm>
          <a:prstGeom prst="roundRect">
            <a:avLst/>
          </a:prstGeom>
          <a:pattFill prst="ltDnDiag">
            <a:fgClr>
              <a:schemeClr val="bg1">
                <a:lumMod val="50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sp>
        <p:nvSpPr>
          <p:cNvPr id="303" name="196 Rectángulo redondeado"/>
          <p:cNvSpPr/>
          <p:nvPr/>
        </p:nvSpPr>
        <p:spPr bwMode="auto">
          <a:xfrm>
            <a:off x="8872237" y="5284904"/>
            <a:ext cx="388605" cy="361008"/>
          </a:xfrm>
          <a:prstGeom prst="roundRect">
            <a:avLst/>
          </a:prstGeom>
          <a:pattFill prst="ltDn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BC I25 Wide" pitchFamily="34" charset="0"/>
            </a:endParaRPr>
          </a:p>
        </p:txBody>
      </p:sp>
      <p:sp>
        <p:nvSpPr>
          <p:cNvPr id="304" name="197 CuadroTexto"/>
          <p:cNvSpPr txBox="1"/>
          <p:nvPr/>
        </p:nvSpPr>
        <p:spPr>
          <a:xfrm>
            <a:off x="396465" y="4979063"/>
            <a:ext cx="2829621"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1000" b="1" kern="0" dirty="0">
                <a:solidFill>
                  <a:srgbClr val="002060"/>
                </a:solidFill>
                <a:latin typeface="+mn-lt"/>
              </a:rPr>
              <a:t>SUBESTACIÓN Puerto </a:t>
            </a:r>
            <a:r>
              <a:rPr lang="es-CO" sz="1000" b="1" kern="0" dirty="0" err="1">
                <a:solidFill>
                  <a:srgbClr val="002060"/>
                </a:solidFill>
                <a:latin typeface="+mn-lt"/>
              </a:rPr>
              <a:t>Drummond</a:t>
            </a:r>
            <a:r>
              <a:rPr lang="es-CO" sz="1000" b="1" kern="0" dirty="0">
                <a:solidFill>
                  <a:srgbClr val="002060"/>
                </a:solidFill>
                <a:latin typeface="+mn-lt"/>
              </a:rPr>
              <a:t> 220 </a:t>
            </a:r>
            <a:r>
              <a:rPr lang="es-CO" sz="1000" b="1" kern="0" dirty="0" err="1">
                <a:solidFill>
                  <a:srgbClr val="002060"/>
                </a:solidFill>
                <a:latin typeface="+mn-lt"/>
              </a:rPr>
              <a:t>kV</a:t>
            </a:r>
            <a:endParaRPr lang="es-CO" sz="1000" b="1" kern="0" dirty="0">
              <a:solidFill>
                <a:srgbClr val="002060"/>
              </a:solidFill>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002060"/>
                </a:solidFill>
                <a:effectLst/>
                <a:uLnTx/>
                <a:uFillTx/>
              </a:rPr>
              <a:t>Propiedad de TRANSELCA</a:t>
            </a:r>
            <a:endParaRPr kumimoji="0" lang="es-CO" sz="1000" b="1" i="0" u="none" strike="noStrike" kern="0" cap="none" spc="0" normalizeH="0" baseline="0" noProof="0" dirty="0">
              <a:ln>
                <a:noFill/>
              </a:ln>
              <a:solidFill>
                <a:srgbClr val="002060"/>
              </a:solidFill>
              <a:effectLst/>
              <a:uLnTx/>
              <a:uFillTx/>
              <a:latin typeface="+mn-lt"/>
            </a:endParaRPr>
          </a:p>
        </p:txBody>
      </p:sp>
      <p:sp>
        <p:nvSpPr>
          <p:cNvPr id="305" name="198 CuadroTexto"/>
          <p:cNvSpPr txBox="1"/>
          <p:nvPr/>
        </p:nvSpPr>
        <p:spPr>
          <a:xfrm>
            <a:off x="5460251" y="6102855"/>
            <a:ext cx="3068469" cy="400110"/>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000" b="1" kern="0" dirty="0">
                <a:solidFill>
                  <a:srgbClr val="002060"/>
                </a:solidFill>
                <a:latin typeface="+mn-lt"/>
              </a:rPr>
              <a:t>NUEVA SUBESTACIÓN RIO CÓRDOBA 220 </a:t>
            </a:r>
            <a:r>
              <a:rPr lang="es-CO" sz="1000" b="1" kern="0" dirty="0" err="1">
                <a:solidFill>
                  <a:srgbClr val="002060"/>
                </a:solidFill>
                <a:latin typeface="+mn-lt"/>
              </a:rPr>
              <a:t>kV</a:t>
            </a:r>
            <a:endParaRPr lang="es-CO" sz="1000" b="1" kern="0" dirty="0">
              <a:solidFill>
                <a:srgbClr val="002060"/>
              </a:solidFill>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00" b="1" i="0" u="none" strike="noStrike" kern="0" cap="none" spc="0" normalizeH="0" baseline="0" noProof="0" dirty="0">
                <a:ln>
                  <a:noFill/>
                </a:ln>
                <a:solidFill>
                  <a:srgbClr val="002060"/>
                </a:solidFill>
                <a:effectLst/>
                <a:uLnTx/>
                <a:uFillTx/>
              </a:rPr>
              <a:t>Propiedad de </a:t>
            </a:r>
            <a:r>
              <a:rPr kumimoji="0" lang="es-CO" sz="1000" b="1" i="0" u="none" strike="noStrike" kern="0" cap="none" spc="0" normalizeH="0" baseline="0" noProof="0" dirty="0" err="1">
                <a:ln>
                  <a:noFill/>
                </a:ln>
                <a:solidFill>
                  <a:srgbClr val="002060"/>
                </a:solidFill>
                <a:effectLst/>
                <a:uLnTx/>
                <a:uFillTx/>
              </a:rPr>
              <a:t>EEB</a:t>
            </a:r>
            <a:endParaRPr kumimoji="0" lang="es-CO" sz="1000" b="1" i="0" u="none" strike="noStrike" kern="0" cap="none" spc="0" normalizeH="0" baseline="0" noProof="0" dirty="0">
              <a:ln>
                <a:noFill/>
              </a:ln>
              <a:solidFill>
                <a:srgbClr val="002060"/>
              </a:solidFill>
              <a:effectLst/>
              <a:uLnTx/>
              <a:uFillTx/>
              <a:latin typeface="+mn-lt"/>
            </a:endParaRPr>
          </a:p>
        </p:txBody>
      </p:sp>
      <p:sp>
        <p:nvSpPr>
          <p:cNvPr id="306" name="199 CuadroTexto"/>
          <p:cNvSpPr txBox="1"/>
          <p:nvPr/>
        </p:nvSpPr>
        <p:spPr>
          <a:xfrm>
            <a:off x="9246743" y="4890001"/>
            <a:ext cx="1944763"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900" kern="0" dirty="0">
                <a:solidFill>
                  <a:srgbClr val="002060"/>
                </a:solidFill>
              </a:rPr>
              <a:t>Bahía de Línea propiedad de </a:t>
            </a:r>
            <a:r>
              <a:rPr lang="es-CO" sz="900" kern="0" dirty="0" err="1">
                <a:solidFill>
                  <a:srgbClr val="002060"/>
                </a:solidFill>
                <a:latin typeface="+mn-lt"/>
              </a:rPr>
              <a:t>EEB</a:t>
            </a:r>
            <a:r>
              <a:rPr lang="es-CO" sz="900" kern="0" dirty="0">
                <a:solidFill>
                  <a:srgbClr val="002060"/>
                </a:solidFill>
                <a:latin typeface="+mn-lt"/>
              </a:rPr>
              <a:t> </a:t>
            </a:r>
            <a:endParaRPr kumimoji="0" lang="es-CO" sz="900" i="0" u="none" strike="noStrike" kern="0" cap="none" spc="0" normalizeH="0" baseline="0" noProof="0" dirty="0">
              <a:ln>
                <a:noFill/>
              </a:ln>
              <a:solidFill>
                <a:srgbClr val="002060"/>
              </a:solidFill>
              <a:effectLst/>
              <a:uLnTx/>
              <a:uFillTx/>
              <a:latin typeface="+mn-lt"/>
            </a:endParaRPr>
          </a:p>
        </p:txBody>
      </p:sp>
      <p:sp>
        <p:nvSpPr>
          <p:cNvPr id="307" name="200 CuadroTexto"/>
          <p:cNvSpPr txBox="1"/>
          <p:nvPr/>
        </p:nvSpPr>
        <p:spPr>
          <a:xfrm>
            <a:off x="9265239" y="5405264"/>
            <a:ext cx="1625766"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900" kern="0" dirty="0">
                <a:solidFill>
                  <a:srgbClr val="002060"/>
                </a:solidFill>
                <a:latin typeface="+mn-lt"/>
              </a:rPr>
              <a:t>Convocatoria </a:t>
            </a:r>
            <a:r>
              <a:rPr lang="es-CO" sz="900" kern="0" dirty="0" err="1">
                <a:solidFill>
                  <a:srgbClr val="002060"/>
                </a:solidFill>
                <a:latin typeface="+mn-lt"/>
              </a:rPr>
              <a:t>UPME</a:t>
            </a:r>
            <a:r>
              <a:rPr lang="es-CO" sz="900" kern="0" dirty="0">
                <a:solidFill>
                  <a:srgbClr val="002060"/>
                </a:solidFill>
                <a:latin typeface="+mn-lt"/>
              </a:rPr>
              <a:t> 06-2014</a:t>
            </a:r>
            <a:endParaRPr kumimoji="0" lang="es-CO" sz="900" i="0" u="none" strike="noStrike" kern="0" cap="none" spc="0" normalizeH="0" baseline="0" noProof="0" dirty="0">
              <a:ln>
                <a:noFill/>
              </a:ln>
              <a:solidFill>
                <a:srgbClr val="002060"/>
              </a:solidFill>
              <a:effectLst/>
              <a:uLnTx/>
              <a:uFillTx/>
              <a:latin typeface="+mn-lt"/>
            </a:endParaRPr>
          </a:p>
        </p:txBody>
      </p:sp>
      <p:sp>
        <p:nvSpPr>
          <p:cNvPr id="308" name="201 CuadroTexto"/>
          <p:cNvSpPr txBox="1"/>
          <p:nvPr/>
        </p:nvSpPr>
        <p:spPr>
          <a:xfrm rot="16200000">
            <a:off x="7572676" y="917856"/>
            <a:ext cx="1431161" cy="246221"/>
          </a:xfrm>
          <a:prstGeom prst="rect">
            <a:avLst/>
          </a:prstGeom>
          <a:noFill/>
          <a:ln>
            <a:noFill/>
          </a:ln>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000" kern="0" dirty="0">
                <a:solidFill>
                  <a:srgbClr val="002060"/>
                </a:solidFill>
                <a:latin typeface="+mn-lt"/>
              </a:rPr>
              <a:t>STA. MARTA</a:t>
            </a:r>
            <a:r>
              <a:rPr kumimoji="0" lang="es-CO" sz="1000" b="0" i="0" u="none" strike="noStrike" kern="0" cap="none" spc="0" normalizeH="0" baseline="0" noProof="0" dirty="0">
                <a:ln>
                  <a:noFill/>
                </a:ln>
                <a:solidFill>
                  <a:srgbClr val="002060"/>
                </a:solidFill>
                <a:effectLst/>
                <a:uLnTx/>
                <a:uFillTx/>
                <a:latin typeface="+mn-lt"/>
              </a:rPr>
              <a:t> II</a:t>
            </a:r>
          </a:p>
        </p:txBody>
      </p:sp>
      <p:cxnSp>
        <p:nvCxnSpPr>
          <p:cNvPr id="309" name="186 Conector recto"/>
          <p:cNvCxnSpPr/>
          <p:nvPr/>
        </p:nvCxnSpPr>
        <p:spPr bwMode="auto">
          <a:xfrm>
            <a:off x="8893656" y="4587568"/>
            <a:ext cx="345765" cy="0"/>
          </a:xfrm>
          <a:prstGeom prst="line">
            <a:avLst/>
          </a:prstGeom>
          <a:solidFill>
            <a:sysClr val="windowText" lastClr="000000"/>
          </a:solidFill>
          <a:ln w="19050" cap="flat" cmpd="sng" algn="ctr">
            <a:solidFill>
              <a:srgbClr val="00B0F0"/>
            </a:solidFill>
            <a:prstDash val="dash"/>
            <a:round/>
            <a:headEnd type="none" w="med" len="med"/>
            <a:tailEnd type="none" w="med" len="med"/>
          </a:ln>
          <a:effectLst/>
        </p:spPr>
      </p:cxnSp>
      <p:sp>
        <p:nvSpPr>
          <p:cNvPr id="310" name="187 CuadroTexto"/>
          <p:cNvSpPr txBox="1"/>
          <p:nvPr/>
        </p:nvSpPr>
        <p:spPr>
          <a:xfrm>
            <a:off x="9302283" y="4479780"/>
            <a:ext cx="2728632" cy="230832"/>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CO" sz="900" kern="0" dirty="0">
                <a:solidFill>
                  <a:srgbClr val="002060"/>
                </a:solidFill>
                <a:latin typeface="+mn-lt"/>
              </a:rPr>
              <a:t>Línea de Transmisión a construir  por TRANSELCA</a:t>
            </a:r>
            <a:endParaRPr kumimoji="0" lang="es-CO" sz="900" i="0" u="none" strike="noStrike" kern="0" cap="none" spc="0" normalizeH="0" baseline="0" noProof="0" dirty="0">
              <a:ln>
                <a:noFill/>
              </a:ln>
              <a:solidFill>
                <a:srgbClr val="002060"/>
              </a:solidFill>
              <a:effectLst/>
              <a:uLnTx/>
              <a:uFillTx/>
              <a:latin typeface="+mn-lt"/>
            </a:endParaRPr>
          </a:p>
        </p:txBody>
      </p:sp>
      <p:sp>
        <p:nvSpPr>
          <p:cNvPr id="311" name="1 Rectángulo"/>
          <p:cNvSpPr/>
          <p:nvPr/>
        </p:nvSpPr>
        <p:spPr bwMode="auto">
          <a:xfrm>
            <a:off x="5350148" y="2243569"/>
            <a:ext cx="1487019" cy="3527457"/>
          </a:xfrm>
          <a:prstGeom prst="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w="12700">
                <a:solidFill>
                  <a:schemeClr val="tx1"/>
                </a:solidFill>
                <a:prstDash val="dash"/>
              </a:ln>
              <a:solidFill>
                <a:schemeClr val="tx1"/>
              </a:solidFill>
              <a:effectLst/>
              <a:latin typeface="BC I25 Wide" pitchFamily="34" charset="0"/>
            </a:endParaRPr>
          </a:p>
        </p:txBody>
      </p:sp>
      <p:sp>
        <p:nvSpPr>
          <p:cNvPr id="312" name="189 CuadroTexto"/>
          <p:cNvSpPr txBox="1"/>
          <p:nvPr/>
        </p:nvSpPr>
        <p:spPr>
          <a:xfrm>
            <a:off x="5706371" y="1981959"/>
            <a:ext cx="774571" cy="2616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dirty="0">
                <a:ln>
                  <a:noFill/>
                </a:ln>
                <a:solidFill>
                  <a:srgbClr val="002060"/>
                </a:solidFill>
                <a:effectLst/>
                <a:uLnTx/>
                <a:uFillTx/>
                <a:latin typeface="+mn-lt"/>
              </a:rPr>
              <a:t>FUTURO</a:t>
            </a:r>
          </a:p>
        </p:txBody>
      </p:sp>
    </p:spTree>
    <p:extLst>
      <p:ext uri="{BB962C8B-B14F-4D97-AF65-F5344CB8AC3E}">
        <p14:creationId xmlns:p14="http://schemas.microsoft.com/office/powerpoint/2010/main" val="263380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5. ALTERNATIVAS DE RUTA PARA LA LÍNEA</a:t>
            </a:r>
          </a:p>
        </p:txBody>
      </p:sp>
      <p:sp>
        <p:nvSpPr>
          <p:cNvPr id="5" name="CuadroTexto 4">
            <a:extLst/>
          </p:cNvPr>
          <p:cNvSpPr txBox="1"/>
          <p:nvPr/>
        </p:nvSpPr>
        <p:spPr>
          <a:xfrm>
            <a:off x="400305" y="1552673"/>
            <a:ext cx="11486895" cy="4247317"/>
          </a:xfrm>
          <a:prstGeom prst="rect">
            <a:avLst/>
          </a:prstGeom>
          <a:noFill/>
        </p:spPr>
        <p:txBody>
          <a:bodyPr wrap="square" rtlCol="0">
            <a:spAutoFit/>
          </a:bodyPr>
          <a:lstStyle/>
          <a:p>
            <a:pPr algn="just"/>
            <a:r>
              <a:rPr lang="es-CO" dirty="0">
                <a:solidFill>
                  <a:schemeClr val="tx2"/>
                </a:solidFill>
              </a:rPr>
              <a:t>TRANSELCA con el objeto de definir una alternativa lineal óptima para la conexión definitiva contrató con la firma Consultores Unidos S.A. el estudio de viabilidad económica, técnica, ambiental y predial de cinco (5) posibles rutas como siguen a continuación:</a:t>
            </a:r>
          </a:p>
          <a:p>
            <a:pPr algn="just"/>
            <a:endParaRPr lang="es-CO" dirty="0">
              <a:solidFill>
                <a:schemeClr val="tx2"/>
              </a:solidFill>
            </a:endParaRPr>
          </a:p>
          <a:p>
            <a:pPr marL="342900" indent="-342900" algn="just">
              <a:buClr>
                <a:schemeClr val="accent1"/>
              </a:buClr>
              <a:buFont typeface="Courier New" panose="02070309020205020404" pitchFamily="49" charset="0"/>
              <a:buChar char="o"/>
            </a:pPr>
            <a:r>
              <a:rPr lang="es-CO" b="1" dirty="0">
                <a:solidFill>
                  <a:schemeClr val="tx2"/>
                </a:solidFill>
              </a:rPr>
              <a:t>Alternativa 1: </a:t>
            </a:r>
            <a:r>
              <a:rPr lang="es-CO" dirty="0">
                <a:solidFill>
                  <a:schemeClr val="tx2"/>
                </a:solidFill>
              </a:rPr>
              <a:t>Aérea ubicada del lado oriental de la carretera Ciénaga – Santa Marta, al este de la línea de transmisión Santa Marta - Fundación a 220 </a:t>
            </a:r>
            <a:r>
              <a:rPr lang="es-CO" dirty="0" err="1">
                <a:solidFill>
                  <a:schemeClr val="tx2"/>
                </a:solidFill>
              </a:rPr>
              <a:t>kV</a:t>
            </a:r>
            <a:endParaRPr lang="es-CO" dirty="0">
              <a:solidFill>
                <a:schemeClr val="tx2"/>
              </a:solidFill>
            </a:endParaRP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b="1" dirty="0">
                <a:solidFill>
                  <a:schemeClr val="tx2"/>
                </a:solidFill>
              </a:rPr>
              <a:t>Alternativa 2: </a:t>
            </a:r>
            <a:r>
              <a:rPr lang="es-CO" dirty="0">
                <a:solidFill>
                  <a:schemeClr val="tx2"/>
                </a:solidFill>
              </a:rPr>
              <a:t>Aérea ubicada del lado oriental de la carretera Ciénaga – Santa Marta, al oeste de la línea de transmisión Santa Marta - Fundación a 220 </a:t>
            </a:r>
            <a:r>
              <a:rPr lang="es-CO" dirty="0" err="1">
                <a:solidFill>
                  <a:schemeClr val="tx2"/>
                </a:solidFill>
              </a:rPr>
              <a:t>kV</a:t>
            </a:r>
            <a:endParaRPr lang="es-CO" dirty="0">
              <a:solidFill>
                <a:schemeClr val="tx2"/>
              </a:solidFill>
            </a:endParaRP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b="1" dirty="0">
                <a:solidFill>
                  <a:schemeClr val="tx2"/>
                </a:solidFill>
              </a:rPr>
              <a:t>Alternativa 3: </a:t>
            </a:r>
            <a:r>
              <a:rPr lang="es-CO" dirty="0">
                <a:solidFill>
                  <a:schemeClr val="tx2"/>
                </a:solidFill>
              </a:rPr>
              <a:t>Aérea ubicada del lado occidental de la carretera Ciénaga – Santa Marta</a:t>
            </a: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b="1" dirty="0">
                <a:solidFill>
                  <a:schemeClr val="tx2"/>
                </a:solidFill>
              </a:rPr>
              <a:t>Alternativa 4: </a:t>
            </a:r>
            <a:r>
              <a:rPr lang="es-CO" dirty="0">
                <a:solidFill>
                  <a:schemeClr val="tx2"/>
                </a:solidFill>
              </a:rPr>
              <a:t>Subterránea ubicada en el separador central de la carretera Ciénaga – Santa Marta</a:t>
            </a:r>
          </a:p>
          <a:p>
            <a:pPr marL="342900" indent="-342900" algn="just">
              <a:buClr>
                <a:schemeClr val="accent1"/>
              </a:buClr>
              <a:buFont typeface="Courier New" panose="02070309020205020404" pitchFamily="49" charset="0"/>
              <a:buChar char="o"/>
            </a:pPr>
            <a:endParaRPr lang="es-CO" dirty="0">
              <a:solidFill>
                <a:schemeClr val="tx2"/>
              </a:solidFill>
            </a:endParaRPr>
          </a:p>
          <a:p>
            <a:pPr marL="342900" indent="-342900" algn="just">
              <a:buClr>
                <a:schemeClr val="accent1"/>
              </a:buClr>
              <a:buFont typeface="Courier New" panose="02070309020205020404" pitchFamily="49" charset="0"/>
              <a:buChar char="o"/>
            </a:pPr>
            <a:r>
              <a:rPr lang="es-CO" b="1" dirty="0">
                <a:solidFill>
                  <a:schemeClr val="tx2"/>
                </a:solidFill>
              </a:rPr>
              <a:t>Alternativa 5: </a:t>
            </a:r>
            <a:r>
              <a:rPr lang="es-CO" dirty="0">
                <a:solidFill>
                  <a:schemeClr val="tx2"/>
                </a:solidFill>
              </a:rPr>
              <a:t>Aérea ubicada en el separador central de la carretera Ciénaga – Santa Marta </a:t>
            </a:r>
          </a:p>
        </p:txBody>
      </p:sp>
    </p:spTree>
    <p:extLst>
      <p:ext uri="{BB962C8B-B14F-4D97-AF65-F5344CB8AC3E}">
        <p14:creationId xmlns:p14="http://schemas.microsoft.com/office/powerpoint/2010/main" val="213541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2"/>
          <p:cNvSpPr>
            <a:spLocks noGrp="1"/>
          </p:cNvSpPr>
          <p:nvPr>
            <p:ph type="title"/>
          </p:nvPr>
        </p:nvSpPr>
        <p:spPr>
          <a:xfrm>
            <a:off x="341313" y="163513"/>
            <a:ext cx="7950200" cy="1084262"/>
          </a:xfrm>
        </p:spPr>
        <p:txBody>
          <a:bodyPr anchor="ctr"/>
          <a:lstStyle/>
          <a:p>
            <a:r>
              <a:rPr lang="es-ES_tradnl" altLang="es-CO" dirty="0">
                <a:solidFill>
                  <a:srgbClr val="0099FF"/>
                </a:solidFill>
              </a:rPr>
              <a:t>5. ALTERNATIVAS DE RUTA PARA LA </a:t>
            </a:r>
            <a:r>
              <a:rPr lang="es-ES_tradnl" altLang="es-CO" dirty="0" err="1">
                <a:solidFill>
                  <a:srgbClr val="0099FF"/>
                </a:solidFill>
              </a:rPr>
              <a:t>LINEA</a:t>
            </a:r>
            <a:endParaRPr lang="es-ES_tradnl" altLang="es-CO" dirty="0">
              <a:solidFill>
                <a:srgbClr val="0099FF"/>
              </a:solidFill>
            </a:endParaRPr>
          </a:p>
        </p:txBody>
      </p:sp>
      <p:pic>
        <p:nvPicPr>
          <p:cNvPr id="4" name="Imagen 3">
            <a:extLst/>
          </p:cNvPr>
          <p:cNvPicPr>
            <a:picLocks noChangeAspect="1"/>
          </p:cNvPicPr>
          <p:nvPr/>
        </p:nvPicPr>
        <p:blipFill>
          <a:blip r:embed="rId2"/>
          <a:stretch>
            <a:fillRect/>
          </a:stretch>
        </p:blipFill>
        <p:spPr>
          <a:xfrm>
            <a:off x="549339" y="1247775"/>
            <a:ext cx="7204773" cy="5506278"/>
          </a:xfrm>
          <a:prstGeom prst="rect">
            <a:avLst/>
          </a:prstGeom>
        </p:spPr>
      </p:pic>
      <p:sp>
        <p:nvSpPr>
          <p:cNvPr id="6" name="CuadroTexto 5">
            <a:extLst/>
          </p:cNvPr>
          <p:cNvSpPr txBox="1"/>
          <p:nvPr/>
        </p:nvSpPr>
        <p:spPr>
          <a:xfrm>
            <a:off x="8829276" y="2708252"/>
            <a:ext cx="1726727" cy="2585323"/>
          </a:xfrm>
          <a:prstGeom prst="rect">
            <a:avLst/>
          </a:prstGeom>
          <a:solidFill>
            <a:schemeClr val="bg1">
              <a:lumMod val="85000"/>
            </a:schemeClr>
          </a:solidFill>
        </p:spPr>
        <p:txBody>
          <a:bodyPr wrap="square" rtlCol="0">
            <a:spAutoFit/>
          </a:bodyPr>
          <a:lstStyle/>
          <a:p>
            <a:r>
              <a:rPr lang="es-CO" b="1" dirty="0">
                <a:solidFill>
                  <a:srgbClr val="000000"/>
                </a:solidFill>
              </a:rPr>
              <a:t>Alternativa 1</a:t>
            </a:r>
          </a:p>
          <a:p>
            <a:endParaRPr lang="es-CO" dirty="0">
              <a:solidFill>
                <a:schemeClr val="bg2">
                  <a:lumMod val="60000"/>
                  <a:lumOff val="40000"/>
                </a:schemeClr>
              </a:solidFill>
            </a:endParaRPr>
          </a:p>
          <a:p>
            <a:r>
              <a:rPr lang="es-CO" b="1" dirty="0">
                <a:solidFill>
                  <a:srgbClr val="FFFF00"/>
                </a:solidFill>
              </a:rPr>
              <a:t>Alternativa 2</a:t>
            </a:r>
          </a:p>
          <a:p>
            <a:endParaRPr lang="es-CO" dirty="0">
              <a:solidFill>
                <a:schemeClr val="bg2">
                  <a:lumMod val="60000"/>
                  <a:lumOff val="40000"/>
                </a:schemeClr>
              </a:solidFill>
            </a:endParaRPr>
          </a:p>
          <a:p>
            <a:r>
              <a:rPr lang="es-CO" b="1" dirty="0">
                <a:solidFill>
                  <a:srgbClr val="00B0F0"/>
                </a:solidFill>
              </a:rPr>
              <a:t>Alternativa 3</a:t>
            </a:r>
          </a:p>
          <a:p>
            <a:endParaRPr lang="es-CO" dirty="0">
              <a:solidFill>
                <a:schemeClr val="bg2">
                  <a:lumMod val="60000"/>
                  <a:lumOff val="40000"/>
                </a:schemeClr>
              </a:solidFill>
            </a:endParaRPr>
          </a:p>
          <a:p>
            <a:r>
              <a:rPr lang="es-CO" b="1" dirty="0">
                <a:solidFill>
                  <a:srgbClr val="7030A0"/>
                </a:solidFill>
              </a:rPr>
              <a:t>Alternativa 4</a:t>
            </a:r>
          </a:p>
          <a:p>
            <a:endParaRPr lang="es-CO" dirty="0">
              <a:solidFill>
                <a:schemeClr val="bg2">
                  <a:lumMod val="60000"/>
                  <a:lumOff val="40000"/>
                </a:schemeClr>
              </a:solidFill>
            </a:endParaRPr>
          </a:p>
          <a:p>
            <a:r>
              <a:rPr lang="es-CO" b="1" dirty="0">
                <a:solidFill>
                  <a:schemeClr val="accent3">
                    <a:lumMod val="75000"/>
                  </a:schemeClr>
                </a:solidFill>
              </a:rPr>
              <a:t>Alternativa 5</a:t>
            </a:r>
          </a:p>
        </p:txBody>
      </p:sp>
    </p:spTree>
    <p:extLst>
      <p:ext uri="{BB962C8B-B14F-4D97-AF65-F5344CB8AC3E}">
        <p14:creationId xmlns:p14="http://schemas.microsoft.com/office/powerpoint/2010/main" val="814312984"/>
      </p:ext>
    </p:extLst>
  </p:cSld>
  <p:clrMapOvr>
    <a:masterClrMapping/>
  </p:clrMapOvr>
</p:sld>
</file>

<file path=ppt/theme/theme1.xml><?xml version="1.0" encoding="utf-8"?>
<a:theme xmlns:a="http://schemas.openxmlformats.org/drawingml/2006/main" name="ISA-submarca-COLOR">
  <a:themeElements>
    <a:clrScheme name="ISA-2017">
      <a:dk1>
        <a:srgbClr val="4D4D4D"/>
      </a:dk1>
      <a:lt1>
        <a:sysClr val="window" lastClr="FFFFFF"/>
      </a:lt1>
      <a:dk2>
        <a:srgbClr val="003087"/>
      </a:dk2>
      <a:lt2>
        <a:srgbClr val="FFFFFF"/>
      </a:lt2>
      <a:accent1>
        <a:srgbClr val="0099FF"/>
      </a:accent1>
      <a:accent2>
        <a:srgbClr val="003087"/>
      </a:accent2>
      <a:accent3>
        <a:srgbClr val="FE5000"/>
      </a:accent3>
      <a:accent4>
        <a:srgbClr val="FFB81C"/>
      </a:accent4>
      <a:accent5>
        <a:srgbClr val="00B140"/>
      </a:accent5>
      <a:accent6>
        <a:srgbClr val="6683B7"/>
      </a:accent6>
      <a:hlink>
        <a:srgbClr val="FE5000"/>
      </a:hlink>
      <a:folHlink>
        <a:srgbClr val="FE7333"/>
      </a:folHlink>
    </a:clrScheme>
    <a:fontScheme name="ISA-2017">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A-TRANSELCA-PPT-plantilla-color.potx" id="{463332C7-2546-4520-B327-F5DFD5E5F2F7}" vid="{27F4D9AF-9496-432E-B43C-D616E4330F7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tulo xmlns="bc0cef79-c779-4b3f-a94a-8b5390ebd0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C4654E6DA827D418624C1ED8E3DB3CB" ma:contentTypeVersion="1" ma:contentTypeDescription="Crear nuevo documento." ma:contentTypeScope="" ma:versionID="3472524f2810d9024f74983bf455f0e2">
  <xsd:schema xmlns:xsd="http://www.w3.org/2001/XMLSchema" xmlns:xs="http://www.w3.org/2001/XMLSchema" xmlns:p="http://schemas.microsoft.com/office/2006/metadata/properties" xmlns:ns2="bc0cef79-c779-4b3f-a94a-8b5390ebd03d" targetNamespace="http://schemas.microsoft.com/office/2006/metadata/properties" ma:root="true" ma:fieldsID="84dedbc3689ee63addd343d01fa6477f" ns2:_="">
    <xsd:import namespace="bc0cef79-c779-4b3f-a94a-8b5390ebd03d"/>
    <xsd:element name="properties">
      <xsd:complexType>
        <xsd:sequence>
          <xsd:element name="documentManagement">
            <xsd:complexType>
              <xsd:all>
                <xsd:element ref="ns2:Titul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cef79-c779-4b3f-a94a-8b5390ebd03d" elementFormDefault="qualified">
    <xsd:import namespace="http://schemas.microsoft.com/office/2006/documentManagement/types"/>
    <xsd:import namespace="http://schemas.microsoft.com/office/infopath/2007/PartnerControls"/>
    <xsd:element name="Titulo" ma:index="8" nillable="true" ma:displayName="Titulo" ma:internalName="Titul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55C9B2-1DB4-42A3-B011-99375113F0EC}">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bc0cef79-c779-4b3f-a94a-8b5390ebd03d"/>
    <ds:schemaRef ds:uri="http://www.w3.org/XML/1998/namespace"/>
  </ds:schemaRefs>
</ds:datastoreItem>
</file>

<file path=customXml/itemProps2.xml><?xml version="1.0" encoding="utf-8"?>
<ds:datastoreItem xmlns:ds="http://schemas.openxmlformats.org/officeDocument/2006/customXml" ds:itemID="{8C8BF8C4-2584-4F8A-9D67-769463EE7568}">
  <ds:schemaRefs>
    <ds:schemaRef ds:uri="http://schemas.microsoft.com/sharepoint/v3/contenttype/forms"/>
  </ds:schemaRefs>
</ds:datastoreItem>
</file>

<file path=customXml/itemProps3.xml><?xml version="1.0" encoding="utf-8"?>
<ds:datastoreItem xmlns:ds="http://schemas.openxmlformats.org/officeDocument/2006/customXml" ds:itemID="{7A3A9814-3259-4C27-AE7E-665D26B8E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cef79-c779-4b3f-a94a-8b5390ebd0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4089</TotalTime>
  <Words>1433</Words>
  <Application>Microsoft Office PowerPoint</Application>
  <PresentationFormat>Panorámica</PresentationFormat>
  <Paragraphs>106</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Batang</vt:lpstr>
      <vt:lpstr>Arial</vt:lpstr>
      <vt:lpstr>BC I25 Wide</vt:lpstr>
      <vt:lpstr>Calibri</vt:lpstr>
      <vt:lpstr>Courier New</vt:lpstr>
      <vt:lpstr>Tahoma</vt:lpstr>
      <vt:lpstr>Wingdings</vt:lpstr>
      <vt:lpstr>ISA-submarca-COLOR</vt:lpstr>
      <vt:lpstr>CONEXIÓN DEFINITIVA DE PUERTO DRUMMOND  A FUTURA SUBESTACIÓN  RIO CÓRDOBA 220 kV</vt:lpstr>
      <vt:lpstr>CONTENIDO</vt:lpstr>
      <vt:lpstr>1. ANTECEDENTES</vt:lpstr>
      <vt:lpstr>1. ANTECEDENTES</vt:lpstr>
      <vt:lpstr>2. UBICACIÓN</vt:lpstr>
      <vt:lpstr>3. ALCANCE DEL PROYECTO</vt:lpstr>
      <vt:lpstr>4. DIAGRAMA UNIFILAR</vt:lpstr>
      <vt:lpstr>5. ALTERNATIVAS DE RUTA PARA LA LÍNEA</vt:lpstr>
      <vt:lpstr>5. ALTERNATIVAS DE RUTA PARA LA LINEA</vt:lpstr>
      <vt:lpstr>5. ALTERNATIVAS DE RUTA PARA LA LÍNEA</vt:lpstr>
      <vt:lpstr>5. ALTERNATIVAS DE RUTA PARA LA LÍNEA</vt:lpstr>
      <vt:lpstr>5. ALTERNATIVAS DE RUTA PARA LA LÍNEA</vt:lpstr>
      <vt:lpstr>6. 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Alberto Olarte</cp:lastModifiedBy>
  <cp:revision>133</cp:revision>
  <dcterms:created xsi:type="dcterms:W3CDTF">2017-03-29T23:55:58Z</dcterms:created>
  <dcterms:modified xsi:type="dcterms:W3CDTF">2017-09-14T15:30:24Z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0x010100FC4654E6DA827D418624C1ED8E3DB3CB</vt:lpwstr>
  </property>
</Properties>
</file>