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835" r:id="rId3"/>
    <p:sldId id="839" r:id="rId4"/>
    <p:sldId id="838" r:id="rId5"/>
    <p:sldId id="840" r:id="rId6"/>
    <p:sldId id="832" r:id="rId7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94729"/>
  </p:normalViewPr>
  <p:slideViewPr>
    <p:cSldViewPr>
      <p:cViewPr varScale="1">
        <p:scale>
          <a:sx n="62" d="100"/>
          <a:sy n="62" d="100"/>
        </p:scale>
        <p:origin x="1560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79123C4-0ACF-2647-AF44-9FF9F77278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MS PGothic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3164A91-035E-9241-B110-6FB4F41210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534B53-CA17-1044-B0FC-7E8BB2A707DF}" type="datetimeFigureOut">
              <a:rPr lang="es-ES_tradnl" altLang="es-CO"/>
              <a:pPr>
                <a:defRPr/>
              </a:pPr>
              <a:t>03/06/2020</a:t>
            </a:fld>
            <a:endParaRPr lang="es-ES_tradnl" alt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DF77AA-EB28-8B46-8BDF-8AB17260A6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MS PGothic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534F82-D4AC-3648-8EF6-B00648A73B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024299E-FC13-BC4C-8F23-4392D060F165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9CB85A5F-382E-8945-AA14-017E3BEEE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1" name="AutoShape 2">
            <a:extLst>
              <a:ext uri="{FF2B5EF4-FFF2-40B4-BE49-F238E27FC236}">
                <a16:creationId xmlns:a16="http://schemas.microsoft.com/office/drawing/2014/main" id="{7A0E2F61-FBB7-D249-94CF-A48D4CF12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2" name="AutoShape 3">
            <a:extLst>
              <a:ext uri="{FF2B5EF4-FFF2-40B4-BE49-F238E27FC236}">
                <a16:creationId xmlns:a16="http://schemas.microsoft.com/office/drawing/2014/main" id="{0E8C96DB-6A02-6448-84BB-D2C8C8ACB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3" name="AutoShape 4">
            <a:extLst>
              <a:ext uri="{FF2B5EF4-FFF2-40B4-BE49-F238E27FC236}">
                <a16:creationId xmlns:a16="http://schemas.microsoft.com/office/drawing/2014/main" id="{8656B210-09E7-FA4D-A9E7-4249A07EE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4" name="AutoShape 5">
            <a:extLst>
              <a:ext uri="{FF2B5EF4-FFF2-40B4-BE49-F238E27FC236}">
                <a16:creationId xmlns:a16="http://schemas.microsoft.com/office/drawing/2014/main" id="{C0C60205-7DD1-C841-A28E-C64C1261B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5" name="AutoShape 6">
            <a:extLst>
              <a:ext uri="{FF2B5EF4-FFF2-40B4-BE49-F238E27FC236}">
                <a16:creationId xmlns:a16="http://schemas.microsoft.com/office/drawing/2014/main" id="{CD51F259-B2C1-5546-8EB4-EB186B3C6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6" name="AutoShape 7">
            <a:extLst>
              <a:ext uri="{FF2B5EF4-FFF2-40B4-BE49-F238E27FC236}">
                <a16:creationId xmlns:a16="http://schemas.microsoft.com/office/drawing/2014/main" id="{CD87D98B-C55A-6049-A4BB-F33D23EAE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7" name="AutoShape 8">
            <a:extLst>
              <a:ext uri="{FF2B5EF4-FFF2-40B4-BE49-F238E27FC236}">
                <a16:creationId xmlns:a16="http://schemas.microsoft.com/office/drawing/2014/main" id="{6283339A-23A6-DC41-941E-83C8F3D98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8" name="AutoShape 9">
            <a:extLst>
              <a:ext uri="{FF2B5EF4-FFF2-40B4-BE49-F238E27FC236}">
                <a16:creationId xmlns:a16="http://schemas.microsoft.com/office/drawing/2014/main" id="{0457A991-C7FA-D14D-BA6E-78599192A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59" name="AutoShape 10">
            <a:extLst>
              <a:ext uri="{FF2B5EF4-FFF2-40B4-BE49-F238E27FC236}">
                <a16:creationId xmlns:a16="http://schemas.microsoft.com/office/drawing/2014/main" id="{761FF5E7-32C9-B146-AAE3-53C061A16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060" name="Rectangle 11">
            <a:extLst>
              <a:ext uri="{FF2B5EF4-FFF2-40B4-BE49-F238E27FC236}">
                <a16:creationId xmlns:a16="http://schemas.microsoft.com/office/drawing/2014/main" id="{4F163CFB-B844-6945-8377-91FF241B601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2425" cy="1247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12">
            <a:extLst>
              <a:ext uri="{FF2B5EF4-FFF2-40B4-BE49-F238E27FC236}">
                <a16:creationId xmlns:a16="http://schemas.microsoft.com/office/drawing/2014/main" id="{54E28445-908B-DA48-89A8-D296CAB4416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8938" cy="409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O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panose="020B0600070205080204" pitchFamily="34" charset="-128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>
            <a:extLst>
              <a:ext uri="{FF2B5EF4-FFF2-40B4-BE49-F238E27FC236}">
                <a16:creationId xmlns:a16="http://schemas.microsoft.com/office/drawing/2014/main" id="{2681AA99-3639-B84C-AE8D-EC6DA425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4CB5C9A-B51D-A845-80DC-7E6652B9BE0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098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CO" altLang="es-CO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7C85B5-5CEA-3A4B-B04C-D94CEB4436C7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7FCBA-4BD1-E541-A008-25FCC72E196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00239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842686-9A52-2B4B-BF77-0EB4A6BB914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0362-ECB1-A741-9169-35C2F2EF54B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8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6700" y="66675"/>
            <a:ext cx="2052638" cy="60420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6675"/>
            <a:ext cx="6007100" cy="60420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3C4969-685C-874C-AD49-3FD4FE8134CF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0B2A9-840D-1445-BDCA-E40D5CBF2E54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51076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27F53B-982E-CE4C-AF0D-52164E7C2FF8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1FF4-0AE8-0644-8EC8-AC3803A39D5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17078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C4B9E3-A44C-B548-B63D-B4B7523605FF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DDC62-08EE-0A4F-936E-B790D0B3D8EA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96515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30663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7C2803-F96E-EA43-9B5F-83A0B4525E74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71A5-4EF6-FB47-B2E1-E2BD423156AC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5865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415386-FE06-9D4D-B1D6-A492C3E33041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ED5FA-E94A-0242-992E-281EBA2A4C2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63038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F170A6-2D77-AE4E-AAD6-68ADD1A61BF6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C9CC2-2239-F741-B4E2-99A99A45C98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67793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E981EDD7-1AD1-C44C-BBC0-39ABE85F2787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61E6B-E2E8-334C-A6B0-32C6D84C01B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10651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CA5023-987B-BA40-AC78-010E60325177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AD633-AD6C-B548-AAB2-F6E73538159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51663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7FEFD2-C881-1542-8EDD-3B7A9DE5BA97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74EB4-9D5C-FB4E-B889-ADB0876AE30C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1446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47AFF0D-7F5C-1048-BD66-702B7DBF2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CO"/>
              <a:t>Pulse para editar el formato del texto de título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0572C1-0933-424B-BBF0-67CE2288B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CO"/>
              <a:t>Pulse para editar los formatos del texto del esquema</a:t>
            </a:r>
          </a:p>
          <a:p>
            <a:pPr lvl="1"/>
            <a:r>
              <a:rPr lang="en-GB" altLang="es-CO"/>
              <a:t>Segundo nivel del esquema</a:t>
            </a:r>
          </a:p>
          <a:p>
            <a:pPr lvl="2"/>
            <a:r>
              <a:rPr lang="en-GB" altLang="es-CO"/>
              <a:t>Tercer nivel del esquema</a:t>
            </a:r>
          </a:p>
          <a:p>
            <a:pPr lvl="3"/>
            <a:r>
              <a:rPr lang="en-GB" altLang="es-CO"/>
              <a:t>Cuarto nivel del esquema</a:t>
            </a:r>
          </a:p>
          <a:p>
            <a:pPr lvl="4"/>
            <a:r>
              <a:rPr lang="en-GB" altLang="es-CO"/>
              <a:t>Quinto nivel del esquema</a:t>
            </a:r>
          </a:p>
          <a:p>
            <a:pPr lvl="4"/>
            <a:r>
              <a:rPr lang="en-GB" altLang="es-CO"/>
              <a:t>Sexto nivel del esquema</a:t>
            </a:r>
          </a:p>
          <a:p>
            <a:pPr lvl="4"/>
            <a:r>
              <a:rPr lang="en-GB" altLang="es-CO"/>
              <a:t>Séptimo nivel del esquema</a:t>
            </a:r>
          </a:p>
          <a:p>
            <a:pPr lvl="4"/>
            <a:r>
              <a:rPr lang="en-GB" altLang="es-CO"/>
              <a:t>Octavo nivel del esquema</a:t>
            </a:r>
          </a:p>
          <a:p>
            <a:pPr lvl="4"/>
            <a:r>
              <a:rPr lang="en-GB" altLang="es-CO"/>
              <a:t>Noveno nivel del esquema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C5561009-1317-FD42-8F0F-5BAE5FC77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B0CDED7B-92AD-3B42-B21B-3FD9336E9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CO" altLang="es-CO" sz="180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D7B387A9-D9D7-7A49-B232-9051A414185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6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47969B8-B433-FB48-8CCE-FC97CF06375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MS Gothic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MS Gothic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MS Gothic" charset="0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A32F949-6908-6345-B4D7-CA4794450429}"/>
              </a:ext>
            </a:extLst>
          </p:cNvPr>
          <p:cNvSpPr txBox="1"/>
          <p:nvPr/>
        </p:nvSpPr>
        <p:spPr>
          <a:xfrm>
            <a:off x="1619672" y="2828835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002060"/>
                </a:solidFill>
              </a:rPr>
              <a:t>INFORME CNO</a:t>
            </a:r>
          </a:p>
          <a:p>
            <a:pPr algn="ctr"/>
            <a:r>
              <a:rPr lang="es-CO" sz="3600" dirty="0">
                <a:solidFill>
                  <a:srgbClr val="002060"/>
                </a:solidFill>
              </a:rPr>
              <a:t>CACSSE 153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09F0A5D-4DC9-2E47-8959-59DBDFDD8EE3}"/>
              </a:ext>
            </a:extLst>
          </p:cNvPr>
          <p:cNvSpPr txBox="1"/>
          <p:nvPr/>
        </p:nvSpPr>
        <p:spPr>
          <a:xfrm>
            <a:off x="2771800" y="594928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2060"/>
                </a:solidFill>
              </a:rPr>
              <a:t>4 de junio 2020</a:t>
            </a:r>
          </a:p>
        </p:txBody>
      </p:sp>
    </p:spTree>
    <p:extLst>
      <p:ext uri="{BB962C8B-B14F-4D97-AF65-F5344CB8AC3E}">
        <p14:creationId xmlns:p14="http://schemas.microsoft.com/office/powerpoint/2010/main" val="2368964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2">
            <a:extLst>
              <a:ext uri="{FF2B5EF4-FFF2-40B4-BE49-F238E27FC236}">
                <a16:creationId xmlns:a16="http://schemas.microsoft.com/office/drawing/2014/main" id="{A3863DCF-A578-984F-B7D8-FEB6DD363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7" y="1628800"/>
            <a:ext cx="8747125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just"/>
            <a:endParaRPr lang="es-MX" altLang="es-CO" sz="1500" dirty="0">
              <a:solidFill>
                <a:srgbClr val="0075A4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s-MX" altLang="es-CO" sz="1500" dirty="0">
                <a:solidFill>
                  <a:srgbClr val="0075A4"/>
                </a:solidFill>
              </a:rPr>
              <a:t>Por el cual se establecen los requerimientos para la obtención y validación de parámetros del generador y los modelos del sistema de excitación, control de velocidad/potencia y estabilizadores de sistemas de potencia de las unidades de generación sincrónicas del SIN despachadas centralmente, y se definen las pautas para las pruebas y reajustes de los controles de generación.</a:t>
            </a:r>
          </a:p>
          <a:p>
            <a:pPr algn="just">
              <a:buFont typeface="Wingdings" pitchFamily="2" charset="2"/>
              <a:buChar char="ü"/>
            </a:pPr>
            <a:endParaRPr lang="es-MX" altLang="es-CO" sz="1500" dirty="0">
              <a:solidFill>
                <a:srgbClr val="0075A4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s-MX" altLang="es-CO" sz="1500" dirty="0">
                <a:solidFill>
                  <a:srgbClr val="0075A4"/>
                </a:solidFill>
              </a:rPr>
              <a:t>Por el cual se aprueba la incorporación del cambio en los límites de generación y absorción de potencia reactiva de las unidades de la planta de generación Flores IVB y las respectivas curvas de carga.</a:t>
            </a:r>
          </a:p>
          <a:p>
            <a:pPr algn="just">
              <a:buFont typeface="Wingdings" pitchFamily="2" charset="2"/>
              <a:buChar char="ü"/>
            </a:pPr>
            <a:endParaRPr lang="es-MX" altLang="es-CO" sz="1500" dirty="0">
              <a:solidFill>
                <a:srgbClr val="0075A4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s-MX" altLang="es-CO" sz="1500" dirty="0">
                <a:solidFill>
                  <a:srgbClr val="0075A4"/>
                </a:solidFill>
              </a:rPr>
              <a:t>Por el cual se aprueba la actualización de información de unos parámetros técnicos de los volúmenes del embalse Betania.</a:t>
            </a:r>
          </a:p>
          <a:p>
            <a:pPr algn="just">
              <a:buFont typeface="Wingdings" pitchFamily="2" charset="2"/>
              <a:buChar char="ü"/>
            </a:pPr>
            <a:endParaRPr lang="es-MX" altLang="es-CO" sz="1500" dirty="0">
              <a:solidFill>
                <a:srgbClr val="0075A4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s-MX" altLang="es-CO" sz="1500" dirty="0">
                <a:solidFill>
                  <a:srgbClr val="0075A4"/>
                </a:solidFill>
              </a:rPr>
              <a:t>Por el cual se aprueba la incorporación de un cambio en el factor de conversión de la planta de generación Miel I.</a:t>
            </a:r>
          </a:p>
          <a:p>
            <a:pPr algn="just">
              <a:buFont typeface="Wingdings" pitchFamily="2" charset="2"/>
              <a:buChar char="ü"/>
            </a:pPr>
            <a:endParaRPr lang="es-MX" altLang="es-CO" sz="1500" dirty="0">
              <a:solidFill>
                <a:srgbClr val="0075A4"/>
              </a:solidFill>
            </a:endParaRPr>
          </a:p>
        </p:txBody>
      </p:sp>
      <p:sp>
        <p:nvSpPr>
          <p:cNvPr id="7171" name="CuadroTexto 1">
            <a:extLst>
              <a:ext uri="{FF2B5EF4-FFF2-40B4-BE49-F238E27FC236}">
                <a16:creationId xmlns:a16="http://schemas.microsoft.com/office/drawing/2014/main" id="{5DC581C6-F669-E74B-AC89-F06270064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4666" y="260648"/>
            <a:ext cx="43924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CO" altLang="es-CO" sz="2200" dirty="0">
                <a:solidFill>
                  <a:srgbClr val="00B0F0"/>
                </a:solidFill>
              </a:rPr>
              <a:t>Expedición de Acuerdos técnicos</a:t>
            </a:r>
          </a:p>
        </p:txBody>
      </p:sp>
    </p:spTree>
    <p:extLst>
      <p:ext uri="{BB962C8B-B14F-4D97-AF65-F5344CB8AC3E}">
        <p14:creationId xmlns:p14="http://schemas.microsoft.com/office/powerpoint/2010/main" val="2992457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uadroTexto 1">
            <a:extLst>
              <a:ext uri="{FF2B5EF4-FFF2-40B4-BE49-F238E27FC236}">
                <a16:creationId xmlns:a16="http://schemas.microsoft.com/office/drawing/2014/main" id="{5DC581C6-F669-E74B-AC89-F06270064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872" y="180497"/>
            <a:ext cx="55446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s-CO" altLang="es-CO" sz="2200" dirty="0">
                <a:solidFill>
                  <a:srgbClr val="00B0F0"/>
                </a:solidFill>
              </a:rPr>
              <a:t>Seguimiento situación energética del CNO</a:t>
            </a:r>
            <a:endParaRPr lang="es-ES_tradnl" altLang="es-CO" sz="2200" dirty="0">
              <a:solidFill>
                <a:srgbClr val="00B0F0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5F51C823-DDEF-EA46-9138-73FDE4B09E17}"/>
              </a:ext>
            </a:extLst>
          </p:cNvPr>
          <p:cNvGrpSpPr/>
          <p:nvPr/>
        </p:nvGrpSpPr>
        <p:grpSpPr>
          <a:xfrm>
            <a:off x="4117630" y="652244"/>
            <a:ext cx="4770816" cy="3203263"/>
            <a:chOff x="779929" y="1169893"/>
            <a:chExt cx="7530353" cy="5056095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E655C48E-B3B5-FE42-9E4C-13DA4EA02F26}"/>
                </a:ext>
              </a:extLst>
            </p:cNvPr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7" t="2230" r="1563" b="1761"/>
            <a:stretch/>
          </p:blipFill>
          <p:spPr bwMode="auto">
            <a:xfrm>
              <a:off x="779929" y="1169893"/>
              <a:ext cx="7530353" cy="5056095"/>
            </a:xfrm>
            <a:prstGeom prst="rect">
              <a:avLst/>
            </a:prstGeom>
            <a:noFill/>
          </p:spPr>
        </p:pic>
        <p:sp>
          <p:nvSpPr>
            <p:cNvPr id="6" name="Forma libre: forma 8">
              <a:extLst>
                <a:ext uri="{FF2B5EF4-FFF2-40B4-BE49-F238E27FC236}">
                  <a16:creationId xmlns:a16="http://schemas.microsoft.com/office/drawing/2014/main" id="{6C24CFBF-60EA-8D40-B971-8E2E844E7928}"/>
                </a:ext>
              </a:extLst>
            </p:cNvPr>
            <p:cNvSpPr/>
            <p:nvPr/>
          </p:nvSpPr>
          <p:spPr>
            <a:xfrm>
              <a:off x="1003852" y="2852530"/>
              <a:ext cx="7185991" cy="2574235"/>
            </a:xfrm>
            <a:custGeom>
              <a:avLst/>
              <a:gdLst>
                <a:gd name="connsiteX0" fmla="*/ 0 w 7185991"/>
                <a:gd name="connsiteY0" fmla="*/ 1321905 h 2574235"/>
                <a:gd name="connsiteX1" fmla="*/ 0 w 7185991"/>
                <a:gd name="connsiteY1" fmla="*/ 2574235 h 2574235"/>
                <a:gd name="connsiteX2" fmla="*/ 7185991 w 7185991"/>
                <a:gd name="connsiteY2" fmla="*/ 2564296 h 2574235"/>
                <a:gd name="connsiteX3" fmla="*/ 7146235 w 7185991"/>
                <a:gd name="connsiteY3" fmla="*/ 1500809 h 2574235"/>
                <a:gd name="connsiteX4" fmla="*/ 6748670 w 7185991"/>
                <a:gd name="connsiteY4" fmla="*/ 1610140 h 2574235"/>
                <a:gd name="connsiteX5" fmla="*/ 6261652 w 7185991"/>
                <a:gd name="connsiteY5" fmla="*/ 1600200 h 2574235"/>
                <a:gd name="connsiteX6" fmla="*/ 5983357 w 7185991"/>
                <a:gd name="connsiteY6" fmla="*/ 1411357 h 2574235"/>
                <a:gd name="connsiteX7" fmla="*/ 5555974 w 7185991"/>
                <a:gd name="connsiteY7" fmla="*/ 1143000 h 2574235"/>
                <a:gd name="connsiteX8" fmla="*/ 5019261 w 7185991"/>
                <a:gd name="connsiteY8" fmla="*/ 665922 h 2574235"/>
                <a:gd name="connsiteX9" fmla="*/ 4552122 w 7185991"/>
                <a:gd name="connsiteY9" fmla="*/ 288235 h 2574235"/>
                <a:gd name="connsiteX10" fmla="*/ 4412974 w 7185991"/>
                <a:gd name="connsiteY10" fmla="*/ 218661 h 2574235"/>
                <a:gd name="connsiteX11" fmla="*/ 4015409 w 7185991"/>
                <a:gd name="connsiteY11" fmla="*/ 99392 h 2574235"/>
                <a:gd name="connsiteX12" fmla="*/ 3717235 w 7185991"/>
                <a:gd name="connsiteY12" fmla="*/ 109331 h 2574235"/>
                <a:gd name="connsiteX13" fmla="*/ 3518452 w 7185991"/>
                <a:gd name="connsiteY13" fmla="*/ 139148 h 2574235"/>
                <a:gd name="connsiteX14" fmla="*/ 3389244 w 7185991"/>
                <a:gd name="connsiteY14" fmla="*/ 178905 h 2574235"/>
                <a:gd name="connsiteX15" fmla="*/ 3220278 w 7185991"/>
                <a:gd name="connsiteY15" fmla="*/ 198783 h 2574235"/>
                <a:gd name="connsiteX16" fmla="*/ 2882348 w 7185991"/>
                <a:gd name="connsiteY16" fmla="*/ 159027 h 2574235"/>
                <a:gd name="connsiteX17" fmla="*/ 2613991 w 7185991"/>
                <a:gd name="connsiteY17" fmla="*/ 99392 h 2574235"/>
                <a:gd name="connsiteX18" fmla="*/ 2286000 w 7185991"/>
                <a:gd name="connsiteY18" fmla="*/ 9940 h 2574235"/>
                <a:gd name="connsiteX19" fmla="*/ 2166731 w 7185991"/>
                <a:gd name="connsiteY19" fmla="*/ 9940 h 2574235"/>
                <a:gd name="connsiteX20" fmla="*/ 2027583 w 7185991"/>
                <a:gd name="connsiteY20" fmla="*/ 9940 h 2574235"/>
                <a:gd name="connsiteX21" fmla="*/ 1918252 w 7185991"/>
                <a:gd name="connsiteY21" fmla="*/ 0 h 2574235"/>
                <a:gd name="connsiteX22" fmla="*/ 1451113 w 7185991"/>
                <a:gd name="connsiteY22" fmla="*/ 188844 h 2574235"/>
                <a:gd name="connsiteX23" fmla="*/ 904461 w 7185991"/>
                <a:gd name="connsiteY23" fmla="*/ 596348 h 2574235"/>
                <a:gd name="connsiteX24" fmla="*/ 407505 w 7185991"/>
                <a:gd name="connsiteY24" fmla="*/ 1043609 h 2574235"/>
                <a:gd name="connsiteX25" fmla="*/ 0 w 7185991"/>
                <a:gd name="connsiteY25" fmla="*/ 1321905 h 2574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185991" h="2574235">
                  <a:moveTo>
                    <a:pt x="0" y="1321905"/>
                  </a:moveTo>
                  <a:lnTo>
                    <a:pt x="0" y="2574235"/>
                  </a:lnTo>
                  <a:lnTo>
                    <a:pt x="7185991" y="2564296"/>
                  </a:lnTo>
                  <a:lnTo>
                    <a:pt x="7146235" y="1500809"/>
                  </a:lnTo>
                  <a:lnTo>
                    <a:pt x="6748670" y="1610140"/>
                  </a:lnTo>
                  <a:lnTo>
                    <a:pt x="6261652" y="1600200"/>
                  </a:lnTo>
                  <a:lnTo>
                    <a:pt x="5983357" y="1411357"/>
                  </a:lnTo>
                  <a:lnTo>
                    <a:pt x="5555974" y="1143000"/>
                  </a:lnTo>
                  <a:lnTo>
                    <a:pt x="5019261" y="665922"/>
                  </a:lnTo>
                  <a:lnTo>
                    <a:pt x="4552122" y="288235"/>
                  </a:lnTo>
                  <a:lnTo>
                    <a:pt x="4412974" y="218661"/>
                  </a:lnTo>
                  <a:lnTo>
                    <a:pt x="4015409" y="99392"/>
                  </a:lnTo>
                  <a:lnTo>
                    <a:pt x="3717235" y="109331"/>
                  </a:lnTo>
                  <a:lnTo>
                    <a:pt x="3518452" y="139148"/>
                  </a:lnTo>
                  <a:lnTo>
                    <a:pt x="3389244" y="178905"/>
                  </a:lnTo>
                  <a:lnTo>
                    <a:pt x="3220278" y="198783"/>
                  </a:lnTo>
                  <a:lnTo>
                    <a:pt x="2882348" y="159027"/>
                  </a:lnTo>
                  <a:lnTo>
                    <a:pt x="2613991" y="99392"/>
                  </a:lnTo>
                  <a:lnTo>
                    <a:pt x="2286000" y="9940"/>
                  </a:lnTo>
                  <a:lnTo>
                    <a:pt x="2166731" y="9940"/>
                  </a:lnTo>
                  <a:lnTo>
                    <a:pt x="2027583" y="9940"/>
                  </a:lnTo>
                  <a:lnTo>
                    <a:pt x="1918252" y="0"/>
                  </a:lnTo>
                  <a:lnTo>
                    <a:pt x="1451113" y="188844"/>
                  </a:lnTo>
                  <a:lnTo>
                    <a:pt x="904461" y="596348"/>
                  </a:lnTo>
                  <a:lnTo>
                    <a:pt x="407505" y="1043609"/>
                  </a:lnTo>
                  <a:lnTo>
                    <a:pt x="0" y="1321905"/>
                  </a:lnTo>
                  <a:close/>
                </a:path>
              </a:pathLst>
            </a:custGeom>
            <a:solidFill>
              <a:srgbClr val="FF0000">
                <a:alpha val="3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Forma libre: forma 12">
              <a:extLst>
                <a:ext uri="{FF2B5EF4-FFF2-40B4-BE49-F238E27FC236}">
                  <a16:creationId xmlns:a16="http://schemas.microsoft.com/office/drawing/2014/main" id="{41DF4B3E-B4B8-E647-8EB5-22DA46253043}"/>
                </a:ext>
              </a:extLst>
            </p:cNvPr>
            <p:cNvSpPr/>
            <p:nvPr/>
          </p:nvSpPr>
          <p:spPr>
            <a:xfrm>
              <a:off x="980661" y="1842052"/>
              <a:ext cx="7195930" cy="2510492"/>
            </a:xfrm>
            <a:custGeom>
              <a:avLst/>
              <a:gdLst>
                <a:gd name="connsiteX0" fmla="*/ 13252 w 7195930"/>
                <a:gd name="connsiteY0" fmla="*/ 2239618 h 2510492"/>
                <a:gd name="connsiteX1" fmla="*/ 0 w 7195930"/>
                <a:gd name="connsiteY1" fmla="*/ 0 h 2510492"/>
                <a:gd name="connsiteX2" fmla="*/ 7182678 w 7195930"/>
                <a:gd name="connsiteY2" fmla="*/ 0 h 2510492"/>
                <a:gd name="connsiteX3" fmla="*/ 7195930 w 7195930"/>
                <a:gd name="connsiteY3" fmla="*/ 2372139 h 2510492"/>
                <a:gd name="connsiteX4" fmla="*/ 6968523 w 7195930"/>
                <a:gd name="connsiteY4" fmla="*/ 2461724 h 2510492"/>
                <a:gd name="connsiteX5" fmla="*/ 6761259 w 7195930"/>
                <a:gd name="connsiteY5" fmla="*/ 2492204 h 2510492"/>
                <a:gd name="connsiteX6" fmla="*/ 6553995 w 7195930"/>
                <a:gd name="connsiteY6" fmla="*/ 2510492 h 2510492"/>
                <a:gd name="connsiteX7" fmla="*/ 6340635 w 7195930"/>
                <a:gd name="connsiteY7" fmla="*/ 2510492 h 2510492"/>
                <a:gd name="connsiteX8" fmla="*/ 5615211 w 7195930"/>
                <a:gd name="connsiteY8" fmla="*/ 2035004 h 2510492"/>
                <a:gd name="connsiteX9" fmla="*/ 5036091 w 7195930"/>
                <a:gd name="connsiteY9" fmla="*/ 1529036 h 2510492"/>
                <a:gd name="connsiteX10" fmla="*/ 4560603 w 7195930"/>
                <a:gd name="connsiteY10" fmla="*/ 1169372 h 2510492"/>
                <a:gd name="connsiteX11" fmla="*/ 4213131 w 7195930"/>
                <a:gd name="connsiteY11" fmla="*/ 1059644 h 2510492"/>
                <a:gd name="connsiteX12" fmla="*/ 3938811 w 7195930"/>
                <a:gd name="connsiteY12" fmla="*/ 1004780 h 2510492"/>
                <a:gd name="connsiteX13" fmla="*/ 3670587 w 7195930"/>
                <a:gd name="connsiteY13" fmla="*/ 1010876 h 2510492"/>
                <a:gd name="connsiteX14" fmla="*/ 3457227 w 7195930"/>
                <a:gd name="connsiteY14" fmla="*/ 1053548 h 2510492"/>
                <a:gd name="connsiteX15" fmla="*/ 3292635 w 7195930"/>
                <a:gd name="connsiteY15" fmla="*/ 1108412 h 2510492"/>
                <a:gd name="connsiteX16" fmla="*/ 2959327 w 7195930"/>
                <a:gd name="connsiteY16" fmla="*/ 1062513 h 2510492"/>
                <a:gd name="connsiteX17" fmla="*/ 2542468 w 7195930"/>
                <a:gd name="connsiteY17" fmla="*/ 954936 h 2510492"/>
                <a:gd name="connsiteX18" fmla="*/ 2246633 w 7195930"/>
                <a:gd name="connsiteY18" fmla="*/ 901148 h 2510492"/>
                <a:gd name="connsiteX19" fmla="*/ 2085268 w 7195930"/>
                <a:gd name="connsiteY19" fmla="*/ 887701 h 2510492"/>
                <a:gd name="connsiteX20" fmla="*/ 1991139 w 7195930"/>
                <a:gd name="connsiteY20" fmla="*/ 887701 h 2510492"/>
                <a:gd name="connsiteX21" fmla="*/ 1466704 w 7195930"/>
                <a:gd name="connsiteY21" fmla="*/ 1075960 h 2510492"/>
                <a:gd name="connsiteX22" fmla="*/ 1264998 w 7195930"/>
                <a:gd name="connsiteY22" fmla="*/ 1210430 h 2510492"/>
                <a:gd name="connsiteX23" fmla="*/ 1022951 w 7195930"/>
                <a:gd name="connsiteY23" fmla="*/ 1398689 h 2510492"/>
                <a:gd name="connsiteX24" fmla="*/ 525410 w 7195930"/>
                <a:gd name="connsiteY24" fmla="*/ 1815548 h 2510492"/>
                <a:gd name="connsiteX25" fmla="*/ 229574 w 7195930"/>
                <a:gd name="connsiteY25" fmla="*/ 2124830 h 2510492"/>
                <a:gd name="connsiteX26" fmla="*/ 13252 w 7195930"/>
                <a:gd name="connsiteY26" fmla="*/ 2239618 h 251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195930" h="2510492">
                  <a:moveTo>
                    <a:pt x="13252" y="2239618"/>
                  </a:moveTo>
                  <a:cubicBezTo>
                    <a:pt x="8835" y="1493079"/>
                    <a:pt x="4417" y="746539"/>
                    <a:pt x="0" y="0"/>
                  </a:cubicBezTo>
                  <a:lnTo>
                    <a:pt x="7182678" y="0"/>
                  </a:lnTo>
                  <a:cubicBezTo>
                    <a:pt x="7187095" y="790713"/>
                    <a:pt x="7191513" y="1581426"/>
                    <a:pt x="7195930" y="2372139"/>
                  </a:cubicBezTo>
                  <a:lnTo>
                    <a:pt x="6968523" y="2461724"/>
                  </a:lnTo>
                  <a:lnTo>
                    <a:pt x="6761259" y="2492204"/>
                  </a:lnTo>
                  <a:lnTo>
                    <a:pt x="6553995" y="2510492"/>
                  </a:lnTo>
                  <a:lnTo>
                    <a:pt x="6340635" y="2510492"/>
                  </a:lnTo>
                  <a:lnTo>
                    <a:pt x="5615211" y="2035004"/>
                  </a:lnTo>
                  <a:lnTo>
                    <a:pt x="5036091" y="1529036"/>
                  </a:lnTo>
                  <a:lnTo>
                    <a:pt x="4560603" y="1169372"/>
                  </a:lnTo>
                  <a:lnTo>
                    <a:pt x="4213131" y="1059644"/>
                  </a:lnTo>
                  <a:lnTo>
                    <a:pt x="3938811" y="1004780"/>
                  </a:lnTo>
                  <a:lnTo>
                    <a:pt x="3670587" y="1010876"/>
                  </a:lnTo>
                  <a:lnTo>
                    <a:pt x="3457227" y="1053548"/>
                  </a:lnTo>
                  <a:lnTo>
                    <a:pt x="3292635" y="1108412"/>
                  </a:lnTo>
                  <a:lnTo>
                    <a:pt x="2959327" y="1062513"/>
                  </a:lnTo>
                  <a:lnTo>
                    <a:pt x="2542468" y="954936"/>
                  </a:lnTo>
                  <a:lnTo>
                    <a:pt x="2246633" y="901148"/>
                  </a:lnTo>
                  <a:lnTo>
                    <a:pt x="2085268" y="887701"/>
                  </a:lnTo>
                  <a:lnTo>
                    <a:pt x="1991139" y="887701"/>
                  </a:lnTo>
                  <a:lnTo>
                    <a:pt x="1466704" y="1075960"/>
                  </a:lnTo>
                  <a:lnTo>
                    <a:pt x="1264998" y="1210430"/>
                  </a:lnTo>
                  <a:lnTo>
                    <a:pt x="1022951" y="1398689"/>
                  </a:lnTo>
                  <a:lnTo>
                    <a:pt x="525410" y="1815548"/>
                  </a:lnTo>
                  <a:lnTo>
                    <a:pt x="229574" y="2124830"/>
                  </a:lnTo>
                  <a:lnTo>
                    <a:pt x="13252" y="2239618"/>
                  </a:lnTo>
                  <a:close/>
                </a:path>
              </a:pathLst>
            </a:custGeom>
            <a:solidFill>
              <a:srgbClr val="00B050">
                <a:alpha val="5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DE884569-93D4-0449-8ECA-0E8EC4B0CD4B}"/>
              </a:ext>
            </a:extLst>
          </p:cNvPr>
          <p:cNvSpPr txBox="1"/>
          <p:nvPr/>
        </p:nvSpPr>
        <p:spPr>
          <a:xfrm>
            <a:off x="224021" y="1687012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dirty="0">
                <a:solidFill>
                  <a:srgbClr val="0070C0"/>
                </a:solidFill>
              </a:rPr>
              <a:t>El CNO aprobó un indicador de seguimiento semanal al volumen útil agregado del SIN.</a:t>
            </a:r>
          </a:p>
          <a:p>
            <a:pPr algn="just"/>
            <a:endParaRPr lang="es-CO" sz="1600" dirty="0">
              <a:solidFill>
                <a:srgbClr val="0070C0"/>
              </a:solidFill>
            </a:endParaRPr>
          </a:p>
          <a:p>
            <a:pPr algn="just"/>
            <a:r>
              <a:rPr lang="es-CO" sz="1600" dirty="0">
                <a:solidFill>
                  <a:srgbClr val="0070C0"/>
                </a:solidFill>
              </a:rPr>
              <a:t>El indicador se compara con una curva de “Referencia”, que es producto de una simulación determinística de la operación del sistema, con un horizonte de dos años.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8845DB9-0DA0-F545-8F21-721759B5026C}"/>
              </a:ext>
            </a:extLst>
          </p:cNvPr>
          <p:cNvSpPr txBox="1"/>
          <p:nvPr/>
        </p:nvSpPr>
        <p:spPr>
          <a:xfrm>
            <a:off x="1700496" y="4046489"/>
            <a:ext cx="6903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dirty="0">
                <a:solidFill>
                  <a:srgbClr val="002060"/>
                </a:solidFill>
              </a:rPr>
              <a:t>El CNO enviará semanalmente a las autoridades el estado del indicador de seguimiento y las propuestas y recomendaciones.</a:t>
            </a:r>
          </a:p>
        </p:txBody>
      </p:sp>
    </p:spTree>
    <p:extLst>
      <p:ext uri="{BB962C8B-B14F-4D97-AF65-F5344CB8AC3E}">
        <p14:creationId xmlns:p14="http://schemas.microsoft.com/office/powerpoint/2010/main" val="3448164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E7A302A-E3C8-814A-BCAA-045FCEA7E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180497"/>
            <a:ext cx="7200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s-CO" altLang="es-CO" sz="2200" dirty="0">
                <a:solidFill>
                  <a:srgbClr val="00B0F0"/>
                </a:solidFill>
              </a:rPr>
              <a:t>Expedición de acuerdos Resolución CREG 200 de 2020</a:t>
            </a:r>
            <a:endParaRPr lang="es-ES_tradnl" altLang="es-CO" sz="2200" dirty="0">
              <a:solidFill>
                <a:srgbClr val="00B0F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3AA4B66-DFA6-EA4D-9CB6-4A1D27ED59B2}"/>
              </a:ext>
            </a:extLst>
          </p:cNvPr>
          <p:cNvSpPr txBox="1"/>
          <p:nvPr/>
        </p:nvSpPr>
        <p:spPr>
          <a:xfrm>
            <a:off x="367249" y="2767280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000" dirty="0">
                <a:solidFill>
                  <a:srgbClr val="0070C0"/>
                </a:solidFill>
              </a:rPr>
              <a:t>El CNO expedirá a más tardar el 30 de junio de 2020 la actualización de 8 Acuerdos operativos, como resultado de la Resolución CREG 200 de 2020 “Por la cual se define un esquema para permitir que los generadores puedan compartir activos de conexión al SIN”.</a:t>
            </a:r>
          </a:p>
        </p:txBody>
      </p:sp>
    </p:spTree>
    <p:extLst>
      <p:ext uri="{BB962C8B-B14F-4D97-AF65-F5344CB8AC3E}">
        <p14:creationId xmlns:p14="http://schemas.microsoft.com/office/powerpoint/2010/main" val="328268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3F66C77-8E47-7C45-9824-96EE600E0C1F}"/>
              </a:ext>
            </a:extLst>
          </p:cNvPr>
          <p:cNvSpPr txBox="1"/>
          <p:nvPr/>
        </p:nvSpPr>
        <p:spPr>
          <a:xfrm>
            <a:off x="2015716" y="2659559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0070C0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3888744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11888</TotalTime>
  <Words>281</Words>
  <Application>Microsoft Office PowerPoint</Application>
  <PresentationFormat>Presentación en pantalla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Giovannni Bernal</dc:creator>
  <cp:lastModifiedBy>ALBERTO OLARTE</cp:lastModifiedBy>
  <cp:revision>900</cp:revision>
  <cp:lastPrinted>2019-08-19T01:37:44Z</cp:lastPrinted>
  <dcterms:created xsi:type="dcterms:W3CDTF">2008-10-01T20:44:13Z</dcterms:created>
  <dcterms:modified xsi:type="dcterms:W3CDTF">2020-06-04T02:31:08Z</dcterms:modified>
</cp:coreProperties>
</file>