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19"/>
  </p:notesMasterIdLst>
  <p:sldIdLst>
    <p:sldId id="256" r:id="rId7"/>
    <p:sldId id="257" r:id="rId8"/>
    <p:sldId id="258" r:id="rId9"/>
    <p:sldId id="259" r:id="rId10"/>
    <p:sldId id="260" r:id="rId11"/>
    <p:sldId id="261" r:id="rId12"/>
    <p:sldId id="262" r:id="rId13"/>
    <p:sldId id="263" r:id="rId14"/>
    <p:sldId id="269" r:id="rId15"/>
    <p:sldId id="267" r:id="rId16"/>
    <p:sldId id="268" r:id="rId17"/>
    <p:sldId id="264" r:id="rId18"/>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48D0B-5597-4389-BF93-9F270BAC36C3}" type="datetimeFigureOut">
              <a:rPr lang="es-ES" smtClean="0"/>
              <a:t>14/09/2022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18006-C45F-42F9-BED7-C809C77628F4}" type="slidenum">
              <a:rPr lang="es-ES" smtClean="0"/>
              <a:t>‹Nº›</a:t>
            </a:fld>
            <a:endParaRPr lang="es-ES"/>
          </a:p>
        </p:txBody>
      </p:sp>
    </p:spTree>
    <p:extLst>
      <p:ext uri="{BB962C8B-B14F-4D97-AF65-F5344CB8AC3E}">
        <p14:creationId xmlns:p14="http://schemas.microsoft.com/office/powerpoint/2010/main" val="98398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8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8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8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8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9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9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9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0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0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0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1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1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19"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2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2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2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2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3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3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4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4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4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55"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57"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5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6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6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6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6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6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7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7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7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74"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76"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77"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2"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84"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5"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6"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7"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8"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9"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9051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33622886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422132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8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7827716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1224691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29734559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9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993768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9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36510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68280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0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2151981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1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27283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1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47978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CO" sz="14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1400" b="0" strike="noStrike" spc="-1">
              <a:solidFill>
                <a:srgbClr val="000000"/>
              </a:solidFill>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 name="PlaceHolder 1"/>
          <p:cNvSpPr>
            <a:spLocks noGrp="1"/>
          </p:cNvSpPr>
          <p:nvPr>
            <p:ph type="sldNum"/>
          </p:nvPr>
        </p:nvSpPr>
        <p:spPr>
          <a:xfrm>
            <a:off x="8472600" y="4663080"/>
            <a:ext cx="548280" cy="393120"/>
          </a:xfrm>
          <a:prstGeom prst="rect">
            <a:avLst/>
          </a:prstGeom>
        </p:spPr>
        <p:txBody>
          <a:bodyPr tIns="91440" bIns="91440" anchor="ctr">
            <a:normAutofit/>
          </a:bodyPr>
          <a:lstStyle/>
          <a:p>
            <a:pPr algn="r">
              <a:lnSpc>
                <a:spcPct val="100000"/>
              </a:lnSpc>
              <a:tabLst>
                <a:tab pos="0" algn="l"/>
              </a:tabLst>
            </a:pPr>
            <a:fld id="{FDAFAF16-EDCB-4786-B661-04341539488B}" type="slidenum">
              <a:rPr lang="es" sz="1000" b="0" strike="noStrike" spc="-1">
                <a:solidFill>
                  <a:srgbClr val="595959"/>
                </a:solidFill>
                <a:latin typeface="Arial"/>
                <a:ea typeface="Arial"/>
              </a:rPr>
              <a:t>‹Nº›</a:t>
            </a:fld>
            <a:endParaRPr lang="es-CO" sz="1000" b="0" strike="noStrike" spc="-1">
              <a:latin typeface="Times New Roman"/>
            </a:endParaRPr>
          </a:p>
        </p:txBody>
      </p:sp>
      <p:sp>
        <p:nvSpPr>
          <p:cNvPr id="4" name="PlaceHolder 2"/>
          <p:cNvSpPr>
            <a:spLocks noGrp="1"/>
          </p:cNvSpPr>
          <p:nvPr>
            <p:ph type="title"/>
          </p:nvPr>
        </p:nvSpPr>
        <p:spPr>
          <a:xfrm>
            <a:off x="457200" y="205200"/>
            <a:ext cx="8229240" cy="858600"/>
          </a:xfrm>
          <a:prstGeom prst="rect">
            <a:avLst/>
          </a:prstGeom>
        </p:spPr>
        <p:txBody>
          <a:bodyPr lIns="0" tIns="0" rIns="0" bIns="0" anchor="ctr">
            <a:noAutofit/>
          </a:bodyPr>
          <a:lstStyle/>
          <a:p>
            <a:r>
              <a:rPr lang="es-CO" sz="1400" b="0" strike="noStrike" spc="-1">
                <a:solidFill>
                  <a:srgbClr val="000000"/>
                </a:solidFill>
                <a:latin typeface="Arial"/>
              </a:rPr>
              <a:t>Pulse para editar el formato del texto de título</a:t>
            </a:r>
          </a:p>
        </p:txBody>
      </p:sp>
      <p:sp>
        <p:nvSpPr>
          <p:cNvPr id="2" name="PlaceHolder 3"/>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4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CO"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CO"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CO"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sldNum"/>
          </p:nvPr>
        </p:nvSpPr>
        <p:spPr>
          <a:xfrm>
            <a:off x="8472600" y="4663080"/>
            <a:ext cx="548280" cy="393120"/>
          </a:xfrm>
          <a:prstGeom prst="rect">
            <a:avLst/>
          </a:prstGeom>
        </p:spPr>
        <p:txBody>
          <a:bodyPr tIns="91440" bIns="91440" anchor="ctr">
            <a:normAutofit/>
          </a:bodyPr>
          <a:lstStyle/>
          <a:p>
            <a:pPr algn="r">
              <a:lnSpc>
                <a:spcPct val="100000"/>
              </a:lnSpc>
              <a:tabLst>
                <a:tab pos="0" algn="l"/>
              </a:tabLst>
            </a:pPr>
            <a:fld id="{5FD254C5-3154-45C1-BAFE-5F6878A3E013}" type="slidenum">
              <a:rPr lang="es" sz="1000" b="0" strike="noStrike" spc="-1">
                <a:solidFill>
                  <a:srgbClr val="595959"/>
                </a:solidFill>
                <a:latin typeface="Arial"/>
                <a:ea typeface="Arial"/>
              </a:rPr>
              <a:t>‹Nº›</a:t>
            </a:fld>
            <a:endParaRPr lang="es-CO" sz="1000" b="0" strike="noStrike" spc="-1">
              <a:latin typeface="Times New Roman"/>
            </a:endParaRPr>
          </a:p>
        </p:txBody>
      </p:sp>
      <p:sp>
        <p:nvSpPr>
          <p:cNvPr id="40" name="PlaceHolder 2"/>
          <p:cNvSpPr>
            <a:spLocks noGrp="1"/>
          </p:cNvSpPr>
          <p:nvPr>
            <p:ph type="title"/>
          </p:nvPr>
        </p:nvSpPr>
        <p:spPr>
          <a:xfrm>
            <a:off x="457200" y="205200"/>
            <a:ext cx="8229240" cy="858600"/>
          </a:xfrm>
          <a:prstGeom prst="rect">
            <a:avLst/>
          </a:prstGeom>
        </p:spPr>
        <p:txBody>
          <a:bodyPr lIns="0" tIns="0" rIns="0" bIns="0" anchor="ctr">
            <a:noAutofit/>
          </a:bodyPr>
          <a:lstStyle/>
          <a:p>
            <a:r>
              <a:rPr lang="es-CO" sz="1400" b="0" strike="noStrike" spc="-1">
                <a:solidFill>
                  <a:srgbClr val="000000"/>
                </a:solidFill>
                <a:latin typeface="Arial"/>
              </a:rPr>
              <a:t>Pulse para editar el formato del texto de título</a:t>
            </a:r>
          </a:p>
        </p:txBody>
      </p:sp>
      <p:sp>
        <p:nvSpPr>
          <p:cNvPr id="41" name="PlaceHolder 3"/>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4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CO"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CO"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CO"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CO" sz="1400" b="0" strike="noStrike" spc="-1">
                <a:solidFill>
                  <a:srgbClr val="000000"/>
                </a:solidFill>
                <a:latin typeface="Arial"/>
              </a:rPr>
              <a:t>Pulse para editar el formato del texto de título</a:t>
            </a:r>
          </a:p>
        </p:txBody>
      </p:sp>
      <p:sp>
        <p:nvSpPr>
          <p:cNvPr id="79"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4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CO"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CO"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CO"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CO" sz="1400" b="0" strike="noStrike" spc="-1">
                <a:solidFill>
                  <a:srgbClr val="000000"/>
                </a:solidFill>
                <a:latin typeface="Arial"/>
              </a:rPr>
              <a:t>Pulse para editar el formato del texto de título</a:t>
            </a:r>
          </a:p>
        </p:txBody>
      </p:sp>
      <p:sp>
        <p:nvSpPr>
          <p:cNvPr id="117"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4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CO"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CO"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CO"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 name="Imagen 1"/>
          <p:cNvPicPr/>
          <p:nvPr/>
        </p:nvPicPr>
        <p:blipFill>
          <a:blip r:embed="rId14"/>
          <a:stretch/>
        </p:blipFill>
        <p:spPr>
          <a:xfrm>
            <a:off x="0" y="0"/>
            <a:ext cx="9142560" cy="5142240"/>
          </a:xfrm>
          <a:prstGeom prst="rect">
            <a:avLst/>
          </a:prstGeom>
          <a:ln>
            <a:noFill/>
          </a:ln>
        </p:spPr>
      </p:pic>
      <p:sp>
        <p:nvSpPr>
          <p:cNvPr id="8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81"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31200923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cno.org.co.en/" TargetMode="External"/><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0" name="CustomShape 1"/>
          <p:cNvSpPr/>
          <p:nvPr/>
        </p:nvSpPr>
        <p:spPr>
          <a:xfrm>
            <a:off x="2647440" y="3063600"/>
            <a:ext cx="5213326" cy="36900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s-MX" sz="1200" b="0" strike="noStrike" spc="-1" dirty="0">
                <a:solidFill>
                  <a:srgbClr val="999999"/>
                </a:solidFill>
                <a:latin typeface="Montserrat SemiBold"/>
                <a:ea typeface="Montserrat SemiBold"/>
              </a:rPr>
              <a:t>Informe CNO CACSSE 162</a:t>
            </a:r>
            <a:endParaRPr lang="es-CO" sz="1200" b="0" strike="noStrike" spc="-1" dirty="0">
              <a:latin typeface="Arial"/>
            </a:endParaRPr>
          </a:p>
        </p:txBody>
      </p:sp>
      <p:sp>
        <p:nvSpPr>
          <p:cNvPr id="191" name="CustomShape 2"/>
          <p:cNvSpPr/>
          <p:nvPr/>
        </p:nvSpPr>
        <p:spPr>
          <a:xfrm>
            <a:off x="6456947" y="3522600"/>
            <a:ext cx="1457608" cy="580674"/>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s" sz="1000" b="1" strike="noStrike" spc="-1" dirty="0">
                <a:solidFill>
                  <a:srgbClr val="999999"/>
                </a:solidFill>
                <a:latin typeface="Montserrat"/>
                <a:ea typeface="Montserrat"/>
              </a:rPr>
              <a:t>15 de septiembre</a:t>
            </a:r>
            <a:endParaRPr lang="es-CO" sz="1000" b="0" strike="noStrike" spc="-1" dirty="0">
              <a:latin typeface="Arial"/>
            </a:endParaRPr>
          </a:p>
        </p:txBody>
      </p:sp>
      <p:sp>
        <p:nvSpPr>
          <p:cNvPr id="192" name="CustomShape 3"/>
          <p:cNvSpPr/>
          <p:nvPr/>
        </p:nvSpPr>
        <p:spPr>
          <a:xfrm>
            <a:off x="6456947" y="3522601"/>
            <a:ext cx="1457608" cy="742038"/>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s-CO" sz="1400" b="0" strike="noStrike" spc="-1" dirty="0">
                <a:latin typeface="Arial"/>
              </a:rPr>
              <a:t> </a:t>
            </a:r>
          </a:p>
          <a:p>
            <a:pPr algn="r">
              <a:lnSpc>
                <a:spcPct val="100000"/>
              </a:lnSpc>
              <a:tabLst>
                <a:tab pos="0" algn="l"/>
              </a:tabLst>
            </a:pPr>
            <a:r>
              <a:rPr lang="es-CO" sz="1100" b="0" strike="noStrike" spc="-1" dirty="0">
                <a:solidFill>
                  <a:schemeClr val="bg2">
                    <a:lumMod val="50000"/>
                  </a:schemeClr>
                </a:solidFill>
                <a:latin typeface="Montserrat" panose="00000500000000000000" pitchFamily="2" charset="0"/>
              </a:rPr>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8"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r>
              <a:rPr kumimoji="0" lang="es" sz="1000" b="0" i="0" u="none" strike="noStrike" kern="1200" cap="none" spc="-1" normalizeH="0" baseline="0" noProof="0">
                <a:ln>
                  <a:noFill/>
                </a:ln>
                <a:solidFill>
                  <a:srgbClr val="999999"/>
                </a:solidFill>
                <a:effectLst/>
                <a:uLnTx/>
                <a:uFillTx/>
                <a:latin typeface="Montserrat Light"/>
                <a:ea typeface="Montserrat Light"/>
              </a:rPr>
              <a:t>Parte 3</a:t>
            </a:r>
            <a:endParaRPr kumimoji="0" lang="es-CO" sz="1000" b="0" i="0" u="none" strike="noStrike" kern="1200" cap="none" spc="-1" normalizeH="0" baseline="0" noProof="0">
              <a:ln>
                <a:noFill/>
              </a:ln>
              <a:solidFill>
                <a:prstClr val="black"/>
              </a:solidFill>
              <a:effectLst/>
              <a:uLnTx/>
              <a:uFillTx/>
              <a:latin typeface="Arial"/>
            </a:endParaRPr>
          </a:p>
        </p:txBody>
      </p:sp>
      <p:sp>
        <p:nvSpPr>
          <p:cNvPr id="229" name="CustomShape 2"/>
          <p:cNvSpPr/>
          <p:nvPr/>
        </p:nvSpPr>
        <p:spPr>
          <a:xfrm>
            <a:off x="2089800" y="1000080"/>
            <a:ext cx="6224760" cy="3812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1" normalizeH="0" baseline="0" noProof="0" dirty="0">
                <a:ln>
                  <a:noFill/>
                </a:ln>
                <a:solidFill>
                  <a:srgbClr val="64BCD4"/>
                </a:solidFill>
                <a:effectLst/>
                <a:uLnTx/>
                <a:uFillTx/>
                <a:latin typeface="Montserrat SemiBold"/>
                <a:ea typeface="Arial"/>
              </a:rPr>
              <a:t>Desarrollo de actividades</a:t>
            </a:r>
            <a:endParaRPr kumimoji="0" lang="es-CO" sz="1300" b="0" i="0" u="none" strike="noStrike" kern="1200" cap="none" spc="-1" normalizeH="0" baseline="0" noProof="0" dirty="0">
              <a:ln>
                <a:noFill/>
              </a:ln>
              <a:solidFill>
                <a:prstClr val="black"/>
              </a:solidFill>
              <a:effectLst/>
              <a:uLnTx/>
              <a:uFillTx/>
              <a:latin typeface="Arial"/>
            </a:endParaRPr>
          </a:p>
        </p:txBody>
      </p:sp>
      <p:sp>
        <p:nvSpPr>
          <p:cNvPr id="230" name="CustomShape 3"/>
          <p:cNvSpPr/>
          <p:nvPr/>
        </p:nvSpPr>
        <p:spPr>
          <a:xfrm>
            <a:off x="2089080" y="1525320"/>
            <a:ext cx="6811920" cy="2554545"/>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MX" sz="1000" b="0" i="0" u="none" strike="noStrike" kern="1200" cap="none" spc="-1" normalizeH="0" baseline="0" noProof="0" dirty="0">
                <a:ln>
                  <a:noFill/>
                </a:ln>
                <a:solidFill>
                  <a:srgbClr val="999999"/>
                </a:solidFill>
                <a:effectLst/>
                <a:uLnTx/>
                <a:uFillTx/>
                <a:latin typeface="Montserrat"/>
                <a:ea typeface="Arial"/>
              </a:rPr>
              <a:t>Desarrollo de las tareas que por mandato de la Resolución CREG 101 011 de 2022 (</a:t>
            </a:r>
            <a:r>
              <a:rPr lang="es-ES" sz="1000" dirty="0">
                <a:solidFill>
                  <a:schemeClr val="bg1">
                    <a:lumMod val="65000"/>
                  </a:schemeClr>
                </a:solidFill>
              </a:rPr>
              <a:t>conexión y operación de plantas solares fotovoltaicas y eólicas en el SDL con capacidad efectiva neta o potencia máxima declarada igual o mayor a 1 MW y menor a 5 MW)</a:t>
            </a:r>
            <a:r>
              <a:rPr kumimoji="0" lang="es-MX" sz="1000" b="0" i="0" u="none" strike="noStrike" kern="1200" cap="none" spc="-1" normalizeH="0" baseline="0" noProof="0" dirty="0">
                <a:ln>
                  <a:noFill/>
                </a:ln>
                <a:solidFill>
                  <a:srgbClr val="999999"/>
                </a:solidFill>
                <a:effectLst/>
                <a:uLnTx/>
                <a:uFillTx/>
                <a:latin typeface="Montserrat"/>
                <a:ea typeface="Arial"/>
              </a:rPr>
              <a:t> fueron delegadas al CNO. Actualmente hay 25 documentos técnicos (topologías indicativas, pruebas de control de voltaje, control de tensión, protecciones, supervisión, </a:t>
            </a:r>
            <a:r>
              <a:rPr kumimoji="0" lang="es-MX" sz="1000" b="0" i="0" u="none" strike="noStrike" kern="1200" cap="none" spc="-1" normalizeH="0" baseline="0" noProof="0" dirty="0" err="1">
                <a:ln>
                  <a:noFill/>
                </a:ln>
                <a:solidFill>
                  <a:srgbClr val="999999"/>
                </a:solidFill>
                <a:effectLst/>
                <a:uLnTx/>
                <a:uFillTx/>
                <a:latin typeface="Montserrat"/>
                <a:ea typeface="Arial"/>
              </a:rPr>
              <a:t>etc</a:t>
            </a:r>
            <a:r>
              <a:rPr kumimoji="0" lang="es-MX" sz="1000" b="0" i="0" u="none" strike="noStrike" kern="1200" cap="none" spc="-1" normalizeH="0" baseline="0" noProof="0" dirty="0">
                <a:ln>
                  <a:noFill/>
                </a:ln>
                <a:solidFill>
                  <a:srgbClr val="999999"/>
                </a:solidFill>
                <a:effectLst/>
                <a:uLnTx/>
                <a:uFillTx/>
                <a:latin typeface="Montserrat"/>
                <a:ea typeface="Arial"/>
              </a:rPr>
              <a:t>) que se colocaron en consulta al público en general a través de la página WEB del CNO: </a:t>
            </a:r>
            <a:r>
              <a:rPr kumimoji="0" lang="es-MX" sz="1000" b="0" i="0" u="none" strike="noStrike" kern="1200" cap="none" spc="-1" normalizeH="0" baseline="0" noProof="0" dirty="0">
                <a:ln>
                  <a:noFill/>
                </a:ln>
                <a:solidFill>
                  <a:srgbClr val="999999"/>
                </a:solidFill>
                <a:effectLst/>
                <a:uLnTx/>
                <a:uFillTx/>
                <a:latin typeface="Montserrat"/>
                <a:ea typeface="Arial"/>
                <a:hlinkClick r:id="rId3"/>
              </a:rPr>
              <a:t>www.cno.org.co. </a:t>
            </a:r>
            <a:r>
              <a:rPr kumimoji="0" lang="es-MX" sz="1000" b="0" i="0" u="none" strike="noStrike" kern="1200" cap="none" spc="-1" normalizeH="0" baseline="0" noProof="0" dirty="0">
                <a:ln>
                  <a:noFill/>
                </a:ln>
                <a:solidFill>
                  <a:srgbClr val="999999"/>
                </a:solidFill>
                <a:effectLst/>
                <a:uLnTx/>
                <a:uFillTx/>
                <a:latin typeface="Montserrat"/>
                <a:ea typeface="Arial"/>
              </a:rPr>
              <a:t> En el día de mañana el CNO tiene reunión extra para aprobación de los acuerdos correspondientes.</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MX" sz="1000" spc="-1" dirty="0">
                <a:solidFill>
                  <a:srgbClr val="999999"/>
                </a:solidFill>
                <a:latin typeface="Montserrat"/>
                <a:ea typeface="Arial"/>
              </a:rPr>
              <a:t>El CNO con la Universidad de los Andes está desarrollando desde el año 2017 </a:t>
            </a:r>
            <a:r>
              <a:rPr lang="es-ES" sz="1000" spc="-1" dirty="0">
                <a:solidFill>
                  <a:srgbClr val="999999"/>
                </a:solidFill>
                <a:latin typeface="Montserrat"/>
                <a:ea typeface="Arial"/>
              </a:rPr>
              <a:t>protocolos y metodologías exigidas por la Comisión de Regulación de Energía y Gas-CREG en sus diferentes Resoluciones. Como resultado, el CNO expidió los Acuerdos 1042, 1226, 1227, 1319 y 1571, que se encuentran vigentes y tienen asociados, algunos de ellos, la formulación de los modelos y aplicativos que se han realizado en lenguajes de programación de software libre, como R y PYTHON, bajo la licencia GNU General </a:t>
            </a:r>
            <a:r>
              <a:rPr lang="es-ES" sz="1000" spc="-1" dirty="0" err="1">
                <a:solidFill>
                  <a:srgbClr val="999999"/>
                </a:solidFill>
                <a:latin typeface="Montserrat"/>
                <a:ea typeface="Arial"/>
              </a:rPr>
              <a:t>Public</a:t>
            </a:r>
            <a:r>
              <a:rPr lang="es-ES" sz="1000" spc="-1" dirty="0">
                <a:solidFill>
                  <a:srgbClr val="999999"/>
                </a:solidFill>
                <a:latin typeface="Montserrat"/>
                <a:ea typeface="Arial"/>
              </a:rPr>
              <a:t> </a:t>
            </a:r>
            <a:r>
              <a:rPr lang="es-ES" sz="1000" spc="-1" dirty="0" err="1">
                <a:solidFill>
                  <a:srgbClr val="999999"/>
                </a:solidFill>
                <a:latin typeface="Montserrat"/>
                <a:ea typeface="Arial"/>
              </a:rPr>
              <a:t>License</a:t>
            </a:r>
            <a:r>
              <a:rPr lang="es-ES" sz="1000" spc="-1" dirty="0">
                <a:solidFill>
                  <a:srgbClr val="999999"/>
                </a:solidFill>
                <a:latin typeface="Montserrat"/>
                <a:ea typeface="Arial"/>
              </a:rPr>
              <a:t> que se encuentran disponibles en el GIT a través de la página WEB del CNO.</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MX" sz="1000" b="0" i="0" u="none" strike="noStrike" kern="1200" cap="none" spc="-1" normalizeH="0" baseline="0" noProof="0" dirty="0">
                <a:ln>
                  <a:noFill/>
                </a:ln>
                <a:solidFill>
                  <a:srgbClr val="999999"/>
                </a:solidFill>
                <a:effectLst/>
                <a:uLnTx/>
                <a:uFillTx/>
                <a:latin typeface="Montserrat"/>
              </a:rPr>
              <a:t>Análisis </a:t>
            </a:r>
            <a:r>
              <a:rPr lang="es-MX" sz="1000" spc="-1" dirty="0">
                <a:solidFill>
                  <a:srgbClr val="999999"/>
                </a:solidFill>
                <a:latin typeface="Montserrat"/>
              </a:rPr>
              <a:t>de las Resoluciones CREG que tienen que ver con aspectos operativos del SIN y envío de comentarios y propuestas.</a:t>
            </a:r>
            <a:endParaRPr kumimoji="0" lang="es-CO" sz="1000" b="0" i="0" u="none" strike="noStrike" kern="1200" cap="none" spc="-1" normalizeH="0" baseline="0" noProof="0" dirty="0">
              <a:ln>
                <a:noFill/>
              </a:ln>
              <a:solidFill>
                <a:prstClr val="black"/>
              </a:solidFill>
              <a:effectLst/>
              <a:uLnTx/>
              <a:uFillTx/>
              <a:latin typeface="Arial"/>
            </a:endParaRPr>
          </a:p>
        </p:txBody>
      </p:sp>
      <p:sp>
        <p:nvSpPr>
          <p:cNvPr id="231" name="CustomShape 4"/>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s-MX" sz="900" b="0" i="0" u="none" strike="noStrike" kern="1200" cap="none" spc="-1" normalizeH="0" baseline="0" noProof="0" dirty="0">
                <a:ln>
                  <a:noFill/>
                </a:ln>
                <a:solidFill>
                  <a:srgbClr val="B7B7B7"/>
                </a:solidFill>
                <a:effectLst/>
                <a:uLnTx/>
                <a:uFillTx/>
                <a:latin typeface="Montserrat Light"/>
                <a:ea typeface="Montserrat Light"/>
              </a:rPr>
              <a:t>Informe CNO CACSSE</a:t>
            </a:r>
            <a:endParaRPr kumimoji="0" lang="es-CO" sz="900" b="0" i="0" u="none" strike="noStrike" kern="1200" cap="none" spc="-1" normalizeH="0" baseline="0" noProof="0" dirty="0">
              <a:ln>
                <a:noFill/>
              </a:ln>
              <a:solidFill>
                <a:prstClr val="black"/>
              </a:solidFill>
              <a:effectLst/>
              <a:uLnTx/>
              <a:uFillTx/>
              <a:latin typeface="Arial"/>
            </a:endParaRPr>
          </a:p>
        </p:txBody>
      </p:sp>
      <p:sp>
        <p:nvSpPr>
          <p:cNvPr id="9" name="CuadroTexto 8">
            <a:extLst>
              <a:ext uri="{FF2B5EF4-FFF2-40B4-BE49-F238E27FC236}">
                <a16:creationId xmlns:a16="http://schemas.microsoft.com/office/drawing/2014/main" id="{035DBC5D-41C2-459E-AF20-224264799643}"/>
              </a:ext>
            </a:extLst>
          </p:cNvPr>
          <p:cNvSpPr txBox="1"/>
          <p:nvPr/>
        </p:nvSpPr>
        <p:spPr>
          <a:xfrm>
            <a:off x="2286000" y="2387084"/>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a:rPr>
              <a:t> </a:t>
            </a:r>
          </a:p>
        </p:txBody>
      </p:sp>
    </p:spTree>
    <p:extLst>
      <p:ext uri="{BB962C8B-B14F-4D97-AF65-F5344CB8AC3E}">
        <p14:creationId xmlns:p14="http://schemas.microsoft.com/office/powerpoint/2010/main" val="217594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8"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r>
              <a:rPr kumimoji="0" lang="es" sz="1000" b="0" i="0" u="none" strike="noStrike" kern="1200" cap="none" spc="-1" normalizeH="0" baseline="0" noProof="0">
                <a:ln>
                  <a:noFill/>
                </a:ln>
                <a:solidFill>
                  <a:srgbClr val="999999"/>
                </a:solidFill>
                <a:effectLst/>
                <a:uLnTx/>
                <a:uFillTx/>
                <a:latin typeface="Montserrat Light"/>
                <a:ea typeface="Montserrat Light"/>
              </a:rPr>
              <a:t>Parte 3</a:t>
            </a:r>
            <a:endParaRPr kumimoji="0" lang="es-CO" sz="1000" b="0" i="0" u="none" strike="noStrike" kern="1200" cap="none" spc="-1" normalizeH="0" baseline="0" noProof="0">
              <a:ln>
                <a:noFill/>
              </a:ln>
              <a:solidFill>
                <a:prstClr val="black"/>
              </a:solidFill>
              <a:effectLst/>
              <a:uLnTx/>
              <a:uFillTx/>
              <a:latin typeface="Arial"/>
            </a:endParaRPr>
          </a:p>
        </p:txBody>
      </p:sp>
      <p:sp>
        <p:nvSpPr>
          <p:cNvPr id="229" name="CustomShape 2"/>
          <p:cNvSpPr/>
          <p:nvPr/>
        </p:nvSpPr>
        <p:spPr>
          <a:xfrm>
            <a:off x="2089800" y="1000080"/>
            <a:ext cx="6224760" cy="3812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1" normalizeH="0" baseline="0" noProof="0" dirty="0">
                <a:ln>
                  <a:noFill/>
                </a:ln>
                <a:solidFill>
                  <a:srgbClr val="64BCD4"/>
                </a:solidFill>
                <a:effectLst/>
                <a:uLnTx/>
                <a:uFillTx/>
                <a:latin typeface="Montserrat SemiBold"/>
                <a:ea typeface="Arial"/>
              </a:rPr>
              <a:t>Otros aspectos</a:t>
            </a:r>
            <a:endParaRPr kumimoji="0" lang="es-CO" sz="1300" b="0" i="0" u="none" strike="noStrike" kern="1200" cap="none" spc="-1" normalizeH="0" baseline="0" noProof="0" dirty="0">
              <a:ln>
                <a:noFill/>
              </a:ln>
              <a:solidFill>
                <a:prstClr val="black"/>
              </a:solidFill>
              <a:effectLst/>
              <a:uLnTx/>
              <a:uFillTx/>
              <a:latin typeface="Arial"/>
            </a:endParaRPr>
          </a:p>
        </p:txBody>
      </p:sp>
      <p:sp>
        <p:nvSpPr>
          <p:cNvPr id="230" name="CustomShape 3"/>
          <p:cNvSpPr/>
          <p:nvPr/>
        </p:nvSpPr>
        <p:spPr>
          <a:xfrm>
            <a:off x="2089080" y="1525320"/>
            <a:ext cx="6811920" cy="2400657"/>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MX" sz="1000" b="0" i="0" u="none" strike="noStrike" kern="1200" cap="none" spc="-1" normalizeH="0" baseline="0" noProof="0" dirty="0">
                <a:ln>
                  <a:noFill/>
                </a:ln>
                <a:solidFill>
                  <a:srgbClr val="999999"/>
                </a:solidFill>
                <a:effectLst/>
                <a:uLnTx/>
                <a:uFillTx/>
                <a:latin typeface="Montserrat"/>
                <a:ea typeface="Arial"/>
              </a:rPr>
              <a:t>En cumplimiento de la Ley 143, el CNO </a:t>
            </a:r>
            <a:r>
              <a:rPr lang="es-MX" sz="1000" spc="-1" dirty="0">
                <a:solidFill>
                  <a:srgbClr val="999999"/>
                </a:solidFill>
                <a:latin typeface="Montserrat"/>
                <a:ea typeface="Arial"/>
              </a:rPr>
              <a:t>se reúne de forma mensual o de manera extraordinaria cuando se requiera, para analizar la </a:t>
            </a:r>
            <a:r>
              <a:rPr lang="es-ES" sz="1000" spc="-1" dirty="0">
                <a:solidFill>
                  <a:srgbClr val="999999"/>
                </a:solidFill>
                <a:latin typeface="Montserrat"/>
                <a:ea typeface="Arial"/>
              </a:rPr>
              <a:t>situación real y esperada de la operación energética y eléctrica del SIN y la alerta de los riesgos de atención de la demanda, con el objetivo de emprender las acciones que están bajo su competencia y dar aviso oportuno a las autoridades sectoriales que corresponda.</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000" spc="-1" dirty="0">
                <a:solidFill>
                  <a:srgbClr val="999999"/>
                </a:solidFill>
                <a:latin typeface="Montserrat"/>
                <a:ea typeface="Arial"/>
              </a:rPr>
              <a:t>En las reuniones mensuales de los comités y subcomités del CNO se trabaja en los aspectos operativos del Sistema a nivel de los recursos energéticos renovables, plantas de generación, análisis y planeamiento eléctrico, planeamiento operativo, controles, protecciones, supervisión, ciberseguridad, transmisión, distribución y operación.</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000" spc="-1" dirty="0">
                <a:solidFill>
                  <a:srgbClr val="999999"/>
                </a:solidFill>
                <a:latin typeface="Montserrat"/>
                <a:ea typeface="Arial"/>
              </a:rPr>
              <a:t>A lo largo del año se organizan Jornadas Técnicas con la participación de las instituciones de gobierno, empresas, universidades y consultores.</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000" spc="-1" dirty="0">
                <a:solidFill>
                  <a:srgbClr val="999999"/>
                </a:solidFill>
                <a:latin typeface="Montserrat"/>
                <a:ea typeface="Arial"/>
              </a:rPr>
              <a:t>De forma anual se realiza el Congreso del Mercado de Energía Mayorista en el que se analizan y discuten los temas más relevantes del sector.</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s-MX" sz="1000" spc="-1" dirty="0">
              <a:solidFill>
                <a:srgbClr val="999999"/>
              </a:solidFill>
              <a:latin typeface="Montserrat"/>
              <a:ea typeface="Arial"/>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s-MX" sz="1000" b="0" i="0" u="none" strike="noStrike" kern="1200" cap="none" spc="-1" normalizeH="0" baseline="0" noProof="0" dirty="0">
              <a:ln>
                <a:noFill/>
              </a:ln>
              <a:solidFill>
                <a:srgbClr val="999999"/>
              </a:solidFill>
              <a:effectLst/>
              <a:uLnTx/>
              <a:uFillTx/>
              <a:latin typeface="Montserrat"/>
              <a:ea typeface="Arial"/>
            </a:endParaRPr>
          </a:p>
        </p:txBody>
      </p:sp>
      <p:sp>
        <p:nvSpPr>
          <p:cNvPr id="231" name="CustomShape 4"/>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s-MX" sz="900" b="0" i="0" u="none" strike="noStrike" kern="1200" cap="none" spc="-1" normalizeH="0" baseline="0" noProof="0" dirty="0">
                <a:ln>
                  <a:noFill/>
                </a:ln>
                <a:solidFill>
                  <a:srgbClr val="B7B7B7"/>
                </a:solidFill>
                <a:effectLst/>
                <a:uLnTx/>
                <a:uFillTx/>
                <a:latin typeface="Montserrat Light"/>
                <a:ea typeface="Montserrat Light"/>
              </a:rPr>
              <a:t>Informe CNO CACSSE</a:t>
            </a:r>
            <a:endParaRPr kumimoji="0" lang="es-CO" sz="900" b="0" i="0" u="none" strike="noStrike" kern="1200" cap="none" spc="-1" normalizeH="0" baseline="0" noProof="0" dirty="0">
              <a:ln>
                <a:noFill/>
              </a:ln>
              <a:solidFill>
                <a:prstClr val="black"/>
              </a:solidFill>
              <a:effectLst/>
              <a:uLnTx/>
              <a:uFillTx/>
              <a:latin typeface="Arial"/>
            </a:endParaRPr>
          </a:p>
        </p:txBody>
      </p:sp>
      <p:sp>
        <p:nvSpPr>
          <p:cNvPr id="9" name="CuadroTexto 8">
            <a:extLst>
              <a:ext uri="{FF2B5EF4-FFF2-40B4-BE49-F238E27FC236}">
                <a16:creationId xmlns:a16="http://schemas.microsoft.com/office/drawing/2014/main" id="{035DBC5D-41C2-459E-AF20-224264799643}"/>
              </a:ext>
            </a:extLst>
          </p:cNvPr>
          <p:cNvSpPr txBox="1"/>
          <p:nvPr/>
        </p:nvSpPr>
        <p:spPr>
          <a:xfrm>
            <a:off x="2286000" y="2388086"/>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a:rPr>
              <a:t> </a:t>
            </a:r>
          </a:p>
        </p:txBody>
      </p:sp>
    </p:spTree>
    <p:extLst>
      <p:ext uri="{BB962C8B-B14F-4D97-AF65-F5344CB8AC3E}">
        <p14:creationId xmlns:p14="http://schemas.microsoft.com/office/powerpoint/2010/main" val="154908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933120" y="2338560"/>
            <a:ext cx="4372560" cy="15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ctr" defTabSz="914400" rtl="0" eaLnBrk="1" fontAlgn="auto" latinLnBrk="0" hangingPunct="1">
              <a:lnSpc>
                <a:spcPct val="90000"/>
              </a:lnSpc>
              <a:spcBef>
                <a:spcPts val="751"/>
              </a:spcBef>
              <a:spcAft>
                <a:spcPts val="0"/>
              </a:spcAft>
              <a:buClrTx/>
              <a:buSzTx/>
              <a:buFontTx/>
              <a:buNone/>
              <a:tabLst>
                <a:tab pos="0" algn="l"/>
              </a:tabLst>
              <a:defRPr/>
            </a:pPr>
            <a:r>
              <a:rPr kumimoji="0" lang="es-CO" sz="4000" b="1" i="0" u="none" strike="noStrike" kern="1200" cap="none" spc="-1" normalizeH="0" baseline="0" noProof="0">
                <a:ln>
                  <a:noFill/>
                </a:ln>
                <a:solidFill>
                  <a:srgbClr val="F2F2F2"/>
                </a:solidFill>
                <a:effectLst/>
                <a:uLnTx/>
                <a:uFillTx/>
                <a:latin typeface="Montserrat"/>
                <a:ea typeface="DejaVu Sans"/>
              </a:rPr>
              <a:t>Gracias</a:t>
            </a:r>
            <a:endParaRPr kumimoji="0" lang="es-CO" sz="4000" b="0" i="0" u="none" strike="noStrike" kern="1200" cap="none" spc="-1" normalizeH="0" baseline="0" noProof="0">
              <a:ln>
                <a:noFill/>
              </a:ln>
              <a:solidFill>
                <a:prstClr val="black"/>
              </a:solidFill>
              <a:effectLst/>
              <a:uLnTx/>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 name="CustomShape 1"/>
          <p:cNvSpPr/>
          <p:nvPr/>
        </p:nvSpPr>
        <p:spPr>
          <a:xfrm>
            <a:off x="4012920" y="2084760"/>
            <a:ext cx="4152600" cy="40011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1400" b="0" strike="noStrike" spc="-1" dirty="0">
                <a:solidFill>
                  <a:srgbClr val="00A666"/>
                </a:solidFill>
                <a:latin typeface="Montserrat SemiBold"/>
                <a:ea typeface="Montserrat SemiBold"/>
              </a:rPr>
              <a:t>¿Qué es el CNO?</a:t>
            </a:r>
            <a:endParaRPr lang="es-CO" sz="1400" b="0" strike="noStrike" spc="-1" dirty="0">
              <a:latin typeface="Arial"/>
            </a:endParaRPr>
          </a:p>
        </p:txBody>
      </p:sp>
      <p:sp>
        <p:nvSpPr>
          <p:cNvPr id="194" name="CustomShape 2"/>
          <p:cNvSpPr/>
          <p:nvPr/>
        </p:nvSpPr>
        <p:spPr>
          <a:xfrm>
            <a:off x="4012920" y="1885680"/>
            <a:ext cx="906480" cy="40011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 sz="1400" b="0" strike="noStrike" spc="-1" dirty="0">
                <a:solidFill>
                  <a:srgbClr val="00A666"/>
                </a:solidFill>
                <a:latin typeface="Montserrat"/>
                <a:ea typeface="Montserrat"/>
              </a:rPr>
              <a:t>PARTE 1</a:t>
            </a:r>
            <a:endParaRPr lang="es-CO" sz="1400" b="0" strike="noStrike" spc="-1" dirty="0">
              <a:latin typeface="Arial"/>
            </a:endParaRPr>
          </a:p>
        </p:txBody>
      </p:sp>
      <p:sp>
        <p:nvSpPr>
          <p:cNvPr id="195" name="CustomShape 3"/>
          <p:cNvSpPr/>
          <p:nvPr/>
        </p:nvSpPr>
        <p:spPr>
          <a:xfrm>
            <a:off x="804348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200" b="1" strike="noStrike" spc="-1">
                <a:solidFill>
                  <a:srgbClr val="999999"/>
                </a:solidFill>
                <a:latin typeface="Montserrat"/>
                <a:ea typeface="Montserrat"/>
              </a:rPr>
              <a:t>2022</a:t>
            </a:r>
            <a:endParaRPr lang="es-CO" sz="1200" b="0" strike="noStrike" spc="-1">
              <a:latin typeface="Arial"/>
            </a:endParaRPr>
          </a:p>
        </p:txBody>
      </p:sp>
      <p:pic>
        <p:nvPicPr>
          <p:cNvPr id="196" name="Google Shape;139;p10"/>
          <p:cNvPicPr/>
          <p:nvPr/>
        </p:nvPicPr>
        <p:blipFill>
          <a:blip r:embed="rId2"/>
          <a:stretch/>
        </p:blipFill>
        <p:spPr>
          <a:xfrm>
            <a:off x="187200" y="504000"/>
            <a:ext cx="3149640" cy="419724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7"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000" b="0" strike="noStrike" spc="-1">
                <a:solidFill>
                  <a:srgbClr val="999999"/>
                </a:solidFill>
                <a:latin typeface="Montserrat Light"/>
                <a:ea typeface="Montserrat Light"/>
              </a:rPr>
              <a:t>Parte 1</a:t>
            </a:r>
            <a:endParaRPr lang="es-CO" sz="1000" b="0" strike="noStrike" spc="-1">
              <a:latin typeface="Arial"/>
            </a:endParaRPr>
          </a:p>
        </p:txBody>
      </p:sp>
      <p:sp>
        <p:nvSpPr>
          <p:cNvPr id="198" name="CustomShape 2"/>
          <p:cNvSpPr/>
          <p:nvPr/>
        </p:nvSpPr>
        <p:spPr>
          <a:xfrm>
            <a:off x="2089800" y="1000080"/>
            <a:ext cx="3476160" cy="3812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es-MX" sz="1300" b="0" strike="noStrike" spc="-1">
                <a:solidFill>
                  <a:srgbClr val="00A666"/>
                </a:solidFill>
                <a:latin typeface="Montserrat SemiBold"/>
                <a:ea typeface="Arial"/>
              </a:rPr>
              <a:t>¿Qué es el CNO ?</a:t>
            </a:r>
            <a:endParaRPr lang="es-CO" sz="1300" b="0" strike="noStrike" spc="-1">
              <a:latin typeface="Arial"/>
            </a:endParaRPr>
          </a:p>
        </p:txBody>
      </p:sp>
      <p:sp>
        <p:nvSpPr>
          <p:cNvPr id="199" name="CustomShape 3"/>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pic>
        <p:nvPicPr>
          <p:cNvPr id="200" name="Imagen 2"/>
          <p:cNvPicPr/>
          <p:nvPr/>
        </p:nvPicPr>
        <p:blipFill>
          <a:blip r:embed="rId3"/>
          <a:srcRect l="43859" t="58136" r="35792" b="24098"/>
          <a:stretch/>
        </p:blipFill>
        <p:spPr>
          <a:xfrm>
            <a:off x="4421160" y="2300040"/>
            <a:ext cx="1558440" cy="907200"/>
          </a:xfrm>
          <a:prstGeom prst="rect">
            <a:avLst/>
          </a:prstGeom>
          <a:ln>
            <a:noFill/>
          </a:ln>
        </p:spPr>
      </p:pic>
      <p:sp>
        <p:nvSpPr>
          <p:cNvPr id="201" name="CustomShape 4"/>
          <p:cNvSpPr/>
          <p:nvPr/>
        </p:nvSpPr>
        <p:spPr>
          <a:xfrm>
            <a:off x="6379920" y="1778400"/>
            <a:ext cx="1779120" cy="384480"/>
          </a:xfrm>
          <a:prstGeom prst="roundRect">
            <a:avLst>
              <a:gd name="adj" fmla="val 16667"/>
            </a:avLst>
          </a:prstGeom>
          <a:solidFill>
            <a:srgbClr val="EE642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CO" sz="1400" b="1" strike="noStrike" spc="-1">
                <a:solidFill>
                  <a:srgbClr val="FFFFFF"/>
                </a:solidFill>
                <a:latin typeface="Montserrat"/>
                <a:ea typeface="Arial"/>
              </a:rPr>
              <a:t>Transmisión</a:t>
            </a:r>
            <a:endParaRPr lang="es-CO" sz="1400" b="0" strike="noStrike" spc="-1">
              <a:latin typeface="Arial"/>
            </a:endParaRPr>
          </a:p>
        </p:txBody>
      </p:sp>
      <p:sp>
        <p:nvSpPr>
          <p:cNvPr id="202" name="CustomShape 5"/>
          <p:cNvSpPr/>
          <p:nvPr/>
        </p:nvSpPr>
        <p:spPr>
          <a:xfrm>
            <a:off x="2307240" y="1778400"/>
            <a:ext cx="1779120" cy="384480"/>
          </a:xfrm>
          <a:prstGeom prst="roundRect">
            <a:avLst>
              <a:gd name="adj"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CO" sz="1400" b="1" strike="noStrike" spc="-1">
                <a:solidFill>
                  <a:srgbClr val="FFFFFF"/>
                </a:solidFill>
                <a:latin typeface="Montserrat"/>
                <a:ea typeface="Arial"/>
              </a:rPr>
              <a:t>Generación</a:t>
            </a:r>
            <a:endParaRPr lang="es-CO" sz="1400" b="0" strike="noStrike" spc="-1">
              <a:latin typeface="Arial"/>
            </a:endParaRPr>
          </a:p>
        </p:txBody>
      </p:sp>
      <p:sp>
        <p:nvSpPr>
          <p:cNvPr id="203" name="CustomShape 6"/>
          <p:cNvSpPr/>
          <p:nvPr/>
        </p:nvSpPr>
        <p:spPr>
          <a:xfrm>
            <a:off x="6379920" y="3475080"/>
            <a:ext cx="1779120" cy="384480"/>
          </a:xfrm>
          <a:prstGeom prst="roundRect">
            <a:avLst>
              <a:gd name="adj" fmla="val 16667"/>
            </a:avLst>
          </a:prstGeom>
          <a:solidFill>
            <a:srgbClr val="A7CB2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CO" sz="1400" b="1" strike="noStrike" spc="-1">
                <a:solidFill>
                  <a:srgbClr val="FFFFFF"/>
                </a:solidFill>
                <a:latin typeface="Montserrat"/>
                <a:ea typeface="Arial"/>
              </a:rPr>
              <a:t>Demanda</a:t>
            </a:r>
            <a:endParaRPr lang="es-CO" sz="1400" b="0" strike="noStrike" spc="-1">
              <a:latin typeface="Arial"/>
            </a:endParaRPr>
          </a:p>
        </p:txBody>
      </p:sp>
      <p:sp>
        <p:nvSpPr>
          <p:cNvPr id="204" name="CustomShape 7"/>
          <p:cNvSpPr/>
          <p:nvPr/>
        </p:nvSpPr>
        <p:spPr>
          <a:xfrm>
            <a:off x="2307240" y="3475080"/>
            <a:ext cx="1779120" cy="384480"/>
          </a:xfrm>
          <a:prstGeom prst="roundRect">
            <a:avLst>
              <a:gd name="adj" fmla="val 16667"/>
            </a:avLst>
          </a:prstGeom>
          <a:solidFill>
            <a:srgbClr val="09B72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s-CO" sz="1400" b="1" strike="noStrike" spc="-1">
                <a:solidFill>
                  <a:srgbClr val="FFFFFF"/>
                </a:solidFill>
                <a:latin typeface="Montserrat"/>
                <a:ea typeface="Arial"/>
              </a:rPr>
              <a:t>Distribución</a:t>
            </a:r>
            <a:endParaRPr lang="es-CO" sz="1400" b="0" strike="noStrike" spc="-1">
              <a:latin typeface="Arial"/>
            </a:endParaRPr>
          </a:p>
        </p:txBody>
      </p:sp>
      <p:pic>
        <p:nvPicPr>
          <p:cNvPr id="205" name="Imagen 11"/>
          <p:cNvPicPr/>
          <p:nvPr/>
        </p:nvPicPr>
        <p:blipFill>
          <a:blip r:embed="rId4"/>
          <a:srcRect l="41403" t="66602" r="37567" b="18140"/>
          <a:stretch/>
        </p:blipFill>
        <p:spPr>
          <a:xfrm>
            <a:off x="4740480" y="3907800"/>
            <a:ext cx="1239120" cy="599400"/>
          </a:xfrm>
          <a:prstGeom prst="rect">
            <a:avLst/>
          </a:prstGeom>
          <a:ln>
            <a:noFill/>
          </a:ln>
        </p:spPr>
      </p:pic>
      <p:sp>
        <p:nvSpPr>
          <p:cNvPr id="206" name="CustomShape 8"/>
          <p:cNvSpPr/>
          <p:nvPr/>
        </p:nvSpPr>
        <p:spPr>
          <a:xfrm>
            <a:off x="4768200" y="3945960"/>
            <a:ext cx="1185120" cy="522000"/>
          </a:xfrm>
          <a:prstGeom prst="rect">
            <a:avLst/>
          </a:prstGeom>
          <a:solidFill>
            <a:schemeClr val="accent1">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p:style>
        <p:txBody>
          <a:bodyPr anchor="ctr">
            <a:noAutofit/>
          </a:bodyPr>
          <a:lstStyle/>
          <a:p>
            <a:pPr algn="ctr">
              <a:lnSpc>
                <a:spcPct val="100000"/>
              </a:lnSpc>
            </a:pPr>
            <a:r>
              <a:rPr lang="es-CO" sz="2200" b="1" strike="noStrike" spc="-1">
                <a:solidFill>
                  <a:srgbClr val="C00000"/>
                </a:solidFill>
                <a:latin typeface="Montserrat"/>
                <a:ea typeface="Arial"/>
              </a:rPr>
              <a:t>CND</a:t>
            </a:r>
            <a:endParaRPr lang="es-CO" sz="2200" b="0" strike="noStrike" spc="-1">
              <a:latin typeface="Arial"/>
            </a:endParaRPr>
          </a:p>
        </p:txBody>
      </p:sp>
      <p:sp>
        <p:nvSpPr>
          <p:cNvPr id="207" name="CustomShape 9"/>
          <p:cNvSpPr/>
          <p:nvPr/>
        </p:nvSpPr>
        <p:spPr>
          <a:xfrm rot="13838400">
            <a:off x="4060080" y="1927800"/>
            <a:ext cx="597240" cy="351000"/>
          </a:xfrm>
          <a:prstGeom prst="rightArrow">
            <a:avLst>
              <a:gd name="adj1" fmla="val 5000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08" name="CustomShape 10"/>
          <p:cNvSpPr/>
          <p:nvPr/>
        </p:nvSpPr>
        <p:spPr>
          <a:xfrm rot="18515400">
            <a:off x="5799240" y="1957320"/>
            <a:ext cx="597240" cy="351000"/>
          </a:xfrm>
          <a:prstGeom prst="rightArrow">
            <a:avLst>
              <a:gd name="adj1" fmla="val 5000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09" name="CustomShape 11"/>
          <p:cNvSpPr/>
          <p:nvPr/>
        </p:nvSpPr>
        <p:spPr>
          <a:xfrm rot="7914600">
            <a:off x="3990240" y="2956680"/>
            <a:ext cx="597240" cy="351000"/>
          </a:xfrm>
          <a:prstGeom prst="rightArrow">
            <a:avLst>
              <a:gd name="adj1" fmla="val 5000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10" name="CustomShape 12"/>
          <p:cNvSpPr/>
          <p:nvPr/>
        </p:nvSpPr>
        <p:spPr>
          <a:xfrm rot="3205200">
            <a:off x="5889960" y="2901960"/>
            <a:ext cx="597240" cy="351000"/>
          </a:xfrm>
          <a:prstGeom prst="rightArrow">
            <a:avLst>
              <a:gd name="adj1" fmla="val 5000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11" name="CustomShape 13"/>
          <p:cNvSpPr/>
          <p:nvPr/>
        </p:nvSpPr>
        <p:spPr>
          <a:xfrm rot="5400000">
            <a:off x="5017680" y="3372120"/>
            <a:ext cx="597240" cy="351000"/>
          </a:xfrm>
          <a:prstGeom prst="rightArrow">
            <a:avLst>
              <a:gd name="adj1" fmla="val 5000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12"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000" b="0" strike="noStrike" spc="-1">
                <a:solidFill>
                  <a:srgbClr val="999999"/>
                </a:solidFill>
                <a:latin typeface="Montserrat Light"/>
                <a:ea typeface="Montserrat Light"/>
              </a:rPr>
              <a:t>Parte 1</a:t>
            </a:r>
            <a:endParaRPr lang="es-CO" sz="1000" b="0" strike="noStrike" spc="-1">
              <a:latin typeface="Arial"/>
            </a:endParaRPr>
          </a:p>
        </p:txBody>
      </p:sp>
      <p:sp>
        <p:nvSpPr>
          <p:cNvPr id="213" name="CustomShape 2"/>
          <p:cNvSpPr/>
          <p:nvPr/>
        </p:nvSpPr>
        <p:spPr>
          <a:xfrm>
            <a:off x="2089800" y="1000080"/>
            <a:ext cx="3476160" cy="3812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es-MX" sz="1300" b="0" strike="noStrike" spc="-1">
                <a:solidFill>
                  <a:srgbClr val="00A666"/>
                </a:solidFill>
                <a:latin typeface="Montserrat SemiBold"/>
                <a:ea typeface="Arial"/>
              </a:rPr>
              <a:t>¿Qué es el CNO ?</a:t>
            </a:r>
            <a:endParaRPr lang="es-CO" sz="1300" b="0" strike="noStrike" spc="-1">
              <a:latin typeface="Arial"/>
            </a:endParaRPr>
          </a:p>
        </p:txBody>
      </p:sp>
      <p:sp>
        <p:nvSpPr>
          <p:cNvPr id="214" name="CustomShape 3"/>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sp>
        <p:nvSpPr>
          <p:cNvPr id="215" name="CustomShape 4"/>
          <p:cNvSpPr/>
          <p:nvPr/>
        </p:nvSpPr>
        <p:spPr>
          <a:xfrm>
            <a:off x="2121120" y="1365480"/>
            <a:ext cx="6798240" cy="2862322"/>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marL="171360" indent="-171000" algn="just">
              <a:lnSpc>
                <a:spcPct val="100000"/>
              </a:lnSpc>
              <a:buClr>
                <a:srgbClr val="000000"/>
              </a:buClr>
              <a:buFont typeface="Wingdings" charset="2"/>
              <a:buChar char=""/>
            </a:pPr>
            <a:r>
              <a:rPr lang="es-MX" sz="1000" b="0" strike="noStrike" spc="-1" dirty="0">
                <a:solidFill>
                  <a:srgbClr val="999999"/>
                </a:solidFill>
                <a:latin typeface="Montserrat"/>
                <a:ea typeface="Arial"/>
              </a:rPr>
              <a:t>El Consejo Nacional de Operación del sector eléctrico-CNO, creado por la Ley 143 de 1994 en su Artículo 36, es un organismo privado que tiene como función principal acordar los aspectos técnicos para garantizar que la operación del Sistema Interconectado Nacional sea segura, confiable y económica y ser el ejecutor del Reglamento de Operación.</a:t>
            </a:r>
            <a:r>
              <a:rPr lang="es-CO" sz="1000" b="0" strike="noStrike" spc="-1" dirty="0">
                <a:solidFill>
                  <a:srgbClr val="999999"/>
                </a:solidFill>
                <a:latin typeface="Montserrat"/>
                <a:ea typeface="Arial"/>
              </a:rPr>
              <a:t> </a:t>
            </a:r>
            <a:endParaRPr lang="es-CO" sz="1000" b="0" strike="noStrike" spc="-1" dirty="0">
              <a:latin typeface="Arial"/>
            </a:endParaRPr>
          </a:p>
          <a:p>
            <a:pPr algn="just">
              <a:lnSpc>
                <a:spcPct val="100000"/>
              </a:lnSpc>
            </a:pPr>
            <a:endParaRPr lang="es-CO" sz="1000" b="0" strike="noStrike" spc="-1" dirty="0">
              <a:latin typeface="Arial"/>
            </a:endParaRPr>
          </a:p>
          <a:p>
            <a:pPr marL="171360"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El Consejo expide Acuerdos Operativos, que por mandato de la Ley 143 de 1994 son de obligatorio cumplimiento para los Agentes del Sistema y el Centro Nacional de Despacho. </a:t>
            </a:r>
            <a:endParaRPr lang="es-CO" sz="1000" b="0" strike="noStrike" spc="-1" dirty="0">
              <a:latin typeface="Arial"/>
            </a:endParaRPr>
          </a:p>
          <a:p>
            <a:pPr algn="just">
              <a:lnSpc>
                <a:spcPct val="100000"/>
              </a:lnSpc>
            </a:pPr>
            <a:endParaRPr lang="es-CO" sz="1000" b="0" strike="noStrike" spc="-1" dirty="0">
              <a:latin typeface="Arial"/>
            </a:endParaRPr>
          </a:p>
          <a:p>
            <a:pPr marL="171360"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Son 17 miembros: Agentes que representan la actividad de generación, generación exclusiva con FNCER, transmisión nacional, distribución, demanda no regulada y demanda regulada y el operador del Sistema - CND (Ley 2099 de 2022).</a:t>
            </a:r>
            <a:endParaRPr lang="es-CO" sz="1000" b="0" strike="noStrike" spc="-1" dirty="0">
              <a:latin typeface="Arial"/>
            </a:endParaRPr>
          </a:p>
          <a:p>
            <a:pPr algn="just">
              <a:lnSpc>
                <a:spcPct val="100000"/>
              </a:lnSpc>
            </a:pPr>
            <a:endParaRPr lang="es-CO" sz="1000" b="0" strike="noStrike" spc="-1" dirty="0">
              <a:latin typeface="Arial"/>
            </a:endParaRPr>
          </a:p>
          <a:p>
            <a:pPr marL="171360"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Todos los miembros del Consejo tienen voz y voto en los asuntos que se someten a su consideración.</a:t>
            </a:r>
            <a:endParaRPr lang="es-CO" sz="1000" b="0" strike="noStrike" spc="-1" dirty="0">
              <a:latin typeface="Arial"/>
            </a:endParaRPr>
          </a:p>
          <a:p>
            <a:pPr algn="just">
              <a:lnSpc>
                <a:spcPct val="100000"/>
              </a:lnSpc>
            </a:pPr>
            <a:endParaRPr lang="es-CO" sz="1000" b="0" strike="noStrike" spc="-1" dirty="0">
              <a:latin typeface="Arial"/>
            </a:endParaRPr>
          </a:p>
          <a:p>
            <a:pPr marL="171360"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Son invitados permanentes el Director de Energía del MINENERGÍA, el Superintendente Delegado para Energía y Gas y el Director de la UPME, quienes tienen voz, pero no voto. (Decreto 2238 de 2009)</a:t>
            </a:r>
          </a:p>
          <a:p>
            <a:pPr marL="171360" indent="-171000" algn="just">
              <a:lnSpc>
                <a:spcPct val="100000"/>
              </a:lnSpc>
              <a:buClr>
                <a:srgbClr val="000000"/>
              </a:buClr>
              <a:buFont typeface="Wingdings" charset="2"/>
              <a:buChar char=""/>
            </a:pPr>
            <a:endParaRPr lang="es-CO" sz="1000" b="0" strike="noStrike" spc="-1" dirty="0">
              <a:latin typeface="Arial"/>
            </a:endParaRPr>
          </a:p>
          <a:p>
            <a:pPr algn="just">
              <a:lnSpc>
                <a:spcPct val="100000"/>
              </a:lnSpc>
            </a:pPr>
            <a:endParaRPr lang="es-CO" sz="10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CustomShape 1"/>
          <p:cNvSpPr/>
          <p:nvPr/>
        </p:nvSpPr>
        <p:spPr>
          <a:xfrm>
            <a:off x="4012920" y="2084760"/>
            <a:ext cx="4030200" cy="984885"/>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es-MX" sz="1300" spc="-1" dirty="0">
                <a:solidFill>
                  <a:srgbClr val="64BCD4"/>
                </a:solidFill>
                <a:latin typeface="Montserrat SemiBold"/>
                <a:ea typeface="Arial"/>
              </a:rPr>
              <a:t>Actuales s</a:t>
            </a:r>
            <a:r>
              <a:rPr lang="es-MX" sz="1300" b="0" strike="noStrike" spc="-1" dirty="0">
                <a:solidFill>
                  <a:srgbClr val="64BCD4"/>
                </a:solidFill>
                <a:latin typeface="Montserrat SemiBold"/>
                <a:ea typeface="Arial"/>
              </a:rPr>
              <a:t>ituaciones operativas del SIN</a:t>
            </a:r>
          </a:p>
          <a:p>
            <a:pPr>
              <a:lnSpc>
                <a:spcPct val="100000"/>
              </a:lnSpc>
            </a:pPr>
            <a:r>
              <a:rPr lang="es-MX" sz="1300" spc="-1" dirty="0">
                <a:solidFill>
                  <a:srgbClr val="64BCD4"/>
                </a:solidFill>
                <a:latin typeface="Montserrat SemiBold"/>
              </a:rPr>
              <a:t>Desarrollo de actividades </a:t>
            </a:r>
          </a:p>
          <a:p>
            <a:pPr>
              <a:lnSpc>
                <a:spcPct val="100000"/>
              </a:lnSpc>
            </a:pPr>
            <a:r>
              <a:rPr lang="es-MX" sz="1300" b="0" strike="noStrike" spc="-1" dirty="0">
                <a:solidFill>
                  <a:srgbClr val="64BCD4"/>
                </a:solidFill>
                <a:latin typeface="Montserrat SemiBold"/>
              </a:rPr>
              <a:t>Otros aspectos</a:t>
            </a:r>
            <a:endParaRPr lang="es-CO" sz="1300" b="0" strike="noStrike" spc="-1" dirty="0">
              <a:latin typeface="Arial"/>
            </a:endParaRPr>
          </a:p>
          <a:p>
            <a:pPr>
              <a:lnSpc>
                <a:spcPct val="100000"/>
              </a:lnSpc>
            </a:pPr>
            <a:endParaRPr lang="es-CO" sz="1300" b="0" strike="noStrike" spc="-1" dirty="0">
              <a:latin typeface="Arial"/>
            </a:endParaRPr>
          </a:p>
        </p:txBody>
      </p:sp>
      <p:sp>
        <p:nvSpPr>
          <p:cNvPr id="217" name="CustomShape 2"/>
          <p:cNvSpPr/>
          <p:nvPr/>
        </p:nvSpPr>
        <p:spPr>
          <a:xfrm>
            <a:off x="4012920" y="1885680"/>
            <a:ext cx="906480" cy="36576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 sz="1200" b="0" strike="noStrike" spc="-1">
                <a:solidFill>
                  <a:srgbClr val="64BCD4"/>
                </a:solidFill>
                <a:latin typeface="Montserrat SemiBold"/>
                <a:ea typeface="Arial"/>
              </a:rPr>
              <a:t>PARTE 2</a:t>
            </a:r>
            <a:endParaRPr lang="es-CO" sz="1200" b="0" strike="noStrike" spc="-1">
              <a:latin typeface="Arial"/>
            </a:endParaRPr>
          </a:p>
        </p:txBody>
      </p:sp>
      <p:sp>
        <p:nvSpPr>
          <p:cNvPr id="218" name="CustomShape 3"/>
          <p:cNvSpPr/>
          <p:nvPr/>
        </p:nvSpPr>
        <p:spPr>
          <a:xfrm>
            <a:off x="804348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CO" sz="1200" b="1" strike="noStrike" spc="-1">
                <a:solidFill>
                  <a:srgbClr val="999999"/>
                </a:solidFill>
                <a:latin typeface="Montserrat"/>
                <a:ea typeface="Montserrat"/>
              </a:rPr>
              <a:t>2022</a:t>
            </a:r>
            <a:endParaRPr lang="es-CO" sz="1200" b="0" strike="noStrike" spc="-1">
              <a:latin typeface="Arial"/>
            </a:endParaRPr>
          </a:p>
        </p:txBody>
      </p:sp>
      <p:pic>
        <p:nvPicPr>
          <p:cNvPr id="219" name="Google Shape;128;p9"/>
          <p:cNvPicPr/>
          <p:nvPr/>
        </p:nvPicPr>
        <p:blipFill>
          <a:blip r:embed="rId2"/>
          <a:stretch/>
        </p:blipFill>
        <p:spPr>
          <a:xfrm>
            <a:off x="185760" y="516240"/>
            <a:ext cx="3149640" cy="419688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0"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000" b="0" strike="noStrike" spc="-1">
                <a:solidFill>
                  <a:srgbClr val="999999"/>
                </a:solidFill>
                <a:latin typeface="Montserrat Light"/>
                <a:ea typeface="Montserrat Light"/>
              </a:rPr>
              <a:t>Parte 3</a:t>
            </a:r>
            <a:endParaRPr lang="es-CO" sz="1000" b="0" strike="noStrike" spc="-1">
              <a:latin typeface="Arial"/>
            </a:endParaRPr>
          </a:p>
        </p:txBody>
      </p:sp>
      <p:sp>
        <p:nvSpPr>
          <p:cNvPr id="221" name="CustomShape 2"/>
          <p:cNvSpPr/>
          <p:nvPr/>
        </p:nvSpPr>
        <p:spPr>
          <a:xfrm>
            <a:off x="2089800" y="1000080"/>
            <a:ext cx="6224760" cy="3812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es-MX" sz="1300" b="0" strike="noStrike" spc="-1">
                <a:solidFill>
                  <a:srgbClr val="64BCD4"/>
                </a:solidFill>
                <a:latin typeface="Montserrat SemiBold"/>
                <a:ea typeface="Arial"/>
              </a:rPr>
              <a:t>Actuales situaciones operativas del SIN</a:t>
            </a:r>
            <a:endParaRPr lang="es-CO" sz="1300" b="0" strike="noStrike" spc="-1">
              <a:latin typeface="Arial"/>
            </a:endParaRPr>
          </a:p>
        </p:txBody>
      </p:sp>
      <p:sp>
        <p:nvSpPr>
          <p:cNvPr id="222" name="CustomShape 3"/>
          <p:cNvSpPr/>
          <p:nvPr/>
        </p:nvSpPr>
        <p:spPr>
          <a:xfrm>
            <a:off x="1803780" y="1525309"/>
            <a:ext cx="6796800" cy="1938992"/>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just">
              <a:lnSpc>
                <a:spcPct val="100000"/>
              </a:lnSpc>
            </a:pPr>
            <a:r>
              <a:rPr lang="es-MX" sz="1000" b="1" strike="noStrike" spc="-1" dirty="0">
                <a:solidFill>
                  <a:srgbClr val="00B050"/>
                </a:solidFill>
                <a:latin typeface="Montserrat"/>
                <a:ea typeface="Arial"/>
              </a:rPr>
              <a:t>GRUPO SE SEGUIMIENTO DEL ÁREA CARIBE - CNO</a:t>
            </a:r>
            <a:endParaRPr lang="es-CO" sz="1000" b="0" strike="noStrike" spc="-1" dirty="0">
              <a:latin typeface="Arial"/>
            </a:endParaRPr>
          </a:p>
          <a:p>
            <a:pPr algn="just">
              <a:lnSpc>
                <a:spcPct val="100000"/>
              </a:lnSpc>
            </a:pPr>
            <a:endParaRPr lang="es-CO" sz="1000" b="0" strike="noStrike" spc="-1" dirty="0">
              <a:latin typeface="Arial"/>
            </a:endParaRPr>
          </a:p>
          <a:p>
            <a:pPr algn="just">
              <a:lnSpc>
                <a:spcPct val="100000"/>
              </a:lnSpc>
            </a:pPr>
            <a:r>
              <a:rPr lang="es-MX" sz="1000" b="0" strike="noStrike" spc="-1" dirty="0">
                <a:solidFill>
                  <a:srgbClr val="999999"/>
                </a:solidFill>
                <a:latin typeface="Montserrat"/>
                <a:ea typeface="Arial"/>
              </a:rPr>
              <a:t>INTERCOLOMBIA-ITCO declaró en explotación comercial los circuitos a nivel de 500 kV Chinú-</a:t>
            </a:r>
            <a:r>
              <a:rPr lang="es-MX" sz="1000" b="0" strike="noStrike" spc="-1" dirty="0" err="1">
                <a:solidFill>
                  <a:srgbClr val="999999"/>
                </a:solidFill>
                <a:latin typeface="Montserrat"/>
                <a:ea typeface="Arial"/>
              </a:rPr>
              <a:t>Cerromatoso</a:t>
            </a:r>
            <a:r>
              <a:rPr lang="es-MX" sz="1000" b="0" strike="noStrike" spc="-1" dirty="0">
                <a:solidFill>
                  <a:srgbClr val="999999"/>
                </a:solidFill>
                <a:latin typeface="Montserrat"/>
                <a:ea typeface="Arial"/>
              </a:rPr>
              <a:t> 3 y Chinú-Copey 1 a partir de las 23 horas del 30 de julio del año en curso. Está nueva infraestructura incrementó el límite de importación del área Caribe a 2000 MW, lo cual es muy positivo para el SIN. No obstante, esta infraestructura no representa un incrementó en el límite de importación de la </a:t>
            </a:r>
            <a:r>
              <a:rPr lang="es-MX" sz="1000" b="1" u="sng" strike="noStrike" spc="-1" dirty="0">
                <a:solidFill>
                  <a:srgbClr val="999999"/>
                </a:solidFill>
                <a:uFillTx/>
                <a:latin typeface="Montserrat"/>
                <a:ea typeface="Arial"/>
              </a:rPr>
              <a:t>subárea GCM</a:t>
            </a:r>
            <a:r>
              <a:rPr lang="es-MX" sz="1000" b="0" strike="noStrike" spc="-1" dirty="0">
                <a:solidFill>
                  <a:srgbClr val="999999"/>
                </a:solidFill>
                <a:latin typeface="Montserrat"/>
                <a:ea typeface="Arial"/>
              </a:rPr>
              <a:t>. </a:t>
            </a:r>
            <a:endParaRPr lang="es-CO" sz="1000" b="0" strike="noStrike" spc="-1" dirty="0">
              <a:latin typeface="Arial"/>
            </a:endParaRPr>
          </a:p>
          <a:p>
            <a:pPr algn="just">
              <a:lnSpc>
                <a:spcPct val="100000"/>
              </a:lnSpc>
            </a:pPr>
            <a:endParaRPr lang="es-CO" sz="1000" b="0" strike="noStrike" spc="-1" dirty="0">
              <a:latin typeface="Arial"/>
            </a:endParaRPr>
          </a:p>
          <a:p>
            <a:pPr algn="just">
              <a:lnSpc>
                <a:spcPct val="100000"/>
              </a:lnSpc>
            </a:pPr>
            <a:r>
              <a:rPr lang="es-MX" sz="1000" b="0" strike="noStrike" spc="-1" dirty="0">
                <a:solidFill>
                  <a:srgbClr val="999999"/>
                </a:solidFill>
                <a:latin typeface="Montserrat"/>
                <a:ea typeface="Arial"/>
              </a:rPr>
              <a:t>Se citó al grupo de seguimiento del área Caribe, dada la condición crítica que experimenta actualmente la subárea, y que se mantendrá hasta la entrada de los proyectos de expansión a nivel del STR y STN (2023). </a:t>
            </a:r>
            <a:endParaRPr lang="es-CO" sz="1000" b="0" strike="noStrike" spc="-1" dirty="0">
              <a:latin typeface="Arial"/>
            </a:endParaRPr>
          </a:p>
          <a:p>
            <a:pPr algn="just">
              <a:lnSpc>
                <a:spcPct val="100000"/>
              </a:lnSpc>
            </a:pPr>
            <a:r>
              <a:rPr lang="es-MX" sz="1000" b="0" strike="noStrike" spc="-1" dirty="0">
                <a:solidFill>
                  <a:srgbClr val="999999"/>
                </a:solidFill>
                <a:latin typeface="Montserrat"/>
                <a:ea typeface="Arial"/>
              </a:rPr>
              <a:t>.</a:t>
            </a:r>
            <a:endParaRPr lang="es-CO" sz="1000" b="0" strike="noStrike" spc="-1" dirty="0">
              <a:latin typeface="Arial"/>
            </a:endParaRPr>
          </a:p>
        </p:txBody>
      </p:sp>
      <p:sp>
        <p:nvSpPr>
          <p:cNvPr id="223" name="CustomShape 4"/>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000" b="0" strike="noStrike" spc="-1">
                <a:solidFill>
                  <a:srgbClr val="999999"/>
                </a:solidFill>
                <a:latin typeface="Montserrat Light"/>
                <a:ea typeface="Montserrat Light"/>
              </a:rPr>
              <a:t>Parte 3</a:t>
            </a:r>
            <a:endParaRPr lang="es-CO" sz="1000" b="0" strike="noStrike" spc="-1">
              <a:latin typeface="Arial"/>
            </a:endParaRPr>
          </a:p>
        </p:txBody>
      </p:sp>
      <p:sp>
        <p:nvSpPr>
          <p:cNvPr id="225" name="CustomShape 2"/>
          <p:cNvSpPr/>
          <p:nvPr/>
        </p:nvSpPr>
        <p:spPr>
          <a:xfrm>
            <a:off x="2089800" y="1000080"/>
            <a:ext cx="6224760" cy="3812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es-MX" sz="1300" b="0" strike="noStrike" spc="-1">
                <a:solidFill>
                  <a:srgbClr val="64BCD4"/>
                </a:solidFill>
                <a:latin typeface="Montserrat SemiBold"/>
                <a:ea typeface="Arial"/>
              </a:rPr>
              <a:t>Principales situaciones del SIN</a:t>
            </a:r>
            <a:endParaRPr lang="es-CO" sz="1300" b="0" strike="noStrike" spc="-1">
              <a:latin typeface="Arial"/>
            </a:endParaRPr>
          </a:p>
        </p:txBody>
      </p:sp>
      <p:sp>
        <p:nvSpPr>
          <p:cNvPr id="226" name="CustomShape 3"/>
          <p:cNvSpPr/>
          <p:nvPr/>
        </p:nvSpPr>
        <p:spPr>
          <a:xfrm>
            <a:off x="2089080" y="1365120"/>
            <a:ext cx="6796800" cy="3170099"/>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just">
              <a:lnSpc>
                <a:spcPct val="100000"/>
              </a:lnSpc>
            </a:pPr>
            <a:r>
              <a:rPr lang="es-CO" sz="1000" b="1" strike="noStrike" spc="-1" dirty="0">
                <a:solidFill>
                  <a:srgbClr val="00B050"/>
                </a:solidFill>
                <a:latin typeface="Montserrat"/>
                <a:ea typeface="Arial"/>
              </a:rPr>
              <a:t>GRUPO DE SEGUIMIENTO DEL ÁREA ORIENTAL - UPME</a:t>
            </a:r>
            <a:endParaRPr lang="es-CO" sz="1000" b="0" strike="noStrike" spc="-1" dirty="0">
              <a:latin typeface="Arial"/>
            </a:endParaRPr>
          </a:p>
          <a:p>
            <a:pPr algn="just">
              <a:lnSpc>
                <a:spcPct val="100000"/>
              </a:lnSpc>
            </a:pPr>
            <a:endParaRPr lang="es-CO" sz="1000" b="0" strike="noStrike" spc="-1" dirty="0">
              <a:latin typeface="Arial"/>
            </a:endParaRPr>
          </a:p>
          <a:p>
            <a:pPr algn="just">
              <a:lnSpc>
                <a:spcPct val="100000"/>
              </a:lnSpc>
            </a:pPr>
            <a:r>
              <a:rPr lang="es-CO" sz="1000" b="0" strike="noStrike" spc="-1" dirty="0">
                <a:solidFill>
                  <a:srgbClr val="999999"/>
                </a:solidFill>
                <a:latin typeface="Montserrat"/>
                <a:ea typeface="Arial"/>
              </a:rPr>
              <a:t>Debido al requerimiento elevado de número de unidades equivalentes de generación en el área Oriental y la baja probabilidad identificada de disponer de ellas se convocó al grupo área oriental el pasado 19 de julio. Las principales conclusiones de la reunión se listan a continuación:</a:t>
            </a:r>
            <a:endParaRPr lang="es-CO" sz="1000" b="0" strike="noStrike" spc="-1" dirty="0">
              <a:latin typeface="Arial"/>
            </a:endParaRPr>
          </a:p>
          <a:p>
            <a:pPr algn="just">
              <a:lnSpc>
                <a:spcPct val="100000"/>
              </a:lnSpc>
            </a:pPr>
            <a:endParaRPr lang="es-CO" sz="1000" b="0" strike="noStrike" spc="-1" dirty="0">
              <a:latin typeface="Arial"/>
            </a:endParaRPr>
          </a:p>
          <a:p>
            <a:pPr marL="171360"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Se espera para el periodo 2025-2026 un pico de demanda de potencia superior a los 3360 MW.</a:t>
            </a:r>
            <a:endParaRPr lang="es-CO" sz="1000" b="0" strike="noStrike" spc="-1" dirty="0">
              <a:latin typeface="Arial"/>
            </a:endParaRPr>
          </a:p>
          <a:p>
            <a:pPr algn="just">
              <a:lnSpc>
                <a:spcPct val="100000"/>
              </a:lnSpc>
            </a:pPr>
            <a:endParaRPr lang="es-CO" sz="1000" b="0" strike="noStrike" spc="-1" dirty="0">
              <a:latin typeface="Arial"/>
            </a:endParaRPr>
          </a:p>
          <a:p>
            <a:pPr marL="171360"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Las fechas tentativas de entrada en servicio de los proyectos de expansión son las siguientes:</a:t>
            </a:r>
            <a:endParaRPr lang="es-CO" sz="1000" b="0" strike="noStrike" spc="-1" dirty="0">
              <a:latin typeface="Arial"/>
            </a:endParaRPr>
          </a:p>
          <a:p>
            <a:pPr algn="just">
              <a:lnSpc>
                <a:spcPct val="100000"/>
              </a:lnSpc>
            </a:pPr>
            <a:endParaRPr lang="es-CO" sz="1000" b="0" strike="noStrike" spc="-1" dirty="0">
              <a:latin typeface="Arial"/>
            </a:endParaRPr>
          </a:p>
          <a:p>
            <a:pPr marL="171360" lvl="6"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Norte 230 kV: junio 2025.</a:t>
            </a:r>
            <a:endParaRPr lang="es-CO" sz="1000" b="0" strike="noStrike" spc="-1" dirty="0">
              <a:latin typeface="Arial"/>
            </a:endParaRPr>
          </a:p>
          <a:p>
            <a:pPr marL="171360" lvl="5"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Sogamoso 500/230 kV: junio 2025.</a:t>
            </a:r>
            <a:endParaRPr lang="es-CO" sz="1000" b="0" strike="noStrike" spc="-1" dirty="0">
              <a:latin typeface="Arial"/>
            </a:endParaRPr>
          </a:p>
          <a:p>
            <a:pPr marL="171360" lvl="5"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Sogamoso Nueva Esperanza 500 kV, como alternativa de mitigación, año 2024.</a:t>
            </a:r>
            <a:endParaRPr lang="es-CO" sz="1000" b="0" strike="noStrike" spc="-1" dirty="0">
              <a:latin typeface="Arial"/>
            </a:endParaRPr>
          </a:p>
          <a:p>
            <a:pPr marL="171360" lvl="5"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Norte 115 kV: febrero o marzo de 2026. Alternativa mitigación: Repotenciar STR norte de la Sabana y cierre del circuito Guateque-Sesquilé 115 kV con Esquema Suplementario. ENEL evidencia un incremento en el riesgo de racionamiento de potencia en diciembre 2025. También manifestó que Bogotá no soporta un atraso más del proyecto del STN.</a:t>
            </a:r>
            <a:endParaRPr lang="es-CO" sz="1000" b="0" strike="noStrike" spc="-1" dirty="0">
              <a:latin typeface="Arial"/>
            </a:endParaRPr>
          </a:p>
          <a:p>
            <a:pPr marL="171360" lvl="5" indent="-171000" algn="just">
              <a:lnSpc>
                <a:spcPct val="100000"/>
              </a:lnSpc>
              <a:buClr>
                <a:srgbClr val="000000"/>
              </a:buClr>
              <a:buFont typeface="Wingdings" charset="2"/>
              <a:buChar char=""/>
            </a:pPr>
            <a:r>
              <a:rPr lang="es-CO" sz="1000" b="0" strike="noStrike" spc="-1" dirty="0">
                <a:solidFill>
                  <a:srgbClr val="999999"/>
                </a:solidFill>
                <a:latin typeface="Montserrat"/>
                <a:ea typeface="Arial"/>
              </a:rPr>
              <a:t>Virginia Nueva Esperanza 500 kV: Marzo 2024.</a:t>
            </a:r>
          </a:p>
          <a:p>
            <a:pPr marL="360" lvl="5" algn="just">
              <a:lnSpc>
                <a:spcPct val="100000"/>
              </a:lnSpc>
              <a:buClr>
                <a:srgbClr val="000000"/>
              </a:buClr>
            </a:pPr>
            <a:endParaRPr lang="es-CO" sz="1000" spc="-1" dirty="0">
              <a:solidFill>
                <a:srgbClr val="999999"/>
              </a:solidFill>
              <a:latin typeface="Montserrat"/>
            </a:endParaRPr>
          </a:p>
          <a:p>
            <a:pPr marL="360" lvl="5" algn="just">
              <a:lnSpc>
                <a:spcPct val="100000"/>
              </a:lnSpc>
              <a:buClr>
                <a:srgbClr val="000000"/>
              </a:buClr>
            </a:pPr>
            <a:r>
              <a:rPr lang="es-CO" sz="1000" b="0" strike="noStrike" spc="-1" dirty="0">
                <a:solidFill>
                  <a:srgbClr val="999999"/>
                </a:solidFill>
                <a:latin typeface="Montserrat"/>
              </a:rPr>
              <a:t>Se espera citación de una nueva reunión para abordar posibles soluciones de emergencia.</a:t>
            </a:r>
            <a:endParaRPr lang="es-CO" sz="1000" b="0" strike="noStrike" spc="-1" dirty="0">
              <a:latin typeface="Arial"/>
            </a:endParaRPr>
          </a:p>
        </p:txBody>
      </p:sp>
      <p:sp>
        <p:nvSpPr>
          <p:cNvPr id="227" name="CustomShape 4"/>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8"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000" b="0" strike="noStrike" spc="-1">
                <a:solidFill>
                  <a:srgbClr val="999999"/>
                </a:solidFill>
                <a:latin typeface="Montserrat Light"/>
                <a:ea typeface="Montserrat Light"/>
              </a:rPr>
              <a:t>Parte 3</a:t>
            </a:r>
            <a:endParaRPr lang="es-CO" sz="1000" b="0" strike="noStrike" spc="-1">
              <a:latin typeface="Arial"/>
            </a:endParaRPr>
          </a:p>
        </p:txBody>
      </p:sp>
      <p:sp>
        <p:nvSpPr>
          <p:cNvPr id="229" name="CustomShape 2"/>
          <p:cNvSpPr/>
          <p:nvPr/>
        </p:nvSpPr>
        <p:spPr>
          <a:xfrm>
            <a:off x="2089800" y="1000080"/>
            <a:ext cx="6224760" cy="3812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es-MX" sz="1300" b="0" strike="noStrike" spc="-1">
                <a:solidFill>
                  <a:srgbClr val="64BCD4"/>
                </a:solidFill>
                <a:latin typeface="Montserrat SemiBold"/>
                <a:ea typeface="Arial"/>
              </a:rPr>
              <a:t>Principales situaciones del SIN</a:t>
            </a:r>
            <a:endParaRPr lang="es-CO" sz="1300" b="0" strike="noStrike" spc="-1">
              <a:latin typeface="Arial"/>
            </a:endParaRPr>
          </a:p>
        </p:txBody>
      </p:sp>
      <p:sp>
        <p:nvSpPr>
          <p:cNvPr id="230" name="CustomShape 3"/>
          <p:cNvSpPr/>
          <p:nvPr/>
        </p:nvSpPr>
        <p:spPr>
          <a:xfrm>
            <a:off x="2089080" y="1525320"/>
            <a:ext cx="6811920" cy="2400657"/>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just">
              <a:lnSpc>
                <a:spcPct val="100000"/>
              </a:lnSpc>
            </a:pPr>
            <a:r>
              <a:rPr lang="es-MX" sz="1000" b="1" strike="noStrike" spc="-1" dirty="0">
                <a:solidFill>
                  <a:srgbClr val="00B050"/>
                </a:solidFill>
                <a:latin typeface="Montserrat"/>
                <a:ea typeface="Arial"/>
              </a:rPr>
              <a:t>GRUPO DE SEGUIMIENTO SUBÁREA CHOCÓ - CNO</a:t>
            </a:r>
            <a:endParaRPr lang="es-CO" sz="1000" b="0" strike="noStrike" spc="-1" dirty="0">
              <a:latin typeface="Arial"/>
            </a:endParaRPr>
          </a:p>
          <a:p>
            <a:pPr algn="just">
              <a:lnSpc>
                <a:spcPct val="100000"/>
              </a:lnSpc>
            </a:pPr>
            <a:endParaRPr lang="es-CO" sz="1000" b="0" strike="noStrike" spc="-1" dirty="0">
              <a:latin typeface="Arial"/>
            </a:endParaRPr>
          </a:p>
          <a:p>
            <a:pPr algn="just">
              <a:lnSpc>
                <a:spcPct val="100000"/>
              </a:lnSpc>
            </a:pPr>
            <a:r>
              <a:rPr lang="es-MX" sz="1000" b="0" strike="noStrike" spc="-1" dirty="0">
                <a:solidFill>
                  <a:srgbClr val="999999"/>
                </a:solidFill>
                <a:latin typeface="Montserrat"/>
                <a:ea typeface="Arial"/>
              </a:rPr>
              <a:t>El viernes 1 de julio del año en curso se llevó a cabo la segunda reunión del grupo de seguimiento de la subárea Chocó-DISPAC. En ella el Operador de Red presentó su Plan de expansión actualizado, donde se plantea la instalación de compensación capacitiva estática en la subestación </a:t>
            </a:r>
            <a:r>
              <a:rPr lang="es-MX" sz="1000" b="0" strike="noStrike" spc="-1" dirty="0" err="1">
                <a:solidFill>
                  <a:srgbClr val="999999"/>
                </a:solidFill>
                <a:latin typeface="Montserrat"/>
                <a:ea typeface="Arial"/>
              </a:rPr>
              <a:t>Certegui</a:t>
            </a:r>
            <a:r>
              <a:rPr lang="es-MX" sz="1000" b="0" strike="noStrike" spc="-1" dirty="0">
                <a:solidFill>
                  <a:srgbClr val="999999"/>
                </a:solidFill>
                <a:latin typeface="Montserrat"/>
                <a:ea typeface="Arial"/>
              </a:rPr>
              <a:t> 115 kV para evitar tensiones por debajo de 0.9 en </a:t>
            </a:r>
            <a:r>
              <a:rPr lang="es-MX" sz="1000" b="0" strike="noStrike" spc="-1" dirty="0" err="1">
                <a:solidFill>
                  <a:srgbClr val="999999"/>
                </a:solidFill>
                <a:latin typeface="Montserrat"/>
                <a:ea typeface="Arial"/>
              </a:rPr>
              <a:t>p.u</a:t>
            </a:r>
            <a:r>
              <a:rPr lang="es-MX" sz="1000" b="0" strike="noStrike" spc="-1" dirty="0">
                <a:solidFill>
                  <a:srgbClr val="999999"/>
                </a:solidFill>
                <a:latin typeface="Montserrat"/>
                <a:ea typeface="Arial"/>
              </a:rPr>
              <a:t>. ante una contingencia sencilla. Al respecto, se evidenció que dicha compensación no estaría en servicio bajo condiciones de red completa, motivo por el cual una vez se materializa la falla, la expansión sugerida no evitaría la desatención de la demanda. En este sentido, se sugirió a la UPME tener en cuenta la situación descrita al momento de definir la expansión estructural.  </a:t>
            </a:r>
            <a:endParaRPr lang="es-CO" sz="1000" b="0" strike="noStrike" spc="-1" dirty="0">
              <a:latin typeface="Arial"/>
            </a:endParaRPr>
          </a:p>
          <a:p>
            <a:pPr algn="just">
              <a:lnSpc>
                <a:spcPct val="100000"/>
              </a:lnSpc>
            </a:pPr>
            <a:endParaRPr lang="es-CO" sz="1000" b="0" strike="noStrike" spc="-1" dirty="0">
              <a:latin typeface="Arial"/>
            </a:endParaRPr>
          </a:p>
          <a:p>
            <a:pPr algn="just">
              <a:lnSpc>
                <a:spcPct val="100000"/>
              </a:lnSpc>
            </a:pPr>
            <a:r>
              <a:rPr lang="es-MX" sz="1000" b="0" strike="noStrike" spc="-1" dirty="0">
                <a:solidFill>
                  <a:srgbClr val="999999"/>
                </a:solidFill>
                <a:latin typeface="Montserrat"/>
                <a:ea typeface="Arial"/>
              </a:rPr>
              <a:t>Finalmente, se acordó en el marco del grupo, una reunión CND-DISPAC para ayudar al Operador de Red en la modelación e identificación de medidas de mitigación. Por otro lado, la UPME manifestó que, una vez haya estudiado la solicitud de DISPAC, presentará ante el grupo sus análisis de expansión para la subárea Chocó. </a:t>
            </a:r>
          </a:p>
          <a:p>
            <a:pPr algn="just">
              <a:lnSpc>
                <a:spcPct val="100000"/>
              </a:lnSpc>
            </a:pPr>
            <a:endParaRPr lang="es-MX" sz="1000" spc="-1" dirty="0">
              <a:solidFill>
                <a:srgbClr val="999999"/>
              </a:solidFill>
              <a:latin typeface="Montserrat"/>
            </a:endParaRPr>
          </a:p>
          <a:p>
            <a:pPr algn="just">
              <a:lnSpc>
                <a:spcPct val="100000"/>
              </a:lnSpc>
            </a:pPr>
            <a:r>
              <a:rPr lang="es-MX" sz="1000" b="0" strike="noStrike" spc="-1" dirty="0">
                <a:solidFill>
                  <a:srgbClr val="999999"/>
                </a:solidFill>
                <a:latin typeface="Montserrat"/>
              </a:rPr>
              <a:t>Pendiente la citación de una nueva reunión.</a:t>
            </a:r>
            <a:endParaRPr lang="es-CO" sz="1000" b="0" strike="noStrike" spc="-1" dirty="0">
              <a:latin typeface="Arial"/>
            </a:endParaRPr>
          </a:p>
        </p:txBody>
      </p:sp>
      <p:sp>
        <p:nvSpPr>
          <p:cNvPr id="231" name="CustomShape 4"/>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sp>
        <p:nvSpPr>
          <p:cNvPr id="9" name="CuadroTexto 8">
            <a:extLst>
              <a:ext uri="{FF2B5EF4-FFF2-40B4-BE49-F238E27FC236}">
                <a16:creationId xmlns:a16="http://schemas.microsoft.com/office/drawing/2014/main" id="{035DBC5D-41C2-459E-AF20-224264799643}"/>
              </a:ext>
            </a:extLst>
          </p:cNvPr>
          <p:cNvSpPr txBox="1"/>
          <p:nvPr/>
        </p:nvSpPr>
        <p:spPr>
          <a:xfrm>
            <a:off x="2286000" y="2388086"/>
            <a:ext cx="4572000" cy="369332"/>
          </a:xfrm>
          <a:prstGeom prst="rect">
            <a:avLst/>
          </a:prstGeom>
          <a:noFill/>
        </p:spPr>
        <p:txBody>
          <a:bodyPr wrap="square">
            <a:spAutoFit/>
          </a:bodyPr>
          <a:lstStyle/>
          <a:p>
            <a:r>
              <a:rPr lang="es-E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28" name="CustomShape 1"/>
          <p:cNvSpPr/>
          <p:nvPr/>
        </p:nvSpPr>
        <p:spPr>
          <a:xfrm>
            <a:off x="7920360" y="212400"/>
            <a:ext cx="679680" cy="369000"/>
          </a:xfrm>
          <a:prstGeom prst="rect">
            <a:avLst/>
          </a:prstGeom>
          <a:noFill/>
          <a:ln>
            <a:noFill/>
          </a:ln>
        </p:spPr>
        <p:style>
          <a:lnRef idx="0">
            <a:scrgbClr r="0" g="0" b="0"/>
          </a:lnRef>
          <a:fillRef idx="0">
            <a:scrgbClr r="0" g="0" b="0"/>
          </a:fillRef>
          <a:effectRef idx="0">
            <a:scrgbClr r="0" g="0" b="0"/>
          </a:effectRef>
          <a:fontRef idx="minor"/>
        </p:style>
        <p:txBody>
          <a:bodyPr tIns="91440" bIns="91440" anchor="ctr">
            <a:noAutofit/>
          </a:bodyPr>
          <a:lstStyle/>
          <a:p>
            <a:pPr algn="r">
              <a:lnSpc>
                <a:spcPct val="100000"/>
              </a:lnSpc>
              <a:tabLst>
                <a:tab pos="0" algn="l"/>
              </a:tabLst>
            </a:pPr>
            <a:r>
              <a:rPr lang="es" sz="1000" b="0" strike="noStrike" spc="-1">
                <a:solidFill>
                  <a:srgbClr val="999999"/>
                </a:solidFill>
                <a:latin typeface="Montserrat Light"/>
                <a:ea typeface="Montserrat Light"/>
              </a:rPr>
              <a:t>Parte 3</a:t>
            </a:r>
            <a:endParaRPr lang="es-CO" sz="1000" b="0" strike="noStrike" spc="-1">
              <a:latin typeface="Arial"/>
            </a:endParaRPr>
          </a:p>
        </p:txBody>
      </p:sp>
      <p:sp>
        <p:nvSpPr>
          <p:cNvPr id="229" name="CustomShape 2"/>
          <p:cNvSpPr/>
          <p:nvPr/>
        </p:nvSpPr>
        <p:spPr>
          <a:xfrm>
            <a:off x="2089800" y="1000080"/>
            <a:ext cx="6224760" cy="38124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pPr>
            <a:r>
              <a:rPr lang="es-MX" sz="1300" b="0" strike="noStrike" spc="-1">
                <a:solidFill>
                  <a:srgbClr val="64BCD4"/>
                </a:solidFill>
                <a:latin typeface="Montserrat SemiBold"/>
                <a:ea typeface="Arial"/>
              </a:rPr>
              <a:t>Principales situaciones del SIN</a:t>
            </a:r>
            <a:endParaRPr lang="es-CO" sz="1300" b="0" strike="noStrike" spc="-1">
              <a:latin typeface="Arial"/>
            </a:endParaRPr>
          </a:p>
        </p:txBody>
      </p:sp>
      <p:sp>
        <p:nvSpPr>
          <p:cNvPr id="230" name="CustomShape 3"/>
          <p:cNvSpPr/>
          <p:nvPr/>
        </p:nvSpPr>
        <p:spPr>
          <a:xfrm>
            <a:off x="2089800" y="1526312"/>
            <a:ext cx="6811920" cy="1477328"/>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just">
              <a:lnSpc>
                <a:spcPct val="100000"/>
              </a:lnSpc>
            </a:pPr>
            <a:r>
              <a:rPr lang="es-CO" sz="1600" b="0" strike="noStrike" spc="-1" dirty="0">
                <a:solidFill>
                  <a:schemeClr val="tx2"/>
                </a:solidFill>
                <a:latin typeface="Montserrat" panose="00000500000000000000" pitchFamily="2" charset="0"/>
              </a:rPr>
              <a:t>SITUACION INDISPONIBILIDAD UNIDADES DE GUAVIO:</a:t>
            </a:r>
          </a:p>
          <a:p>
            <a:pPr algn="just">
              <a:lnSpc>
                <a:spcPct val="100000"/>
              </a:lnSpc>
            </a:pPr>
            <a:endParaRPr lang="es-CO" sz="1600" spc="-1" dirty="0">
              <a:solidFill>
                <a:schemeClr val="tx2"/>
              </a:solidFill>
              <a:latin typeface="Montserrat" panose="00000500000000000000" pitchFamily="2" charset="0"/>
            </a:endParaRPr>
          </a:p>
          <a:p>
            <a:pPr algn="just">
              <a:lnSpc>
                <a:spcPct val="100000"/>
              </a:lnSpc>
            </a:pPr>
            <a:r>
              <a:rPr lang="es-CO" sz="1600" b="0" strike="noStrike" spc="-1" dirty="0">
                <a:solidFill>
                  <a:schemeClr val="tx2"/>
                </a:solidFill>
                <a:latin typeface="Montserrat" panose="00000500000000000000" pitchFamily="2" charset="0"/>
              </a:rPr>
              <a:t>Seguimiento permanente a la situación y a la evolución de los riesgos de atención de la demanda en función de la disponibilidad de unidades de la Central de Guavio.</a:t>
            </a:r>
          </a:p>
          <a:p>
            <a:pPr algn="just">
              <a:lnSpc>
                <a:spcPct val="100000"/>
              </a:lnSpc>
            </a:pPr>
            <a:r>
              <a:rPr lang="es-CO" sz="1000" b="0" strike="noStrike" spc="-1" dirty="0">
                <a:latin typeface="Arial"/>
              </a:rPr>
              <a:t> </a:t>
            </a:r>
          </a:p>
        </p:txBody>
      </p:sp>
      <p:sp>
        <p:nvSpPr>
          <p:cNvPr id="231" name="CustomShape 4"/>
          <p:cNvSpPr/>
          <p:nvPr/>
        </p:nvSpPr>
        <p:spPr>
          <a:xfrm>
            <a:off x="2089800" y="4777560"/>
            <a:ext cx="3459960" cy="320400"/>
          </a:xfrm>
          <a:prstGeom prst="rect">
            <a:avLst/>
          </a:prstGeom>
          <a:noFill/>
          <a:ln>
            <a:noFill/>
          </a:ln>
        </p:spPr>
        <p:style>
          <a:lnRef idx="0">
            <a:scrgbClr r="0" g="0" b="0"/>
          </a:lnRef>
          <a:fillRef idx="0">
            <a:scrgbClr r="0" g="0" b="0"/>
          </a:fillRef>
          <a:effectRef idx="0">
            <a:scrgbClr r="0" g="0" b="0"/>
          </a:effectRef>
          <a:fontRef idx="minor"/>
        </p:style>
        <p:txBody>
          <a:bodyPr tIns="91440" bIns="91440">
            <a:spAutoFit/>
          </a:bodyPr>
          <a:lstStyle/>
          <a:p>
            <a:pPr>
              <a:lnSpc>
                <a:spcPct val="100000"/>
              </a:lnSpc>
              <a:tabLst>
                <a:tab pos="0" algn="l"/>
              </a:tabLst>
            </a:pPr>
            <a:r>
              <a:rPr lang="es-MX" sz="900" b="0" strike="noStrike" spc="-1" dirty="0">
                <a:solidFill>
                  <a:srgbClr val="B7B7B7"/>
                </a:solidFill>
                <a:latin typeface="Montserrat Light"/>
                <a:ea typeface="Montserrat Light"/>
              </a:rPr>
              <a:t>Informe CNO CACSSE</a:t>
            </a:r>
            <a:endParaRPr lang="es-CO" sz="900" b="0" strike="noStrike" spc="-1" dirty="0">
              <a:latin typeface="Arial"/>
            </a:endParaRPr>
          </a:p>
        </p:txBody>
      </p:sp>
      <p:sp>
        <p:nvSpPr>
          <p:cNvPr id="9" name="CuadroTexto 8">
            <a:extLst>
              <a:ext uri="{FF2B5EF4-FFF2-40B4-BE49-F238E27FC236}">
                <a16:creationId xmlns:a16="http://schemas.microsoft.com/office/drawing/2014/main" id="{035DBC5D-41C2-459E-AF20-224264799643}"/>
              </a:ext>
            </a:extLst>
          </p:cNvPr>
          <p:cNvSpPr txBox="1"/>
          <p:nvPr/>
        </p:nvSpPr>
        <p:spPr>
          <a:xfrm>
            <a:off x="2286000" y="2388086"/>
            <a:ext cx="4572000" cy="369332"/>
          </a:xfrm>
          <a:prstGeom prst="rect">
            <a:avLst/>
          </a:prstGeom>
          <a:noFill/>
        </p:spPr>
        <p:txBody>
          <a:bodyPr wrap="square">
            <a:spAutoFit/>
          </a:bodyPr>
          <a:lstStyle/>
          <a:p>
            <a:r>
              <a:rPr lang="es-ES" dirty="0"/>
              <a:t> </a:t>
            </a:r>
          </a:p>
        </p:txBody>
      </p:sp>
    </p:spTree>
    <p:extLst>
      <p:ext uri="{BB962C8B-B14F-4D97-AF65-F5344CB8AC3E}">
        <p14:creationId xmlns:p14="http://schemas.microsoft.com/office/powerpoint/2010/main" val="3172972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2031</TotalTime>
  <Words>1297</Words>
  <Application>Microsoft Office PowerPoint</Application>
  <PresentationFormat>Presentación en pantalla (16:9)</PresentationFormat>
  <Paragraphs>94</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12</vt:i4>
      </vt:variant>
    </vt:vector>
  </HeadingPairs>
  <TitlesOfParts>
    <vt:vector size="26" baseType="lpstr">
      <vt:lpstr>Arial</vt:lpstr>
      <vt:lpstr>Calibri</vt:lpstr>
      <vt:lpstr>Montserrat</vt:lpstr>
      <vt:lpstr>Montserrat Light</vt:lpstr>
      <vt:lpstr>Montserrat SemiBold</vt:lpstr>
      <vt:lpstr>Symbol</vt:lpstr>
      <vt:lpstr>Times New Roman</vt:lpstr>
      <vt:lpstr>Wingdings</vt:lpstr>
      <vt:lpstr>Office Theme</vt:lpstr>
      <vt:lpstr>Office Theme</vt:lpstr>
      <vt:lpstr>Office Theme</vt:lpstr>
      <vt:lpstr>Office Theme</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MARCO CARO</dc:creator>
  <dc:description/>
  <cp:lastModifiedBy>Alberto Olarte</cp:lastModifiedBy>
  <cp:revision>182</cp:revision>
  <dcterms:modified xsi:type="dcterms:W3CDTF">2022-09-14T23:12:37Z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