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345" r:id="rId3"/>
    <p:sldId id="350" r:id="rId4"/>
    <p:sldId id="346" r:id="rId5"/>
    <p:sldId id="347" r:id="rId6"/>
    <p:sldId id="348" r:id="rId7"/>
    <p:sldId id="349" r:id="rId8"/>
    <p:sldId id="351" r:id="rId9"/>
    <p:sldId id="353" r:id="rId10"/>
    <p:sldId id="354" r:id="rId11"/>
    <p:sldId id="360" r:id="rId12"/>
    <p:sldId id="362" r:id="rId13"/>
    <p:sldId id="363" r:id="rId14"/>
    <p:sldId id="365" r:id="rId15"/>
    <p:sldId id="366" r:id="rId16"/>
    <p:sldId id="368" r:id="rId17"/>
    <p:sldId id="388" r:id="rId18"/>
    <p:sldId id="390" r:id="rId19"/>
    <p:sldId id="391" r:id="rId20"/>
    <p:sldId id="392" r:id="rId21"/>
    <p:sldId id="393" r:id="rId22"/>
    <p:sldId id="394" r:id="rId23"/>
    <p:sldId id="395" r:id="rId24"/>
    <p:sldId id="331" r:id="rId25"/>
    <p:sldId id="384" r:id="rId26"/>
    <p:sldId id="385" r:id="rId27"/>
    <p:sldId id="386" r:id="rId28"/>
    <p:sldId id="387" r:id="rId29"/>
    <p:sldId id="373" r:id="rId30"/>
    <p:sldId id="374" r:id="rId31"/>
    <p:sldId id="330" r:id="rId32"/>
  </p:sldIdLst>
  <p:sldSz cx="12192000" cy="6858000"/>
  <p:notesSz cx="6858000" cy="9144000"/>
  <p:embeddedFontLst>
    <p:embeddedFont>
      <p:font typeface="Trebuchet MS" panose="020B0603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85">
          <p15:clr>
            <a:srgbClr val="A4A3A4"/>
          </p15:clr>
        </p15:guide>
        <p15:guide id="3" orient="horz" pos="218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gllOxeAq2pNc4trE2QyFr0JEgg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E549A-D8F5-417A-A10F-FD03CE0AAC0D}">
  <a:tblStyle styleId="{A5CE549A-D8F5-417A-A10F-FD03CE0AAC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322283-A3FC-4E17-950D-8227D1DB68EF}"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guide orient="horz" pos="2137"/>
        <p:guide pos="3885"/>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93"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90"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426eaa1396081c0d/Documentos/SSPD/Bolet&#237;n%20trimestal%20abril22-junio22/Potencial%20Producci&#243;n/PP%20hist&#243;ric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26eaa1396081c0d/Documentos/SSPD/Bolet&#237;n%20trimestal%20abril22-junio22/Potencial%20Producci&#243;n/PP%20hist&#243;rico.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Declaración Potencial de Producción - PP (</a:t>
            </a:r>
            <a:r>
              <a:rPr lang="en-US" sz="1200" b="1" baseline="0"/>
              <a:t>Años 2018 - 2022)</a:t>
            </a:r>
            <a:endParaRPr lang="en-US" sz="1200" b="1"/>
          </a:p>
        </c:rich>
      </c:tx>
      <c:layout>
        <c:manualLayout>
          <c:xMode val="edge"/>
          <c:yMode val="edge"/>
          <c:x val="0.19539982293902472"/>
          <c:y val="1.289695564952378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7.0559254017424716E-2"/>
          <c:y val="0.12107197304834719"/>
          <c:w val="0.91453561735237021"/>
          <c:h val="0.67097677557592261"/>
        </c:manualLayout>
      </c:layout>
      <c:lineChart>
        <c:grouping val="standard"/>
        <c:varyColors val="0"/>
        <c:ser>
          <c:idx val="1"/>
          <c:order val="0"/>
          <c:tx>
            <c:strRef>
              <c:f>'[PP histórico.xlsx]Hoja1 (2)'!$F$3</c:f>
              <c:strCache>
                <c:ptCount val="1"/>
                <c:pt idx="0">
                  <c:v>PP 2018</c:v>
                </c:pt>
              </c:strCache>
            </c:strRef>
          </c:tx>
          <c:spPr>
            <a:ln w="28575" cap="rnd">
              <a:solidFill>
                <a:schemeClr val="accent2"/>
              </a:solidFill>
              <a:round/>
            </a:ln>
            <a:effectLst/>
          </c:spPr>
          <c:marker>
            <c:symbol val="none"/>
          </c:marker>
          <c:cat>
            <c:numRef>
              <c:f>'[PP histórico.xlsx]Hoja1 (2)'!$B$28:$B$207</c:f>
              <c:numCache>
                <c:formatCode>mmm\-yy</c:formatCode>
                <c:ptCount val="18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pt idx="108">
                  <c:v>46023</c:v>
                </c:pt>
                <c:pt idx="109">
                  <c:v>46054</c:v>
                </c:pt>
                <c:pt idx="110">
                  <c:v>46082</c:v>
                </c:pt>
                <c:pt idx="111">
                  <c:v>46113</c:v>
                </c:pt>
                <c:pt idx="112">
                  <c:v>46143</c:v>
                </c:pt>
                <c:pt idx="113">
                  <c:v>46174</c:v>
                </c:pt>
                <c:pt idx="114">
                  <c:v>46204</c:v>
                </c:pt>
                <c:pt idx="115">
                  <c:v>46235</c:v>
                </c:pt>
                <c:pt idx="116">
                  <c:v>46266</c:v>
                </c:pt>
                <c:pt idx="117">
                  <c:v>46296</c:v>
                </c:pt>
                <c:pt idx="118">
                  <c:v>46327</c:v>
                </c:pt>
                <c:pt idx="119">
                  <c:v>46357</c:v>
                </c:pt>
                <c:pt idx="120">
                  <c:v>46388</c:v>
                </c:pt>
                <c:pt idx="121">
                  <c:v>46419</c:v>
                </c:pt>
                <c:pt idx="122">
                  <c:v>46447</c:v>
                </c:pt>
                <c:pt idx="123">
                  <c:v>46478</c:v>
                </c:pt>
                <c:pt idx="124">
                  <c:v>46508</c:v>
                </c:pt>
                <c:pt idx="125">
                  <c:v>46539</c:v>
                </c:pt>
                <c:pt idx="126">
                  <c:v>46569</c:v>
                </c:pt>
                <c:pt idx="127">
                  <c:v>46600</c:v>
                </c:pt>
                <c:pt idx="128">
                  <c:v>46631</c:v>
                </c:pt>
                <c:pt idx="129">
                  <c:v>46661</c:v>
                </c:pt>
                <c:pt idx="130">
                  <c:v>46692</c:v>
                </c:pt>
                <c:pt idx="131">
                  <c:v>46722</c:v>
                </c:pt>
                <c:pt idx="132">
                  <c:v>46753</c:v>
                </c:pt>
                <c:pt idx="133">
                  <c:v>46784</c:v>
                </c:pt>
                <c:pt idx="134">
                  <c:v>46813</c:v>
                </c:pt>
                <c:pt idx="135">
                  <c:v>46844</c:v>
                </c:pt>
                <c:pt idx="136">
                  <c:v>46874</c:v>
                </c:pt>
                <c:pt idx="137">
                  <c:v>46905</c:v>
                </c:pt>
                <c:pt idx="138">
                  <c:v>46935</c:v>
                </c:pt>
                <c:pt idx="139">
                  <c:v>46966</c:v>
                </c:pt>
                <c:pt idx="140">
                  <c:v>46997</c:v>
                </c:pt>
                <c:pt idx="141">
                  <c:v>47027</c:v>
                </c:pt>
                <c:pt idx="142">
                  <c:v>47058</c:v>
                </c:pt>
                <c:pt idx="143">
                  <c:v>47088</c:v>
                </c:pt>
                <c:pt idx="144">
                  <c:v>47119</c:v>
                </c:pt>
                <c:pt idx="145">
                  <c:v>47150</c:v>
                </c:pt>
                <c:pt idx="146">
                  <c:v>47178</c:v>
                </c:pt>
                <c:pt idx="147">
                  <c:v>47209</c:v>
                </c:pt>
                <c:pt idx="148">
                  <c:v>47239</c:v>
                </c:pt>
                <c:pt idx="149">
                  <c:v>47270</c:v>
                </c:pt>
                <c:pt idx="150">
                  <c:v>47300</c:v>
                </c:pt>
                <c:pt idx="151">
                  <c:v>47331</c:v>
                </c:pt>
                <c:pt idx="152">
                  <c:v>47362</c:v>
                </c:pt>
                <c:pt idx="153">
                  <c:v>47392</c:v>
                </c:pt>
                <c:pt idx="154">
                  <c:v>47423</c:v>
                </c:pt>
                <c:pt idx="155">
                  <c:v>47453</c:v>
                </c:pt>
                <c:pt idx="156">
                  <c:v>47484</c:v>
                </c:pt>
                <c:pt idx="157">
                  <c:v>47515</c:v>
                </c:pt>
                <c:pt idx="158">
                  <c:v>47543</c:v>
                </c:pt>
                <c:pt idx="159">
                  <c:v>47574</c:v>
                </c:pt>
                <c:pt idx="160">
                  <c:v>47604</c:v>
                </c:pt>
                <c:pt idx="161">
                  <c:v>47635</c:v>
                </c:pt>
                <c:pt idx="162">
                  <c:v>47665</c:v>
                </c:pt>
                <c:pt idx="163">
                  <c:v>47696</c:v>
                </c:pt>
                <c:pt idx="164">
                  <c:v>47727</c:v>
                </c:pt>
                <c:pt idx="165">
                  <c:v>47757</c:v>
                </c:pt>
                <c:pt idx="166">
                  <c:v>47788</c:v>
                </c:pt>
                <c:pt idx="167">
                  <c:v>47818</c:v>
                </c:pt>
                <c:pt idx="168">
                  <c:v>47849</c:v>
                </c:pt>
                <c:pt idx="169">
                  <c:v>47880</c:v>
                </c:pt>
                <c:pt idx="170">
                  <c:v>47908</c:v>
                </c:pt>
                <c:pt idx="171">
                  <c:v>47939</c:v>
                </c:pt>
                <c:pt idx="172">
                  <c:v>47969</c:v>
                </c:pt>
                <c:pt idx="173">
                  <c:v>48000</c:v>
                </c:pt>
                <c:pt idx="174">
                  <c:v>48030</c:v>
                </c:pt>
                <c:pt idx="175">
                  <c:v>48061</c:v>
                </c:pt>
                <c:pt idx="176">
                  <c:v>48092</c:v>
                </c:pt>
                <c:pt idx="177">
                  <c:v>48122</c:v>
                </c:pt>
                <c:pt idx="178">
                  <c:v>48153</c:v>
                </c:pt>
                <c:pt idx="179">
                  <c:v>48183</c:v>
                </c:pt>
              </c:numCache>
            </c:numRef>
          </c:cat>
          <c:val>
            <c:numRef>
              <c:f>'[PP histórico.xlsx]Hoja1 (2)'!$F$28:$F$207</c:f>
              <c:numCache>
                <c:formatCode>General</c:formatCode>
                <c:ptCount val="180"/>
                <c:pt idx="12" formatCode="_-* #,##0_-;\-* #,##0_-;_-* &quot;-&quot;??_-;_-@_-">
                  <c:v>1343.4125248647463</c:v>
                </c:pt>
                <c:pt idx="13" formatCode="_-* #,##0_-;\-* #,##0_-;_-* &quot;-&quot;??_-;_-@_-">
                  <c:v>1346.9864051224652</c:v>
                </c:pt>
                <c:pt idx="14" formatCode="_-* #,##0_-;\-* #,##0_-;_-* &quot;-&quot;??_-;_-@_-">
                  <c:v>1326.4458441964957</c:v>
                </c:pt>
                <c:pt idx="15" formatCode="_-* #,##0_-;\-* #,##0_-;_-* &quot;-&quot;??_-;_-@_-">
                  <c:v>1320.5310706420314</c:v>
                </c:pt>
                <c:pt idx="16" formatCode="_-* #,##0_-;\-* #,##0_-;_-* &quot;-&quot;??_-;_-@_-">
                  <c:v>1315.4621839785805</c:v>
                </c:pt>
                <c:pt idx="17" formatCode="_-* #,##0_-;\-* #,##0_-;_-* &quot;-&quot;??_-;_-@_-">
                  <c:v>1311.8918811693582</c:v>
                </c:pt>
                <c:pt idx="18" formatCode="_-* #,##0_-;\-* #,##0_-;_-* &quot;-&quot;??_-;_-@_-">
                  <c:v>1297.8853933461151</c:v>
                </c:pt>
                <c:pt idx="19" formatCode="_-* #,##0_-;\-* #,##0_-;_-* &quot;-&quot;??_-;_-@_-">
                  <c:v>1306.3934085091214</c:v>
                </c:pt>
                <c:pt idx="20" formatCode="_-* #,##0_-;\-* #,##0_-;_-* &quot;-&quot;??_-;_-@_-">
                  <c:v>1267.9441897107531</c:v>
                </c:pt>
                <c:pt idx="21" formatCode="_-* #,##0_-;\-* #,##0_-;_-* &quot;-&quot;??_-;_-@_-">
                  <c:v>1268.4338767571066</c:v>
                </c:pt>
                <c:pt idx="22" formatCode="_-* #,##0_-;\-* #,##0_-;_-* &quot;-&quot;??_-;_-@_-">
                  <c:v>1266.7464240690713</c:v>
                </c:pt>
                <c:pt idx="23" formatCode="_-* #,##0_-;\-* #,##0_-;_-* &quot;-&quot;??_-;_-@_-">
                  <c:v>1361.071899644875</c:v>
                </c:pt>
                <c:pt idx="24" formatCode="_-* #,##0_-;\-* #,##0_-;_-* &quot;-&quot;??_-;_-@_-">
                  <c:v>1358.8167997391524</c:v>
                </c:pt>
                <c:pt idx="25" formatCode="_-* #,##0_-;\-* #,##0_-;_-* &quot;-&quot;??_-;_-@_-">
                  <c:v>1360.2926577873784</c:v>
                </c:pt>
                <c:pt idx="26" formatCode="_-* #,##0_-;\-* #,##0_-;_-* &quot;-&quot;??_-;_-@_-">
                  <c:v>1353.7226067676152</c:v>
                </c:pt>
                <c:pt idx="27" formatCode="_-* #,##0_-;\-* #,##0_-;_-* &quot;-&quot;??_-;_-@_-">
                  <c:v>1377.2168988496105</c:v>
                </c:pt>
                <c:pt idx="28" formatCode="_-* #,##0_-;\-* #,##0_-;_-* &quot;-&quot;??_-;_-@_-">
                  <c:v>1378.6065145684579</c:v>
                </c:pt>
                <c:pt idx="29" formatCode="_-* #,##0_-;\-* #,##0_-;_-* &quot;-&quot;??_-;_-@_-">
                  <c:v>1377.2480672906265</c:v>
                </c:pt>
                <c:pt idx="30" formatCode="_-* #,##0_-;\-* #,##0_-;_-* &quot;-&quot;??_-;_-@_-">
                  <c:v>1374.4866541000993</c:v>
                </c:pt>
                <c:pt idx="31" formatCode="_-* #,##0_-;\-* #,##0_-;_-* &quot;-&quot;??_-;_-@_-">
                  <c:v>1370.2901457827161</c:v>
                </c:pt>
                <c:pt idx="32" formatCode="_-* #,##0_-;\-* #,##0_-;_-* &quot;-&quot;??_-;_-@_-">
                  <c:v>1368.8143205015635</c:v>
                </c:pt>
                <c:pt idx="33" formatCode="_-* #,##0_-;\-* #,##0_-;_-* &quot;-&quot;??_-;_-@_-">
                  <c:v>1365.9045732909192</c:v>
                </c:pt>
                <c:pt idx="34" formatCode="_-* #,##0_-;\-* #,##0_-;_-* &quot;-&quot;??_-;_-@_-">
                  <c:v>1361.5112506184582</c:v>
                </c:pt>
                <c:pt idx="35" formatCode="_-* #,##0_-;\-* #,##0_-;_-* &quot;-&quot;??_-;_-@_-">
                  <c:v>1357.6956520175795</c:v>
                </c:pt>
                <c:pt idx="36" formatCode="_-* #,##0_-;\-* #,##0_-;_-* &quot;-&quot;??_-;_-@_-">
                  <c:v>1309.2759060090077</c:v>
                </c:pt>
                <c:pt idx="37" formatCode="_-* #,##0_-;\-* #,##0_-;_-* &quot;-&quot;??_-;_-@_-">
                  <c:v>1305.0869260353743</c:v>
                </c:pt>
                <c:pt idx="38" formatCode="_-* #,##0_-;\-* #,##0_-;_-* &quot;-&quot;??_-;_-@_-">
                  <c:v>1291.4850419144761</c:v>
                </c:pt>
                <c:pt idx="39" formatCode="_-* #,##0_-;\-* #,##0_-;_-* &quot;-&quot;??_-;_-@_-">
                  <c:v>1288.4673258908435</c:v>
                </c:pt>
                <c:pt idx="40" formatCode="_-* #,##0_-;\-* #,##0_-;_-* &quot;-&quot;??_-;_-@_-">
                  <c:v>1284.1921547284412</c:v>
                </c:pt>
                <c:pt idx="41" formatCode="_-* #,##0_-;\-* #,##0_-;_-* &quot;-&quot;??_-;_-@_-">
                  <c:v>1280.6482872644763</c:v>
                </c:pt>
                <c:pt idx="42" formatCode="_-* #,##0_-;\-* #,##0_-;_-* &quot;-&quot;??_-;_-@_-">
                  <c:v>1277.8582022680898</c:v>
                </c:pt>
                <c:pt idx="43" formatCode="_-* #,##0_-;\-* #,##0_-;_-* &quot;-&quot;??_-;_-@_-">
                  <c:v>1275.9201350760975</c:v>
                </c:pt>
                <c:pt idx="44" formatCode="_-* #,##0_-;\-* #,##0_-;_-* &quot;-&quot;??_-;_-@_-">
                  <c:v>1272.4524126195545</c:v>
                </c:pt>
                <c:pt idx="45" formatCode="_-* #,##0_-;\-* #,##0_-;_-* &quot;-&quot;??_-;_-@_-">
                  <c:v>1267.214667895824</c:v>
                </c:pt>
                <c:pt idx="46" formatCode="_-* #,##0_-;\-* #,##0_-;_-* &quot;-&quot;??_-;_-@_-">
                  <c:v>1261.4965432639883</c:v>
                </c:pt>
                <c:pt idx="47" formatCode="_-* #,##0_-;\-* #,##0_-;_-* &quot;-&quot;??_-;_-@_-">
                  <c:v>1221.2873970218984</c:v>
                </c:pt>
                <c:pt idx="48" formatCode="_-* #,##0_-;\-* #,##0_-;_-* &quot;-&quot;??_-;_-@_-">
                  <c:v>1195.8290339136038</c:v>
                </c:pt>
                <c:pt idx="49" formatCode="_-* #,##0_-;\-* #,##0_-;_-* &quot;-&quot;??_-;_-@_-">
                  <c:v>1190.885718799932</c:v>
                </c:pt>
                <c:pt idx="50" formatCode="_-* #,##0_-;\-* #,##0_-;_-* &quot;-&quot;??_-;_-@_-">
                  <c:v>1186.8285955593071</c:v>
                </c:pt>
                <c:pt idx="51" formatCode="_-* #,##0_-;\-* #,##0_-;_-* &quot;-&quot;??_-;_-@_-">
                  <c:v>1182.9179269012993</c:v>
                </c:pt>
                <c:pt idx="52" formatCode="_-* #,##0_-;\-* #,##0_-;_-* &quot;-&quot;??_-;_-@_-">
                  <c:v>1178.3797771848929</c:v>
                </c:pt>
                <c:pt idx="53" formatCode="_-* #,##0_-;\-* #,##0_-;_-* &quot;-&quot;??_-;_-@_-">
                  <c:v>1174.1513810633107</c:v>
                </c:pt>
                <c:pt idx="54" formatCode="_-* #,##0_-;\-* #,##0_-;_-* &quot;-&quot;??_-;_-@_-">
                  <c:v>1169.476757649639</c:v>
                </c:pt>
                <c:pt idx="55" formatCode="_-* #,##0_-;\-* #,##0_-;_-* &quot;-&quot;??_-;_-@_-">
                  <c:v>1165.5959648997366</c:v>
                </c:pt>
                <c:pt idx="56" formatCode="_-* #,##0_-;\-* #,##0_-;_-* &quot;-&quot;??_-;_-@_-">
                  <c:v>1161.6300040650688</c:v>
                </c:pt>
                <c:pt idx="57" formatCode="_-* #,##0_-;\-* #,##0_-;_-* &quot;-&quot;??_-;_-@_-">
                  <c:v>1157.6458943804009</c:v>
                </c:pt>
                <c:pt idx="58" formatCode="_-* #,##0_-;\-* #,##0_-;_-* &quot;-&quot;??_-;_-@_-">
                  <c:v>1153.558132339092</c:v>
                </c:pt>
                <c:pt idx="59" formatCode="_-* #,##0_-;\-* #,##0_-;_-* &quot;-&quot;??_-;_-@_-">
                  <c:v>1141.9676092011036</c:v>
                </c:pt>
                <c:pt idx="60" formatCode="_-* #,##0_-;\-* #,##0_-;_-* &quot;-&quot;??_-;_-@_-">
                  <c:v>1108.2241576477722</c:v>
                </c:pt>
                <c:pt idx="61" formatCode="_-* #,##0_-;\-* #,##0_-;_-* &quot;-&quot;??_-;_-@_-">
                  <c:v>1104.1701138814635</c:v>
                </c:pt>
                <c:pt idx="62" formatCode="_-* #,##0_-;\-* #,##0_-;_-* &quot;-&quot;??_-;_-@_-">
                  <c:v>1099.674482393817</c:v>
                </c:pt>
                <c:pt idx="63" formatCode="_-* #,##0_-;\-* #,##0_-;_-* &quot;-&quot;??_-;_-@_-">
                  <c:v>1094.0634388618348</c:v>
                </c:pt>
                <c:pt idx="64" formatCode="_-* #,##0_-;\-* #,##0_-;_-* &quot;-&quot;??_-;_-@_-">
                  <c:v>1075.297783564032</c:v>
                </c:pt>
                <c:pt idx="65" formatCode="_-* #,##0_-;\-* #,##0_-;_-* &quot;-&quot;??_-;_-@_-">
                  <c:v>1071.021990821356</c:v>
                </c:pt>
                <c:pt idx="66" formatCode="_-* #,##0_-;\-* #,##0_-;_-* &quot;-&quot;??_-;_-@_-">
                  <c:v>1067.0947626466491</c:v>
                </c:pt>
                <c:pt idx="67" formatCode="_-* #,##0_-;\-* #,##0_-;_-* &quot;-&quot;??_-;_-@_-">
                  <c:v>1062.9824315502622</c:v>
                </c:pt>
                <c:pt idx="68" formatCode="_-* #,##0_-;\-* #,##0_-;_-* &quot;-&quot;??_-;_-@_-">
                  <c:v>1059.5915950010926</c:v>
                </c:pt>
                <c:pt idx="69" formatCode="_-* #,##0_-;\-* #,##0_-;_-* &quot;-&quot;??_-;_-@_-">
                  <c:v>1055.5273992666685</c:v>
                </c:pt>
                <c:pt idx="70" formatCode="_-* #,##0_-;\-* #,##0_-;_-* &quot;-&quot;??_-;_-@_-">
                  <c:v>1052.2238758463072</c:v>
                </c:pt>
                <c:pt idx="71" formatCode="_-* #,##0_-;\-* #,##0_-;_-* &quot;-&quot;??_-;_-@_-">
                  <c:v>1029.3244117871766</c:v>
                </c:pt>
                <c:pt idx="72" formatCode="_-* #,##0_-;\-* #,##0_-;_-* &quot;-&quot;??_-;_-@_-">
                  <c:v>1009.7021569425074</c:v>
                </c:pt>
                <c:pt idx="73" formatCode="_-* #,##0_-;\-* #,##0_-;_-* &quot;-&quot;??_-;_-@_-">
                  <c:v>1006.5277530044705</c:v>
                </c:pt>
                <c:pt idx="74" formatCode="_-* #,##0_-;\-* #,##0_-;_-* &quot;-&quot;??_-;_-@_-">
                  <c:v>1002.46223511636</c:v>
                </c:pt>
                <c:pt idx="75" formatCode="_-* #,##0_-;\-* #,##0_-;_-* &quot;-&quot;??_-;_-@_-">
                  <c:v>998.40219512715112</c:v>
                </c:pt>
                <c:pt idx="76" formatCode="_-* #,##0_-;\-* #,##0_-;_-* &quot;-&quot;??_-;_-@_-">
                  <c:v>991.99289900149199</c:v>
                </c:pt>
                <c:pt idx="77" formatCode="_-* #,##0_-;\-* #,##0_-;_-* &quot;-&quot;??_-;_-@_-">
                  <c:v>984.76258328713641</c:v>
                </c:pt>
                <c:pt idx="78" formatCode="_-* #,##0_-;\-* #,##0_-;_-* &quot;-&quot;??_-;_-@_-">
                  <c:v>982.14358328713638</c:v>
                </c:pt>
                <c:pt idx="79" formatCode="_-* #,##0_-;\-* #,##0_-;_-* &quot;-&quot;??_-;_-@_-">
                  <c:v>977.13058328713646</c:v>
                </c:pt>
                <c:pt idx="80" formatCode="_-* #,##0_-;\-* #,##0_-;_-* &quot;-&quot;??_-;_-@_-">
                  <c:v>974.81958328713642</c:v>
                </c:pt>
                <c:pt idx="81" formatCode="_-* #,##0_-;\-* #,##0_-;_-* &quot;-&quot;??_-;_-@_-">
                  <c:v>972.34958328713628</c:v>
                </c:pt>
                <c:pt idx="82" formatCode="_-* #,##0_-;\-* #,##0_-;_-* &quot;-&quot;??_-;_-@_-">
                  <c:v>969.95258328713635</c:v>
                </c:pt>
                <c:pt idx="83" formatCode="_-* #,##0_-;\-* #,##0_-;_-* &quot;-&quot;??_-;_-@_-">
                  <c:v>933.23658328713634</c:v>
                </c:pt>
                <c:pt idx="84" formatCode="_-* #,##0_-;\-* #,##0_-;_-* &quot;-&quot;??_-;_-@_-">
                  <c:v>919.26170877823847</c:v>
                </c:pt>
                <c:pt idx="85" formatCode="_-* #,##0_-;\-* #,##0_-;_-* &quot;-&quot;??_-;_-@_-">
                  <c:v>917.24970877823841</c:v>
                </c:pt>
                <c:pt idx="86" formatCode="_-* #,##0_-;\-* #,##0_-;_-* &quot;-&quot;??_-;_-@_-">
                  <c:v>914.96270877823861</c:v>
                </c:pt>
                <c:pt idx="87" formatCode="_-* #,##0_-;\-* #,##0_-;_-* &quot;-&quot;??_-;_-@_-">
                  <c:v>912.02170877823858</c:v>
                </c:pt>
                <c:pt idx="88" formatCode="_-* #,##0_-;\-* #,##0_-;_-* &quot;-&quot;??_-;_-@_-">
                  <c:v>909.92970877823848</c:v>
                </c:pt>
                <c:pt idx="89" formatCode="_-* #,##0_-;\-* #,##0_-;_-* &quot;-&quot;??_-;_-@_-">
                  <c:v>907.94570877823855</c:v>
                </c:pt>
                <c:pt idx="90" formatCode="_-* #,##0_-;\-* #,##0_-;_-* &quot;-&quot;??_-;_-@_-">
                  <c:v>905.78470877823861</c:v>
                </c:pt>
                <c:pt idx="91" formatCode="_-* #,##0_-;\-* #,##0_-;_-* &quot;-&quot;??_-;_-@_-">
                  <c:v>903.75970877823852</c:v>
                </c:pt>
                <c:pt idx="92" formatCode="_-* #,##0_-;\-* #,##0_-;_-* &quot;-&quot;??_-;_-@_-">
                  <c:v>901.89770877823855</c:v>
                </c:pt>
                <c:pt idx="93" formatCode="_-* #,##0_-;\-* #,##0_-;_-* &quot;-&quot;??_-;_-@_-">
                  <c:v>899.9397087782387</c:v>
                </c:pt>
                <c:pt idx="94" formatCode="_-* #,##0_-;\-* #,##0_-;_-* &quot;-&quot;??_-;_-@_-">
                  <c:v>897.98070877823852</c:v>
                </c:pt>
                <c:pt idx="95" formatCode="_-* #,##0_-;\-* #,##0_-;_-* &quot;-&quot;??_-;_-@_-">
                  <c:v>894.39870877823853</c:v>
                </c:pt>
                <c:pt idx="96" formatCode="_-* #,##0_-;\-* #,##0_-;_-* &quot;-&quot;??_-;_-@_-">
                  <c:v>870.46591373320609</c:v>
                </c:pt>
                <c:pt idx="97" formatCode="_-* #,##0_-;\-* #,##0_-;_-* &quot;-&quot;??_-;_-@_-">
                  <c:v>846.11691373320605</c:v>
                </c:pt>
                <c:pt idx="98" formatCode="_-* #,##0_-;\-* #,##0_-;_-* &quot;-&quot;??_-;_-@_-">
                  <c:v>823.55391373320595</c:v>
                </c:pt>
                <c:pt idx="99" formatCode="_-* #,##0_-;\-* #,##0_-;_-* &quot;-&quot;??_-;_-@_-">
                  <c:v>803.00591373320617</c:v>
                </c:pt>
                <c:pt idx="100" formatCode="_-* #,##0_-;\-* #,##0_-;_-* &quot;-&quot;??_-;_-@_-">
                  <c:v>784.01791373320611</c:v>
                </c:pt>
                <c:pt idx="101" formatCode="_-* #,##0_-;\-* #,##0_-;_-* &quot;-&quot;??_-;_-@_-">
                  <c:v>766.48491373320599</c:v>
                </c:pt>
                <c:pt idx="102" formatCode="_-* #,##0_-;\-* #,##0_-;_-* &quot;-&quot;??_-;_-@_-">
                  <c:v>749.00491373320585</c:v>
                </c:pt>
                <c:pt idx="103" formatCode="_-* #,##0_-;\-* #,##0_-;_-* &quot;-&quot;??_-;_-@_-">
                  <c:v>734.74291373320602</c:v>
                </c:pt>
                <c:pt idx="104" formatCode="_-* #,##0_-;\-* #,##0_-;_-* &quot;-&quot;??_-;_-@_-">
                  <c:v>719.86591373320596</c:v>
                </c:pt>
                <c:pt idx="105" formatCode="_-* #,##0_-;\-* #,##0_-;_-* &quot;-&quot;??_-;_-@_-">
                  <c:v>706.17891373320583</c:v>
                </c:pt>
                <c:pt idx="106" formatCode="_-* #,##0_-;\-* #,##0_-;_-* &quot;-&quot;??_-;_-@_-">
                  <c:v>693.15291373320588</c:v>
                </c:pt>
                <c:pt idx="107" formatCode="_-* #,##0_-;\-* #,##0_-;_-* &quot;-&quot;??_-;_-@_-">
                  <c:v>681.10591373320585</c:v>
                </c:pt>
                <c:pt idx="108" formatCode="_-* #,##0_-;\-* #,##0_-;_-* &quot;-&quot;??_-;_-@_-">
                  <c:v>658.0449766534939</c:v>
                </c:pt>
                <c:pt idx="109" formatCode="_-* #,##0_-;\-* #,##0_-;_-* &quot;-&quot;??_-;_-@_-">
                  <c:v>647.41797665349395</c:v>
                </c:pt>
                <c:pt idx="110" formatCode="_-* #,##0_-;\-* #,##0_-;_-* &quot;-&quot;??_-;_-@_-">
                  <c:v>637.3829766534941</c:v>
                </c:pt>
                <c:pt idx="111" formatCode="_-* #,##0_-;\-* #,##0_-;_-* &quot;-&quot;??_-;_-@_-">
                  <c:v>628.15197665349399</c:v>
                </c:pt>
                <c:pt idx="112" formatCode="_-* #,##0_-;\-* #,##0_-;_-* &quot;-&quot;??_-;_-@_-">
                  <c:v>619.40997665349403</c:v>
                </c:pt>
                <c:pt idx="113" formatCode="_-* #,##0_-;\-* #,##0_-;_-* &quot;-&quot;??_-;_-@_-">
                  <c:v>611.1809766534941</c:v>
                </c:pt>
                <c:pt idx="114" formatCode="_-* #,##0_-;\-* #,##0_-;_-* &quot;-&quot;??_-;_-@_-">
                  <c:v>569.16597665349389</c:v>
                </c:pt>
                <c:pt idx="115" formatCode="_-* #,##0_-;\-* #,##0_-;_-* &quot;-&quot;??_-;_-@_-">
                  <c:v>553.00997665349394</c:v>
                </c:pt>
                <c:pt idx="116" formatCode="_-* #,##0_-;\-* #,##0_-;_-* &quot;-&quot;??_-;_-@_-">
                  <c:v>548.80997665349389</c:v>
                </c:pt>
                <c:pt idx="117" formatCode="_-* #,##0_-;\-* #,##0_-;_-* &quot;-&quot;??_-;_-@_-">
                  <c:v>544.84097665349395</c:v>
                </c:pt>
                <c:pt idx="118" formatCode="_-* #,##0_-;\-* #,##0_-;_-* &quot;-&quot;??_-;_-@_-">
                  <c:v>540.89097665349391</c:v>
                </c:pt>
                <c:pt idx="119" formatCode="_-* #,##0_-;\-* #,##0_-;_-* &quot;-&quot;??_-;_-@_-">
                  <c:v>537.09497665349386</c:v>
                </c:pt>
                <c:pt idx="120" formatCode="_-* #,##0_-;\-* #,##0_-;_-* &quot;-&quot;??_-;_-@_-">
                  <c:v>519.74633117373105</c:v>
                </c:pt>
                <c:pt idx="121" formatCode="_-* #,##0_-;\-* #,##0_-;_-* &quot;-&quot;??_-;_-@_-">
                  <c:v>516.2153311737311</c:v>
                </c:pt>
                <c:pt idx="122" formatCode="_-* #,##0_-;\-* #,##0_-;_-* &quot;-&quot;??_-;_-@_-">
                  <c:v>511.52833117373103</c:v>
                </c:pt>
                <c:pt idx="123" formatCode="_-* #,##0_-;\-* #,##0_-;_-* &quot;-&quot;??_-;_-@_-">
                  <c:v>505.15133117373108</c:v>
                </c:pt>
                <c:pt idx="124" formatCode="_-* #,##0_-;\-* #,##0_-;_-* &quot;-&quot;??_-;_-@_-">
                  <c:v>501.68633117373111</c:v>
                </c:pt>
                <c:pt idx="125" formatCode="_-* #,##0_-;\-* #,##0_-;_-* &quot;-&quot;??_-;_-@_-">
                  <c:v>498.40433117373112</c:v>
                </c:pt>
                <c:pt idx="126" formatCode="_-* #,##0_-;\-* #,##0_-;_-* &quot;-&quot;??_-;_-@_-">
                  <c:v>495.00033117373107</c:v>
                </c:pt>
                <c:pt idx="127" formatCode="_-* #,##0_-;\-* #,##0_-;_-* &quot;-&quot;??_-;_-@_-">
                  <c:v>491.7973311737311</c:v>
                </c:pt>
                <c:pt idx="128" formatCode="_-* #,##0_-;\-* #,##0_-;_-* &quot;-&quot;??_-;_-@_-">
                  <c:v>488.70333117373116</c:v>
                </c:pt>
                <c:pt idx="129" formatCode="_-* #,##0_-;\-* #,##0_-;_-* &quot;-&quot;??_-;_-@_-">
                  <c:v>485.52133117373114</c:v>
                </c:pt>
                <c:pt idx="130" formatCode="_-* #,##0_-;\-* #,##0_-;_-* &quot;-&quot;??_-;_-@_-">
                  <c:v>482.47233117373111</c:v>
                </c:pt>
                <c:pt idx="131" formatCode="_-* #,##0_-;\-* #,##0_-;_-* &quot;-&quot;??_-;_-@_-">
                  <c:v>471.77971355437626</c:v>
                </c:pt>
              </c:numCache>
            </c:numRef>
          </c:val>
          <c:smooth val="0"/>
          <c:extLst xmlns:c16r2="http://schemas.microsoft.com/office/drawing/2015/06/chart">
            <c:ext xmlns:c16="http://schemas.microsoft.com/office/drawing/2014/chart" uri="{C3380CC4-5D6E-409C-BE32-E72D297353CC}">
              <c16:uniqueId val="{00000000-BD97-4276-8B8B-2C20E4E95904}"/>
            </c:ext>
          </c:extLst>
        </c:ser>
        <c:ser>
          <c:idx val="2"/>
          <c:order val="1"/>
          <c:tx>
            <c:strRef>
              <c:f>'[PP histórico.xlsx]Hoja1 (2)'!$G$3</c:f>
              <c:strCache>
                <c:ptCount val="1"/>
                <c:pt idx="0">
                  <c:v>PP 2019</c:v>
                </c:pt>
              </c:strCache>
            </c:strRef>
          </c:tx>
          <c:spPr>
            <a:ln w="28575" cap="rnd">
              <a:solidFill>
                <a:schemeClr val="accent3"/>
              </a:solidFill>
              <a:round/>
            </a:ln>
            <a:effectLst/>
          </c:spPr>
          <c:marker>
            <c:symbol val="none"/>
          </c:marker>
          <c:cat>
            <c:numRef>
              <c:f>'[PP histórico.xlsx]Hoja1 (2)'!$B$28:$B$207</c:f>
              <c:numCache>
                <c:formatCode>mmm\-yy</c:formatCode>
                <c:ptCount val="18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pt idx="108">
                  <c:v>46023</c:v>
                </c:pt>
                <c:pt idx="109">
                  <c:v>46054</c:v>
                </c:pt>
                <c:pt idx="110">
                  <c:v>46082</c:v>
                </c:pt>
                <c:pt idx="111">
                  <c:v>46113</c:v>
                </c:pt>
                <c:pt idx="112">
                  <c:v>46143</c:v>
                </c:pt>
                <c:pt idx="113">
                  <c:v>46174</c:v>
                </c:pt>
                <c:pt idx="114">
                  <c:v>46204</c:v>
                </c:pt>
                <c:pt idx="115">
                  <c:v>46235</c:v>
                </c:pt>
                <c:pt idx="116">
                  <c:v>46266</c:v>
                </c:pt>
                <c:pt idx="117">
                  <c:v>46296</c:v>
                </c:pt>
                <c:pt idx="118">
                  <c:v>46327</c:v>
                </c:pt>
                <c:pt idx="119">
                  <c:v>46357</c:v>
                </c:pt>
                <c:pt idx="120">
                  <c:v>46388</c:v>
                </c:pt>
                <c:pt idx="121">
                  <c:v>46419</c:v>
                </c:pt>
                <c:pt idx="122">
                  <c:v>46447</c:v>
                </c:pt>
                <c:pt idx="123">
                  <c:v>46478</c:v>
                </c:pt>
                <c:pt idx="124">
                  <c:v>46508</c:v>
                </c:pt>
                <c:pt idx="125">
                  <c:v>46539</c:v>
                </c:pt>
                <c:pt idx="126">
                  <c:v>46569</c:v>
                </c:pt>
                <c:pt idx="127">
                  <c:v>46600</c:v>
                </c:pt>
                <c:pt idx="128">
                  <c:v>46631</c:v>
                </c:pt>
                <c:pt idx="129">
                  <c:v>46661</c:v>
                </c:pt>
                <c:pt idx="130">
                  <c:v>46692</c:v>
                </c:pt>
                <c:pt idx="131">
                  <c:v>46722</c:v>
                </c:pt>
                <c:pt idx="132">
                  <c:v>46753</c:v>
                </c:pt>
                <c:pt idx="133">
                  <c:v>46784</c:v>
                </c:pt>
                <c:pt idx="134">
                  <c:v>46813</c:v>
                </c:pt>
                <c:pt idx="135">
                  <c:v>46844</c:v>
                </c:pt>
                <c:pt idx="136">
                  <c:v>46874</c:v>
                </c:pt>
                <c:pt idx="137">
                  <c:v>46905</c:v>
                </c:pt>
                <c:pt idx="138">
                  <c:v>46935</c:v>
                </c:pt>
                <c:pt idx="139">
                  <c:v>46966</c:v>
                </c:pt>
                <c:pt idx="140">
                  <c:v>46997</c:v>
                </c:pt>
                <c:pt idx="141">
                  <c:v>47027</c:v>
                </c:pt>
                <c:pt idx="142">
                  <c:v>47058</c:v>
                </c:pt>
                <c:pt idx="143">
                  <c:v>47088</c:v>
                </c:pt>
                <c:pt idx="144">
                  <c:v>47119</c:v>
                </c:pt>
                <c:pt idx="145">
                  <c:v>47150</c:v>
                </c:pt>
                <c:pt idx="146">
                  <c:v>47178</c:v>
                </c:pt>
                <c:pt idx="147">
                  <c:v>47209</c:v>
                </c:pt>
                <c:pt idx="148">
                  <c:v>47239</c:v>
                </c:pt>
                <c:pt idx="149">
                  <c:v>47270</c:v>
                </c:pt>
                <c:pt idx="150">
                  <c:v>47300</c:v>
                </c:pt>
                <c:pt idx="151">
                  <c:v>47331</c:v>
                </c:pt>
                <c:pt idx="152">
                  <c:v>47362</c:v>
                </c:pt>
                <c:pt idx="153">
                  <c:v>47392</c:v>
                </c:pt>
                <c:pt idx="154">
                  <c:v>47423</c:v>
                </c:pt>
                <c:pt idx="155">
                  <c:v>47453</c:v>
                </c:pt>
                <c:pt idx="156">
                  <c:v>47484</c:v>
                </c:pt>
                <c:pt idx="157">
                  <c:v>47515</c:v>
                </c:pt>
                <c:pt idx="158">
                  <c:v>47543</c:v>
                </c:pt>
                <c:pt idx="159">
                  <c:v>47574</c:v>
                </c:pt>
                <c:pt idx="160">
                  <c:v>47604</c:v>
                </c:pt>
                <c:pt idx="161">
                  <c:v>47635</c:v>
                </c:pt>
                <c:pt idx="162">
                  <c:v>47665</c:v>
                </c:pt>
                <c:pt idx="163">
                  <c:v>47696</c:v>
                </c:pt>
                <c:pt idx="164">
                  <c:v>47727</c:v>
                </c:pt>
                <c:pt idx="165">
                  <c:v>47757</c:v>
                </c:pt>
                <c:pt idx="166">
                  <c:v>47788</c:v>
                </c:pt>
                <c:pt idx="167">
                  <c:v>47818</c:v>
                </c:pt>
                <c:pt idx="168">
                  <c:v>47849</c:v>
                </c:pt>
                <c:pt idx="169">
                  <c:v>47880</c:v>
                </c:pt>
                <c:pt idx="170">
                  <c:v>47908</c:v>
                </c:pt>
                <c:pt idx="171">
                  <c:v>47939</c:v>
                </c:pt>
                <c:pt idx="172">
                  <c:v>47969</c:v>
                </c:pt>
                <c:pt idx="173">
                  <c:v>48000</c:v>
                </c:pt>
                <c:pt idx="174">
                  <c:v>48030</c:v>
                </c:pt>
                <c:pt idx="175">
                  <c:v>48061</c:v>
                </c:pt>
                <c:pt idx="176">
                  <c:v>48092</c:v>
                </c:pt>
                <c:pt idx="177">
                  <c:v>48122</c:v>
                </c:pt>
                <c:pt idx="178">
                  <c:v>48153</c:v>
                </c:pt>
                <c:pt idx="179">
                  <c:v>48183</c:v>
                </c:pt>
              </c:numCache>
            </c:numRef>
          </c:cat>
          <c:val>
            <c:numRef>
              <c:f>'[PP histórico.xlsx]Hoja1 (2)'!$G$28:$G$207</c:f>
              <c:numCache>
                <c:formatCode>General</c:formatCode>
                <c:ptCount val="180"/>
                <c:pt idx="24">
                  <c:v>1206.5</c:v>
                </c:pt>
                <c:pt idx="25">
                  <c:v>1200.3620000000001</c:v>
                </c:pt>
                <c:pt idx="26">
                  <c:v>1192.366</c:v>
                </c:pt>
                <c:pt idx="27">
                  <c:v>1193.191</c:v>
                </c:pt>
                <c:pt idx="28">
                  <c:v>1179.2629999999999</c:v>
                </c:pt>
                <c:pt idx="29">
                  <c:v>1180.2660000000001</c:v>
                </c:pt>
                <c:pt idx="30">
                  <c:v>1230.2239999999999</c:v>
                </c:pt>
                <c:pt idx="31">
                  <c:v>1229.24</c:v>
                </c:pt>
                <c:pt idx="32">
                  <c:v>1229.2159999999999</c:v>
                </c:pt>
                <c:pt idx="33">
                  <c:v>1224.788</c:v>
                </c:pt>
                <c:pt idx="34">
                  <c:v>1221.5509999999999</c:v>
                </c:pt>
                <c:pt idx="35">
                  <c:v>1264.5999999999999</c:v>
                </c:pt>
                <c:pt idx="36">
                  <c:v>1272.9870000000001</c:v>
                </c:pt>
                <c:pt idx="37">
                  <c:v>1268.037</c:v>
                </c:pt>
                <c:pt idx="38">
                  <c:v>1253.1669999999999</c:v>
                </c:pt>
                <c:pt idx="39">
                  <c:v>1249.4780000000001</c:v>
                </c:pt>
                <c:pt idx="40">
                  <c:v>1235.6500000000001</c:v>
                </c:pt>
                <c:pt idx="41">
                  <c:v>1228.097</c:v>
                </c:pt>
                <c:pt idx="42">
                  <c:v>1239.0450000000001</c:v>
                </c:pt>
                <c:pt idx="43">
                  <c:v>1234.819</c:v>
                </c:pt>
                <c:pt idx="44">
                  <c:v>1234.54</c:v>
                </c:pt>
                <c:pt idx="45">
                  <c:v>1231.8989999999999</c:v>
                </c:pt>
                <c:pt idx="46">
                  <c:v>1228.9580000000001</c:v>
                </c:pt>
                <c:pt idx="47">
                  <c:v>1226.2059999999999</c:v>
                </c:pt>
                <c:pt idx="48">
                  <c:v>1203.23</c:v>
                </c:pt>
                <c:pt idx="49">
                  <c:v>1200.2919999999999</c:v>
                </c:pt>
                <c:pt idx="50">
                  <c:v>1197.77</c:v>
                </c:pt>
                <c:pt idx="51">
                  <c:v>1194.9110000000001</c:v>
                </c:pt>
                <c:pt idx="52">
                  <c:v>1192.336</c:v>
                </c:pt>
                <c:pt idx="53">
                  <c:v>1190.0029999999999</c:v>
                </c:pt>
                <c:pt idx="54">
                  <c:v>1188.404</c:v>
                </c:pt>
                <c:pt idx="55">
                  <c:v>1184.4829999999999</c:v>
                </c:pt>
                <c:pt idx="56">
                  <c:v>1185.3910000000001</c:v>
                </c:pt>
                <c:pt idx="57">
                  <c:v>1180.482</c:v>
                </c:pt>
                <c:pt idx="58">
                  <c:v>1177.9079999999999</c:v>
                </c:pt>
                <c:pt idx="59">
                  <c:v>1168.2550000000001</c:v>
                </c:pt>
                <c:pt idx="60">
                  <c:v>1140.038</c:v>
                </c:pt>
                <c:pt idx="61">
                  <c:v>1134.01</c:v>
                </c:pt>
                <c:pt idx="62">
                  <c:v>1132.1569999999999</c:v>
                </c:pt>
                <c:pt idx="63">
                  <c:v>1110.675</c:v>
                </c:pt>
                <c:pt idx="64">
                  <c:v>1107.961</c:v>
                </c:pt>
                <c:pt idx="65">
                  <c:v>1105.2339999999999</c:v>
                </c:pt>
                <c:pt idx="66">
                  <c:v>1102.521</c:v>
                </c:pt>
                <c:pt idx="67">
                  <c:v>1100.202</c:v>
                </c:pt>
                <c:pt idx="68">
                  <c:v>1090.4110000000001</c:v>
                </c:pt>
                <c:pt idx="69">
                  <c:v>1088.106</c:v>
                </c:pt>
                <c:pt idx="70">
                  <c:v>1085.893</c:v>
                </c:pt>
                <c:pt idx="71">
                  <c:v>1083.6500000000001</c:v>
                </c:pt>
                <c:pt idx="72">
                  <c:v>1081.7180000000001</c:v>
                </c:pt>
                <c:pt idx="73">
                  <c:v>1079.0809999999999</c:v>
                </c:pt>
                <c:pt idx="74">
                  <c:v>1077.0070000000001</c:v>
                </c:pt>
                <c:pt idx="75">
                  <c:v>1074.2460000000001</c:v>
                </c:pt>
                <c:pt idx="76">
                  <c:v>1072.2929999999999</c:v>
                </c:pt>
                <c:pt idx="77">
                  <c:v>1070.373</c:v>
                </c:pt>
                <c:pt idx="78">
                  <c:v>1060.616</c:v>
                </c:pt>
                <c:pt idx="79">
                  <c:v>1050.0409999999999</c:v>
                </c:pt>
                <c:pt idx="80">
                  <c:v>1042.23</c:v>
                </c:pt>
                <c:pt idx="81">
                  <c:v>1033.914</c:v>
                </c:pt>
                <c:pt idx="82">
                  <c:v>1025.2380000000001</c:v>
                </c:pt>
                <c:pt idx="83">
                  <c:v>985.73599999999999</c:v>
                </c:pt>
                <c:pt idx="84">
                  <c:v>893.721</c:v>
                </c:pt>
                <c:pt idx="85">
                  <c:v>886.59</c:v>
                </c:pt>
                <c:pt idx="86">
                  <c:v>879.34100000000001</c:v>
                </c:pt>
                <c:pt idx="87">
                  <c:v>867.46900000000005</c:v>
                </c:pt>
                <c:pt idx="88">
                  <c:v>856.55799999999999</c:v>
                </c:pt>
                <c:pt idx="89">
                  <c:v>845.30499999999995</c:v>
                </c:pt>
                <c:pt idx="90">
                  <c:v>835.25599999999997</c:v>
                </c:pt>
                <c:pt idx="91">
                  <c:v>825.35699999999997</c:v>
                </c:pt>
                <c:pt idx="92">
                  <c:v>815.46799999999996</c:v>
                </c:pt>
                <c:pt idx="93">
                  <c:v>805.77800000000002</c:v>
                </c:pt>
                <c:pt idx="94">
                  <c:v>796.41300000000001</c:v>
                </c:pt>
                <c:pt idx="95">
                  <c:v>780.54100000000005</c:v>
                </c:pt>
                <c:pt idx="96">
                  <c:v>773.34</c:v>
                </c:pt>
                <c:pt idx="97">
                  <c:v>766.11400000000003</c:v>
                </c:pt>
                <c:pt idx="98">
                  <c:v>758.00400000000002</c:v>
                </c:pt>
                <c:pt idx="99">
                  <c:v>750.61199999999997</c:v>
                </c:pt>
                <c:pt idx="100">
                  <c:v>744.06600000000003</c:v>
                </c:pt>
                <c:pt idx="101">
                  <c:v>737.41099999999994</c:v>
                </c:pt>
                <c:pt idx="102">
                  <c:v>730.02499999999998</c:v>
                </c:pt>
                <c:pt idx="103">
                  <c:v>724.59400000000005</c:v>
                </c:pt>
                <c:pt idx="104">
                  <c:v>716.78200000000004</c:v>
                </c:pt>
                <c:pt idx="105">
                  <c:v>710.279</c:v>
                </c:pt>
                <c:pt idx="106">
                  <c:v>702.96199999999999</c:v>
                </c:pt>
                <c:pt idx="107">
                  <c:v>663.35500000000002</c:v>
                </c:pt>
                <c:pt idx="108">
                  <c:v>656.22799999999995</c:v>
                </c:pt>
                <c:pt idx="109">
                  <c:v>650.31899999999996</c:v>
                </c:pt>
                <c:pt idx="110">
                  <c:v>644.46600000000001</c:v>
                </c:pt>
                <c:pt idx="111">
                  <c:v>634.76800000000003</c:v>
                </c:pt>
                <c:pt idx="112">
                  <c:v>628.95399999999995</c:v>
                </c:pt>
                <c:pt idx="113">
                  <c:v>631.78700000000003</c:v>
                </c:pt>
                <c:pt idx="114">
                  <c:v>626.14800000000002</c:v>
                </c:pt>
                <c:pt idx="115">
                  <c:v>607.87699999999995</c:v>
                </c:pt>
                <c:pt idx="116">
                  <c:v>603.59799999999996</c:v>
                </c:pt>
                <c:pt idx="117">
                  <c:v>598.73800000000006</c:v>
                </c:pt>
                <c:pt idx="118">
                  <c:v>593.67200000000003</c:v>
                </c:pt>
                <c:pt idx="119">
                  <c:v>588.61500000000001</c:v>
                </c:pt>
                <c:pt idx="120">
                  <c:v>577.97500000000002</c:v>
                </c:pt>
                <c:pt idx="121">
                  <c:v>572.54100000000005</c:v>
                </c:pt>
                <c:pt idx="122">
                  <c:v>567.06899999999996</c:v>
                </c:pt>
                <c:pt idx="123">
                  <c:v>559.03700000000003</c:v>
                </c:pt>
                <c:pt idx="124">
                  <c:v>555.30499999999995</c:v>
                </c:pt>
                <c:pt idx="125">
                  <c:v>551.69100000000003</c:v>
                </c:pt>
                <c:pt idx="126">
                  <c:v>547.96900000000005</c:v>
                </c:pt>
                <c:pt idx="127">
                  <c:v>543.79999999999995</c:v>
                </c:pt>
                <c:pt idx="128">
                  <c:v>539.41</c:v>
                </c:pt>
                <c:pt idx="129">
                  <c:v>498.66399999999999</c:v>
                </c:pt>
                <c:pt idx="130">
                  <c:v>495.702</c:v>
                </c:pt>
                <c:pt idx="131">
                  <c:v>493.36500000000001</c:v>
                </c:pt>
                <c:pt idx="132">
                  <c:v>485.23700000000002</c:v>
                </c:pt>
                <c:pt idx="133">
                  <c:v>483.02600000000001</c:v>
                </c:pt>
                <c:pt idx="134">
                  <c:v>480.613</c:v>
                </c:pt>
                <c:pt idx="135">
                  <c:v>461.6</c:v>
                </c:pt>
                <c:pt idx="136">
                  <c:v>457.99599999999998</c:v>
                </c:pt>
                <c:pt idx="137">
                  <c:v>456.32499999999999</c:v>
                </c:pt>
                <c:pt idx="138">
                  <c:v>426.37400000000002</c:v>
                </c:pt>
                <c:pt idx="139">
                  <c:v>424.21199999999999</c:v>
                </c:pt>
                <c:pt idx="140">
                  <c:v>422.05500000000001</c:v>
                </c:pt>
                <c:pt idx="141">
                  <c:v>419.80599999999998</c:v>
                </c:pt>
                <c:pt idx="142">
                  <c:v>417.45800000000003</c:v>
                </c:pt>
                <c:pt idx="143">
                  <c:v>415.07900000000001</c:v>
                </c:pt>
              </c:numCache>
            </c:numRef>
          </c:val>
          <c:smooth val="0"/>
          <c:extLst xmlns:c16r2="http://schemas.microsoft.com/office/drawing/2015/06/chart">
            <c:ext xmlns:c16="http://schemas.microsoft.com/office/drawing/2014/chart" uri="{C3380CC4-5D6E-409C-BE32-E72D297353CC}">
              <c16:uniqueId val="{00000001-BD97-4276-8B8B-2C20E4E95904}"/>
            </c:ext>
          </c:extLst>
        </c:ser>
        <c:ser>
          <c:idx val="3"/>
          <c:order val="2"/>
          <c:tx>
            <c:strRef>
              <c:f>'[PP histórico.xlsx]Hoja1 (2)'!$H$3</c:f>
              <c:strCache>
                <c:ptCount val="1"/>
                <c:pt idx="0">
                  <c:v>PP 2020</c:v>
                </c:pt>
              </c:strCache>
            </c:strRef>
          </c:tx>
          <c:spPr>
            <a:ln w="28575" cap="rnd">
              <a:solidFill>
                <a:schemeClr val="accent4"/>
              </a:solidFill>
              <a:round/>
            </a:ln>
            <a:effectLst/>
          </c:spPr>
          <c:marker>
            <c:symbol val="none"/>
          </c:marker>
          <c:cat>
            <c:numRef>
              <c:f>'[PP histórico.xlsx]Hoja1 (2)'!$B$28:$B$207</c:f>
              <c:numCache>
                <c:formatCode>mmm\-yy</c:formatCode>
                <c:ptCount val="18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pt idx="108">
                  <c:v>46023</c:v>
                </c:pt>
                <c:pt idx="109">
                  <c:v>46054</c:v>
                </c:pt>
                <c:pt idx="110">
                  <c:v>46082</c:v>
                </c:pt>
                <c:pt idx="111">
                  <c:v>46113</c:v>
                </c:pt>
                <c:pt idx="112">
                  <c:v>46143</c:v>
                </c:pt>
                <c:pt idx="113">
                  <c:v>46174</c:v>
                </c:pt>
                <c:pt idx="114">
                  <c:v>46204</c:v>
                </c:pt>
                <c:pt idx="115">
                  <c:v>46235</c:v>
                </c:pt>
                <c:pt idx="116">
                  <c:v>46266</c:v>
                </c:pt>
                <c:pt idx="117">
                  <c:v>46296</c:v>
                </c:pt>
                <c:pt idx="118">
                  <c:v>46327</c:v>
                </c:pt>
                <c:pt idx="119">
                  <c:v>46357</c:v>
                </c:pt>
                <c:pt idx="120">
                  <c:v>46388</c:v>
                </c:pt>
                <c:pt idx="121">
                  <c:v>46419</c:v>
                </c:pt>
                <c:pt idx="122">
                  <c:v>46447</c:v>
                </c:pt>
                <c:pt idx="123">
                  <c:v>46478</c:v>
                </c:pt>
                <c:pt idx="124">
                  <c:v>46508</c:v>
                </c:pt>
                <c:pt idx="125">
                  <c:v>46539</c:v>
                </c:pt>
                <c:pt idx="126">
                  <c:v>46569</c:v>
                </c:pt>
                <c:pt idx="127">
                  <c:v>46600</c:v>
                </c:pt>
                <c:pt idx="128">
                  <c:v>46631</c:v>
                </c:pt>
                <c:pt idx="129">
                  <c:v>46661</c:v>
                </c:pt>
                <c:pt idx="130">
                  <c:v>46692</c:v>
                </c:pt>
                <c:pt idx="131">
                  <c:v>46722</c:v>
                </c:pt>
                <c:pt idx="132">
                  <c:v>46753</c:v>
                </c:pt>
                <c:pt idx="133">
                  <c:v>46784</c:v>
                </c:pt>
                <c:pt idx="134">
                  <c:v>46813</c:v>
                </c:pt>
                <c:pt idx="135">
                  <c:v>46844</c:v>
                </c:pt>
                <c:pt idx="136">
                  <c:v>46874</c:v>
                </c:pt>
                <c:pt idx="137">
                  <c:v>46905</c:v>
                </c:pt>
                <c:pt idx="138">
                  <c:v>46935</c:v>
                </c:pt>
                <c:pt idx="139">
                  <c:v>46966</c:v>
                </c:pt>
                <c:pt idx="140">
                  <c:v>46997</c:v>
                </c:pt>
                <c:pt idx="141">
                  <c:v>47027</c:v>
                </c:pt>
                <c:pt idx="142">
                  <c:v>47058</c:v>
                </c:pt>
                <c:pt idx="143">
                  <c:v>47088</c:v>
                </c:pt>
                <c:pt idx="144">
                  <c:v>47119</c:v>
                </c:pt>
                <c:pt idx="145">
                  <c:v>47150</c:v>
                </c:pt>
                <c:pt idx="146">
                  <c:v>47178</c:v>
                </c:pt>
                <c:pt idx="147">
                  <c:v>47209</c:v>
                </c:pt>
                <c:pt idx="148">
                  <c:v>47239</c:v>
                </c:pt>
                <c:pt idx="149">
                  <c:v>47270</c:v>
                </c:pt>
                <c:pt idx="150">
                  <c:v>47300</c:v>
                </c:pt>
                <c:pt idx="151">
                  <c:v>47331</c:v>
                </c:pt>
                <c:pt idx="152">
                  <c:v>47362</c:v>
                </c:pt>
                <c:pt idx="153">
                  <c:v>47392</c:v>
                </c:pt>
                <c:pt idx="154">
                  <c:v>47423</c:v>
                </c:pt>
                <c:pt idx="155">
                  <c:v>47453</c:v>
                </c:pt>
                <c:pt idx="156">
                  <c:v>47484</c:v>
                </c:pt>
                <c:pt idx="157">
                  <c:v>47515</c:v>
                </c:pt>
                <c:pt idx="158">
                  <c:v>47543</c:v>
                </c:pt>
                <c:pt idx="159">
                  <c:v>47574</c:v>
                </c:pt>
                <c:pt idx="160">
                  <c:v>47604</c:v>
                </c:pt>
                <c:pt idx="161">
                  <c:v>47635</c:v>
                </c:pt>
                <c:pt idx="162">
                  <c:v>47665</c:v>
                </c:pt>
                <c:pt idx="163">
                  <c:v>47696</c:v>
                </c:pt>
                <c:pt idx="164">
                  <c:v>47727</c:v>
                </c:pt>
                <c:pt idx="165">
                  <c:v>47757</c:v>
                </c:pt>
                <c:pt idx="166">
                  <c:v>47788</c:v>
                </c:pt>
                <c:pt idx="167">
                  <c:v>47818</c:v>
                </c:pt>
                <c:pt idx="168">
                  <c:v>47849</c:v>
                </c:pt>
                <c:pt idx="169">
                  <c:v>47880</c:v>
                </c:pt>
                <c:pt idx="170">
                  <c:v>47908</c:v>
                </c:pt>
                <c:pt idx="171">
                  <c:v>47939</c:v>
                </c:pt>
                <c:pt idx="172">
                  <c:v>47969</c:v>
                </c:pt>
                <c:pt idx="173">
                  <c:v>48000</c:v>
                </c:pt>
                <c:pt idx="174">
                  <c:v>48030</c:v>
                </c:pt>
                <c:pt idx="175">
                  <c:v>48061</c:v>
                </c:pt>
                <c:pt idx="176">
                  <c:v>48092</c:v>
                </c:pt>
                <c:pt idx="177">
                  <c:v>48122</c:v>
                </c:pt>
                <c:pt idx="178">
                  <c:v>48153</c:v>
                </c:pt>
                <c:pt idx="179">
                  <c:v>48183</c:v>
                </c:pt>
              </c:numCache>
            </c:numRef>
          </c:cat>
          <c:val>
            <c:numRef>
              <c:f>'[PP histórico.xlsx]Hoja1 (2)'!$H$28:$H$207</c:f>
              <c:numCache>
                <c:formatCode>General</c:formatCode>
                <c:ptCount val="180"/>
                <c:pt idx="36" formatCode="0">
                  <c:v>1252.97424</c:v>
                </c:pt>
                <c:pt idx="37" formatCode="0">
                  <c:v>1252.8652400000001</c:v>
                </c:pt>
                <c:pt idx="38" formatCode="0">
                  <c:v>1251.0666000000001</c:v>
                </c:pt>
                <c:pt idx="39" formatCode="0">
                  <c:v>1249.3736000000001</c:v>
                </c:pt>
                <c:pt idx="40" formatCode="0">
                  <c:v>1245.4766000000002</c:v>
                </c:pt>
                <c:pt idx="41" formatCode="0">
                  <c:v>1243.3676</c:v>
                </c:pt>
                <c:pt idx="42" formatCode="0">
                  <c:v>1239.3496</c:v>
                </c:pt>
                <c:pt idx="43" formatCode="0">
                  <c:v>1236.50928</c:v>
                </c:pt>
                <c:pt idx="44" formatCode="0">
                  <c:v>1234.5062800000001</c:v>
                </c:pt>
                <c:pt idx="45" formatCode="0">
                  <c:v>1232.2172800000001</c:v>
                </c:pt>
                <c:pt idx="46" formatCode="0">
                  <c:v>1230.00028</c:v>
                </c:pt>
                <c:pt idx="47" formatCode="0">
                  <c:v>1215.1422800000003</c:v>
                </c:pt>
                <c:pt idx="48" formatCode="0">
                  <c:v>1215.2226000000001</c:v>
                </c:pt>
                <c:pt idx="49" formatCode="0">
                  <c:v>1208.9566</c:v>
                </c:pt>
                <c:pt idx="50" formatCode="0">
                  <c:v>1203.4756</c:v>
                </c:pt>
                <c:pt idx="51" formatCode="0">
                  <c:v>1200.5786000000001</c:v>
                </c:pt>
                <c:pt idx="52" formatCode="0">
                  <c:v>1197.5426</c:v>
                </c:pt>
                <c:pt idx="53" formatCode="0">
                  <c:v>1199.0836000000002</c:v>
                </c:pt>
                <c:pt idx="54" formatCode="0">
                  <c:v>1207.4206000000001</c:v>
                </c:pt>
                <c:pt idx="55" formatCode="0">
                  <c:v>1205.5936000000002</c:v>
                </c:pt>
                <c:pt idx="56" formatCode="0">
                  <c:v>1202.5886</c:v>
                </c:pt>
                <c:pt idx="57" formatCode="0">
                  <c:v>1199.1396000000002</c:v>
                </c:pt>
                <c:pt idx="58" formatCode="0">
                  <c:v>1195.7556000000002</c:v>
                </c:pt>
                <c:pt idx="59" formatCode="0">
                  <c:v>1191.787</c:v>
                </c:pt>
                <c:pt idx="60" formatCode="0">
                  <c:v>1183.2809999999999</c:v>
                </c:pt>
                <c:pt idx="61" formatCode="0">
                  <c:v>1180.2159999999999</c:v>
                </c:pt>
                <c:pt idx="62" formatCode="0">
                  <c:v>1177.269</c:v>
                </c:pt>
                <c:pt idx="63" formatCode="0">
                  <c:v>1174.953</c:v>
                </c:pt>
                <c:pt idx="64" formatCode="0">
                  <c:v>1172.1030000000001</c:v>
                </c:pt>
                <c:pt idx="65" formatCode="0">
                  <c:v>1171.575</c:v>
                </c:pt>
                <c:pt idx="66" formatCode="0">
                  <c:v>1170.201</c:v>
                </c:pt>
                <c:pt idx="67" formatCode="0">
                  <c:v>1167.527</c:v>
                </c:pt>
                <c:pt idx="68" formatCode="0">
                  <c:v>1165.077</c:v>
                </c:pt>
                <c:pt idx="69" formatCode="0">
                  <c:v>1148.8340000000001</c:v>
                </c:pt>
                <c:pt idx="70" formatCode="0">
                  <c:v>1146.259</c:v>
                </c:pt>
                <c:pt idx="71" formatCode="0">
                  <c:v>1144.384</c:v>
                </c:pt>
                <c:pt idx="72" formatCode="0">
                  <c:v>1139.5587519999999</c:v>
                </c:pt>
                <c:pt idx="73" formatCode="0">
                  <c:v>1137.0207519999999</c:v>
                </c:pt>
                <c:pt idx="74" formatCode="0">
                  <c:v>1134.690752</c:v>
                </c:pt>
                <c:pt idx="75" formatCode="0">
                  <c:v>1132.527752</c:v>
                </c:pt>
                <c:pt idx="76" formatCode="0">
                  <c:v>1130.2457519999998</c:v>
                </c:pt>
                <c:pt idx="77" formatCode="0">
                  <c:v>1126.496208</c:v>
                </c:pt>
                <c:pt idx="78" formatCode="0">
                  <c:v>1117.498392</c:v>
                </c:pt>
                <c:pt idx="79" formatCode="0">
                  <c:v>1107.543392</c:v>
                </c:pt>
                <c:pt idx="80" formatCode="0">
                  <c:v>1095.976392</c:v>
                </c:pt>
                <c:pt idx="81" formatCode="0">
                  <c:v>1086.594392</c:v>
                </c:pt>
                <c:pt idx="82" formatCode="0">
                  <c:v>1078.064392</c:v>
                </c:pt>
                <c:pt idx="83" formatCode="0">
                  <c:v>1039.2441920000001</c:v>
                </c:pt>
                <c:pt idx="84" formatCode="0">
                  <c:v>1023.42144</c:v>
                </c:pt>
                <c:pt idx="85" formatCode="0">
                  <c:v>1015.1834399999999</c:v>
                </c:pt>
                <c:pt idx="86" formatCode="0">
                  <c:v>1007.9954399999999</c:v>
                </c:pt>
                <c:pt idx="87" formatCode="0">
                  <c:v>996.31043999999997</c:v>
                </c:pt>
                <c:pt idx="88" formatCode="0">
                  <c:v>985.75943999999993</c:v>
                </c:pt>
                <c:pt idx="89" formatCode="0">
                  <c:v>973.08243999999991</c:v>
                </c:pt>
                <c:pt idx="90" formatCode="0">
                  <c:v>964.70043999999996</c:v>
                </c:pt>
                <c:pt idx="91" formatCode="0">
                  <c:v>953.2604399999999</c:v>
                </c:pt>
                <c:pt idx="92" formatCode="0">
                  <c:v>943.51243999999997</c:v>
                </c:pt>
                <c:pt idx="93" formatCode="0">
                  <c:v>933.91043999999999</c:v>
                </c:pt>
                <c:pt idx="94" formatCode="0">
                  <c:v>924.84943999999996</c:v>
                </c:pt>
                <c:pt idx="95" formatCode="0">
                  <c:v>875.80643999999995</c:v>
                </c:pt>
                <c:pt idx="96" formatCode="0">
                  <c:v>867.55383999999992</c:v>
                </c:pt>
                <c:pt idx="97" formatCode="0">
                  <c:v>858.53983999999991</c:v>
                </c:pt>
                <c:pt idx="98" formatCode="0">
                  <c:v>849.54084</c:v>
                </c:pt>
                <c:pt idx="99" formatCode="0">
                  <c:v>841.09483999999998</c:v>
                </c:pt>
                <c:pt idx="100" formatCode="0">
                  <c:v>829.73183999999992</c:v>
                </c:pt>
                <c:pt idx="101" formatCode="0">
                  <c:v>819.48183999999992</c:v>
                </c:pt>
                <c:pt idx="102" formatCode="0">
                  <c:v>812.87184000000002</c:v>
                </c:pt>
                <c:pt idx="103" formatCode="0">
                  <c:v>807.23284000000001</c:v>
                </c:pt>
                <c:pt idx="104" formatCode="0">
                  <c:v>797.96384</c:v>
                </c:pt>
                <c:pt idx="105" formatCode="0">
                  <c:v>788.57283999999993</c:v>
                </c:pt>
                <c:pt idx="106" formatCode="0">
                  <c:v>779.46183999999994</c:v>
                </c:pt>
                <c:pt idx="107" formatCode="0">
                  <c:v>761.53683999999998</c:v>
                </c:pt>
                <c:pt idx="108" formatCode="0">
                  <c:v>746.24255999999991</c:v>
                </c:pt>
                <c:pt idx="109" formatCode="0">
                  <c:v>739.95056</c:v>
                </c:pt>
                <c:pt idx="110" formatCode="0">
                  <c:v>733.7575599999999</c:v>
                </c:pt>
                <c:pt idx="111" formatCode="0">
                  <c:v>727.79155999999989</c:v>
                </c:pt>
                <c:pt idx="112" formatCode="0">
                  <c:v>721.94455999999991</c:v>
                </c:pt>
                <c:pt idx="113" formatCode="0">
                  <c:v>716.03655999999989</c:v>
                </c:pt>
                <c:pt idx="114" formatCode="0">
                  <c:v>710.26055999999994</c:v>
                </c:pt>
                <c:pt idx="115" formatCode="0">
                  <c:v>691.42455999999993</c:v>
                </c:pt>
                <c:pt idx="116" formatCode="0">
                  <c:v>681.71255999999994</c:v>
                </c:pt>
                <c:pt idx="117" formatCode="0">
                  <c:v>673.20678559999999</c:v>
                </c:pt>
                <c:pt idx="118" formatCode="0">
                  <c:v>666.76208081200002</c:v>
                </c:pt>
                <c:pt idx="119" formatCode="0">
                  <c:v>658.54448000000002</c:v>
                </c:pt>
                <c:pt idx="120" formatCode="0">
                  <c:v>645.30039999999997</c:v>
                </c:pt>
                <c:pt idx="121" formatCode="0">
                  <c:v>637.09440000000006</c:v>
                </c:pt>
                <c:pt idx="122" formatCode="0">
                  <c:v>631.67039999999997</c:v>
                </c:pt>
                <c:pt idx="123" formatCode="0">
                  <c:v>626.52440000000001</c:v>
                </c:pt>
                <c:pt idx="124" formatCode="0">
                  <c:v>619.3424</c:v>
                </c:pt>
                <c:pt idx="125" formatCode="0">
                  <c:v>613.90640000000008</c:v>
                </c:pt>
                <c:pt idx="126" formatCode="0">
                  <c:v>609.54840000000002</c:v>
                </c:pt>
                <c:pt idx="127" formatCode="0">
                  <c:v>604.76740000000007</c:v>
                </c:pt>
                <c:pt idx="128" formatCode="0">
                  <c:v>600.21040000000005</c:v>
                </c:pt>
                <c:pt idx="129" formatCode="0">
                  <c:v>558.82040000000006</c:v>
                </c:pt>
                <c:pt idx="130" formatCode="0">
                  <c:v>555.72239999999999</c:v>
                </c:pt>
                <c:pt idx="131" formatCode="0">
                  <c:v>525.48840000000007</c:v>
                </c:pt>
                <c:pt idx="132" formatCode="0">
                  <c:v>513.00340000000006</c:v>
                </c:pt>
                <c:pt idx="133" formatCode="0">
                  <c:v>508.14240000000001</c:v>
                </c:pt>
                <c:pt idx="134" formatCode="0">
                  <c:v>505.15040000000005</c:v>
                </c:pt>
                <c:pt idx="135" formatCode="0">
                  <c:v>504.37640000000005</c:v>
                </c:pt>
                <c:pt idx="136" formatCode="0">
                  <c:v>501.12940000000003</c:v>
                </c:pt>
                <c:pt idx="137" formatCode="0">
                  <c:v>493.19840000000005</c:v>
                </c:pt>
                <c:pt idx="138" formatCode="0">
                  <c:v>462.55340000000001</c:v>
                </c:pt>
                <c:pt idx="139" formatCode="0">
                  <c:v>454.20740000000001</c:v>
                </c:pt>
                <c:pt idx="140" formatCode="0">
                  <c:v>446.61232000000001</c:v>
                </c:pt>
                <c:pt idx="141" formatCode="0">
                  <c:v>438.65291999999999</c:v>
                </c:pt>
                <c:pt idx="142" formatCode="0">
                  <c:v>435.33292</c:v>
                </c:pt>
                <c:pt idx="143" formatCode="0">
                  <c:v>430.76491999999996</c:v>
                </c:pt>
                <c:pt idx="144" formatCode="0">
                  <c:v>409.83373599999999</c:v>
                </c:pt>
                <c:pt idx="145" formatCode="0">
                  <c:v>387.65919999999994</c:v>
                </c:pt>
                <c:pt idx="146" formatCode="0">
                  <c:v>378.90553599999998</c:v>
                </c:pt>
                <c:pt idx="147" formatCode="0">
                  <c:v>374.32853599999999</c:v>
                </c:pt>
                <c:pt idx="148" formatCode="0">
                  <c:v>361.36353599999995</c:v>
                </c:pt>
                <c:pt idx="149" formatCode="0">
                  <c:v>340.49205599999999</c:v>
                </c:pt>
                <c:pt idx="150" formatCode="0">
                  <c:v>338.19905599999998</c:v>
                </c:pt>
                <c:pt idx="151" formatCode="0">
                  <c:v>336.70005599999996</c:v>
                </c:pt>
                <c:pt idx="152" formatCode="0">
                  <c:v>334.30105599999996</c:v>
                </c:pt>
                <c:pt idx="153" formatCode="0">
                  <c:v>331.84705600000001</c:v>
                </c:pt>
                <c:pt idx="154" formatCode="0">
                  <c:v>325.34905599999996</c:v>
                </c:pt>
                <c:pt idx="155" formatCode="0">
                  <c:v>322.13005599999997</c:v>
                </c:pt>
              </c:numCache>
            </c:numRef>
          </c:val>
          <c:smooth val="0"/>
          <c:extLst xmlns:c16r2="http://schemas.microsoft.com/office/drawing/2015/06/chart">
            <c:ext xmlns:c16="http://schemas.microsoft.com/office/drawing/2014/chart" uri="{C3380CC4-5D6E-409C-BE32-E72D297353CC}">
              <c16:uniqueId val="{00000002-BD97-4276-8B8B-2C20E4E95904}"/>
            </c:ext>
          </c:extLst>
        </c:ser>
        <c:ser>
          <c:idx val="4"/>
          <c:order val="3"/>
          <c:tx>
            <c:strRef>
              <c:f>'[PP histórico.xlsx]Hoja1 (2)'!$I$3</c:f>
              <c:strCache>
                <c:ptCount val="1"/>
                <c:pt idx="0">
                  <c:v>PP 2021</c:v>
                </c:pt>
              </c:strCache>
            </c:strRef>
          </c:tx>
          <c:spPr>
            <a:ln w="28575" cap="rnd">
              <a:solidFill>
                <a:schemeClr val="accent5"/>
              </a:solidFill>
              <a:round/>
            </a:ln>
            <a:effectLst/>
          </c:spPr>
          <c:marker>
            <c:symbol val="none"/>
          </c:marker>
          <c:cat>
            <c:numRef>
              <c:f>'[PP histórico.xlsx]Hoja1 (2)'!$B$28:$B$207</c:f>
              <c:numCache>
                <c:formatCode>mmm\-yy</c:formatCode>
                <c:ptCount val="18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pt idx="108">
                  <c:v>46023</c:v>
                </c:pt>
                <c:pt idx="109">
                  <c:v>46054</c:v>
                </c:pt>
                <c:pt idx="110">
                  <c:v>46082</c:v>
                </c:pt>
                <c:pt idx="111">
                  <c:v>46113</c:v>
                </c:pt>
                <c:pt idx="112">
                  <c:v>46143</c:v>
                </c:pt>
                <c:pt idx="113">
                  <c:v>46174</c:v>
                </c:pt>
                <c:pt idx="114">
                  <c:v>46204</c:v>
                </c:pt>
                <c:pt idx="115">
                  <c:v>46235</c:v>
                </c:pt>
                <c:pt idx="116">
                  <c:v>46266</c:v>
                </c:pt>
                <c:pt idx="117">
                  <c:v>46296</c:v>
                </c:pt>
                <c:pt idx="118">
                  <c:v>46327</c:v>
                </c:pt>
                <c:pt idx="119">
                  <c:v>46357</c:v>
                </c:pt>
                <c:pt idx="120">
                  <c:v>46388</c:v>
                </c:pt>
                <c:pt idx="121">
                  <c:v>46419</c:v>
                </c:pt>
                <c:pt idx="122">
                  <c:v>46447</c:v>
                </c:pt>
                <c:pt idx="123">
                  <c:v>46478</c:v>
                </c:pt>
                <c:pt idx="124">
                  <c:v>46508</c:v>
                </c:pt>
                <c:pt idx="125">
                  <c:v>46539</c:v>
                </c:pt>
                <c:pt idx="126">
                  <c:v>46569</c:v>
                </c:pt>
                <c:pt idx="127">
                  <c:v>46600</c:v>
                </c:pt>
                <c:pt idx="128">
                  <c:v>46631</c:v>
                </c:pt>
                <c:pt idx="129">
                  <c:v>46661</c:v>
                </c:pt>
                <c:pt idx="130">
                  <c:v>46692</c:v>
                </c:pt>
                <c:pt idx="131">
                  <c:v>46722</c:v>
                </c:pt>
                <c:pt idx="132">
                  <c:v>46753</c:v>
                </c:pt>
                <c:pt idx="133">
                  <c:v>46784</c:v>
                </c:pt>
                <c:pt idx="134">
                  <c:v>46813</c:v>
                </c:pt>
                <c:pt idx="135">
                  <c:v>46844</c:v>
                </c:pt>
                <c:pt idx="136">
                  <c:v>46874</c:v>
                </c:pt>
                <c:pt idx="137">
                  <c:v>46905</c:v>
                </c:pt>
                <c:pt idx="138">
                  <c:v>46935</c:v>
                </c:pt>
                <c:pt idx="139">
                  <c:v>46966</c:v>
                </c:pt>
                <c:pt idx="140">
                  <c:v>46997</c:v>
                </c:pt>
                <c:pt idx="141">
                  <c:v>47027</c:v>
                </c:pt>
                <c:pt idx="142">
                  <c:v>47058</c:v>
                </c:pt>
                <c:pt idx="143">
                  <c:v>47088</c:v>
                </c:pt>
                <c:pt idx="144">
                  <c:v>47119</c:v>
                </c:pt>
                <c:pt idx="145">
                  <c:v>47150</c:v>
                </c:pt>
                <c:pt idx="146">
                  <c:v>47178</c:v>
                </c:pt>
                <c:pt idx="147">
                  <c:v>47209</c:v>
                </c:pt>
                <c:pt idx="148">
                  <c:v>47239</c:v>
                </c:pt>
                <c:pt idx="149">
                  <c:v>47270</c:v>
                </c:pt>
                <c:pt idx="150">
                  <c:v>47300</c:v>
                </c:pt>
                <c:pt idx="151">
                  <c:v>47331</c:v>
                </c:pt>
                <c:pt idx="152">
                  <c:v>47362</c:v>
                </c:pt>
                <c:pt idx="153">
                  <c:v>47392</c:v>
                </c:pt>
                <c:pt idx="154">
                  <c:v>47423</c:v>
                </c:pt>
                <c:pt idx="155">
                  <c:v>47453</c:v>
                </c:pt>
                <c:pt idx="156">
                  <c:v>47484</c:v>
                </c:pt>
                <c:pt idx="157">
                  <c:v>47515</c:v>
                </c:pt>
                <c:pt idx="158">
                  <c:v>47543</c:v>
                </c:pt>
                <c:pt idx="159">
                  <c:v>47574</c:v>
                </c:pt>
                <c:pt idx="160">
                  <c:v>47604</c:v>
                </c:pt>
                <c:pt idx="161">
                  <c:v>47635</c:v>
                </c:pt>
                <c:pt idx="162">
                  <c:v>47665</c:v>
                </c:pt>
                <c:pt idx="163">
                  <c:v>47696</c:v>
                </c:pt>
                <c:pt idx="164">
                  <c:v>47727</c:v>
                </c:pt>
                <c:pt idx="165">
                  <c:v>47757</c:v>
                </c:pt>
                <c:pt idx="166">
                  <c:v>47788</c:v>
                </c:pt>
                <c:pt idx="167">
                  <c:v>47818</c:v>
                </c:pt>
                <c:pt idx="168">
                  <c:v>47849</c:v>
                </c:pt>
                <c:pt idx="169">
                  <c:v>47880</c:v>
                </c:pt>
                <c:pt idx="170">
                  <c:v>47908</c:v>
                </c:pt>
                <c:pt idx="171">
                  <c:v>47939</c:v>
                </c:pt>
                <c:pt idx="172">
                  <c:v>47969</c:v>
                </c:pt>
                <c:pt idx="173">
                  <c:v>48000</c:v>
                </c:pt>
                <c:pt idx="174">
                  <c:v>48030</c:v>
                </c:pt>
                <c:pt idx="175">
                  <c:v>48061</c:v>
                </c:pt>
                <c:pt idx="176">
                  <c:v>48092</c:v>
                </c:pt>
                <c:pt idx="177">
                  <c:v>48122</c:v>
                </c:pt>
                <c:pt idx="178">
                  <c:v>48153</c:v>
                </c:pt>
                <c:pt idx="179">
                  <c:v>48183</c:v>
                </c:pt>
              </c:numCache>
            </c:numRef>
          </c:cat>
          <c:val>
            <c:numRef>
              <c:f>'[PP histórico.xlsx]Hoja1 (2)'!$I$28:$I$207</c:f>
              <c:numCache>
                <c:formatCode>General</c:formatCode>
                <c:ptCount val="180"/>
                <c:pt idx="48">
                  <c:v>1150.933</c:v>
                </c:pt>
                <c:pt idx="49">
                  <c:v>1169.366</c:v>
                </c:pt>
                <c:pt idx="50">
                  <c:v>1174.6679999999999</c:v>
                </c:pt>
                <c:pt idx="51">
                  <c:v>1178.019</c:v>
                </c:pt>
                <c:pt idx="52">
                  <c:v>1177.73</c:v>
                </c:pt>
                <c:pt idx="53">
                  <c:v>1178.7260000000001</c:v>
                </c:pt>
                <c:pt idx="54">
                  <c:v>1178.347</c:v>
                </c:pt>
                <c:pt idx="55">
                  <c:v>1176.4090000000001</c:v>
                </c:pt>
                <c:pt idx="56">
                  <c:v>1176.4670000000001</c:v>
                </c:pt>
                <c:pt idx="57">
                  <c:v>1177.114</c:v>
                </c:pt>
                <c:pt idx="58">
                  <c:v>1177.663</c:v>
                </c:pt>
                <c:pt idx="59">
                  <c:v>1180.2550000000001</c:v>
                </c:pt>
                <c:pt idx="60">
                  <c:v>1175.8409999999999</c:v>
                </c:pt>
                <c:pt idx="61">
                  <c:v>1174.337</c:v>
                </c:pt>
                <c:pt idx="62">
                  <c:v>1173.576</c:v>
                </c:pt>
                <c:pt idx="63">
                  <c:v>1172.4580000000001</c:v>
                </c:pt>
                <c:pt idx="64">
                  <c:v>1171.396</c:v>
                </c:pt>
                <c:pt idx="65">
                  <c:v>1170.521</c:v>
                </c:pt>
                <c:pt idx="66">
                  <c:v>1169.624</c:v>
                </c:pt>
                <c:pt idx="67">
                  <c:v>1168.5989999999999</c:v>
                </c:pt>
                <c:pt idx="68">
                  <c:v>1167.5650000000001</c:v>
                </c:pt>
                <c:pt idx="69">
                  <c:v>1166.472</c:v>
                </c:pt>
                <c:pt idx="70">
                  <c:v>1146.633</c:v>
                </c:pt>
                <c:pt idx="71">
                  <c:v>1145.229</c:v>
                </c:pt>
                <c:pt idx="72">
                  <c:v>1135.3820000000001</c:v>
                </c:pt>
                <c:pt idx="73">
                  <c:v>1136.1079999999999</c:v>
                </c:pt>
                <c:pt idx="74">
                  <c:v>1134.82</c:v>
                </c:pt>
                <c:pt idx="75">
                  <c:v>1133.586</c:v>
                </c:pt>
                <c:pt idx="76">
                  <c:v>1132.097</c:v>
                </c:pt>
                <c:pt idx="77">
                  <c:v>1131.5650000000001</c:v>
                </c:pt>
                <c:pt idx="78">
                  <c:v>1111.9639999999999</c:v>
                </c:pt>
                <c:pt idx="79">
                  <c:v>1103.0419999999999</c:v>
                </c:pt>
                <c:pt idx="80">
                  <c:v>1094.693</c:v>
                </c:pt>
                <c:pt idx="81">
                  <c:v>1086.3130000000001</c:v>
                </c:pt>
                <c:pt idx="82">
                  <c:v>1078.239</c:v>
                </c:pt>
                <c:pt idx="83">
                  <c:v>1070.1220000000001</c:v>
                </c:pt>
                <c:pt idx="84">
                  <c:v>1051.329</c:v>
                </c:pt>
                <c:pt idx="85">
                  <c:v>1044.6659999999999</c:v>
                </c:pt>
                <c:pt idx="86">
                  <c:v>1037.097</c:v>
                </c:pt>
                <c:pt idx="87">
                  <c:v>1026.0160000000001</c:v>
                </c:pt>
                <c:pt idx="88">
                  <c:v>1014.612</c:v>
                </c:pt>
                <c:pt idx="89">
                  <c:v>1003.002</c:v>
                </c:pt>
                <c:pt idx="90">
                  <c:v>992.995</c:v>
                </c:pt>
                <c:pt idx="91">
                  <c:v>982.78700000000003</c:v>
                </c:pt>
                <c:pt idx="92">
                  <c:v>972.18700000000001</c:v>
                </c:pt>
                <c:pt idx="93">
                  <c:v>962.11500000000001</c:v>
                </c:pt>
                <c:pt idx="94">
                  <c:v>952.65599999999995</c:v>
                </c:pt>
                <c:pt idx="95">
                  <c:v>944.13499999999999</c:v>
                </c:pt>
                <c:pt idx="96">
                  <c:v>982.61800000000005</c:v>
                </c:pt>
                <c:pt idx="97">
                  <c:v>1002.131</c:v>
                </c:pt>
                <c:pt idx="98">
                  <c:v>963.74699999999996</c:v>
                </c:pt>
                <c:pt idx="99">
                  <c:v>964.67499999999995</c:v>
                </c:pt>
                <c:pt idx="100">
                  <c:v>946.37300000000005</c:v>
                </c:pt>
                <c:pt idx="101">
                  <c:v>948.56299999999999</c:v>
                </c:pt>
                <c:pt idx="102">
                  <c:v>931.75699999999995</c:v>
                </c:pt>
                <c:pt idx="103">
                  <c:v>924.52499999999998</c:v>
                </c:pt>
                <c:pt idx="104">
                  <c:v>926.67200000000003</c:v>
                </c:pt>
                <c:pt idx="105">
                  <c:v>910.56</c:v>
                </c:pt>
                <c:pt idx="106">
                  <c:v>913.15800000000002</c:v>
                </c:pt>
                <c:pt idx="107">
                  <c:v>897.37</c:v>
                </c:pt>
                <c:pt idx="108">
                  <c:v>857.90800000000002</c:v>
                </c:pt>
                <c:pt idx="109">
                  <c:v>876.85</c:v>
                </c:pt>
                <c:pt idx="110">
                  <c:v>844.45500000000004</c:v>
                </c:pt>
                <c:pt idx="111">
                  <c:v>846.96400000000006</c:v>
                </c:pt>
                <c:pt idx="112">
                  <c:v>832.14200000000005</c:v>
                </c:pt>
                <c:pt idx="113">
                  <c:v>835.25699999999995</c:v>
                </c:pt>
                <c:pt idx="114">
                  <c:v>820.49800000000005</c:v>
                </c:pt>
                <c:pt idx="115">
                  <c:v>803.30200000000002</c:v>
                </c:pt>
                <c:pt idx="116">
                  <c:v>803.01</c:v>
                </c:pt>
                <c:pt idx="117">
                  <c:v>787.31700000000001</c:v>
                </c:pt>
                <c:pt idx="118">
                  <c:v>788.904</c:v>
                </c:pt>
                <c:pt idx="119">
                  <c:v>773.58100000000002</c:v>
                </c:pt>
                <c:pt idx="120">
                  <c:v>664.86699999999996</c:v>
                </c:pt>
                <c:pt idx="121">
                  <c:v>670.15</c:v>
                </c:pt>
                <c:pt idx="122">
                  <c:v>648.37300000000005</c:v>
                </c:pt>
                <c:pt idx="123">
                  <c:v>643.399</c:v>
                </c:pt>
                <c:pt idx="124">
                  <c:v>631.65899999999999</c:v>
                </c:pt>
                <c:pt idx="125">
                  <c:v>628.11699999999996</c:v>
                </c:pt>
                <c:pt idx="126">
                  <c:v>616.99400000000003</c:v>
                </c:pt>
                <c:pt idx="127">
                  <c:v>610.78700000000003</c:v>
                </c:pt>
                <c:pt idx="128">
                  <c:v>609.42999999999995</c:v>
                </c:pt>
                <c:pt idx="129">
                  <c:v>562.06600000000003</c:v>
                </c:pt>
                <c:pt idx="130">
                  <c:v>561.87400000000002</c:v>
                </c:pt>
                <c:pt idx="131">
                  <c:v>552.23900000000003</c:v>
                </c:pt>
                <c:pt idx="132">
                  <c:v>509.95800000000003</c:v>
                </c:pt>
                <c:pt idx="133">
                  <c:v>508.95699999999999</c:v>
                </c:pt>
                <c:pt idx="134">
                  <c:v>497.61399999999998</c:v>
                </c:pt>
                <c:pt idx="135">
                  <c:v>499.86599999999999</c:v>
                </c:pt>
                <c:pt idx="136">
                  <c:v>492.81200000000001</c:v>
                </c:pt>
                <c:pt idx="137">
                  <c:v>493.625</c:v>
                </c:pt>
                <c:pt idx="138">
                  <c:v>462.81400000000002</c:v>
                </c:pt>
                <c:pt idx="139">
                  <c:v>458.97500000000002</c:v>
                </c:pt>
                <c:pt idx="140">
                  <c:v>458.67200000000003</c:v>
                </c:pt>
                <c:pt idx="141">
                  <c:v>451.33699999999999</c:v>
                </c:pt>
                <c:pt idx="142">
                  <c:v>451.07100000000003</c:v>
                </c:pt>
                <c:pt idx="143">
                  <c:v>440.31099999999998</c:v>
                </c:pt>
                <c:pt idx="144">
                  <c:v>408.70800000000003</c:v>
                </c:pt>
                <c:pt idx="145">
                  <c:v>383.017</c:v>
                </c:pt>
                <c:pt idx="146">
                  <c:v>376.97</c:v>
                </c:pt>
                <c:pt idx="147">
                  <c:v>373.53300000000002</c:v>
                </c:pt>
                <c:pt idx="148">
                  <c:v>368.178</c:v>
                </c:pt>
                <c:pt idx="149">
                  <c:v>364.33199999999999</c:v>
                </c:pt>
                <c:pt idx="150">
                  <c:v>309.02699999999999</c:v>
                </c:pt>
                <c:pt idx="151">
                  <c:v>305.90499999999997</c:v>
                </c:pt>
                <c:pt idx="152">
                  <c:v>302.56</c:v>
                </c:pt>
                <c:pt idx="153">
                  <c:v>298.30599999999998</c:v>
                </c:pt>
                <c:pt idx="154">
                  <c:v>295.83499999999998</c:v>
                </c:pt>
                <c:pt idx="155">
                  <c:v>292.43799999999999</c:v>
                </c:pt>
                <c:pt idx="156">
                  <c:v>278.661</c:v>
                </c:pt>
                <c:pt idx="157">
                  <c:v>276.12099999999998</c:v>
                </c:pt>
                <c:pt idx="158">
                  <c:v>271.87599999999998</c:v>
                </c:pt>
                <c:pt idx="159">
                  <c:v>265.375</c:v>
                </c:pt>
                <c:pt idx="160">
                  <c:v>261.91899999999998</c:v>
                </c:pt>
                <c:pt idx="161">
                  <c:v>259.41500000000002</c:v>
                </c:pt>
                <c:pt idx="162">
                  <c:v>250.18700000000001</c:v>
                </c:pt>
                <c:pt idx="163">
                  <c:v>246.065</c:v>
                </c:pt>
                <c:pt idx="164">
                  <c:v>242.96299999999999</c:v>
                </c:pt>
                <c:pt idx="165">
                  <c:v>239.89099999999999</c:v>
                </c:pt>
                <c:pt idx="166">
                  <c:v>237.042</c:v>
                </c:pt>
                <c:pt idx="167">
                  <c:v>230.46</c:v>
                </c:pt>
              </c:numCache>
            </c:numRef>
          </c:val>
          <c:smooth val="0"/>
          <c:extLst xmlns:c16r2="http://schemas.microsoft.com/office/drawing/2015/06/chart">
            <c:ext xmlns:c16="http://schemas.microsoft.com/office/drawing/2014/chart" uri="{C3380CC4-5D6E-409C-BE32-E72D297353CC}">
              <c16:uniqueId val="{00000003-BD97-4276-8B8B-2C20E4E95904}"/>
            </c:ext>
          </c:extLst>
        </c:ser>
        <c:ser>
          <c:idx val="5"/>
          <c:order val="4"/>
          <c:tx>
            <c:strRef>
              <c:f>'[PP histórico.xlsx]Hoja1 (2)'!$J$3</c:f>
              <c:strCache>
                <c:ptCount val="1"/>
                <c:pt idx="0">
                  <c:v>PP 2022</c:v>
                </c:pt>
              </c:strCache>
            </c:strRef>
          </c:tx>
          <c:spPr>
            <a:ln w="28575" cap="rnd">
              <a:solidFill>
                <a:schemeClr val="accent6"/>
              </a:solidFill>
              <a:round/>
            </a:ln>
            <a:effectLst/>
          </c:spPr>
          <c:marker>
            <c:symbol val="none"/>
          </c:marker>
          <c:cat>
            <c:numRef>
              <c:f>'[PP histórico.xlsx]Hoja1 (2)'!$B$28:$B$207</c:f>
              <c:numCache>
                <c:formatCode>mmm\-yy</c:formatCode>
                <c:ptCount val="18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pt idx="108">
                  <c:v>46023</c:v>
                </c:pt>
                <c:pt idx="109">
                  <c:v>46054</c:v>
                </c:pt>
                <c:pt idx="110">
                  <c:v>46082</c:v>
                </c:pt>
                <c:pt idx="111">
                  <c:v>46113</c:v>
                </c:pt>
                <c:pt idx="112">
                  <c:v>46143</c:v>
                </c:pt>
                <c:pt idx="113">
                  <c:v>46174</c:v>
                </c:pt>
                <c:pt idx="114">
                  <c:v>46204</c:v>
                </c:pt>
                <c:pt idx="115">
                  <c:v>46235</c:v>
                </c:pt>
                <c:pt idx="116">
                  <c:v>46266</c:v>
                </c:pt>
                <c:pt idx="117">
                  <c:v>46296</c:v>
                </c:pt>
                <c:pt idx="118">
                  <c:v>46327</c:v>
                </c:pt>
                <c:pt idx="119">
                  <c:v>46357</c:v>
                </c:pt>
                <c:pt idx="120">
                  <c:v>46388</c:v>
                </c:pt>
                <c:pt idx="121">
                  <c:v>46419</c:v>
                </c:pt>
                <c:pt idx="122">
                  <c:v>46447</c:v>
                </c:pt>
                <c:pt idx="123">
                  <c:v>46478</c:v>
                </c:pt>
                <c:pt idx="124">
                  <c:v>46508</c:v>
                </c:pt>
                <c:pt idx="125">
                  <c:v>46539</c:v>
                </c:pt>
                <c:pt idx="126">
                  <c:v>46569</c:v>
                </c:pt>
                <c:pt idx="127">
                  <c:v>46600</c:v>
                </c:pt>
                <c:pt idx="128">
                  <c:v>46631</c:v>
                </c:pt>
                <c:pt idx="129">
                  <c:v>46661</c:v>
                </c:pt>
                <c:pt idx="130">
                  <c:v>46692</c:v>
                </c:pt>
                <c:pt idx="131">
                  <c:v>46722</c:v>
                </c:pt>
                <c:pt idx="132">
                  <c:v>46753</c:v>
                </c:pt>
                <c:pt idx="133">
                  <c:v>46784</c:v>
                </c:pt>
                <c:pt idx="134">
                  <c:v>46813</c:v>
                </c:pt>
                <c:pt idx="135">
                  <c:v>46844</c:v>
                </c:pt>
                <c:pt idx="136">
                  <c:v>46874</c:v>
                </c:pt>
                <c:pt idx="137">
                  <c:v>46905</c:v>
                </c:pt>
                <c:pt idx="138">
                  <c:v>46935</c:v>
                </c:pt>
                <c:pt idx="139">
                  <c:v>46966</c:v>
                </c:pt>
                <c:pt idx="140">
                  <c:v>46997</c:v>
                </c:pt>
                <c:pt idx="141">
                  <c:v>47027</c:v>
                </c:pt>
                <c:pt idx="142">
                  <c:v>47058</c:v>
                </c:pt>
                <c:pt idx="143">
                  <c:v>47088</c:v>
                </c:pt>
                <c:pt idx="144">
                  <c:v>47119</c:v>
                </c:pt>
                <c:pt idx="145">
                  <c:v>47150</c:v>
                </c:pt>
                <c:pt idx="146">
                  <c:v>47178</c:v>
                </c:pt>
                <c:pt idx="147">
                  <c:v>47209</c:v>
                </c:pt>
                <c:pt idx="148">
                  <c:v>47239</c:v>
                </c:pt>
                <c:pt idx="149">
                  <c:v>47270</c:v>
                </c:pt>
                <c:pt idx="150">
                  <c:v>47300</c:v>
                </c:pt>
                <c:pt idx="151">
                  <c:v>47331</c:v>
                </c:pt>
                <c:pt idx="152">
                  <c:v>47362</c:v>
                </c:pt>
                <c:pt idx="153">
                  <c:v>47392</c:v>
                </c:pt>
                <c:pt idx="154">
                  <c:v>47423</c:v>
                </c:pt>
                <c:pt idx="155">
                  <c:v>47453</c:v>
                </c:pt>
                <c:pt idx="156">
                  <c:v>47484</c:v>
                </c:pt>
                <c:pt idx="157">
                  <c:v>47515</c:v>
                </c:pt>
                <c:pt idx="158">
                  <c:v>47543</c:v>
                </c:pt>
                <c:pt idx="159">
                  <c:v>47574</c:v>
                </c:pt>
                <c:pt idx="160">
                  <c:v>47604</c:v>
                </c:pt>
                <c:pt idx="161">
                  <c:v>47635</c:v>
                </c:pt>
                <c:pt idx="162">
                  <c:v>47665</c:v>
                </c:pt>
                <c:pt idx="163">
                  <c:v>47696</c:v>
                </c:pt>
                <c:pt idx="164">
                  <c:v>47727</c:v>
                </c:pt>
                <c:pt idx="165">
                  <c:v>47757</c:v>
                </c:pt>
                <c:pt idx="166">
                  <c:v>47788</c:v>
                </c:pt>
                <c:pt idx="167">
                  <c:v>47818</c:v>
                </c:pt>
                <c:pt idx="168">
                  <c:v>47849</c:v>
                </c:pt>
                <c:pt idx="169">
                  <c:v>47880</c:v>
                </c:pt>
                <c:pt idx="170">
                  <c:v>47908</c:v>
                </c:pt>
                <c:pt idx="171">
                  <c:v>47939</c:v>
                </c:pt>
                <c:pt idx="172">
                  <c:v>47969</c:v>
                </c:pt>
                <c:pt idx="173">
                  <c:v>48000</c:v>
                </c:pt>
                <c:pt idx="174">
                  <c:v>48030</c:v>
                </c:pt>
                <c:pt idx="175">
                  <c:v>48061</c:v>
                </c:pt>
                <c:pt idx="176">
                  <c:v>48092</c:v>
                </c:pt>
                <c:pt idx="177">
                  <c:v>48122</c:v>
                </c:pt>
                <c:pt idx="178">
                  <c:v>48153</c:v>
                </c:pt>
                <c:pt idx="179">
                  <c:v>48183</c:v>
                </c:pt>
              </c:numCache>
            </c:numRef>
          </c:cat>
          <c:val>
            <c:numRef>
              <c:f>'[PP histórico.xlsx]Hoja1 (2)'!$J$28:$J$207</c:f>
              <c:numCache>
                <c:formatCode>General</c:formatCode>
                <c:ptCount val="180"/>
                <c:pt idx="60">
                  <c:v>1175.0409999999999</c:v>
                </c:pt>
                <c:pt idx="61">
                  <c:v>1175.2460000000001</c:v>
                </c:pt>
                <c:pt idx="62">
                  <c:v>1174.595</c:v>
                </c:pt>
                <c:pt idx="63">
                  <c:v>1175.4770000000001</c:v>
                </c:pt>
                <c:pt idx="64">
                  <c:v>1175.511</c:v>
                </c:pt>
                <c:pt idx="65">
                  <c:v>1172.079</c:v>
                </c:pt>
                <c:pt idx="66">
                  <c:v>1185.6389999999999</c:v>
                </c:pt>
                <c:pt idx="67">
                  <c:v>1185.634</c:v>
                </c:pt>
                <c:pt idx="68">
                  <c:v>1197.127</c:v>
                </c:pt>
                <c:pt idx="69">
                  <c:v>1192.3130000000001</c:v>
                </c:pt>
                <c:pt idx="70">
                  <c:v>1193.7729999999999</c:v>
                </c:pt>
                <c:pt idx="71">
                  <c:v>1182.7860000000001</c:v>
                </c:pt>
                <c:pt idx="72">
                  <c:v>1180.2570000000001</c:v>
                </c:pt>
                <c:pt idx="73">
                  <c:v>1182.5429999999999</c:v>
                </c:pt>
                <c:pt idx="74">
                  <c:v>1176.5219999999999</c:v>
                </c:pt>
                <c:pt idx="75">
                  <c:v>1176.164</c:v>
                </c:pt>
                <c:pt idx="76">
                  <c:v>1175.6300000000001</c:v>
                </c:pt>
                <c:pt idx="77">
                  <c:v>1171.694</c:v>
                </c:pt>
                <c:pt idx="78">
                  <c:v>1162.577</c:v>
                </c:pt>
                <c:pt idx="79">
                  <c:v>1156.42</c:v>
                </c:pt>
                <c:pt idx="80">
                  <c:v>1147.837</c:v>
                </c:pt>
                <c:pt idx="81">
                  <c:v>1135.8499999999999</c:v>
                </c:pt>
                <c:pt idx="82">
                  <c:v>1132.3889999999999</c:v>
                </c:pt>
                <c:pt idx="83">
                  <c:v>1110.1099999999999</c:v>
                </c:pt>
                <c:pt idx="84">
                  <c:v>1092.3889999999999</c:v>
                </c:pt>
                <c:pt idx="85">
                  <c:v>1087.145</c:v>
                </c:pt>
                <c:pt idx="86">
                  <c:v>1081.9380000000001</c:v>
                </c:pt>
                <c:pt idx="87">
                  <c:v>1070.2249999999999</c:v>
                </c:pt>
                <c:pt idx="88">
                  <c:v>1061.4059999999999</c:v>
                </c:pt>
                <c:pt idx="89">
                  <c:v>1052.0999999999999</c:v>
                </c:pt>
                <c:pt idx="90">
                  <c:v>1048.509</c:v>
                </c:pt>
                <c:pt idx="91">
                  <c:v>1045.231</c:v>
                </c:pt>
                <c:pt idx="92">
                  <c:v>1039.25</c:v>
                </c:pt>
                <c:pt idx="93">
                  <c:v>1034.5309999999999</c:v>
                </c:pt>
                <c:pt idx="94">
                  <c:v>1034.97</c:v>
                </c:pt>
                <c:pt idx="95">
                  <c:v>1002.7809999999999</c:v>
                </c:pt>
                <c:pt idx="96">
                  <c:v>976.68399999999997</c:v>
                </c:pt>
                <c:pt idx="97">
                  <c:v>969.00300000000004</c:v>
                </c:pt>
                <c:pt idx="98">
                  <c:v>957.62800000000004</c:v>
                </c:pt>
                <c:pt idx="99">
                  <c:v>957.20399999999995</c:v>
                </c:pt>
                <c:pt idx="100">
                  <c:v>949.29700000000003</c:v>
                </c:pt>
                <c:pt idx="101">
                  <c:v>947.02700000000004</c:v>
                </c:pt>
                <c:pt idx="102">
                  <c:v>940.85699999999997</c:v>
                </c:pt>
                <c:pt idx="103">
                  <c:v>936.49699999999996</c:v>
                </c:pt>
                <c:pt idx="104">
                  <c:v>930.41499999999996</c:v>
                </c:pt>
                <c:pt idx="105">
                  <c:v>920.29499999999996</c:v>
                </c:pt>
                <c:pt idx="106">
                  <c:v>922.30899999999997</c:v>
                </c:pt>
                <c:pt idx="107">
                  <c:v>910.64499999999998</c:v>
                </c:pt>
                <c:pt idx="108">
                  <c:v>882.66700000000003</c:v>
                </c:pt>
                <c:pt idx="109">
                  <c:v>894.73199999999997</c:v>
                </c:pt>
                <c:pt idx="110">
                  <c:v>887.66</c:v>
                </c:pt>
                <c:pt idx="111">
                  <c:v>883.77300000000002</c:v>
                </c:pt>
                <c:pt idx="112">
                  <c:v>873.56299999999999</c:v>
                </c:pt>
                <c:pt idx="113">
                  <c:v>866.89599999999996</c:v>
                </c:pt>
                <c:pt idx="114">
                  <c:v>860.90899999999999</c:v>
                </c:pt>
                <c:pt idx="115">
                  <c:v>857.05799999999999</c:v>
                </c:pt>
                <c:pt idx="116">
                  <c:v>847.66099999999994</c:v>
                </c:pt>
                <c:pt idx="117">
                  <c:v>839.46</c:v>
                </c:pt>
                <c:pt idx="118">
                  <c:v>839.096</c:v>
                </c:pt>
                <c:pt idx="119">
                  <c:v>829.68399999999997</c:v>
                </c:pt>
                <c:pt idx="120">
                  <c:v>716.43799999999999</c:v>
                </c:pt>
                <c:pt idx="121">
                  <c:v>718.96500000000003</c:v>
                </c:pt>
                <c:pt idx="122">
                  <c:v>703.96799999999996</c:v>
                </c:pt>
                <c:pt idx="123">
                  <c:v>700.49300000000005</c:v>
                </c:pt>
                <c:pt idx="124">
                  <c:v>692.70299999999997</c:v>
                </c:pt>
                <c:pt idx="125">
                  <c:v>688.16600000000005</c:v>
                </c:pt>
                <c:pt idx="126">
                  <c:v>670.36599999999999</c:v>
                </c:pt>
                <c:pt idx="127">
                  <c:v>664.73500000000001</c:v>
                </c:pt>
                <c:pt idx="128">
                  <c:v>660.01099999999997</c:v>
                </c:pt>
                <c:pt idx="129">
                  <c:v>650.68299999999999</c:v>
                </c:pt>
                <c:pt idx="130">
                  <c:v>650.18799999999999</c:v>
                </c:pt>
                <c:pt idx="131">
                  <c:v>641.98800000000006</c:v>
                </c:pt>
                <c:pt idx="132">
                  <c:v>603.01300000000003</c:v>
                </c:pt>
                <c:pt idx="133">
                  <c:v>602.46299999999997</c:v>
                </c:pt>
                <c:pt idx="134">
                  <c:v>592.61400000000003</c:v>
                </c:pt>
                <c:pt idx="135">
                  <c:v>590.11199999999997</c:v>
                </c:pt>
                <c:pt idx="136">
                  <c:v>584.61599999999999</c:v>
                </c:pt>
                <c:pt idx="137">
                  <c:v>581.26800000000003</c:v>
                </c:pt>
                <c:pt idx="138">
                  <c:v>545.70100000000002</c:v>
                </c:pt>
                <c:pt idx="139">
                  <c:v>540.75300000000004</c:v>
                </c:pt>
                <c:pt idx="140">
                  <c:v>537.07100000000003</c:v>
                </c:pt>
                <c:pt idx="141">
                  <c:v>528.59799999999996</c:v>
                </c:pt>
                <c:pt idx="142">
                  <c:v>515.70500000000004</c:v>
                </c:pt>
                <c:pt idx="143">
                  <c:v>508.12799999999999</c:v>
                </c:pt>
                <c:pt idx="144">
                  <c:v>489.226</c:v>
                </c:pt>
                <c:pt idx="145">
                  <c:v>467.524</c:v>
                </c:pt>
                <c:pt idx="146">
                  <c:v>461.214</c:v>
                </c:pt>
                <c:pt idx="147">
                  <c:v>457.94799999999998</c:v>
                </c:pt>
                <c:pt idx="148">
                  <c:v>451.81200000000001</c:v>
                </c:pt>
                <c:pt idx="149">
                  <c:v>447.79199999999997</c:v>
                </c:pt>
                <c:pt idx="150">
                  <c:v>443.9</c:v>
                </c:pt>
                <c:pt idx="151">
                  <c:v>440.57499999999999</c:v>
                </c:pt>
                <c:pt idx="152">
                  <c:v>436.524</c:v>
                </c:pt>
                <c:pt idx="153">
                  <c:v>431.32499999999999</c:v>
                </c:pt>
                <c:pt idx="154">
                  <c:v>430.17099999999999</c:v>
                </c:pt>
                <c:pt idx="155">
                  <c:v>425.88499999999999</c:v>
                </c:pt>
                <c:pt idx="156">
                  <c:v>390.678</c:v>
                </c:pt>
                <c:pt idx="157">
                  <c:v>387.71699999999998</c:v>
                </c:pt>
                <c:pt idx="158">
                  <c:v>383.536</c:v>
                </c:pt>
                <c:pt idx="159">
                  <c:v>380.65</c:v>
                </c:pt>
                <c:pt idx="160">
                  <c:v>377.541</c:v>
                </c:pt>
                <c:pt idx="161">
                  <c:v>373.56200000000001</c:v>
                </c:pt>
                <c:pt idx="162">
                  <c:v>370.33100000000002</c:v>
                </c:pt>
                <c:pt idx="163">
                  <c:v>367.64600000000002</c:v>
                </c:pt>
                <c:pt idx="164">
                  <c:v>364.28300000000002</c:v>
                </c:pt>
                <c:pt idx="165">
                  <c:v>360.32900000000001</c:v>
                </c:pt>
                <c:pt idx="166">
                  <c:v>357.72699999999998</c:v>
                </c:pt>
                <c:pt idx="167">
                  <c:v>353.76499999999999</c:v>
                </c:pt>
                <c:pt idx="168">
                  <c:v>330.46</c:v>
                </c:pt>
                <c:pt idx="169">
                  <c:v>328.68599999999998</c:v>
                </c:pt>
                <c:pt idx="170">
                  <c:v>325.60700000000003</c:v>
                </c:pt>
                <c:pt idx="171">
                  <c:v>323.55</c:v>
                </c:pt>
                <c:pt idx="172">
                  <c:v>321.82900000000001</c:v>
                </c:pt>
                <c:pt idx="173">
                  <c:v>318.80700000000002</c:v>
                </c:pt>
                <c:pt idx="174">
                  <c:v>316.661</c:v>
                </c:pt>
                <c:pt idx="175">
                  <c:v>315.03699999999998</c:v>
                </c:pt>
                <c:pt idx="176">
                  <c:v>312.35000000000002</c:v>
                </c:pt>
                <c:pt idx="177">
                  <c:v>309.22500000000002</c:v>
                </c:pt>
                <c:pt idx="178">
                  <c:v>308.95499999999998</c:v>
                </c:pt>
                <c:pt idx="179">
                  <c:v>306.24799999999999</c:v>
                </c:pt>
              </c:numCache>
            </c:numRef>
          </c:val>
          <c:smooth val="0"/>
          <c:extLst xmlns:c16r2="http://schemas.microsoft.com/office/drawing/2015/06/chart">
            <c:ext xmlns:c16="http://schemas.microsoft.com/office/drawing/2014/chart" uri="{C3380CC4-5D6E-409C-BE32-E72D297353CC}">
              <c16:uniqueId val="{00000004-BD97-4276-8B8B-2C20E4E95904}"/>
            </c:ext>
          </c:extLst>
        </c:ser>
        <c:dLbls>
          <c:showLegendKey val="0"/>
          <c:showVal val="0"/>
          <c:showCatName val="0"/>
          <c:showSerName val="0"/>
          <c:showPercent val="0"/>
          <c:showBubbleSize val="0"/>
        </c:dLbls>
        <c:smooth val="0"/>
        <c:axId val="192030152"/>
        <c:axId val="192028584"/>
      </c:lineChart>
      <c:dateAx>
        <c:axId val="1920301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2028584"/>
        <c:crosses val="autoZero"/>
        <c:auto val="1"/>
        <c:lblOffset val="100"/>
        <c:baseTimeUnit val="months"/>
      </c:dateAx>
      <c:valAx>
        <c:axId val="192028584"/>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192030152"/>
        <c:crosses val="autoZero"/>
        <c:crossBetween val="between"/>
      </c:valAx>
      <c:spPr>
        <a:noFill/>
        <a:ln>
          <a:noFill/>
        </a:ln>
        <a:effectLst/>
      </c:spPr>
    </c:plotArea>
    <c:legend>
      <c:legendPos val="b"/>
      <c:layout>
        <c:manualLayout>
          <c:xMode val="edge"/>
          <c:yMode val="edge"/>
          <c:x val="0.12386884234115242"/>
          <c:y val="0.91454604769599668"/>
          <c:w val="0.86101356444017907"/>
          <c:h val="6.610847430948449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err="1"/>
              <a:t>Comparación</a:t>
            </a:r>
            <a:r>
              <a:rPr lang="en-US" sz="1200" b="1" dirty="0"/>
              <a:t> PP </a:t>
            </a:r>
            <a:r>
              <a:rPr lang="en-US" sz="1200" b="1" dirty="0" err="1"/>
              <a:t>promedio</a:t>
            </a:r>
            <a:r>
              <a:rPr lang="en-US" sz="1200" b="1" dirty="0"/>
              <a:t> </a:t>
            </a:r>
            <a:r>
              <a:rPr lang="en-US" sz="1200" b="1" dirty="0" err="1"/>
              <a:t>anual</a:t>
            </a:r>
            <a:r>
              <a:rPr lang="en-US" sz="1200" b="1" dirty="0"/>
              <a:t> para </a:t>
            </a:r>
            <a:r>
              <a:rPr lang="en-US" sz="1200" b="1" dirty="0" err="1"/>
              <a:t>los</a:t>
            </a:r>
            <a:r>
              <a:rPr lang="en-US" sz="1200" b="1" dirty="0"/>
              <a:t> </a:t>
            </a:r>
            <a:r>
              <a:rPr lang="en-US" sz="1200" b="1" dirty="0" err="1"/>
              <a:t>años</a:t>
            </a:r>
            <a:r>
              <a:rPr lang="en-US" sz="1200" b="1" dirty="0"/>
              <a:t> 2018 a 2022</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4190911232249814"/>
          <c:y val="0.12933683037957483"/>
          <c:w val="0.80084712968571248"/>
          <c:h val="0.69478768165297045"/>
        </c:manualLayout>
      </c:layout>
      <c:lineChart>
        <c:grouping val="standard"/>
        <c:varyColors val="0"/>
        <c:ser>
          <c:idx val="1"/>
          <c:order val="0"/>
          <c:tx>
            <c:strRef>
              <c:f>'[PP histórico.xlsx]Hoja1 (2)'!$Y$3</c:f>
              <c:strCache>
                <c:ptCount val="1"/>
                <c:pt idx="0">
                  <c:v>PP 2018</c:v>
                </c:pt>
              </c:strCache>
            </c:strRef>
          </c:tx>
          <c:spPr>
            <a:ln w="28575" cap="rnd">
              <a:solidFill>
                <a:schemeClr val="accent2"/>
              </a:solidFill>
              <a:round/>
            </a:ln>
            <a:effectLst/>
          </c:spPr>
          <c:marker>
            <c:symbol val="square"/>
            <c:size val="5"/>
            <c:spPr>
              <a:solidFill>
                <a:schemeClr val="accent2"/>
              </a:solidFill>
              <a:ln w="9525">
                <a:noFill/>
              </a:ln>
              <a:effectLst/>
            </c:spPr>
          </c:marker>
          <c:dLbls>
            <c:dLbl>
              <c:idx val="0"/>
              <c:layout>
                <c:manualLayout>
                  <c:x val="-2.4875621890547265E-2"/>
                  <c:y val="-3.24441203249385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61F-4A68-8831-EEA56AD4F0D7}"/>
                </c:ext>
                <c:ext xmlns:c15="http://schemas.microsoft.com/office/drawing/2012/chart" uri="{CE6537A1-D6FC-4f65-9D91-7224C49458BB}"/>
              </c:extLst>
            </c:dLbl>
            <c:dLbl>
              <c:idx val="1"/>
              <c:layout>
                <c:manualLayout>
                  <c:x val="-1.9230769230769232E-2"/>
                  <c:y val="-2.51662771885673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61F-4A68-8831-EEA56AD4F0D7}"/>
                </c:ext>
                <c:ext xmlns:c15="http://schemas.microsoft.com/office/drawing/2012/chart" uri="{CE6537A1-D6FC-4f65-9D91-7224C49458BB}"/>
              </c:extLst>
            </c:dLbl>
            <c:dLbl>
              <c:idx val="2"/>
              <c:layout>
                <c:manualLayout>
                  <c:x val="-1.4957264957264958E-2"/>
                  <c:y val="-1.79759122775480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61F-4A68-8831-EEA56AD4F0D7}"/>
                </c:ext>
                <c:ext xmlns:c15="http://schemas.microsoft.com/office/drawing/2012/chart" uri="{CE6537A1-D6FC-4f65-9D91-7224C49458BB}"/>
              </c:extLst>
            </c:dLbl>
            <c:dLbl>
              <c:idx val="3"/>
              <c:layout>
                <c:manualLayout>
                  <c:x val="-8.5470085470086259E-3"/>
                  <c:y val="-2.51662771885673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61F-4A68-8831-EEA56AD4F0D7}"/>
                </c:ext>
                <c:ext xmlns:c15="http://schemas.microsoft.com/office/drawing/2012/chart" uri="{CE6537A1-D6FC-4f65-9D91-7224C49458BB}"/>
              </c:extLst>
            </c:dLbl>
            <c:dLbl>
              <c:idx val="4"/>
              <c:layout>
                <c:manualLayout>
                  <c:x val="-8.5470085470085479E-3"/>
                  <c:y val="-1.79759122775480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61F-4A68-8831-EEA56AD4F0D7}"/>
                </c:ext>
                <c:ext xmlns:c15="http://schemas.microsoft.com/office/drawing/2012/chart" uri="{CE6537A1-D6FC-4f65-9D91-7224C49458BB}"/>
              </c:extLst>
            </c:dLbl>
            <c:dLbl>
              <c:idx val="5"/>
              <c:layout>
                <c:manualLayout>
                  <c:x val="-1.0683760683760606E-2"/>
                  <c:y val="-3.2356642099586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61F-4A68-8831-EEA56AD4F0D7}"/>
                </c:ext>
                <c:ext xmlns:c15="http://schemas.microsoft.com/office/drawing/2012/chart" uri="{CE6537A1-D6FC-4f65-9D91-7224C49458BB}"/>
              </c:extLst>
            </c:dLbl>
            <c:dLbl>
              <c:idx val="6"/>
              <c:layout>
                <c:manualLayout>
                  <c:x val="-2.3504273504273584E-2"/>
                  <c:y val="-2.87614596440770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61F-4A68-8831-EEA56AD4F0D7}"/>
                </c:ext>
                <c:ext xmlns:c15="http://schemas.microsoft.com/office/drawing/2012/chart" uri="{CE6537A1-D6FC-4f65-9D91-7224C49458BB}"/>
              </c:extLst>
            </c:dLbl>
            <c:dLbl>
              <c:idx val="7"/>
              <c:layout>
                <c:manualLayout>
                  <c:x val="-2.1367521367521368E-2"/>
                  <c:y val="-2.876145964407693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61F-4A68-8831-EEA56AD4F0D7}"/>
                </c:ext>
                <c:ext xmlns:c15="http://schemas.microsoft.com/office/drawing/2012/chart" uri="{CE6537A1-D6FC-4f65-9D91-7224C49458BB}"/>
              </c:extLst>
            </c:dLbl>
            <c:dLbl>
              <c:idx val="8"/>
              <c:layout>
                <c:manualLayout>
                  <c:x val="-1.7094017094017096E-2"/>
                  <c:y val="-3.59518245550961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61F-4A68-8831-EEA56AD4F0D7}"/>
                </c:ext>
                <c:ext xmlns:c15="http://schemas.microsoft.com/office/drawing/2012/chart" uri="{CE6537A1-D6FC-4f65-9D91-7224C49458BB}"/>
              </c:extLst>
            </c:dLbl>
            <c:dLbl>
              <c:idx val="9"/>
              <c:layout>
                <c:manualLayout>
                  <c:x val="-1.4957264957265114E-2"/>
                  <c:y val="-3.59518245550961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61F-4A68-8831-EEA56AD4F0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 histórico.xlsx]Hoja1 (2)'!$W$4:$W$13</c:f>
              <c:strCache>
                <c:ptCount val="10"/>
                <c:pt idx="0">
                  <c:v>Año 1</c:v>
                </c:pt>
                <c:pt idx="1">
                  <c:v>Año 2</c:v>
                </c:pt>
                <c:pt idx="2">
                  <c:v>Año 3</c:v>
                </c:pt>
                <c:pt idx="3">
                  <c:v>Año 4</c:v>
                </c:pt>
                <c:pt idx="4">
                  <c:v>Año 5</c:v>
                </c:pt>
                <c:pt idx="5">
                  <c:v>Año 6</c:v>
                </c:pt>
                <c:pt idx="6">
                  <c:v>Año 7</c:v>
                </c:pt>
                <c:pt idx="7">
                  <c:v>Año 8</c:v>
                </c:pt>
                <c:pt idx="8">
                  <c:v>Año 9</c:v>
                </c:pt>
                <c:pt idx="9">
                  <c:v>Año 10</c:v>
                </c:pt>
              </c:strCache>
            </c:strRef>
          </c:cat>
          <c:val>
            <c:numRef>
              <c:f>'[PP histórico.xlsx]Hoja1 (2)'!$Y$4:$Y$13</c:f>
              <c:numCache>
                <c:formatCode>_-* #,##0_-;\-* #,##0_-;_-* "-"??_-;_-@_-</c:formatCode>
                <c:ptCount val="10"/>
                <c:pt idx="0">
                  <c:v>1311.1004251675597</c:v>
                </c:pt>
                <c:pt idx="1">
                  <c:v>1367.0505117761813</c:v>
                </c:pt>
                <c:pt idx="2">
                  <c:v>1277.9487499990059</c:v>
                </c:pt>
                <c:pt idx="3">
                  <c:v>1171.572232996449</c:v>
                </c:pt>
                <c:pt idx="4">
                  <c:v>1073.2663702723694</c:v>
                </c:pt>
                <c:pt idx="5">
                  <c:v>983.6235268501614</c:v>
                </c:pt>
                <c:pt idx="6">
                  <c:v>907.09437544490527</c:v>
                </c:pt>
                <c:pt idx="7">
                  <c:v>764.80808039987278</c:v>
                </c:pt>
                <c:pt idx="8">
                  <c:v>591.28347665349395</c:v>
                </c:pt>
                <c:pt idx="9">
                  <c:v>497.33386303878473</c:v>
                </c:pt>
              </c:numCache>
            </c:numRef>
          </c:val>
          <c:smooth val="0"/>
          <c:extLst xmlns:c16r2="http://schemas.microsoft.com/office/drawing/2015/06/chart">
            <c:ext xmlns:c16="http://schemas.microsoft.com/office/drawing/2014/chart" uri="{C3380CC4-5D6E-409C-BE32-E72D297353CC}">
              <c16:uniqueId val="{0000000A-061F-4A68-8831-EEA56AD4F0D7}"/>
            </c:ext>
          </c:extLst>
        </c:ser>
        <c:ser>
          <c:idx val="2"/>
          <c:order val="1"/>
          <c:tx>
            <c:strRef>
              <c:f>'[PP histórico.xlsx]Hoja1 (2)'!$Z$3</c:f>
              <c:strCache>
                <c:ptCount val="1"/>
                <c:pt idx="0">
                  <c:v>PP 2019</c:v>
                </c:pt>
              </c:strCache>
            </c:strRef>
          </c:tx>
          <c:spPr>
            <a:ln w="28575" cap="rnd">
              <a:solidFill>
                <a:schemeClr val="accent3"/>
              </a:solidFill>
              <a:round/>
            </a:ln>
            <a:effectLst/>
          </c:spPr>
          <c:marker>
            <c:symbol val="none"/>
          </c:marker>
          <c:cat>
            <c:strRef>
              <c:f>'[PP histórico.xlsx]Hoja1 (2)'!$W$4:$W$13</c:f>
              <c:strCache>
                <c:ptCount val="10"/>
                <c:pt idx="0">
                  <c:v>Año 1</c:v>
                </c:pt>
                <c:pt idx="1">
                  <c:v>Año 2</c:v>
                </c:pt>
                <c:pt idx="2">
                  <c:v>Año 3</c:v>
                </c:pt>
                <c:pt idx="3">
                  <c:v>Año 4</c:v>
                </c:pt>
                <c:pt idx="4">
                  <c:v>Año 5</c:v>
                </c:pt>
                <c:pt idx="5">
                  <c:v>Año 6</c:v>
                </c:pt>
                <c:pt idx="6">
                  <c:v>Año 7</c:v>
                </c:pt>
                <c:pt idx="7">
                  <c:v>Año 8</c:v>
                </c:pt>
                <c:pt idx="8">
                  <c:v>Año 9</c:v>
                </c:pt>
                <c:pt idx="9">
                  <c:v>Año 10</c:v>
                </c:pt>
              </c:strCache>
            </c:strRef>
          </c:cat>
          <c:val>
            <c:numRef>
              <c:f>'[PP histórico.xlsx]Hoja1 (2)'!$Z$4:$Z$13</c:f>
              <c:numCache>
                <c:formatCode>_-* #,##0_-;\-* #,##0_-;_-* "-"??_-;_-@_-</c:formatCode>
                <c:ptCount val="10"/>
                <c:pt idx="0">
                  <c:v>1212.6305833333333</c:v>
                </c:pt>
                <c:pt idx="1">
                  <c:v>1241.9069166666666</c:v>
                </c:pt>
                <c:pt idx="2">
                  <c:v>1188.6220833333334</c:v>
                </c:pt>
                <c:pt idx="3">
                  <c:v>1106.7381666666668</c:v>
                </c:pt>
                <c:pt idx="4">
                  <c:v>1054.3744166666665</c:v>
                </c:pt>
                <c:pt idx="5">
                  <c:v>840.64975000000004</c:v>
                </c:pt>
                <c:pt idx="6">
                  <c:v>731.46199999999999</c:v>
                </c:pt>
                <c:pt idx="7">
                  <c:v>622.09749999999997</c:v>
                </c:pt>
                <c:pt idx="8">
                  <c:v>541.87733333333335</c:v>
                </c:pt>
                <c:pt idx="9">
                  <c:v>445.81508333333323</c:v>
                </c:pt>
              </c:numCache>
            </c:numRef>
          </c:val>
          <c:smooth val="0"/>
          <c:extLst xmlns:c16r2="http://schemas.microsoft.com/office/drawing/2015/06/chart">
            <c:ext xmlns:c16="http://schemas.microsoft.com/office/drawing/2014/chart" uri="{C3380CC4-5D6E-409C-BE32-E72D297353CC}">
              <c16:uniqueId val="{0000000B-061F-4A68-8831-EEA56AD4F0D7}"/>
            </c:ext>
          </c:extLst>
        </c:ser>
        <c:ser>
          <c:idx val="3"/>
          <c:order val="2"/>
          <c:tx>
            <c:strRef>
              <c:f>'[PP histórico.xlsx]Hoja1 (2)'!$AA$3</c:f>
              <c:strCache>
                <c:ptCount val="1"/>
                <c:pt idx="0">
                  <c:v>PP 2020</c:v>
                </c:pt>
              </c:strCache>
            </c:strRef>
          </c:tx>
          <c:spPr>
            <a:ln w="28575" cap="rnd">
              <a:solidFill>
                <a:schemeClr val="accent4"/>
              </a:solidFill>
              <a:round/>
            </a:ln>
            <a:effectLst/>
          </c:spPr>
          <c:marker>
            <c:symbol val="none"/>
          </c:marker>
          <c:cat>
            <c:strRef>
              <c:f>'[PP histórico.xlsx]Hoja1 (2)'!$W$4:$W$13</c:f>
              <c:strCache>
                <c:ptCount val="10"/>
                <c:pt idx="0">
                  <c:v>Año 1</c:v>
                </c:pt>
                <c:pt idx="1">
                  <c:v>Año 2</c:v>
                </c:pt>
                <c:pt idx="2">
                  <c:v>Año 3</c:v>
                </c:pt>
                <c:pt idx="3">
                  <c:v>Año 4</c:v>
                </c:pt>
                <c:pt idx="4">
                  <c:v>Año 5</c:v>
                </c:pt>
                <c:pt idx="5">
                  <c:v>Año 6</c:v>
                </c:pt>
                <c:pt idx="6">
                  <c:v>Año 7</c:v>
                </c:pt>
                <c:pt idx="7">
                  <c:v>Año 8</c:v>
                </c:pt>
                <c:pt idx="8">
                  <c:v>Año 9</c:v>
                </c:pt>
                <c:pt idx="9">
                  <c:v>Año 10</c:v>
                </c:pt>
              </c:strCache>
            </c:strRef>
          </c:cat>
          <c:val>
            <c:numRef>
              <c:f>'[PP histórico.xlsx]Hoja1 (2)'!$AA$4:$AA$13</c:f>
              <c:numCache>
                <c:formatCode>_-* #,##0_-;\-* #,##0_-;_-* "-"??_-;_-@_-</c:formatCode>
                <c:ptCount val="10"/>
                <c:pt idx="0">
                  <c:v>1240.2374066666669</c:v>
                </c:pt>
                <c:pt idx="1">
                  <c:v>1202.26205</c:v>
                </c:pt>
                <c:pt idx="2">
                  <c:v>1166.8065833333333</c:v>
                </c:pt>
                <c:pt idx="3">
                  <c:v>1110.4550933333333</c:v>
                </c:pt>
                <c:pt idx="4">
                  <c:v>966.48268999999993</c:v>
                </c:pt>
                <c:pt idx="5">
                  <c:v>817.79858999999999</c:v>
                </c:pt>
                <c:pt idx="6">
                  <c:v>705.63619886766662</c:v>
                </c:pt>
                <c:pt idx="7">
                  <c:v>602.36631666666665</c:v>
                </c:pt>
                <c:pt idx="8">
                  <c:v>474.42702333333341</c:v>
                </c:pt>
                <c:pt idx="9">
                  <c:v>353.42574466666662</c:v>
                </c:pt>
              </c:numCache>
            </c:numRef>
          </c:val>
          <c:smooth val="0"/>
          <c:extLst xmlns:c16r2="http://schemas.microsoft.com/office/drawing/2015/06/chart">
            <c:ext xmlns:c16="http://schemas.microsoft.com/office/drawing/2014/chart" uri="{C3380CC4-5D6E-409C-BE32-E72D297353CC}">
              <c16:uniqueId val="{0000000C-061F-4A68-8831-EEA56AD4F0D7}"/>
            </c:ext>
          </c:extLst>
        </c:ser>
        <c:ser>
          <c:idx val="4"/>
          <c:order val="3"/>
          <c:tx>
            <c:strRef>
              <c:f>'[PP histórico.xlsx]Hoja1 (2)'!$AB$3</c:f>
              <c:strCache>
                <c:ptCount val="1"/>
                <c:pt idx="0">
                  <c:v>PP 2021</c:v>
                </c:pt>
              </c:strCache>
            </c:strRef>
          </c:tx>
          <c:spPr>
            <a:ln w="28575" cap="rnd">
              <a:solidFill>
                <a:schemeClr val="accent5"/>
              </a:solidFill>
              <a:round/>
            </a:ln>
            <a:effectLst/>
          </c:spPr>
          <c:marker>
            <c:symbol val="none"/>
          </c:marker>
          <c:cat>
            <c:strRef>
              <c:f>'[PP histórico.xlsx]Hoja1 (2)'!$W$4:$W$13</c:f>
              <c:strCache>
                <c:ptCount val="10"/>
                <c:pt idx="0">
                  <c:v>Año 1</c:v>
                </c:pt>
                <c:pt idx="1">
                  <c:v>Año 2</c:v>
                </c:pt>
                <c:pt idx="2">
                  <c:v>Año 3</c:v>
                </c:pt>
                <c:pt idx="3">
                  <c:v>Año 4</c:v>
                </c:pt>
                <c:pt idx="4">
                  <c:v>Año 5</c:v>
                </c:pt>
                <c:pt idx="5">
                  <c:v>Año 6</c:v>
                </c:pt>
                <c:pt idx="6">
                  <c:v>Año 7</c:v>
                </c:pt>
                <c:pt idx="7">
                  <c:v>Año 8</c:v>
                </c:pt>
                <c:pt idx="8">
                  <c:v>Año 9</c:v>
                </c:pt>
                <c:pt idx="9">
                  <c:v>Año 10</c:v>
                </c:pt>
              </c:strCache>
            </c:strRef>
          </c:cat>
          <c:val>
            <c:numRef>
              <c:f>'[PP histórico.xlsx]Hoja1 (2)'!$AB$4:$AB$13</c:f>
              <c:numCache>
                <c:formatCode>_-* #,##0_-;\-* #,##0_-;_-* "-"??_-;_-@_-</c:formatCode>
                <c:ptCount val="10"/>
                <c:pt idx="0">
                  <c:v>1174.6414166666666</c:v>
                </c:pt>
                <c:pt idx="1">
                  <c:v>1166.8542499999999</c:v>
                </c:pt>
                <c:pt idx="2">
                  <c:v>1112.327583333333</c:v>
                </c:pt>
                <c:pt idx="3">
                  <c:v>998.63308333333327</c:v>
                </c:pt>
                <c:pt idx="4">
                  <c:v>942.67908333333332</c:v>
                </c:pt>
                <c:pt idx="5">
                  <c:v>822.51566666666679</c:v>
                </c:pt>
                <c:pt idx="6">
                  <c:v>616.66291666666666</c:v>
                </c:pt>
                <c:pt idx="7">
                  <c:v>477.16766666666655</c:v>
                </c:pt>
                <c:pt idx="8">
                  <c:v>339.90075000000002</c:v>
                </c:pt>
                <c:pt idx="9">
                  <c:v>254.99791666666667</c:v>
                </c:pt>
              </c:numCache>
            </c:numRef>
          </c:val>
          <c:smooth val="0"/>
          <c:extLst xmlns:c16r2="http://schemas.microsoft.com/office/drawing/2015/06/chart">
            <c:ext xmlns:c16="http://schemas.microsoft.com/office/drawing/2014/chart" uri="{C3380CC4-5D6E-409C-BE32-E72D297353CC}">
              <c16:uniqueId val="{0000000D-061F-4A68-8831-EEA56AD4F0D7}"/>
            </c:ext>
          </c:extLst>
        </c:ser>
        <c:ser>
          <c:idx val="6"/>
          <c:order val="5"/>
          <c:tx>
            <c:strRef>
              <c:f>'[PP histórico.xlsx]Hoja1 (2)'!$AD$3</c:f>
              <c:strCache>
                <c:ptCount val="1"/>
                <c:pt idx="0">
                  <c:v>PP 2022</c:v>
                </c:pt>
              </c:strCache>
            </c:strRef>
          </c:tx>
          <c:spPr>
            <a:ln w="28575" cap="rnd">
              <a:solidFill>
                <a:srgbClr val="00B050"/>
              </a:solidFill>
              <a:round/>
            </a:ln>
            <a:effectLst/>
          </c:spPr>
          <c:marker>
            <c:symbol val="square"/>
            <c:size val="5"/>
            <c:spPr>
              <a:solidFill>
                <a:schemeClr val="accent6"/>
              </a:solidFill>
              <a:ln w="9525">
                <a:noFill/>
              </a:ln>
              <a:effectLst/>
            </c:spPr>
          </c:marker>
          <c:dLbls>
            <c:dLbl>
              <c:idx val="0"/>
              <c:layout>
                <c:manualLayout>
                  <c:x val="-3.150912106135987E-2"/>
                  <c:y val="3.6770003034930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61F-4A68-8831-EEA56AD4F0D7}"/>
                </c:ext>
                <c:ext xmlns:c15="http://schemas.microsoft.com/office/drawing/2012/chart" uri="{CE6537A1-D6FC-4f65-9D91-7224C49458BB}"/>
              </c:extLst>
            </c:dLbl>
            <c:dLbl>
              <c:idx val="1"/>
              <c:layout>
                <c:manualLayout>
                  <c:x val="-3.6484245439469348E-2"/>
                  <c:y val="3.4607061679934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61F-4A68-8831-EEA56AD4F0D7}"/>
                </c:ext>
                <c:ext xmlns:c15="http://schemas.microsoft.com/office/drawing/2012/chart" uri="{CE6537A1-D6FC-4f65-9D91-7224C49458BB}"/>
              </c:extLst>
            </c:dLbl>
            <c:dLbl>
              <c:idx val="2"/>
              <c:layout>
                <c:manualLayout>
                  <c:x val="-4.1459369817578771E-2"/>
                  <c:y val="3.24441203249384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61F-4A68-8831-EEA56AD4F0D7}"/>
                </c:ext>
                <c:ext xmlns:c15="http://schemas.microsoft.com/office/drawing/2012/chart" uri="{CE6537A1-D6FC-4f65-9D91-7224C49458BB}"/>
              </c:extLst>
            </c:dLbl>
            <c:dLbl>
              <c:idx val="3"/>
              <c:layout>
                <c:manualLayout>
                  <c:x val="-2.9850746268656778E-2"/>
                  <c:y val="3.8932944389926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61F-4A68-8831-EEA56AD4F0D7}"/>
                </c:ext>
                <c:ext xmlns:c15="http://schemas.microsoft.com/office/drawing/2012/chart" uri="{CE6537A1-D6FC-4f65-9D91-7224C49458BB}"/>
              </c:extLst>
            </c:dLbl>
            <c:dLbl>
              <c:idx val="4"/>
              <c:layout>
                <c:manualLayout>
                  <c:x val="-2.6533996683250415E-2"/>
                  <c:y val="4.3258827099918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61F-4A68-8831-EEA56AD4F0D7}"/>
                </c:ext>
                <c:ext xmlns:c15="http://schemas.microsoft.com/office/drawing/2012/chart" uri="{CE6537A1-D6FC-4f65-9D91-7224C49458BB}"/>
              </c:extLst>
            </c:dLbl>
            <c:dLbl>
              <c:idx val="5"/>
              <c:layout>
                <c:manualLayout>
                  <c:x val="-2.8192371475953444E-2"/>
                  <c:y val="4.32588270999179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61F-4A68-8831-EEA56AD4F0D7}"/>
                </c:ext>
                <c:ext xmlns:c15="http://schemas.microsoft.com/office/drawing/2012/chart" uri="{CE6537A1-D6FC-4f65-9D91-7224C49458BB}"/>
              </c:extLst>
            </c:dLbl>
            <c:dLbl>
              <c:idx val="6"/>
              <c:layout>
                <c:manualLayout>
                  <c:x val="-2.6533996683250537E-2"/>
                  <c:y val="3.89329443899262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61F-4A68-8831-EEA56AD4F0D7}"/>
                </c:ext>
                <c:ext xmlns:c15="http://schemas.microsoft.com/office/drawing/2012/chart" uri="{CE6537A1-D6FC-4f65-9D91-7224C49458BB}"/>
              </c:extLst>
            </c:dLbl>
            <c:dLbl>
              <c:idx val="7"/>
              <c:layout>
                <c:manualLayout>
                  <c:x val="-2.8192371475953566E-2"/>
                  <c:y val="3.67700030349303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61F-4A68-8831-EEA56AD4F0D7}"/>
                </c:ext>
                <c:ext xmlns:c15="http://schemas.microsoft.com/office/drawing/2012/chart" uri="{CE6537A1-D6FC-4f65-9D91-7224C49458BB}"/>
              </c:extLst>
            </c:dLbl>
            <c:dLbl>
              <c:idx val="8"/>
              <c:layout>
                <c:manualLayout>
                  <c:x val="-2.1558872305140961E-2"/>
                  <c:y val="4.542176845491383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61F-4A68-8831-EEA56AD4F0D7}"/>
                </c:ext>
                <c:ext xmlns:c15="http://schemas.microsoft.com/office/drawing/2012/chart" uri="{CE6537A1-D6FC-4f65-9D91-7224C49458BB}"/>
              </c:extLst>
            </c:dLbl>
            <c:dLbl>
              <c:idx val="9"/>
              <c:layout>
                <c:manualLayout>
                  <c:x val="-3.1509121061359988E-2"/>
                  <c:y val="7.7865888779852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61F-4A68-8831-EEA56AD4F0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'[PP histórico.xlsx]Hoja1 (2)'!$AD$4:$AD$13</c:f>
              <c:numCache>
                <c:formatCode>_-* #,##0_-;\-* #,##0_-;_-* "-"??_-;_-@_-</c:formatCode>
                <c:ptCount val="10"/>
                <c:pt idx="0">
                  <c:v>1190.5637203333326</c:v>
                </c:pt>
                <c:pt idx="1">
                  <c:v>1167.3041973333313</c:v>
                </c:pt>
                <c:pt idx="2">
                  <c:v>1062.8612030926422</c:v>
                </c:pt>
                <c:pt idx="3">
                  <c:v>950.73001791282149</c:v>
                </c:pt>
                <c:pt idx="4">
                  <c:v>869.73524444711427</c:v>
                </c:pt>
                <c:pt idx="5">
                  <c:v>684.72207031962182</c:v>
                </c:pt>
                <c:pt idx="6">
                  <c:v>565.23285952043352</c:v>
                </c:pt>
                <c:pt idx="7">
                  <c:v>452.87290480355597</c:v>
                </c:pt>
                <c:pt idx="8">
                  <c:v>376.39960233602642</c:v>
                </c:pt>
                <c:pt idx="9">
                  <c:v>321.95525471627008</c:v>
                </c:pt>
              </c:numCache>
            </c:numRef>
          </c:val>
          <c:smooth val="0"/>
          <c:extLst xmlns:c16r2="http://schemas.microsoft.com/office/drawing/2015/06/chart">
            <c:ext xmlns:c16="http://schemas.microsoft.com/office/drawing/2014/chart" uri="{C3380CC4-5D6E-409C-BE32-E72D297353CC}">
              <c16:uniqueId val="{00000018-061F-4A68-8831-EEA56AD4F0D7}"/>
            </c:ext>
          </c:extLst>
        </c:ser>
        <c:dLbls>
          <c:showLegendKey val="0"/>
          <c:showVal val="0"/>
          <c:showCatName val="0"/>
          <c:showSerName val="0"/>
          <c:showPercent val="0"/>
          <c:showBubbleSize val="0"/>
        </c:dLbls>
        <c:marker val="1"/>
        <c:smooth val="0"/>
        <c:axId val="192030544"/>
        <c:axId val="192030936"/>
        <c:extLst xmlns:c16r2="http://schemas.microsoft.com/office/drawing/2015/06/chart">
          <c:ext xmlns:c15="http://schemas.microsoft.com/office/drawing/2012/chart" uri="{02D57815-91ED-43cb-92C2-25804820EDAC}">
            <c15:filteredLineSeries>
              <c15:ser>
                <c:idx val="5"/>
                <c:order val="4"/>
                <c:tx>
                  <c:strRef>
                    <c:extLst xmlns:c16r2="http://schemas.microsoft.com/office/drawing/2015/06/chart">
                      <c:ext uri="{02D57815-91ED-43cb-92C2-25804820EDAC}">
                        <c15:formulaRef>
                          <c15:sqref>'[PP histórico.xlsx]Hoja1 (2)'!$AC$3</c15:sqref>
                        </c15:formulaRef>
                      </c:ext>
                    </c:extLst>
                    <c:strCache>
                      <c:ptCount val="1"/>
                      <c:pt idx="0">
                        <c:v>PP 2022 ant</c:v>
                      </c:pt>
                    </c:strCache>
                  </c:strRef>
                </c:tx>
                <c:spPr>
                  <a:ln w="28575" cap="rnd">
                    <a:solidFill>
                      <a:schemeClr val="accent6"/>
                    </a:solidFill>
                    <a:round/>
                  </a:ln>
                  <a:effectLst/>
                </c:spPr>
                <c:marker>
                  <c:symbol val="none"/>
                </c:marker>
                <c:cat>
                  <c:strRef>
                    <c:extLst xmlns:c16r2="http://schemas.microsoft.com/office/drawing/2015/06/chart">
                      <c:ext uri="{02D57815-91ED-43cb-92C2-25804820EDAC}">
                        <c15:formulaRef>
                          <c15:sqref>'[PP histórico.xlsx]Hoja1 (2)'!$W$4:$W$13</c15:sqref>
                        </c15:formulaRef>
                      </c:ext>
                    </c:extLst>
                    <c:strCache>
                      <c:ptCount val="10"/>
                      <c:pt idx="0">
                        <c:v>Año 1</c:v>
                      </c:pt>
                      <c:pt idx="1">
                        <c:v>Año 2</c:v>
                      </c:pt>
                      <c:pt idx="2">
                        <c:v>Año 3</c:v>
                      </c:pt>
                      <c:pt idx="3">
                        <c:v>Año 4</c:v>
                      </c:pt>
                      <c:pt idx="4">
                        <c:v>Año 5</c:v>
                      </c:pt>
                      <c:pt idx="5">
                        <c:v>Año 6</c:v>
                      </c:pt>
                      <c:pt idx="6">
                        <c:v>Año 7</c:v>
                      </c:pt>
                      <c:pt idx="7">
                        <c:v>Año 8</c:v>
                      </c:pt>
                      <c:pt idx="8">
                        <c:v>Año 9</c:v>
                      </c:pt>
                      <c:pt idx="9">
                        <c:v>Año 10</c:v>
                      </c:pt>
                    </c:strCache>
                  </c:strRef>
                </c:cat>
                <c:val>
                  <c:numRef>
                    <c:extLst xmlns:c16r2="http://schemas.microsoft.com/office/drawing/2015/06/chart">
                      <c:ext uri="{02D57815-91ED-43cb-92C2-25804820EDAC}">
                        <c15:formulaRef>
                          <c15:sqref>'[PP histórico.xlsx]Hoja1 (2)'!$AC$4:$AC$13</c15:sqref>
                        </c15:formulaRef>
                      </c:ext>
                    </c:extLst>
                    <c:numCache>
                      <c:formatCode>_-* #,##0_-;\-* #,##0_-;_-* "-"??_-;_-@_-</c:formatCode>
                      <c:ptCount val="10"/>
                      <c:pt idx="0">
                        <c:v>1182.10175</c:v>
                      </c:pt>
                      <c:pt idx="1">
                        <c:v>1158.9994166666665</c:v>
                      </c:pt>
                      <c:pt idx="2">
                        <c:v>1054.20625</c:v>
                      </c:pt>
                      <c:pt idx="3">
                        <c:v>943.15508333333344</c:v>
                      </c:pt>
                      <c:pt idx="4">
                        <c:v>863.59658333333311</c:v>
                      </c:pt>
                      <c:pt idx="5">
                        <c:v>679.89199999999994</c:v>
                      </c:pt>
                      <c:pt idx="6">
                        <c:v>560.83683333333329</c:v>
                      </c:pt>
                      <c:pt idx="7">
                        <c:v>448.65799999999996</c:v>
                      </c:pt>
                      <c:pt idx="8">
                        <c:v>372.31375000000008</c:v>
                      </c:pt>
                      <c:pt idx="9">
                        <c:v>318.11791666666664</c:v>
                      </c:pt>
                    </c:numCache>
                  </c:numRef>
                </c:val>
                <c:smooth val="0"/>
                <c:extLst xmlns:c16r2="http://schemas.microsoft.com/office/drawing/2015/06/chart">
                  <c:ext xmlns:c16="http://schemas.microsoft.com/office/drawing/2014/chart" uri="{C3380CC4-5D6E-409C-BE32-E72D297353CC}">
                    <c16:uniqueId val="{00000019-061F-4A68-8831-EEA56AD4F0D7}"/>
                  </c:ext>
                </c:extLst>
              </c15:ser>
            </c15:filteredLineSeries>
          </c:ext>
        </c:extLst>
      </c:lineChart>
      <c:catAx>
        <c:axId val="192030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92030936"/>
        <c:crosses val="autoZero"/>
        <c:auto val="1"/>
        <c:lblAlgn val="ctr"/>
        <c:lblOffset val="100"/>
        <c:noMultiLvlLbl val="0"/>
      </c:catAx>
      <c:valAx>
        <c:axId val="192030936"/>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92030544"/>
        <c:crosses val="autoZero"/>
        <c:crossBetween val="midCat"/>
      </c:valAx>
      <c:spPr>
        <a:noFill/>
        <a:ln>
          <a:noFill/>
        </a:ln>
        <a:effectLst/>
      </c:spPr>
    </c:plotArea>
    <c:legend>
      <c:legendPos val="b"/>
      <c:layout>
        <c:manualLayout>
          <c:xMode val="edge"/>
          <c:yMode val="edge"/>
          <c:x val="0.1143892590349283"/>
          <c:y val="0.90988007562110518"/>
          <c:w val="0.77122148193014339"/>
          <c:h val="7.79938128186684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0.00678</cdr:x>
      <cdr:y>0.21432</cdr:y>
    </cdr:from>
    <cdr:to>
      <cdr:x>0.04383</cdr:x>
      <cdr:y>0.50317</cdr:y>
    </cdr:to>
    <cdr:sp macro="" textlink="">
      <cdr:nvSpPr>
        <cdr:cNvPr id="2" name="CuadroTexto 1">
          <a:extLst xmlns:a="http://schemas.openxmlformats.org/drawingml/2006/main">
            <a:ext uri="{FF2B5EF4-FFF2-40B4-BE49-F238E27FC236}">
              <a16:creationId xmlns="" xmlns:a16="http://schemas.microsoft.com/office/drawing/2014/main" id="{B14A35A1-7585-F596-D1A3-1371ED58E15A}"/>
            </a:ext>
          </a:extLst>
        </cdr:cNvPr>
        <cdr:cNvSpPr txBox="1"/>
      </cdr:nvSpPr>
      <cdr:spPr>
        <a:xfrm xmlns:a="http://schemas.openxmlformats.org/drawingml/2006/main" rot="16200000">
          <a:off x="-348364" y="1318210"/>
          <a:ext cx="1213810" cy="378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GBTUD</a:t>
          </a:r>
        </a:p>
      </cdr:txBody>
    </cdr:sp>
  </cdr:relSizeAnchor>
</c:userShapes>
</file>

<file path=ppt/drawings/drawing2.xml><?xml version="1.0" encoding="utf-8"?>
<c:userShapes xmlns:c="http://schemas.openxmlformats.org/drawingml/2006/chart">
  <cdr:relSizeAnchor xmlns:cdr="http://schemas.openxmlformats.org/drawingml/2006/chartDrawing">
    <cdr:from>
      <cdr:x>0.00755</cdr:x>
      <cdr:y>0.26124</cdr:y>
    </cdr:from>
    <cdr:to>
      <cdr:x>0.04413</cdr:x>
      <cdr:y>0.52206</cdr:y>
    </cdr:to>
    <cdr:sp macro="" textlink="">
      <cdr:nvSpPr>
        <cdr:cNvPr id="2" name="CuadroTexto 1"/>
        <cdr:cNvSpPr txBox="1"/>
      </cdr:nvSpPr>
      <cdr:spPr>
        <a:xfrm xmlns:a="http://schemas.openxmlformats.org/drawingml/2006/main" rot="16200000">
          <a:off x="-307089" y="1274816"/>
          <a:ext cx="921339" cy="217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GBTUD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83823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951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195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rtl="0" latinLnBrk="0"/>
            <a:endParaRPr lang="es-CO" dirty="0"/>
          </a:p>
        </p:txBody>
      </p:sp>
    </p:spTree>
    <p:extLst>
      <p:ext uri="{BB962C8B-B14F-4D97-AF65-F5344CB8AC3E}">
        <p14:creationId xmlns:p14="http://schemas.microsoft.com/office/powerpoint/2010/main" val="266250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17</a:t>
            </a:fld>
            <a:endParaRPr/>
          </a:p>
        </p:txBody>
      </p:sp>
    </p:spTree>
    <p:extLst>
      <p:ext uri="{BB962C8B-B14F-4D97-AF65-F5344CB8AC3E}">
        <p14:creationId xmlns:p14="http://schemas.microsoft.com/office/powerpoint/2010/main" val="318816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18</a:t>
            </a:fld>
            <a:endParaRPr/>
          </a:p>
        </p:txBody>
      </p:sp>
    </p:spTree>
    <p:extLst>
      <p:ext uri="{BB962C8B-B14F-4D97-AF65-F5344CB8AC3E}">
        <p14:creationId xmlns:p14="http://schemas.microsoft.com/office/powerpoint/2010/main" val="371668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smtClean="0">
                <a:solidFill>
                  <a:schemeClr val="dk1"/>
                </a:solidFill>
                <a:effectLst/>
                <a:latin typeface="Arial"/>
                <a:ea typeface="Arial"/>
                <a:cs typeface="Arial"/>
                <a:sym typeface="Arial"/>
              </a:rPr>
              <a:t>Cuando el indicador toma valores positivos significa que la demanda puede ser plenamente atendida por plantas de precio de oferta menor a los de las de carbón, generando precios de bolsa bajos; si el valor es negativo, la disponibilidad de las plantas de base no es suficiente y se debe incluir a las plantas de carbón en el despacho de mérito (Generación Ideal), por lo que el precio de bolsa superará los precios de oferta de estas térmicas. </a:t>
            </a:r>
            <a:endParaRPr dirty="0"/>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19</a:t>
            </a:fld>
            <a:endParaRPr/>
          </a:p>
        </p:txBody>
      </p:sp>
    </p:spTree>
    <p:extLst>
      <p:ext uri="{BB962C8B-B14F-4D97-AF65-F5344CB8AC3E}">
        <p14:creationId xmlns:p14="http://schemas.microsoft.com/office/powerpoint/2010/main" val="195144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s-ES" sz="1200" b="0" i="0" u="none" strike="noStrike" cap="none" dirty="0" smtClean="0">
                <a:solidFill>
                  <a:schemeClr val="dk1"/>
                </a:solidFill>
                <a:effectLst/>
                <a:latin typeface="Arial"/>
                <a:ea typeface="Arial"/>
                <a:cs typeface="Arial"/>
                <a:sym typeface="Arial"/>
              </a:rPr>
              <a:t>Escenario 1: Incorporar 1000 </a:t>
            </a:r>
            <a:r>
              <a:rPr lang="es-ES" sz="1200" b="0" i="0" u="none" strike="noStrike" cap="none" dirty="0" err="1" smtClean="0">
                <a:solidFill>
                  <a:schemeClr val="dk1"/>
                </a:solidFill>
                <a:effectLst/>
                <a:latin typeface="Arial"/>
                <a:ea typeface="Arial"/>
                <a:cs typeface="Arial"/>
                <a:sym typeface="Arial"/>
              </a:rPr>
              <a:t>MWh</a:t>
            </a:r>
            <a:r>
              <a:rPr lang="es-ES" sz="1200" b="0" i="0" u="none" strike="noStrike" cap="none" dirty="0" smtClean="0">
                <a:solidFill>
                  <a:schemeClr val="dk1"/>
                </a:solidFill>
                <a:effectLst/>
                <a:latin typeface="Arial"/>
                <a:ea typeface="Arial"/>
                <a:cs typeface="Arial"/>
                <a:sym typeface="Arial"/>
              </a:rPr>
              <a:t> térmicos en el Despacho Ideal. En este caso se requiere un precio marginal igual o superior a $179,5/</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con ofertas equivalentes a las presentadas el 1ro de enero, pero con ofertas equivalentes a las del 31 de mayo el precio hubiese tenido que ser al</a:t>
            </a:r>
            <a:r>
              <a:rPr lang="es-ES" sz="1200" b="0" i="0" u="none" strike="noStrike" cap="none" baseline="0" dirty="0" smtClean="0">
                <a:solidFill>
                  <a:schemeClr val="dk1"/>
                </a:solidFill>
                <a:effectLst/>
                <a:latin typeface="Arial"/>
                <a:ea typeface="Arial"/>
                <a:cs typeface="Arial"/>
                <a:sym typeface="Arial"/>
              </a:rPr>
              <a:t> </a:t>
            </a:r>
            <a:r>
              <a:rPr lang="es-ES" sz="1200" b="0" i="0" u="none" strike="noStrike" cap="none" dirty="0" smtClean="0">
                <a:solidFill>
                  <a:schemeClr val="dk1"/>
                </a:solidFill>
                <a:effectLst/>
                <a:latin typeface="Arial"/>
                <a:ea typeface="Arial"/>
                <a:cs typeface="Arial"/>
                <a:sym typeface="Arial"/>
              </a:rPr>
              <a:t>menos de $288,5/</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($109 de incremento por cada </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como mínimo). </a:t>
            </a:r>
            <a:endParaRPr lang="es-CO" sz="1200" b="0" i="0" u="none" strike="noStrike" cap="none" dirty="0" smtClean="0">
              <a:solidFill>
                <a:schemeClr val="dk1"/>
              </a:solidFill>
              <a:effectLst/>
              <a:latin typeface="Arial"/>
              <a:ea typeface="Arial"/>
              <a:cs typeface="Arial"/>
              <a:sym typeface="Arial"/>
            </a:endParaRPr>
          </a:p>
          <a:p>
            <a:r>
              <a:rPr lang="es-ES" sz="1200" b="0" i="0" u="none" strike="noStrike" cap="none" dirty="0" smtClean="0">
                <a:solidFill>
                  <a:schemeClr val="dk1"/>
                </a:solidFill>
                <a:effectLst/>
                <a:latin typeface="Arial"/>
                <a:ea typeface="Arial"/>
                <a:cs typeface="Arial"/>
                <a:sym typeface="Arial"/>
              </a:rPr>
              <a:t>Escenario 2: Incorporar 2000 </a:t>
            </a:r>
            <a:r>
              <a:rPr lang="es-ES" sz="1200" b="0" i="0" u="none" strike="noStrike" cap="none" dirty="0" err="1" smtClean="0">
                <a:solidFill>
                  <a:schemeClr val="dk1"/>
                </a:solidFill>
                <a:effectLst/>
                <a:latin typeface="Arial"/>
                <a:ea typeface="Arial"/>
                <a:cs typeface="Arial"/>
                <a:sym typeface="Arial"/>
              </a:rPr>
              <a:t>MWh</a:t>
            </a:r>
            <a:r>
              <a:rPr lang="es-ES" sz="1200" b="0" i="0" u="none" strike="noStrike" cap="none" dirty="0" smtClean="0">
                <a:solidFill>
                  <a:schemeClr val="dk1"/>
                </a:solidFill>
                <a:effectLst/>
                <a:latin typeface="Arial"/>
                <a:ea typeface="Arial"/>
                <a:cs typeface="Arial"/>
                <a:sym typeface="Arial"/>
              </a:rPr>
              <a:t> térmicos en el Despacho Ideal. En este caso se requiere un precio marginal mínimo de $373.3/</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con las ofertas del 1ro de enero y de $677,9/</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con ofertas equivalentes a las del 31 de mayo, implicando que para esta última fecha se hubiese</a:t>
            </a:r>
            <a:r>
              <a:rPr lang="es-ES" sz="1200" b="0" i="0" u="none" strike="noStrike" cap="none" baseline="0" dirty="0" smtClean="0">
                <a:solidFill>
                  <a:schemeClr val="dk1"/>
                </a:solidFill>
                <a:effectLst/>
                <a:latin typeface="Arial"/>
                <a:ea typeface="Arial"/>
                <a:cs typeface="Arial"/>
                <a:sym typeface="Arial"/>
              </a:rPr>
              <a:t> </a:t>
            </a:r>
            <a:r>
              <a:rPr lang="es-ES" sz="1200" b="0" i="0" u="none" strike="noStrike" cap="none" dirty="0" smtClean="0">
                <a:solidFill>
                  <a:schemeClr val="dk1"/>
                </a:solidFill>
                <a:effectLst/>
                <a:latin typeface="Arial"/>
                <a:ea typeface="Arial"/>
                <a:cs typeface="Arial"/>
                <a:sym typeface="Arial"/>
              </a:rPr>
              <a:t>requerido un incremento de al menos $304,6/</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para incluir la misma cantidad de energía térmica.</a:t>
            </a:r>
            <a:endParaRPr lang="es-CO" sz="1200" b="0" i="0" u="none" strike="noStrike" cap="none" dirty="0" smtClean="0">
              <a:solidFill>
                <a:schemeClr val="dk1"/>
              </a:solidFill>
              <a:effectLst/>
              <a:latin typeface="Arial"/>
              <a:ea typeface="Arial"/>
              <a:cs typeface="Arial"/>
              <a:sym typeface="Arial"/>
            </a:endParaRPr>
          </a:p>
          <a:p>
            <a:r>
              <a:rPr lang="es-ES" sz="1200" b="0" i="0" u="none" strike="noStrike" cap="none" dirty="0" smtClean="0">
                <a:solidFill>
                  <a:schemeClr val="dk1"/>
                </a:solidFill>
                <a:effectLst/>
                <a:latin typeface="Arial"/>
                <a:ea typeface="Arial"/>
                <a:cs typeface="Arial"/>
                <a:sym typeface="Arial"/>
              </a:rPr>
              <a:t>La tabla presenta otros escenarios posibles. Vale resaltar, que a partir de los 3500 </a:t>
            </a:r>
            <a:r>
              <a:rPr lang="es-ES" sz="1200" b="0" i="0" u="none" strike="noStrike" cap="none" dirty="0" err="1" smtClean="0">
                <a:solidFill>
                  <a:schemeClr val="dk1"/>
                </a:solidFill>
                <a:effectLst/>
                <a:latin typeface="Arial"/>
                <a:ea typeface="Arial"/>
                <a:cs typeface="Arial"/>
                <a:sym typeface="Arial"/>
              </a:rPr>
              <a:t>MWh</a:t>
            </a:r>
            <a:r>
              <a:rPr lang="es-ES" sz="1200" b="0" i="0" u="none" strike="noStrike" cap="none" dirty="0" smtClean="0">
                <a:solidFill>
                  <a:schemeClr val="dk1"/>
                </a:solidFill>
                <a:effectLst/>
                <a:latin typeface="Arial"/>
                <a:ea typeface="Arial"/>
                <a:cs typeface="Arial"/>
                <a:sym typeface="Arial"/>
              </a:rPr>
              <a:t> de generación térmica, el precio marginal supera el precio de escasez.</a:t>
            </a:r>
            <a:endParaRPr lang="es-CO" sz="1200" b="0" i="0" u="none" strike="noStrike" cap="none" dirty="0" smtClean="0">
              <a:solidFill>
                <a:schemeClr val="dk1"/>
              </a:solidFill>
              <a:effectLst/>
              <a:latin typeface="Arial"/>
              <a:ea typeface="Arial"/>
              <a:cs typeface="Arial"/>
              <a:sym typeface="Arial"/>
            </a:endParaRPr>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20</a:t>
            </a:fld>
            <a:endParaRPr/>
          </a:p>
        </p:txBody>
      </p:sp>
    </p:spTree>
    <p:extLst>
      <p:ext uri="{BB962C8B-B14F-4D97-AF65-F5344CB8AC3E}">
        <p14:creationId xmlns:p14="http://schemas.microsoft.com/office/powerpoint/2010/main" val="134711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smtClean="0">
                    <a:solidFill>
                      <a:schemeClr val="dk1"/>
                    </a:solidFill>
                    <a:effectLst/>
                    <a:latin typeface="Arial"/>
                    <a:ea typeface="Arial"/>
                    <a:cs typeface="Arial"/>
                    <a:sym typeface="Arial"/>
                  </a:rPr>
                  <a:t>La remuneración por seguridad para las plantas térmicas depende de si éstas generan dentro o fuera del mérito: </a:t>
                </a:r>
                <a14:m>
                  <m:oMath xmlns:m="http://schemas.openxmlformats.org/officeDocument/2006/math">
                    <m:r>
                      <a:rPr lang="es-CO" i="1" smtClean="0">
                        <a:latin typeface="Cambria Math" panose="02040503050406030204" pitchFamily="18" charset="0"/>
                      </a:rPr>
                      <m:t>𝑃𝑅</m:t>
                    </m:r>
                    <m:r>
                      <a:rPr lang="es-ES" b="0" i="0" smtClean="0">
                        <a:latin typeface="Cambria Math" panose="02040503050406030204" pitchFamily="18" charset="0"/>
                      </a:rPr>
                      <m:t> </m:t>
                    </m:r>
                    <m:r>
                      <a:rPr lang="es-CO">
                        <a:latin typeface="Cambria Math" panose="02040503050406030204" pitchFamily="18" charset="0"/>
                      </a:rPr>
                      <m:t>= </m:t>
                    </m:r>
                    <m:r>
                      <a:rPr lang="es-CO" i="1">
                        <a:latin typeface="Cambria Math" panose="02040503050406030204" pitchFamily="18" charset="0"/>
                      </a:rPr>
                      <m:t>𝑚𝑖𝑛</m:t>
                    </m:r>
                    <m:d>
                      <m:dPr>
                        <m:begChr m:val="["/>
                        <m:endChr m:val="]"/>
                        <m:ctrlPr>
                          <a:rPr lang="es-CO" i="1">
                            <a:latin typeface="Cambria Math" panose="02040503050406030204" pitchFamily="18" charset="0"/>
                          </a:rPr>
                        </m:ctrlPr>
                      </m:dPr>
                      <m:e>
                        <m:d>
                          <m:dPr>
                            <m:ctrlPr>
                              <a:rPr lang="es-CO" i="1">
                                <a:latin typeface="Cambria Math" panose="02040503050406030204" pitchFamily="18" charset="0"/>
                              </a:rPr>
                            </m:ctrlPr>
                          </m:dPr>
                          <m:e>
                            <m:r>
                              <a:rPr lang="es-CO" i="1" smtClean="0">
                                <a:solidFill>
                                  <a:schemeClr val="accent2"/>
                                </a:solidFill>
                                <a:latin typeface="Cambria Math" panose="02040503050406030204" pitchFamily="18" charset="0"/>
                              </a:rPr>
                              <m:t>𝐶𝑆𝐶</m:t>
                            </m:r>
                            <m:r>
                              <a:rPr lang="es-CO">
                                <a:solidFill>
                                  <a:schemeClr val="accent2"/>
                                </a:solidFill>
                                <a:latin typeface="Cambria Math" panose="02040503050406030204" pitchFamily="18" charset="0"/>
                              </a:rPr>
                              <m:t> + </m:t>
                            </m:r>
                            <m:r>
                              <a:rPr lang="es-CO" i="1">
                                <a:solidFill>
                                  <a:schemeClr val="accent2"/>
                                </a:solidFill>
                                <a:latin typeface="Cambria Math" panose="02040503050406030204" pitchFamily="18" charset="0"/>
                              </a:rPr>
                              <m:t>𝐶𝑇𝐶</m:t>
                            </m:r>
                            <m:r>
                              <a:rPr lang="es-CO">
                                <a:solidFill>
                                  <a:schemeClr val="accent2"/>
                                </a:solidFill>
                                <a:latin typeface="Cambria Math" panose="02040503050406030204" pitchFamily="18" charset="0"/>
                              </a:rPr>
                              <m:t>+</m:t>
                            </m:r>
                            <m:r>
                              <a:rPr lang="es-CO" i="1">
                                <a:solidFill>
                                  <a:schemeClr val="accent2"/>
                                </a:solidFill>
                                <a:latin typeface="Cambria Math" panose="02040503050406030204" pitchFamily="18" charset="0"/>
                              </a:rPr>
                              <m:t>𝐶𝑂𝑀</m:t>
                            </m:r>
                            <m:r>
                              <a:rPr lang="es-CO">
                                <a:solidFill>
                                  <a:schemeClr val="accent2"/>
                                </a:solidFill>
                                <a:latin typeface="Cambria Math" panose="02040503050406030204" pitchFamily="18" charset="0"/>
                              </a:rPr>
                              <m:t> + </m:t>
                            </m:r>
                            <m:r>
                              <a:rPr lang="es-CO" i="1">
                                <a:solidFill>
                                  <a:schemeClr val="accent2"/>
                                </a:solidFill>
                                <a:latin typeface="Cambria Math" panose="02040503050406030204" pitchFamily="18" charset="0"/>
                              </a:rPr>
                              <m:t>𝑂𝐶𝑉</m:t>
                            </m:r>
                          </m:e>
                        </m:d>
                        <m:r>
                          <a:rPr lang="es-CO">
                            <a:latin typeface="Cambria Math" panose="02040503050406030204" pitchFamily="18" charset="0"/>
                          </a:rPr>
                          <m:t>+</m:t>
                        </m:r>
                        <m:r>
                          <a:rPr lang="es-CO" i="1">
                            <a:latin typeface="Cambria Math" panose="02040503050406030204" pitchFamily="18" charset="0"/>
                          </a:rPr>
                          <m:t>𝐶𝐴</m:t>
                        </m:r>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𝐺𝑆𝐴</m:t>
                        </m:r>
                        <m:r>
                          <a:rPr lang="es-CO">
                            <a:latin typeface="Cambria Math" panose="02040503050406030204" pitchFamily="18" charset="0"/>
                          </a:rPr>
                          <m:t>, </m:t>
                        </m:r>
                        <m:r>
                          <a:rPr lang="es-ES" b="0" i="1" smtClean="0">
                            <a:latin typeface="Cambria Math" panose="02040503050406030204" pitchFamily="18" charset="0"/>
                          </a:rPr>
                          <m:t> </m:t>
                        </m:r>
                        <m:r>
                          <a:rPr lang="es-CO" i="1">
                            <a:latin typeface="Cambria Math" panose="02040503050406030204" pitchFamily="18" charset="0"/>
                          </a:rPr>
                          <m:t>𝑃𝑟𝑒𝑐𝑖𝑜</m:t>
                        </m:r>
                        <m:r>
                          <a:rPr lang="es-CO">
                            <a:latin typeface="Cambria Math" panose="02040503050406030204" pitchFamily="18" charset="0"/>
                          </a:rPr>
                          <m:t> </m:t>
                        </m:r>
                        <m:r>
                          <a:rPr lang="es-CO" i="1">
                            <a:latin typeface="Cambria Math" panose="02040503050406030204" pitchFamily="18" charset="0"/>
                          </a:rPr>
                          <m:t>𝑑𝑒</m:t>
                        </m:r>
                        <m:r>
                          <a:rPr lang="es-CO">
                            <a:latin typeface="Cambria Math" panose="02040503050406030204" pitchFamily="18" charset="0"/>
                          </a:rPr>
                          <m:t> </m:t>
                        </m:r>
                        <m:r>
                          <a:rPr lang="es-CO" i="1">
                            <a:latin typeface="Cambria Math" panose="02040503050406030204" pitchFamily="18" charset="0"/>
                          </a:rPr>
                          <m:t>𝑂𝑓𝑒𝑟𝑡𝑎</m:t>
                        </m:r>
                      </m:e>
                    </m:d>
                  </m:oMath>
                </a14:m>
                <a:endParaRPr dirty="0"/>
              </a:p>
            </p:txBody>
          </p:sp>
        </mc:Choice>
        <mc:Fallback xmlns="">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smtClean="0">
                    <a:solidFill>
                      <a:schemeClr val="dk1"/>
                    </a:solidFill>
                    <a:effectLst/>
                    <a:latin typeface="Arial"/>
                    <a:ea typeface="Arial"/>
                    <a:cs typeface="Arial"/>
                    <a:sym typeface="Arial"/>
                  </a:rPr>
                  <a:t>La remuneración por seguridad para las plantas térmicas depende de si éstas generan dentro o fuera del mérito: </a:t>
                </a:r>
                <a:r>
                  <a:rPr lang="es-CO" i="0" smtClean="0">
                    <a:latin typeface="Cambria Math" panose="02040503050406030204" pitchFamily="18" charset="0"/>
                  </a:rPr>
                  <a:t>𝑃𝑅</a:t>
                </a:r>
                <a:r>
                  <a:rPr lang="es-ES" b="0" i="0" smtClean="0">
                    <a:latin typeface="Cambria Math" panose="02040503050406030204" pitchFamily="18" charset="0"/>
                  </a:rPr>
                  <a:t> </a:t>
                </a:r>
                <a:r>
                  <a:rPr lang="es-CO" i="0">
                    <a:latin typeface="Cambria Math" panose="02040503050406030204" pitchFamily="18" charset="0"/>
                  </a:rPr>
                  <a:t>= 𝑚𝑖𝑛[(</a:t>
                </a:r>
                <a:r>
                  <a:rPr lang="es-CO" i="0" smtClean="0">
                    <a:solidFill>
                      <a:schemeClr val="accent2"/>
                    </a:solidFill>
                    <a:latin typeface="Cambria Math" panose="02040503050406030204" pitchFamily="18" charset="0"/>
                  </a:rPr>
                  <a:t>𝐶𝑆𝐶</a:t>
                </a:r>
                <a:r>
                  <a:rPr lang="es-CO" i="0">
                    <a:solidFill>
                      <a:schemeClr val="accent2"/>
                    </a:solidFill>
                    <a:latin typeface="Cambria Math" panose="02040503050406030204" pitchFamily="18" charset="0"/>
                  </a:rPr>
                  <a:t> + 𝐶𝑇𝐶+𝐶𝑂𝑀 + 𝑂𝐶𝑉)</a:t>
                </a:r>
                <a:r>
                  <a:rPr lang="es-CO" i="0">
                    <a:latin typeface="Cambria Math" panose="02040503050406030204" pitchFamily="18" charset="0"/>
                  </a:rPr>
                  <a:t>+𝐶𝐴</a:t>
                </a:r>
                <a:r>
                  <a:rPr lang="es-ES" b="0" i="0" smtClean="0">
                    <a:latin typeface="Cambria Math" panose="02040503050406030204" pitchFamily="18" charset="0"/>
                  </a:rPr>
                  <a:t>𝑃/𝐺𝑆𝐴</a:t>
                </a:r>
                <a:r>
                  <a:rPr lang="es-CO" i="0">
                    <a:latin typeface="Cambria Math" panose="02040503050406030204" pitchFamily="18" charset="0"/>
                  </a:rPr>
                  <a:t>, </a:t>
                </a:r>
                <a:r>
                  <a:rPr lang="es-ES" b="0" i="0" smtClean="0">
                    <a:latin typeface="Cambria Math" panose="02040503050406030204" pitchFamily="18" charset="0"/>
                  </a:rPr>
                  <a:t> </a:t>
                </a:r>
                <a:r>
                  <a:rPr lang="es-CO" i="0">
                    <a:latin typeface="Cambria Math" panose="02040503050406030204" pitchFamily="18" charset="0"/>
                  </a:rPr>
                  <a:t>𝑃𝑟𝑒𝑐𝑖𝑜 𝑑𝑒 𝑂𝑓𝑒𝑟𝑡𝑎]</a:t>
                </a:r>
                <a:endParaRPr dirty="0"/>
              </a:p>
            </p:txBody>
          </p:sp>
        </mc:Fallback>
      </mc:AlternateContent>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21</a:t>
            </a:fld>
            <a:endParaRPr/>
          </a:p>
        </p:txBody>
      </p:sp>
    </p:spTree>
    <p:extLst>
      <p:ext uri="{BB962C8B-B14F-4D97-AF65-F5344CB8AC3E}">
        <p14:creationId xmlns:p14="http://schemas.microsoft.com/office/powerpoint/2010/main" val="215136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smtClean="0">
                <a:solidFill>
                  <a:schemeClr val="dk1"/>
                </a:solidFill>
                <a:effectLst/>
                <a:latin typeface="Arial"/>
                <a:ea typeface="Arial"/>
                <a:cs typeface="Arial"/>
                <a:sym typeface="Arial"/>
              </a:rPr>
              <a:t>La Figura 5‑6 presenta la evolución del costo de referencia de los combustibles para el cálculo del precio marginal de escasez. Estos costos se diferencian de los costos de suministro presentados anteriormente en que están presentados en términos de pesos por MBTU en lugar de pesos por </a:t>
            </a:r>
            <a:r>
              <a:rPr lang="es-ES" sz="1200" b="0" i="0" u="none" strike="noStrike" cap="none" dirty="0" err="1" smtClean="0">
                <a:solidFill>
                  <a:schemeClr val="dk1"/>
                </a:solidFill>
                <a:effectLst/>
                <a:latin typeface="Arial"/>
                <a:ea typeface="Arial"/>
                <a:cs typeface="Arial"/>
                <a:sym typeface="Arial"/>
              </a:rPr>
              <a:t>kWh</a:t>
            </a:r>
            <a:r>
              <a:rPr lang="es-ES" sz="1200" b="0" i="0" u="none" strike="noStrike" cap="none" dirty="0" smtClean="0">
                <a:solidFill>
                  <a:schemeClr val="dk1"/>
                </a:solidFill>
                <a:effectLst/>
                <a:latin typeface="Arial"/>
                <a:ea typeface="Arial"/>
                <a:cs typeface="Arial"/>
                <a:sym typeface="Arial"/>
              </a:rPr>
              <a:t> (es decir, no están afectados por el factor de eficiencia de las plantas). También se incluye el ACPM, pues la gráfica presenta los combustibles que respaldan las Obligaciones de Energía en Firme – OEF así no se empleen durante la generación real.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0" i="0" u="none" strike="noStrike"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CO" sz="1200" b="0" i="0" u="none" strike="noStrike" cap="none" dirty="0" smtClean="0">
              <a:solidFill>
                <a:schemeClr val="dk1"/>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22</a:t>
            </a:fld>
            <a:endParaRPr/>
          </a:p>
        </p:txBody>
      </p:sp>
    </p:spTree>
    <p:extLst>
      <p:ext uri="{BB962C8B-B14F-4D97-AF65-F5344CB8AC3E}">
        <p14:creationId xmlns:p14="http://schemas.microsoft.com/office/powerpoint/2010/main" val="144520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b5646897c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cb5646897c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cb5646897c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23</a:t>
            </a:fld>
            <a:endParaRPr/>
          </a:p>
        </p:txBody>
      </p:sp>
    </p:spTree>
    <p:extLst>
      <p:ext uri="{BB962C8B-B14F-4D97-AF65-F5344CB8AC3E}">
        <p14:creationId xmlns:p14="http://schemas.microsoft.com/office/powerpoint/2010/main" val="137121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378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304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4" name="Google Shape;1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CO"/>
              <a:t>29</a:t>
            </a:fld>
            <a:endParaRPr/>
          </a:p>
        </p:txBody>
      </p:sp>
    </p:spTree>
    <p:extLst>
      <p:ext uri="{BB962C8B-B14F-4D97-AF65-F5344CB8AC3E}">
        <p14:creationId xmlns:p14="http://schemas.microsoft.com/office/powerpoint/2010/main" val="3403217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4" name="Google Shape;1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CO"/>
              <a:t>30</a:t>
            </a:fld>
            <a:endParaRPr/>
          </a:p>
        </p:txBody>
      </p:sp>
    </p:spTree>
    <p:extLst>
      <p:ext uri="{BB962C8B-B14F-4D97-AF65-F5344CB8AC3E}">
        <p14:creationId xmlns:p14="http://schemas.microsoft.com/office/powerpoint/2010/main" val="131388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85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413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135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915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89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873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373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62" name="Google Shape;76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O"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064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
        <p:cNvGrpSpPr/>
        <p:nvPr/>
      </p:nvGrpSpPr>
      <p:grpSpPr>
        <a:xfrm>
          <a:off x="0" y="0"/>
          <a:ext cx="0" cy="0"/>
          <a:chOff x="0" y="0"/>
          <a:chExt cx="0" cy="0"/>
        </a:xfrm>
      </p:grpSpPr>
      <p:pic>
        <p:nvPicPr>
          <p:cNvPr id="16" name="Google Shape;16;p11" descr="Imagen que contiene reloj&#10;&#10;Descripción generada automáticament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11"/>
          <p:cNvSpPr txBox="1"/>
          <p:nvPr/>
        </p:nvSpPr>
        <p:spPr>
          <a:xfrm>
            <a:off x="10754750" y="6275904"/>
            <a:ext cx="942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chemeClr val="lt1"/>
                </a:solidFill>
                <a:latin typeface="Arial"/>
                <a:ea typeface="Arial"/>
                <a:cs typeface="Arial"/>
                <a:sym typeface="Arial"/>
              </a:rPr>
              <a:t>CO-F-006</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spTree>
      <p:nvGrpSpPr>
        <p:cNvPr id="1" name="Shape 86"/>
        <p:cNvGrpSpPr/>
        <p:nvPr/>
      </p:nvGrpSpPr>
      <p:grpSpPr>
        <a:xfrm>
          <a:off x="0" y="0"/>
          <a:ext cx="0" cy="0"/>
          <a:chOff x="0" y="0"/>
          <a:chExt cx="0" cy="0"/>
        </a:xfrm>
      </p:grpSpPr>
      <p:pic>
        <p:nvPicPr>
          <p:cNvPr id="87" name="Google Shape;87;p37"/>
          <p:cNvPicPr preferRelativeResize="0"/>
          <p:nvPr/>
        </p:nvPicPr>
        <p:blipFill rotWithShape="1">
          <a:blip r:embed="rId2">
            <a:alphaModFix/>
          </a:blip>
          <a:srcRect/>
          <a:stretch/>
        </p:blipFill>
        <p:spPr>
          <a:xfrm>
            <a:off x="1354" y="0"/>
            <a:ext cx="12189291" cy="1325563"/>
          </a:xfrm>
          <a:prstGeom prst="rect">
            <a:avLst/>
          </a:prstGeom>
          <a:noFill/>
          <a:ln>
            <a:noFill/>
          </a:ln>
        </p:spPr>
      </p:pic>
      <p:sp>
        <p:nvSpPr>
          <p:cNvPr id="88" name="Google Shape;88;p37"/>
          <p:cNvSpPr txBox="1">
            <a:spLocks noGrp="1"/>
          </p:cNvSpPr>
          <p:nvPr>
            <p:ph type="title"/>
          </p:nvPr>
        </p:nvSpPr>
        <p:spPr>
          <a:xfrm>
            <a:off x="838199" y="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0" name="Google Shape;9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pic>
        <p:nvPicPr>
          <p:cNvPr id="92" name="Google Shape;92;p37"/>
          <p:cNvPicPr preferRelativeResize="0"/>
          <p:nvPr/>
        </p:nvPicPr>
        <p:blipFill rotWithShape="1">
          <a:blip r:embed="rId3">
            <a:alphaModFix/>
          </a:blip>
          <a:srcRect/>
          <a:stretch/>
        </p:blipFill>
        <p:spPr>
          <a:xfrm>
            <a:off x="185158" y="6130926"/>
            <a:ext cx="1675098" cy="681037"/>
          </a:xfrm>
          <a:prstGeom prst="rect">
            <a:avLst/>
          </a:prstGeom>
          <a:noFill/>
          <a:ln>
            <a:noFill/>
          </a:ln>
        </p:spPr>
      </p:pic>
    </p:spTree>
    <p:extLst>
      <p:ext uri="{BB962C8B-B14F-4D97-AF65-F5344CB8AC3E}">
        <p14:creationId xmlns:p14="http://schemas.microsoft.com/office/powerpoint/2010/main" val="108322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raportada-ultima diapositiva">
  <p:cSld name="Contraportada-ultima diapositiva">
    <p:spTree>
      <p:nvGrpSpPr>
        <p:cNvPr id="1" name="Shape 51"/>
        <p:cNvGrpSpPr/>
        <p:nvPr/>
      </p:nvGrpSpPr>
      <p:grpSpPr>
        <a:xfrm>
          <a:off x="0" y="0"/>
          <a:ext cx="0" cy="0"/>
          <a:chOff x="0" y="0"/>
          <a:chExt cx="0" cy="0"/>
        </a:xfrm>
      </p:grpSpPr>
      <p:pic>
        <p:nvPicPr>
          <p:cNvPr id="52" name="Google Shape;52;p13" descr="Imagen que contiene reloj&#10;&#10;Descripción generada automáticamente"/>
          <p:cNvPicPr preferRelativeResize="0"/>
          <p:nvPr/>
        </p:nvPicPr>
        <p:blipFill rotWithShape="1">
          <a:blip r:embed="rId2">
            <a:alphaModFix/>
          </a:blip>
          <a:srcRect/>
          <a:stretch/>
        </p:blipFill>
        <p:spPr>
          <a:xfrm>
            <a:off x="0" y="0"/>
            <a:ext cx="12192000" cy="68571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pic>
        <p:nvPicPr>
          <p:cNvPr id="54" name="Google Shape;54;p17"/>
          <p:cNvPicPr preferRelativeResize="0"/>
          <p:nvPr/>
        </p:nvPicPr>
        <p:blipFill rotWithShape="1">
          <a:blip r:embed="rId2">
            <a:alphaModFix/>
          </a:blip>
          <a:srcRect/>
          <a:stretch/>
        </p:blipFill>
        <p:spPr>
          <a:xfrm>
            <a:off x="1354" y="0"/>
            <a:ext cx="12189291" cy="1325563"/>
          </a:xfrm>
          <a:prstGeom prst="rect">
            <a:avLst/>
          </a:prstGeom>
          <a:noFill/>
          <a:ln>
            <a:noFill/>
          </a:ln>
        </p:spPr>
      </p:pic>
      <p:sp>
        <p:nvSpPr>
          <p:cNvPr id="55" name="Google Shape;55;p17"/>
          <p:cNvSpPr txBox="1">
            <a:spLocks noGrp="1"/>
          </p:cNvSpPr>
          <p:nvPr>
            <p:ph type="title"/>
          </p:nvPr>
        </p:nvSpPr>
        <p:spPr>
          <a:xfrm>
            <a:off x="839788" y="490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pic>
        <p:nvPicPr>
          <p:cNvPr id="62" name="Google Shape;62;p17"/>
          <p:cNvPicPr preferRelativeResize="0"/>
          <p:nvPr/>
        </p:nvPicPr>
        <p:blipFill rotWithShape="1">
          <a:blip r:embed="rId3">
            <a:alphaModFix/>
          </a:blip>
          <a:srcRect/>
          <a:stretch/>
        </p:blipFill>
        <p:spPr>
          <a:xfrm>
            <a:off x="185158" y="6130926"/>
            <a:ext cx="1675098" cy="6810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3"/>
        <p:cNvGrpSpPr/>
        <p:nvPr/>
      </p:nvGrpSpPr>
      <p:grpSpPr>
        <a:xfrm>
          <a:off x="0" y="0"/>
          <a:ext cx="0" cy="0"/>
          <a:chOff x="0" y="0"/>
          <a:chExt cx="0" cy="0"/>
        </a:xfrm>
      </p:grpSpPr>
      <p:sp>
        <p:nvSpPr>
          <p:cNvPr id="64" name="Google Shape;64;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8"/>
          <p:cNvSpPr txBox="1">
            <a:spLocks noGrp="1"/>
          </p:cNvSpPr>
          <p:nvPr>
            <p:ph type="body" idx="2"/>
          </p:nvPr>
        </p:nvSpPr>
        <p:spPr>
          <a:xfrm>
            <a:off x="839788" y="2057400"/>
            <a:ext cx="423256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pic>
        <p:nvPicPr>
          <p:cNvPr id="68" name="Google Shape;68;p18"/>
          <p:cNvPicPr preferRelativeResize="0"/>
          <p:nvPr/>
        </p:nvPicPr>
        <p:blipFill rotWithShape="1">
          <a:blip r:embed="rId2">
            <a:alphaModFix/>
          </a:blip>
          <a:srcRect/>
          <a:stretch/>
        </p:blipFill>
        <p:spPr>
          <a:xfrm>
            <a:off x="185158" y="6130926"/>
            <a:ext cx="1675098" cy="681037"/>
          </a:xfrm>
          <a:prstGeom prst="rect">
            <a:avLst/>
          </a:prstGeom>
          <a:noFill/>
          <a:ln>
            <a:noFill/>
          </a:ln>
        </p:spPr>
      </p:pic>
      <p:pic>
        <p:nvPicPr>
          <p:cNvPr id="69" name="Google Shape;69;p18"/>
          <p:cNvPicPr preferRelativeResize="0"/>
          <p:nvPr/>
        </p:nvPicPr>
        <p:blipFill rotWithShape="1">
          <a:blip r:embed="rId3">
            <a:alphaModFix/>
          </a:blip>
          <a:srcRect/>
          <a:stretch/>
        </p:blipFill>
        <p:spPr>
          <a:xfrm>
            <a:off x="836612" y="457200"/>
            <a:ext cx="4235744" cy="1325563"/>
          </a:xfrm>
          <a:prstGeom prst="rect">
            <a:avLst/>
          </a:prstGeom>
          <a:noFill/>
          <a:ln>
            <a:noFill/>
          </a:ln>
        </p:spPr>
      </p:pic>
      <p:sp>
        <p:nvSpPr>
          <p:cNvPr id="70" name="Google Shape;70;p18"/>
          <p:cNvSpPr txBox="1">
            <a:spLocks noGrp="1"/>
          </p:cNvSpPr>
          <p:nvPr>
            <p:ph type="title"/>
          </p:nvPr>
        </p:nvSpPr>
        <p:spPr>
          <a:xfrm>
            <a:off x="839788" y="457200"/>
            <a:ext cx="423256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1"/>
        <p:cNvGrpSpPr/>
        <p:nvPr/>
      </p:nvGrpSpPr>
      <p:grpSpPr>
        <a:xfrm>
          <a:off x="0" y="0"/>
          <a:ext cx="0" cy="0"/>
          <a:chOff x="0" y="0"/>
          <a:chExt cx="0" cy="0"/>
        </a:xfrm>
      </p:grpSpPr>
      <p:pic>
        <p:nvPicPr>
          <p:cNvPr id="72" name="Google Shape;72;p19"/>
          <p:cNvPicPr preferRelativeResize="0"/>
          <p:nvPr/>
        </p:nvPicPr>
        <p:blipFill rotWithShape="1">
          <a:blip r:embed="rId2">
            <a:alphaModFix/>
          </a:blip>
          <a:srcRect/>
          <a:stretch/>
        </p:blipFill>
        <p:spPr>
          <a:xfrm>
            <a:off x="836612" y="457200"/>
            <a:ext cx="4235744" cy="1325563"/>
          </a:xfrm>
          <a:prstGeom prst="rect">
            <a:avLst/>
          </a:prstGeom>
          <a:noFill/>
          <a:ln>
            <a:noFill/>
          </a:ln>
        </p:spPr>
      </p:pic>
      <p:sp>
        <p:nvSpPr>
          <p:cNvPr id="73" name="Google Shape;73;p19"/>
          <p:cNvSpPr txBox="1">
            <a:spLocks noGrp="1"/>
          </p:cNvSpPr>
          <p:nvPr>
            <p:ph type="title"/>
          </p:nvPr>
        </p:nvSpPr>
        <p:spPr>
          <a:xfrm>
            <a:off x="839788" y="457200"/>
            <a:ext cx="393223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a:spLocks noGrp="1"/>
          </p:cNvSpPr>
          <p:nvPr>
            <p:ph type="pic" idx="2"/>
          </p:nvPr>
        </p:nvSpPr>
        <p:spPr>
          <a:xfrm>
            <a:off x="6096000" y="987425"/>
            <a:ext cx="5259388" cy="4873625"/>
          </a:xfrm>
          <a:prstGeom prst="rect">
            <a:avLst/>
          </a:prstGeom>
          <a:noFill/>
          <a:ln>
            <a:noFill/>
          </a:ln>
        </p:spPr>
      </p:sp>
      <p:sp>
        <p:nvSpPr>
          <p:cNvPr id="75" name="Google Shape;75;p19"/>
          <p:cNvSpPr txBox="1">
            <a:spLocks noGrp="1"/>
          </p:cNvSpPr>
          <p:nvPr>
            <p:ph type="body" idx="1"/>
          </p:nvPr>
        </p:nvSpPr>
        <p:spPr>
          <a:xfrm>
            <a:off x="839788" y="2057400"/>
            <a:ext cx="423256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pic>
        <p:nvPicPr>
          <p:cNvPr id="78" name="Google Shape;78;p19"/>
          <p:cNvPicPr preferRelativeResize="0"/>
          <p:nvPr/>
        </p:nvPicPr>
        <p:blipFill rotWithShape="1">
          <a:blip r:embed="rId3">
            <a:alphaModFix/>
          </a:blip>
          <a:srcRect/>
          <a:stretch/>
        </p:blipFill>
        <p:spPr>
          <a:xfrm>
            <a:off x="185158" y="6130926"/>
            <a:ext cx="1675098" cy="6810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5"/>
        <p:cNvGrpSpPr/>
        <p:nvPr/>
      </p:nvGrpSpPr>
      <p:grpSpPr>
        <a:xfrm>
          <a:off x="0" y="0"/>
          <a:ext cx="0" cy="0"/>
          <a:chOff x="0" y="0"/>
          <a:chExt cx="0" cy="0"/>
        </a:xfrm>
      </p:grpSpPr>
      <p:pic>
        <p:nvPicPr>
          <p:cNvPr id="26" name="Google Shape;26;p15" descr="Imagen que contiene señal&#10;&#10;Descripción generada automáticamente"/>
          <p:cNvPicPr preferRelativeResize="0"/>
          <p:nvPr/>
        </p:nvPicPr>
        <p:blipFill rotWithShape="1">
          <a:blip r:embed="rId2">
            <a:alphaModFix/>
          </a:blip>
          <a:srcRect/>
          <a:stretch/>
        </p:blipFill>
        <p:spPr>
          <a:xfrm>
            <a:off x="1185" y="0"/>
            <a:ext cx="12189630" cy="6858000"/>
          </a:xfrm>
          <a:prstGeom prst="rect">
            <a:avLst/>
          </a:prstGeom>
          <a:noFill/>
          <a:ln>
            <a:noFill/>
          </a:ln>
        </p:spPr>
      </p:pic>
      <p:sp>
        <p:nvSpPr>
          <p:cNvPr id="27" name="Google Shape;27;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07313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32"/>
        <p:cNvGrpSpPr/>
        <p:nvPr/>
      </p:nvGrpSpPr>
      <p:grpSpPr>
        <a:xfrm>
          <a:off x="0" y="0"/>
          <a:ext cx="0" cy="0"/>
          <a:chOff x="0" y="0"/>
          <a:chExt cx="0" cy="0"/>
        </a:xfrm>
      </p:grpSpPr>
      <p:pic>
        <p:nvPicPr>
          <p:cNvPr id="33" name="Google Shape;33;p21"/>
          <p:cNvPicPr preferRelativeResize="0"/>
          <p:nvPr/>
        </p:nvPicPr>
        <p:blipFill rotWithShape="1">
          <a:blip r:embed="rId2">
            <a:alphaModFix/>
          </a:blip>
          <a:srcRect/>
          <a:stretch/>
        </p:blipFill>
        <p:spPr>
          <a:xfrm>
            <a:off x="1354" y="0"/>
            <a:ext cx="12189291" cy="1325563"/>
          </a:xfrm>
          <a:prstGeom prst="rect">
            <a:avLst/>
          </a:prstGeom>
          <a:noFill/>
          <a:ln>
            <a:noFill/>
          </a:ln>
        </p:spPr>
      </p:pic>
      <p:sp>
        <p:nvSpPr>
          <p:cNvPr id="34" name="Google Shape;34;p21"/>
          <p:cNvSpPr txBox="1">
            <a:spLocks noGrp="1"/>
          </p:cNvSpPr>
          <p:nvPr>
            <p:ph type="title"/>
          </p:nvPr>
        </p:nvSpPr>
        <p:spPr>
          <a:xfrm>
            <a:off x="838200" y="227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37" name="Google Shape;37;p21"/>
          <p:cNvPicPr preferRelativeResize="0"/>
          <p:nvPr/>
        </p:nvPicPr>
        <p:blipFill rotWithShape="1">
          <a:blip r:embed="rId3">
            <a:alphaModFix/>
          </a:blip>
          <a:srcRect/>
          <a:stretch/>
        </p:blipFill>
        <p:spPr>
          <a:xfrm>
            <a:off x="185158" y="6130926"/>
            <a:ext cx="1675098" cy="681037"/>
          </a:xfrm>
          <a:prstGeom prst="rect">
            <a:avLst/>
          </a:prstGeom>
          <a:noFill/>
          <a:ln>
            <a:noFill/>
          </a:ln>
        </p:spPr>
      </p:pic>
    </p:spTree>
    <p:extLst>
      <p:ext uri="{BB962C8B-B14F-4D97-AF65-F5344CB8AC3E}">
        <p14:creationId xmlns:p14="http://schemas.microsoft.com/office/powerpoint/2010/main" val="213274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pic>
        <p:nvPicPr>
          <p:cNvPr id="78" name="Imagen 7" descr="Imagen 7"/>
          <p:cNvPicPr>
            <a:picLocks noChangeAspect="1"/>
          </p:cNvPicPr>
          <p:nvPr/>
        </p:nvPicPr>
        <p:blipFill>
          <a:blip r:embed="rId2"/>
          <a:stretch>
            <a:fillRect/>
          </a:stretch>
        </p:blipFill>
        <p:spPr>
          <a:xfrm>
            <a:off x="1353" y="0"/>
            <a:ext cx="12189292" cy="1325563"/>
          </a:xfrm>
          <a:prstGeom prst="rect">
            <a:avLst/>
          </a:prstGeom>
          <a:ln w="12700">
            <a:miter lim="400000"/>
          </a:ln>
        </p:spPr>
      </p:pic>
      <p:sp>
        <p:nvSpPr>
          <p:cNvPr id="79" name="Texto del título"/>
          <p:cNvSpPr txBox="1">
            <a:spLocks noGrp="1"/>
          </p:cNvSpPr>
          <p:nvPr>
            <p:ph type="title"/>
          </p:nvPr>
        </p:nvSpPr>
        <p:spPr>
          <a:xfrm>
            <a:off x="838199" y="0"/>
            <a:ext cx="10515601" cy="1325563"/>
          </a:xfrm>
          <a:prstGeom prst="rect">
            <a:avLst/>
          </a:prstGeom>
        </p:spPr>
        <p:txBody>
          <a:bodyPr/>
          <a:lstStyle>
            <a:lvl1pPr>
              <a:defRPr sz="4000">
                <a:solidFill>
                  <a:srgbClr val="FFFFFF"/>
                </a:solidFill>
              </a:defRPr>
            </a:lvl1pPr>
          </a:lstStyle>
          <a:p>
            <a:r>
              <a:t>Texto del título</a:t>
            </a:r>
          </a:p>
        </p:txBody>
      </p:sp>
      <p:sp>
        <p:nvSpPr>
          <p:cNvPr id="80" name="Nivel de texto 1…"/>
          <p:cNvSpPr txBox="1">
            <a:spLocks noGrp="1"/>
          </p:cNvSpPr>
          <p:nvPr>
            <p:ph type="body" idx="1"/>
          </p:nvPr>
        </p:nvSpPr>
        <p:spPr>
          <a:xfrm>
            <a:off x="838200" y="1825625"/>
            <a:ext cx="10515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81" name="Imagen 8" descr="Imagen 8"/>
          <p:cNvPicPr>
            <a:picLocks noChangeAspect="1"/>
          </p:cNvPicPr>
          <p:nvPr/>
        </p:nvPicPr>
        <p:blipFill>
          <a:blip r:embed="rId3"/>
          <a:stretch>
            <a:fillRect/>
          </a:stretch>
        </p:blipFill>
        <p:spPr>
          <a:xfrm>
            <a:off x="185158" y="6130926"/>
            <a:ext cx="1675098" cy="681038"/>
          </a:xfrm>
          <a:prstGeom prst="rect">
            <a:avLst/>
          </a:prstGeom>
          <a:ln w="12700">
            <a:miter lim="400000"/>
          </a:ln>
        </p:spPr>
      </p:pic>
      <p:sp>
        <p:nvSpPr>
          <p:cNvPr id="82" name="Número de diapositiva"/>
          <p:cNvSpPr txBox="1">
            <a:spLocks noGrp="1"/>
          </p:cNvSpPr>
          <p:nvPr>
            <p:ph type="sldNum" sz="quarter" idx="2"/>
          </p:nvPr>
        </p:nvSpPr>
        <p:spPr>
          <a:xfrm>
            <a:off x="11095216" y="6414780"/>
            <a:ext cx="258585" cy="248265"/>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467993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sspd@superservicios.gov.cowww.superservicios.gov.c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idx="4294967295"/>
          </p:nvPr>
        </p:nvSpPr>
        <p:spPr>
          <a:xfrm>
            <a:off x="642950" y="2198700"/>
            <a:ext cx="9072600" cy="2387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6000"/>
              <a:buFont typeface="Arial"/>
              <a:buNone/>
            </a:pPr>
            <a:r>
              <a:rPr lang="es-CO" sz="6000" b="1" i="0" u="none" strike="noStrike" cap="none" dirty="0" smtClean="0">
                <a:solidFill>
                  <a:schemeClr val="lt1"/>
                </a:solidFill>
                <a:latin typeface="Calibri"/>
                <a:ea typeface="Calibri"/>
                <a:cs typeface="Calibri"/>
                <a:sym typeface="Calibri"/>
              </a:rPr>
              <a:t>Boletín de Monitoreo de Mercados Energía y Gas marzo – mayo de 2022</a:t>
            </a:r>
            <a:br>
              <a:rPr lang="es-CO" sz="6000" b="1" i="0" u="none" strike="noStrike" cap="none" dirty="0" smtClean="0">
                <a:solidFill>
                  <a:schemeClr val="lt1"/>
                </a:solidFill>
                <a:latin typeface="Calibri"/>
                <a:ea typeface="Calibri"/>
                <a:cs typeface="Calibri"/>
                <a:sym typeface="Calibri"/>
              </a:rPr>
            </a:br>
            <a:r>
              <a:rPr lang="es-CO" sz="6000" b="1" i="0" u="none" strike="noStrike" cap="none" dirty="0">
                <a:solidFill>
                  <a:schemeClr val="lt1"/>
                </a:solidFill>
                <a:latin typeface="Arial"/>
                <a:ea typeface="Arial"/>
                <a:cs typeface="Arial"/>
                <a:sym typeface="Arial"/>
              </a:rPr>
              <a:t/>
            </a:r>
            <a:br>
              <a:rPr lang="es-CO" sz="6000" b="1" i="0" u="none" strike="noStrike" cap="none" dirty="0">
                <a:solidFill>
                  <a:schemeClr val="lt1"/>
                </a:solidFill>
                <a:latin typeface="Arial"/>
                <a:ea typeface="Arial"/>
                <a:cs typeface="Arial"/>
                <a:sym typeface="Arial"/>
              </a:rPr>
            </a:br>
            <a:endParaRPr sz="4000" b="0" i="0" u="none" strike="noStrike" cap="none" dirty="0">
              <a:solidFill>
                <a:schemeClr val="dk1"/>
              </a:solidFill>
              <a:latin typeface="Arial"/>
              <a:ea typeface="Arial"/>
              <a:cs typeface="Arial"/>
              <a:sym typeface="Arial"/>
            </a:endParaRPr>
          </a:p>
        </p:txBody>
      </p:sp>
      <p:sp>
        <p:nvSpPr>
          <p:cNvPr id="85" name="Google Shape;85;p1"/>
          <p:cNvSpPr txBox="1">
            <a:spLocks noGrp="1"/>
          </p:cNvSpPr>
          <p:nvPr>
            <p:ph type="subTitle" idx="4294967295"/>
          </p:nvPr>
        </p:nvSpPr>
        <p:spPr>
          <a:xfrm>
            <a:off x="720425" y="3934700"/>
            <a:ext cx="8595000" cy="1551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400"/>
              <a:buFont typeface="Arial"/>
              <a:buNone/>
            </a:pPr>
            <a:r>
              <a:rPr lang="es-CO" sz="2400" b="0" i="0" u="none" strike="noStrike" cap="none" dirty="0">
                <a:solidFill>
                  <a:schemeClr val="lt1"/>
                </a:solidFill>
                <a:latin typeface="Arial"/>
                <a:ea typeface="Arial"/>
                <a:cs typeface="Arial"/>
                <a:sym typeface="Arial"/>
              </a:rPr>
              <a:t>Superintendencia Delegada para Energía y Gas Combustible </a:t>
            </a:r>
            <a:r>
              <a:rPr lang="es-CO" sz="2400" b="0" i="0" u="none" strike="noStrike" cap="none" dirty="0" smtClean="0">
                <a:solidFill>
                  <a:schemeClr val="lt1"/>
                </a:solidFill>
                <a:latin typeface="Arial"/>
                <a:ea typeface="Arial"/>
                <a:cs typeface="Arial"/>
                <a:sym typeface="Arial"/>
              </a:rPr>
              <a:t>Agosto de </a:t>
            </a:r>
            <a:r>
              <a:rPr lang="es-CO" sz="2400" b="0" i="0" u="none" strike="noStrike" cap="none" dirty="0">
                <a:solidFill>
                  <a:schemeClr val="lt1"/>
                </a:solidFill>
                <a:latin typeface="Arial"/>
                <a:ea typeface="Arial"/>
                <a:cs typeface="Arial"/>
                <a:sym typeface="Arial"/>
              </a:rPr>
              <a:t>2022, Bogotá D.C.</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Indisponibilidad en la infraestructura de energía eléctrica</a:t>
            </a:r>
            <a:endParaRPr sz="2800" b="0" i="0" u="none" strike="noStrike" cap="none" dirty="0">
              <a:solidFill>
                <a:schemeClr val="lt1"/>
              </a:solidFill>
              <a:latin typeface="Trebuchet MS"/>
              <a:ea typeface="Trebuchet MS"/>
              <a:cs typeface="Trebuchet MS"/>
              <a:sym typeface="Trebuchet MS"/>
            </a:endParaRPr>
          </a:p>
        </p:txBody>
      </p:sp>
      <p:sp>
        <p:nvSpPr>
          <p:cNvPr id="765" name="Google Shape;765;p88"/>
          <p:cNvSpPr txBox="1"/>
          <p:nvPr/>
        </p:nvSpPr>
        <p:spPr>
          <a:xfrm>
            <a:off x="344359" y="5117410"/>
            <a:ext cx="5867025" cy="738623"/>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400"/>
              <a:buFont typeface="Arial"/>
              <a:buChar char="•"/>
            </a:pPr>
            <a:r>
              <a:rPr lang="es-MX" sz="1400" dirty="0">
                <a:latin typeface="Trebuchet MS"/>
                <a:sym typeface="Trebuchet MS"/>
              </a:rPr>
              <a:t>Por la magnitud de la capacidad involucrada, se destacan las indisponibilidades en las plantas de </a:t>
            </a:r>
            <a:r>
              <a:rPr lang="es-MX" sz="1400" dirty="0" err="1">
                <a:latin typeface="Trebuchet MS"/>
                <a:sym typeface="Trebuchet MS"/>
              </a:rPr>
              <a:t>Tebsa</a:t>
            </a:r>
            <a:r>
              <a:rPr lang="es-MX" sz="1400" dirty="0">
                <a:latin typeface="Trebuchet MS"/>
                <a:sym typeface="Trebuchet MS"/>
              </a:rPr>
              <a:t> (14 eventos) y </a:t>
            </a:r>
            <a:r>
              <a:rPr lang="es-MX" sz="1400" dirty="0" err="1">
                <a:latin typeface="Trebuchet MS"/>
                <a:sym typeface="Trebuchet MS"/>
              </a:rPr>
              <a:t>Gecelca</a:t>
            </a:r>
            <a:r>
              <a:rPr lang="es-MX" sz="1400" dirty="0">
                <a:latin typeface="Trebuchet MS"/>
                <a:sym typeface="Trebuchet MS"/>
              </a:rPr>
              <a:t> 32 (6 eventos).</a:t>
            </a:r>
            <a:endParaRPr lang="es-CO" sz="1400" dirty="0">
              <a:latin typeface="Trebuchet MS"/>
              <a:sym typeface="Trebuchet MS"/>
            </a:endParaRPr>
          </a:p>
        </p:txBody>
      </p:sp>
      <p:sp>
        <p:nvSpPr>
          <p:cNvPr id="766" name="Google Shape;766;p88"/>
          <p:cNvSpPr txBox="1"/>
          <p:nvPr/>
        </p:nvSpPr>
        <p:spPr>
          <a:xfrm>
            <a:off x="6361871" y="3624516"/>
            <a:ext cx="5525329" cy="11695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Los eventos por generación son los que comprometen la mayor capacidad de generación. Por frecuencia y duración media, son los de mayor impacto para el sistema durante el trimestre.</a:t>
            </a: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Por duración media, los eventos por turbina son los de mayor impacto.</a:t>
            </a:r>
          </a:p>
        </p:txBody>
      </p:sp>
      <p:graphicFrame>
        <p:nvGraphicFramePr>
          <p:cNvPr id="3" name="Tabla 2">
            <a:extLst>
              <a:ext uri="{FF2B5EF4-FFF2-40B4-BE49-F238E27FC236}">
                <a16:creationId xmlns="" xmlns:a16="http://schemas.microsoft.com/office/drawing/2014/main" id="{1F4211DE-5046-4684-A4AA-27A53A6AAE39}"/>
              </a:ext>
            </a:extLst>
          </p:cNvPr>
          <p:cNvGraphicFramePr>
            <a:graphicFrameLocks noGrp="1"/>
          </p:cNvGraphicFramePr>
          <p:nvPr>
            <p:extLst/>
          </p:nvPr>
        </p:nvGraphicFramePr>
        <p:xfrm>
          <a:off x="6604556" y="1740590"/>
          <a:ext cx="4209624" cy="1739013"/>
        </p:xfrm>
        <a:graphic>
          <a:graphicData uri="http://schemas.openxmlformats.org/drawingml/2006/table">
            <a:tbl>
              <a:tblPr firstRow="1" bandRow="1">
                <a:tableStyleId>{C083E6E3-FA7D-4D7B-A595-EF9225AFEA82}</a:tableStyleId>
              </a:tblPr>
              <a:tblGrid>
                <a:gridCol w="1186505">
                  <a:extLst>
                    <a:ext uri="{9D8B030D-6E8A-4147-A177-3AD203B41FA5}">
                      <a16:colId xmlns="" xmlns:a16="http://schemas.microsoft.com/office/drawing/2014/main" val="3251079020"/>
                    </a:ext>
                  </a:extLst>
                </a:gridCol>
                <a:gridCol w="1110343">
                  <a:extLst>
                    <a:ext uri="{9D8B030D-6E8A-4147-A177-3AD203B41FA5}">
                      <a16:colId xmlns="" xmlns:a16="http://schemas.microsoft.com/office/drawing/2014/main" val="2364706320"/>
                    </a:ext>
                  </a:extLst>
                </a:gridCol>
                <a:gridCol w="951722">
                  <a:extLst>
                    <a:ext uri="{9D8B030D-6E8A-4147-A177-3AD203B41FA5}">
                      <a16:colId xmlns="" xmlns:a16="http://schemas.microsoft.com/office/drawing/2014/main" val="3249384545"/>
                    </a:ext>
                  </a:extLst>
                </a:gridCol>
                <a:gridCol w="961054">
                  <a:extLst>
                    <a:ext uri="{9D8B030D-6E8A-4147-A177-3AD203B41FA5}">
                      <a16:colId xmlns="" xmlns:a16="http://schemas.microsoft.com/office/drawing/2014/main" val="1991548429"/>
                    </a:ext>
                  </a:extLst>
                </a:gridCol>
              </a:tblGrid>
              <a:tr h="576248">
                <a:tc>
                  <a:txBody>
                    <a:bodyPr/>
                    <a:lstStyle/>
                    <a:p>
                      <a:pPr algn="ctr">
                        <a:lnSpc>
                          <a:spcPct val="107000"/>
                        </a:lnSpc>
                        <a:spcAft>
                          <a:spcPts val="800"/>
                        </a:spcAft>
                      </a:pPr>
                      <a:r>
                        <a:rPr lang="es-419" sz="1200" dirty="0">
                          <a:solidFill>
                            <a:schemeClr val="tx1"/>
                          </a:solidFill>
                          <a:effectLst/>
                        </a:rPr>
                        <a:t>Evento</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Capacidad involucrada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Frecuencia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a:solidFill>
                            <a:schemeClr val="tx1"/>
                          </a:solidFill>
                          <a:effectLst/>
                        </a:rPr>
                        <a:t>Duración media</a:t>
                      </a:r>
                      <a:endParaRPr lang="es-CO" sz="120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4243231033"/>
                  </a:ext>
                </a:extLst>
              </a:tr>
              <a:tr h="232553">
                <a:tc>
                  <a:txBody>
                    <a:bodyPr/>
                    <a:lstStyle/>
                    <a:p>
                      <a:pPr algn="l">
                        <a:lnSpc>
                          <a:spcPct val="107000"/>
                        </a:lnSpc>
                        <a:spcAft>
                          <a:spcPts val="800"/>
                        </a:spcAft>
                      </a:pPr>
                      <a:r>
                        <a:rPr lang="es-CO" sz="1200" dirty="0">
                          <a:solidFill>
                            <a:schemeClr val="tx1"/>
                          </a:solidFill>
                          <a:effectLst/>
                        </a:rPr>
                        <a:t>Turbina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214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CO" sz="1200" dirty="0">
                          <a:solidFill>
                            <a:schemeClr val="tx1"/>
                          </a:solidFill>
                          <a:effectLst/>
                        </a:rPr>
                        <a:t>12</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144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923234792"/>
                  </a:ext>
                </a:extLst>
              </a:tr>
              <a:tr h="232553">
                <a:tc>
                  <a:txBody>
                    <a:bodyPr/>
                    <a:lstStyle/>
                    <a:p>
                      <a:pPr algn="l">
                        <a:lnSpc>
                          <a:spcPct val="107000"/>
                        </a:lnSpc>
                        <a:spcAft>
                          <a:spcPts val="800"/>
                        </a:spcAft>
                      </a:pPr>
                      <a:r>
                        <a:rPr lang="es-CO" sz="1200" dirty="0">
                          <a:solidFill>
                            <a:schemeClr val="tx1"/>
                          </a:solidFill>
                          <a:effectLst/>
                        </a:rPr>
                        <a:t>Caldera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892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CO" sz="1200" dirty="0">
                          <a:solidFill>
                            <a:schemeClr val="tx1"/>
                          </a:solidFill>
                          <a:effectLst/>
                        </a:rPr>
                        <a:t>32</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22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3154099868"/>
                  </a:ext>
                </a:extLst>
              </a:tr>
              <a:tr h="232553">
                <a:tc>
                  <a:txBody>
                    <a:bodyPr/>
                    <a:lstStyle/>
                    <a:p>
                      <a:pPr algn="l">
                        <a:lnSpc>
                          <a:spcPct val="107000"/>
                        </a:lnSpc>
                        <a:spcAft>
                          <a:spcPts val="800"/>
                        </a:spcAft>
                      </a:pPr>
                      <a:r>
                        <a:rPr lang="es-CO" sz="1200" dirty="0">
                          <a:solidFill>
                            <a:schemeClr val="tx1"/>
                          </a:solidFill>
                          <a:effectLst/>
                        </a:rPr>
                        <a:t>Generador</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1068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CO" sz="1200" dirty="0">
                          <a:solidFill>
                            <a:schemeClr val="tx1"/>
                          </a:solidFill>
                          <a:effectLst/>
                        </a:rPr>
                        <a:t>21</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4.2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236334768"/>
                  </a:ext>
                </a:extLst>
              </a:tr>
              <a:tr h="232553">
                <a:tc>
                  <a:txBody>
                    <a:bodyPr/>
                    <a:lstStyle/>
                    <a:p>
                      <a:pPr algn="l">
                        <a:lnSpc>
                          <a:spcPct val="107000"/>
                        </a:lnSpc>
                        <a:spcAft>
                          <a:spcPts val="800"/>
                        </a:spcAft>
                      </a:pPr>
                      <a:r>
                        <a:rPr lang="es-CO" sz="1200" dirty="0">
                          <a:solidFill>
                            <a:schemeClr val="tx1"/>
                          </a:solidFill>
                          <a:effectLst/>
                        </a:rPr>
                        <a:t>Transformador</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255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CO" sz="1200" dirty="0">
                          <a:solidFill>
                            <a:schemeClr val="tx1"/>
                          </a:solidFill>
                          <a:effectLst/>
                        </a:rPr>
                        <a:t>61</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0.4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36622642"/>
                  </a:ext>
                </a:extLst>
              </a:tr>
              <a:tr h="232553">
                <a:tc>
                  <a:txBody>
                    <a:bodyPr/>
                    <a:lstStyle/>
                    <a:p>
                      <a:pPr algn="l">
                        <a:lnSpc>
                          <a:spcPct val="107000"/>
                        </a:lnSpc>
                        <a:spcAft>
                          <a:spcPts val="800"/>
                        </a:spcAft>
                      </a:pPr>
                      <a:r>
                        <a:rPr lang="es-CO" sz="1200" dirty="0">
                          <a:solidFill>
                            <a:schemeClr val="tx1"/>
                          </a:solidFill>
                          <a:effectLst/>
                          <a:latin typeface="+mn-lt"/>
                        </a:rPr>
                        <a:t>Combustible</a:t>
                      </a:r>
                      <a:endParaRPr lang="es-CO" sz="1200" dirty="0">
                        <a:solidFill>
                          <a:schemeClr val="tx1"/>
                        </a:solidFill>
                        <a:effectLst/>
                        <a:latin typeface="+mn-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n-lt"/>
                          <a:ea typeface="Calibri" panose="020F0502020204030204" pitchFamily="34" charset="0"/>
                        </a:rPr>
                        <a:t>136 MW</a:t>
                      </a:r>
                      <a:endParaRPr lang="es-CO" sz="1200" dirty="0">
                        <a:solidFill>
                          <a:schemeClr val="tx1"/>
                        </a:solidFill>
                        <a:effectLst/>
                        <a:latin typeface="+mn-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n-lt"/>
                          <a:ea typeface="Calibri" panose="020F0502020204030204" pitchFamily="34" charset="0"/>
                        </a:rPr>
                        <a:t>9</a:t>
                      </a:r>
                      <a:endParaRPr lang="es-CO" sz="1200" dirty="0">
                        <a:solidFill>
                          <a:schemeClr val="tx1"/>
                        </a:solidFill>
                        <a:effectLst/>
                        <a:latin typeface="+mn-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n-lt"/>
                          <a:ea typeface="Calibri" panose="020F0502020204030204" pitchFamily="34" charset="0"/>
                        </a:rPr>
                        <a:t>23.4 h</a:t>
                      </a:r>
                      <a:endParaRPr lang="es-CO" sz="1200" dirty="0">
                        <a:solidFill>
                          <a:schemeClr val="tx1"/>
                        </a:solidFill>
                        <a:effectLst/>
                        <a:latin typeface="+mn-lt"/>
                        <a:ea typeface="Calibri" panose="020F0502020204030204" pitchFamily="34" charset="0"/>
                      </a:endParaRPr>
                    </a:p>
                  </a:txBody>
                  <a:tcPr marL="68580" marR="68580" marT="0" marB="0" anchor="ctr"/>
                </a:tc>
                <a:extLst>
                  <a:ext uri="{0D108BD9-81ED-4DB2-BD59-A6C34878D82A}">
                    <a16:rowId xmlns="" xmlns:a16="http://schemas.microsoft.com/office/drawing/2014/main" val="2621687432"/>
                  </a:ext>
                </a:extLst>
              </a:tr>
            </a:tbl>
          </a:graphicData>
        </a:graphic>
      </p:graphicFrame>
      <p:pic>
        <p:nvPicPr>
          <p:cNvPr id="7" name="Imagen 6" descr="Gráfico, Gráfico de dispersión&#10;&#10;Descripción generada automáticamente">
            <a:extLst>
              <a:ext uri="{FF2B5EF4-FFF2-40B4-BE49-F238E27FC236}">
                <a16:creationId xmlns="" xmlns:a16="http://schemas.microsoft.com/office/drawing/2014/main" id="{7EE4A49A-54D7-FE22-FA65-594C6FF132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067" y="1655467"/>
            <a:ext cx="5844816" cy="3053766"/>
          </a:xfrm>
          <a:prstGeom prst="rect">
            <a:avLst/>
          </a:prstGeom>
          <a:noFill/>
          <a:ln>
            <a:noFill/>
          </a:ln>
        </p:spPr>
      </p:pic>
    </p:spTree>
    <p:extLst>
      <p:ext uri="{BB962C8B-B14F-4D97-AF65-F5344CB8AC3E}">
        <p14:creationId xmlns:p14="http://schemas.microsoft.com/office/powerpoint/2010/main" val="210633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1EAA05-433E-4003-96A1-38FF00C35C0A}"/>
              </a:ext>
            </a:extLst>
          </p:cNvPr>
          <p:cNvSpPr>
            <a:spLocks noGrp="1"/>
          </p:cNvSpPr>
          <p:nvPr>
            <p:ph type="title"/>
          </p:nvPr>
        </p:nvSpPr>
        <p:spPr/>
        <p:txBody>
          <a:bodyPr>
            <a:normAutofit/>
          </a:bodyPr>
          <a:lstStyle/>
          <a:p>
            <a:r>
              <a:rPr lang="es-MX" sz="4000" dirty="0" smtClean="0"/>
              <a:t>Nivel de cumplimiento ley 1955 at 296 - MME 40715 de 2019</a:t>
            </a:r>
            <a:endParaRPr lang="es-CO" sz="4000" dirty="0"/>
          </a:p>
        </p:txBody>
      </p:sp>
      <p:sp>
        <p:nvSpPr>
          <p:cNvPr id="8" name="CuadroTexto 7">
            <a:extLst>
              <a:ext uri="{FF2B5EF4-FFF2-40B4-BE49-F238E27FC236}">
                <a16:creationId xmlns="" xmlns:a16="http://schemas.microsoft.com/office/drawing/2014/main" id="{70C0076D-BC83-4C8F-9FBC-253610229825}"/>
              </a:ext>
            </a:extLst>
          </p:cNvPr>
          <p:cNvSpPr txBox="1"/>
          <p:nvPr/>
        </p:nvSpPr>
        <p:spPr>
          <a:xfrm>
            <a:off x="1124319" y="4485836"/>
            <a:ext cx="10229481" cy="923330"/>
          </a:xfrm>
          <a:prstGeom prst="rect">
            <a:avLst/>
          </a:prstGeom>
          <a:noFill/>
        </p:spPr>
        <p:txBody>
          <a:bodyPr wrap="square" rtlCol="0">
            <a:spAutoFit/>
          </a:bodyPr>
          <a:lstStyle/>
          <a:p>
            <a:pPr algn="just"/>
            <a:r>
              <a:rPr lang="es-MX" b="1" dirty="0">
                <a:latin typeface="Calibri" panose="020F0502020204030204" pitchFamily="34" charset="0"/>
                <a:ea typeface="Calibri" panose="020F0502020204030204" pitchFamily="34" charset="0"/>
                <a:cs typeface="Times New Roman" panose="02020603050405020304" pitchFamily="18" charset="0"/>
              </a:rPr>
              <a:t>6 agentes cumplen con el límite exigido con base en la información reportada por XM en concordancia con el artículo 6 de la </a:t>
            </a:r>
            <a:r>
              <a:rPr lang="es-MX" b="1" dirty="0" smtClean="0">
                <a:latin typeface="Calibri" panose="020F0502020204030204" pitchFamily="34" charset="0"/>
                <a:ea typeface="Calibri" panose="020F0502020204030204" pitchFamily="34" charset="0"/>
                <a:cs typeface="Times New Roman" panose="02020603050405020304" pitchFamily="18" charset="0"/>
              </a:rPr>
              <a:t>Resolución MME 40715 de 2019. </a:t>
            </a:r>
            <a:r>
              <a:rPr lang="es-MX" b="1" dirty="0">
                <a:latin typeface="Calibri" panose="020F0502020204030204" pitchFamily="34" charset="0"/>
                <a:ea typeface="Calibri" panose="020F0502020204030204" pitchFamily="34" charset="0"/>
                <a:cs typeface="Times New Roman" panose="02020603050405020304" pitchFamily="18" charset="0"/>
              </a:rPr>
              <a:t>Estos agentes son Vatia, Electrificadora del Caquetá, Compañía de Electricidad de Tuluá, </a:t>
            </a:r>
            <a:r>
              <a:rPr lang="es-MX" b="1" dirty="0" smtClean="0">
                <a:latin typeface="Calibri" panose="020F0502020204030204" pitchFamily="34" charset="0"/>
                <a:ea typeface="Calibri" panose="020F0502020204030204" pitchFamily="34" charset="0"/>
                <a:cs typeface="Times New Roman" panose="02020603050405020304" pitchFamily="18" charset="0"/>
              </a:rPr>
              <a:t>Celsia, Profesionales en Energía y </a:t>
            </a:r>
            <a:r>
              <a:rPr lang="es-MX" b="1" dirty="0">
                <a:latin typeface="Calibri" panose="020F0502020204030204" pitchFamily="34" charset="0"/>
                <a:ea typeface="Calibri" panose="020F0502020204030204" pitchFamily="34" charset="0"/>
                <a:cs typeface="Times New Roman" panose="02020603050405020304" pitchFamily="18" charset="0"/>
              </a:rPr>
              <a:t>Electrificadora de Santander. </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265728" y="1591882"/>
            <a:ext cx="11660543" cy="2340000"/>
          </a:xfrm>
          <a:prstGeom prst="rect">
            <a:avLst/>
          </a:prstGeom>
        </p:spPr>
      </p:pic>
    </p:spTree>
    <p:extLst>
      <p:ext uri="{BB962C8B-B14F-4D97-AF65-F5344CB8AC3E}">
        <p14:creationId xmlns:p14="http://schemas.microsoft.com/office/powerpoint/2010/main" val="292387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964F03-878C-4469-8D97-4A32AC95CE9E}"/>
              </a:ext>
            </a:extLst>
          </p:cNvPr>
          <p:cNvSpPr>
            <a:spLocks noGrp="1"/>
          </p:cNvSpPr>
          <p:nvPr>
            <p:ph type="title"/>
          </p:nvPr>
        </p:nvSpPr>
        <p:spPr/>
        <p:txBody>
          <a:bodyPr/>
          <a:lstStyle/>
          <a:p>
            <a:pPr algn="just"/>
            <a:r>
              <a:rPr lang="es-ES" dirty="0"/>
              <a:t>Reconciliación positiva, costos de restricciones y precio de bolsa</a:t>
            </a:r>
            <a:endParaRPr lang="es-CO" dirty="0"/>
          </a:p>
        </p:txBody>
      </p:sp>
      <p:sp>
        <p:nvSpPr>
          <p:cNvPr id="4" name="CuadroTexto 3">
            <a:extLst>
              <a:ext uri="{FF2B5EF4-FFF2-40B4-BE49-F238E27FC236}">
                <a16:creationId xmlns="" xmlns:a16="http://schemas.microsoft.com/office/drawing/2014/main" id="{9C69E69A-5CD3-4C10-BC77-775917E53554}"/>
              </a:ext>
            </a:extLst>
          </p:cNvPr>
          <p:cNvSpPr txBox="1"/>
          <p:nvPr/>
        </p:nvSpPr>
        <p:spPr>
          <a:xfrm>
            <a:off x="7041213" y="2950843"/>
            <a:ext cx="4490251" cy="2308324"/>
          </a:xfrm>
          <a:prstGeom prst="rect">
            <a:avLst/>
          </a:prstGeom>
          <a:noFill/>
        </p:spPr>
        <p:txBody>
          <a:bodyPr wrap="square" rtlCol="0">
            <a:spAutoFit/>
          </a:bodyPr>
          <a:lstStyle/>
          <a:p>
            <a:pPr algn="just"/>
            <a:r>
              <a:rPr lang="es-ES" b="1" dirty="0" smtClean="0">
                <a:latin typeface="Calibri" panose="020F0502020204030204" pitchFamily="34" charset="0"/>
                <a:ea typeface="Calibri" panose="020F0502020204030204" pitchFamily="34" charset="0"/>
                <a:cs typeface="Times New Roman" panose="02020603050405020304" pitchFamily="18" charset="0"/>
              </a:rPr>
              <a:t>L</a:t>
            </a: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os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costos de restricciones y el precio de bolsa mantienen una correlación </a:t>
            </a: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negativa.</a:t>
            </a:r>
          </a:p>
          <a:p>
            <a:pPr algn="just"/>
            <a:endParaRPr lang="es-ES" b="1" dirty="0">
              <a:latin typeface="Calibri" panose="020F0502020204030204" pitchFamily="34" charset="0"/>
              <a:ea typeface="Calibri" panose="020F0502020204030204" pitchFamily="34" charset="0"/>
              <a:cs typeface="Times New Roman" panose="02020603050405020304" pitchFamily="18" charset="0"/>
            </a:endParaRPr>
          </a:p>
          <a:p>
            <a:pPr algn="just"/>
            <a:r>
              <a:rPr lang="es-MX" b="1" dirty="0" smtClean="0">
                <a:latin typeface="Calibri" panose="020F0502020204030204" pitchFamily="34" charset="0"/>
                <a:ea typeface="Calibri" panose="020F0502020204030204" pitchFamily="34" charset="0"/>
                <a:cs typeface="Times New Roman" panose="02020603050405020304" pitchFamily="18" charset="0"/>
              </a:rPr>
              <a:t>El </a:t>
            </a:r>
            <a:r>
              <a:rPr lang="es-MX" b="1" dirty="0">
                <a:latin typeface="Calibri" panose="020F0502020204030204" pitchFamily="34" charset="0"/>
                <a:ea typeface="Calibri" panose="020F0502020204030204" pitchFamily="34" charset="0"/>
                <a:cs typeface="Times New Roman" panose="02020603050405020304" pitchFamily="18" charset="0"/>
              </a:rPr>
              <a:t>mayor costo de restricciones se da el día 29 de mayo (65.34 $/kWh), asociado </a:t>
            </a:r>
            <a:r>
              <a:rPr lang="es-MX" b="1" dirty="0" smtClean="0">
                <a:latin typeface="Calibri" panose="020F0502020204030204" pitchFamily="34" charset="0"/>
                <a:ea typeface="Calibri" panose="020F0502020204030204" pitchFamily="34" charset="0"/>
                <a:cs typeface="Times New Roman" panose="02020603050405020304" pitchFamily="18" charset="0"/>
              </a:rPr>
              <a:t>a </a:t>
            </a:r>
            <a:r>
              <a:rPr lang="es-MX" b="1" dirty="0">
                <a:latin typeface="Calibri" panose="020F0502020204030204" pitchFamily="34" charset="0"/>
                <a:ea typeface="Calibri" panose="020F0502020204030204" pitchFamily="34" charset="0"/>
                <a:cs typeface="Times New Roman" panose="02020603050405020304" pitchFamily="18" charset="0"/>
              </a:rPr>
              <a:t>medidas preventivas </a:t>
            </a:r>
            <a:r>
              <a:rPr lang="es-MX" b="1" dirty="0" smtClean="0">
                <a:latin typeface="Calibri" panose="020F0502020204030204" pitchFamily="34" charset="0"/>
                <a:ea typeface="Calibri" panose="020F0502020204030204" pitchFamily="34" charset="0"/>
                <a:cs typeface="Times New Roman" panose="02020603050405020304" pitchFamily="18" charset="0"/>
              </a:rPr>
              <a:t>para </a:t>
            </a:r>
            <a:r>
              <a:rPr lang="es-MX" b="1" dirty="0">
                <a:latin typeface="Calibri" panose="020F0502020204030204" pitchFamily="34" charset="0"/>
                <a:ea typeface="Calibri" panose="020F0502020204030204" pitchFamily="34" charset="0"/>
                <a:cs typeface="Times New Roman" panose="02020603050405020304" pitchFamily="18" charset="0"/>
              </a:rPr>
              <a:t>asegurar la prestación del servicio de energía eléctrica para la primera vuelta de elecciones </a:t>
            </a:r>
            <a:r>
              <a:rPr lang="es-MX" b="1" dirty="0" smtClean="0">
                <a:latin typeface="Calibri" panose="020F0502020204030204" pitchFamily="34" charset="0"/>
                <a:ea typeface="Calibri" panose="020F0502020204030204" pitchFamily="34" charset="0"/>
                <a:cs typeface="Times New Roman" panose="02020603050405020304" pitchFamily="18" charset="0"/>
              </a:rPr>
              <a:t>presidenciales</a:t>
            </a:r>
            <a:endParaRPr lang="es-ES" sz="18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G:\Mi unidad\Superservicios\Boletines\Trimestral\Comparación restricciones 2.png"/>
          <p:cNvPicPr/>
          <p:nvPr/>
        </p:nvPicPr>
        <p:blipFill>
          <a:blip r:embed="rId2">
            <a:extLst>
              <a:ext uri="{28A0092B-C50C-407E-A947-70E740481C1C}">
                <a14:useLocalDpi xmlns:a14="http://schemas.microsoft.com/office/drawing/2010/main" val="0"/>
              </a:ext>
            </a:extLst>
          </a:blip>
          <a:srcRect/>
          <a:stretch>
            <a:fillRect/>
          </a:stretch>
        </p:blipFill>
        <p:spPr bwMode="auto">
          <a:xfrm>
            <a:off x="201213" y="2125005"/>
            <a:ext cx="6840000" cy="3960000"/>
          </a:xfrm>
          <a:prstGeom prst="rect">
            <a:avLst/>
          </a:prstGeom>
          <a:noFill/>
          <a:ln>
            <a:noFill/>
          </a:ln>
        </p:spPr>
      </p:pic>
    </p:spTree>
    <p:extLst>
      <p:ext uri="{BB962C8B-B14F-4D97-AF65-F5344CB8AC3E}">
        <p14:creationId xmlns:p14="http://schemas.microsoft.com/office/powerpoint/2010/main" val="258262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BCBD4A-0D83-4DA8-A81E-BBAD6708E3AF}"/>
              </a:ext>
            </a:extLst>
          </p:cNvPr>
          <p:cNvSpPr>
            <a:spLocks noGrp="1"/>
          </p:cNvSpPr>
          <p:nvPr>
            <p:ph type="title"/>
          </p:nvPr>
        </p:nvSpPr>
        <p:spPr/>
        <p:txBody>
          <a:bodyPr/>
          <a:lstStyle/>
          <a:p>
            <a:pPr algn="just"/>
            <a:r>
              <a:rPr lang="es-CO" dirty="0"/>
              <a:t>Generación fuera de mérito en el trimestre</a:t>
            </a:r>
          </a:p>
        </p:txBody>
      </p:sp>
      <p:pic>
        <p:nvPicPr>
          <p:cNvPr id="4" name="Imagen 3"/>
          <p:cNvPicPr>
            <a:picLocks noChangeAspect="1"/>
          </p:cNvPicPr>
          <p:nvPr/>
        </p:nvPicPr>
        <p:blipFill>
          <a:blip r:embed="rId2"/>
          <a:stretch>
            <a:fillRect/>
          </a:stretch>
        </p:blipFill>
        <p:spPr>
          <a:xfrm>
            <a:off x="1492218" y="1375033"/>
            <a:ext cx="9207564" cy="5425886"/>
          </a:xfrm>
          <a:prstGeom prst="rect">
            <a:avLst/>
          </a:prstGeom>
        </p:spPr>
      </p:pic>
    </p:spTree>
    <p:extLst>
      <p:ext uri="{BB962C8B-B14F-4D97-AF65-F5344CB8AC3E}">
        <p14:creationId xmlns:p14="http://schemas.microsoft.com/office/powerpoint/2010/main" val="216996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75A333C-6A76-7A42-83DC-902F15E2226A}"/>
              </a:ext>
            </a:extLst>
          </p:cNvPr>
          <p:cNvSpPr>
            <a:spLocks noGrp="1"/>
          </p:cNvSpPr>
          <p:nvPr>
            <p:ph type="title"/>
          </p:nvPr>
        </p:nvSpPr>
        <p:spPr/>
        <p:txBody>
          <a:bodyPr/>
          <a:lstStyle/>
          <a:p>
            <a:r>
              <a:rPr lang="es-CO" dirty="0"/>
              <a:t>Indicador HHI (</a:t>
            </a:r>
            <a:r>
              <a:rPr lang="es-CO" dirty="0" err="1" smtClean="0"/>
              <a:t>Herfindahl-Hirschman</a:t>
            </a:r>
            <a:r>
              <a:rPr lang="es-CO" dirty="0" smtClean="0"/>
              <a:t> </a:t>
            </a:r>
            <a:r>
              <a:rPr lang="es-CO" dirty="0" err="1" smtClean="0"/>
              <a:t>Index</a:t>
            </a:r>
            <a:r>
              <a:rPr lang="es-CO" dirty="0" smtClean="0"/>
              <a:t>) - concentración</a:t>
            </a:r>
            <a:endParaRPr lang="es-CO" dirty="0"/>
          </a:p>
        </p:txBody>
      </p:sp>
      <p:pic>
        <p:nvPicPr>
          <p:cNvPr id="4" name="Imagen 3">
            <a:extLst>
              <a:ext uri="{FF2B5EF4-FFF2-40B4-BE49-F238E27FC236}">
                <a16:creationId xmlns="" xmlns:a16="http://schemas.microsoft.com/office/drawing/2014/main" id="{D6E766C2-8E3D-6749-9110-907E820EBA8E}"/>
              </a:ext>
            </a:extLst>
          </p:cNvPr>
          <p:cNvPicPr/>
          <p:nvPr/>
        </p:nvPicPr>
        <p:blipFill>
          <a:blip r:embed="rId2">
            <a:extLst>
              <a:ext uri="{28A0092B-C50C-407E-A947-70E740481C1C}">
                <a14:useLocalDpi xmlns:a14="http://schemas.microsoft.com/office/drawing/2010/main" val="0"/>
              </a:ext>
            </a:extLst>
          </a:blip>
          <a:stretch>
            <a:fillRect/>
          </a:stretch>
        </p:blipFill>
        <p:spPr>
          <a:xfrm>
            <a:off x="860775" y="1615440"/>
            <a:ext cx="4784408" cy="3489960"/>
          </a:xfrm>
          <a:prstGeom prst="rect">
            <a:avLst/>
          </a:prstGeom>
        </p:spPr>
      </p:pic>
      <p:pic>
        <p:nvPicPr>
          <p:cNvPr id="5" name="Imagen 4">
            <a:extLst>
              <a:ext uri="{FF2B5EF4-FFF2-40B4-BE49-F238E27FC236}">
                <a16:creationId xmlns="" xmlns:a16="http://schemas.microsoft.com/office/drawing/2014/main" id="{144B2A06-4BF6-194A-A99C-BA5C3230B929}"/>
              </a:ext>
            </a:extLst>
          </p:cNvPr>
          <p:cNvPicPr/>
          <p:nvPr/>
        </p:nvPicPr>
        <p:blipFill>
          <a:blip r:embed="rId3">
            <a:extLst>
              <a:ext uri="{28A0092B-C50C-407E-A947-70E740481C1C}">
                <a14:useLocalDpi xmlns:a14="http://schemas.microsoft.com/office/drawing/2010/main" val="0"/>
              </a:ext>
            </a:extLst>
          </a:blip>
          <a:stretch>
            <a:fillRect/>
          </a:stretch>
        </p:blipFill>
        <p:spPr>
          <a:xfrm>
            <a:off x="6467792" y="1640840"/>
            <a:ext cx="4886008" cy="3439160"/>
          </a:xfrm>
          <a:prstGeom prst="rect">
            <a:avLst/>
          </a:prstGeom>
        </p:spPr>
      </p:pic>
      <p:sp>
        <p:nvSpPr>
          <p:cNvPr id="6" name="CuadroTexto 5">
            <a:extLst>
              <a:ext uri="{FF2B5EF4-FFF2-40B4-BE49-F238E27FC236}">
                <a16:creationId xmlns="" xmlns:a16="http://schemas.microsoft.com/office/drawing/2014/main" id="{C2473BCA-1E4A-9342-A53C-1F472F92D552}"/>
              </a:ext>
            </a:extLst>
          </p:cNvPr>
          <p:cNvSpPr txBox="1"/>
          <p:nvPr/>
        </p:nvSpPr>
        <p:spPr>
          <a:xfrm>
            <a:off x="2903695" y="5606086"/>
            <a:ext cx="63846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s-CO" dirty="0" smtClean="0"/>
              <a:t>HHI Disponibilidad real promedio:  1332.52 (Concentración media)</a:t>
            </a:r>
          </a:p>
          <a:p>
            <a:pPr marL="285750" indent="-285750">
              <a:buFont typeface="Arial" panose="020B0604020202020204" pitchFamily="34" charset="0"/>
              <a:buChar char="•"/>
            </a:pPr>
            <a:r>
              <a:rPr lang="es-CO" dirty="0"/>
              <a:t>HHI </a:t>
            </a:r>
            <a:r>
              <a:rPr lang="es-CO" dirty="0" smtClean="0"/>
              <a:t>Generación real </a:t>
            </a:r>
            <a:r>
              <a:rPr lang="es-CO" dirty="0"/>
              <a:t>promedio:  </a:t>
            </a:r>
            <a:r>
              <a:rPr lang="es-CO" dirty="0" smtClean="0"/>
              <a:t>1830.90 (Concentración alta)</a:t>
            </a:r>
            <a:endParaRPr lang="es-CO" dirty="0"/>
          </a:p>
        </p:txBody>
      </p:sp>
      <p:sp>
        <p:nvSpPr>
          <p:cNvPr id="8" name="CuadroTexto 7">
            <a:extLst>
              <a:ext uri="{FF2B5EF4-FFF2-40B4-BE49-F238E27FC236}">
                <a16:creationId xmlns="" xmlns:a16="http://schemas.microsoft.com/office/drawing/2014/main" id="{BC1CCCCE-7DF1-744F-9759-EEB1404B1958}"/>
              </a:ext>
            </a:extLst>
          </p:cNvPr>
          <p:cNvSpPr txBox="1"/>
          <p:nvPr/>
        </p:nvSpPr>
        <p:spPr>
          <a:xfrm>
            <a:off x="1881346" y="1413290"/>
            <a:ext cx="21209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914400" rtl="0" fontAlgn="auto" latinLnBrk="0" hangingPunct="0">
              <a:lnSpc>
                <a:spcPct val="100000"/>
              </a:lnSpc>
              <a:spcBef>
                <a:spcPts val="0"/>
              </a:spcBef>
              <a:spcAft>
                <a:spcPts val="0"/>
              </a:spcAft>
              <a:buClrTx/>
              <a:buSzTx/>
              <a:tabLst/>
            </a:pPr>
            <a:r>
              <a:rPr kumimoji="0" lang="es-CO" sz="1400" b="0" i="0" u="none" strike="noStrike" cap="none" spc="0" normalizeH="0" baseline="0" dirty="0">
                <a:ln>
                  <a:noFill/>
                </a:ln>
                <a:solidFill>
                  <a:srgbClr val="000000"/>
                </a:solidFill>
                <a:effectLst/>
                <a:uFillTx/>
                <a:latin typeface="+mn-lt"/>
                <a:ea typeface="+mn-ea"/>
                <a:cs typeface="+mn-cs"/>
                <a:sym typeface="Arial"/>
              </a:rPr>
              <a:t>HHI Disponibilidad real</a:t>
            </a:r>
          </a:p>
        </p:txBody>
      </p:sp>
      <p:sp>
        <p:nvSpPr>
          <p:cNvPr id="9" name="CuadroTexto 8">
            <a:extLst>
              <a:ext uri="{FF2B5EF4-FFF2-40B4-BE49-F238E27FC236}">
                <a16:creationId xmlns="" xmlns:a16="http://schemas.microsoft.com/office/drawing/2014/main" id="{63607A7A-FF9C-3D4C-8976-0DFCFD668333}"/>
              </a:ext>
            </a:extLst>
          </p:cNvPr>
          <p:cNvSpPr txBox="1"/>
          <p:nvPr/>
        </p:nvSpPr>
        <p:spPr>
          <a:xfrm>
            <a:off x="7405846" y="1436151"/>
            <a:ext cx="21209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914400" rtl="0" fontAlgn="auto" latinLnBrk="0" hangingPunct="0">
              <a:lnSpc>
                <a:spcPct val="100000"/>
              </a:lnSpc>
              <a:spcBef>
                <a:spcPts val="0"/>
              </a:spcBef>
              <a:spcAft>
                <a:spcPts val="0"/>
              </a:spcAft>
              <a:buClrTx/>
              <a:buSzTx/>
              <a:tabLst/>
            </a:pPr>
            <a:r>
              <a:rPr kumimoji="0" lang="es-CO" sz="1400" b="0" i="0" u="none" strike="noStrike" cap="none" spc="0" normalizeH="0" baseline="0" dirty="0">
                <a:ln>
                  <a:noFill/>
                </a:ln>
                <a:solidFill>
                  <a:srgbClr val="000000"/>
                </a:solidFill>
                <a:effectLst/>
                <a:uFillTx/>
                <a:latin typeface="+mn-lt"/>
                <a:ea typeface="+mn-ea"/>
                <a:cs typeface="+mn-cs"/>
                <a:sym typeface="Arial"/>
              </a:rPr>
              <a:t>HHI Generación real</a:t>
            </a:r>
          </a:p>
        </p:txBody>
      </p:sp>
    </p:spTree>
    <p:extLst>
      <p:ext uri="{BB962C8B-B14F-4D97-AF65-F5344CB8AC3E}">
        <p14:creationId xmlns:p14="http://schemas.microsoft.com/office/powerpoint/2010/main" val="4285935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BF727D-93EA-9649-A928-DDF4C9B81D8C}"/>
              </a:ext>
            </a:extLst>
          </p:cNvPr>
          <p:cNvSpPr>
            <a:spLocks noGrp="1"/>
          </p:cNvSpPr>
          <p:nvPr>
            <p:ph type="title"/>
          </p:nvPr>
        </p:nvSpPr>
        <p:spPr/>
        <p:txBody>
          <a:bodyPr/>
          <a:lstStyle/>
          <a:p>
            <a:r>
              <a:rPr lang="es-CO" dirty="0"/>
              <a:t>Índice de oferta residual pivotal y bipivotal</a:t>
            </a:r>
          </a:p>
        </p:txBody>
      </p:sp>
      <p:pic>
        <p:nvPicPr>
          <p:cNvPr id="4" name="Imagen 3">
            <a:extLst>
              <a:ext uri="{FF2B5EF4-FFF2-40B4-BE49-F238E27FC236}">
                <a16:creationId xmlns="" xmlns:a16="http://schemas.microsoft.com/office/drawing/2014/main" id="{48C5CA90-993B-444D-BA78-75A3F2292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4320000" cy="3938417"/>
          </a:xfrm>
          <a:prstGeom prst="rect">
            <a:avLst/>
          </a:prstGeom>
        </p:spPr>
      </p:pic>
      <p:pic>
        <p:nvPicPr>
          <p:cNvPr id="5" name="Imagen 4">
            <a:extLst>
              <a:ext uri="{FF2B5EF4-FFF2-40B4-BE49-F238E27FC236}">
                <a16:creationId xmlns="" xmlns:a16="http://schemas.microsoft.com/office/drawing/2014/main" id="{A0A9E653-F0C9-5842-8886-1168D24DD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0" y="1325563"/>
            <a:ext cx="4013870" cy="3703637"/>
          </a:xfrm>
          <a:prstGeom prst="rect">
            <a:avLst/>
          </a:prstGeom>
        </p:spPr>
      </p:pic>
      <p:sp>
        <p:nvSpPr>
          <p:cNvPr id="6" name="CuadroTexto 5">
            <a:extLst>
              <a:ext uri="{FF2B5EF4-FFF2-40B4-BE49-F238E27FC236}">
                <a16:creationId xmlns="" xmlns:a16="http://schemas.microsoft.com/office/drawing/2014/main" id="{EAA82FBB-5675-9043-9155-AFB2F73B991B}"/>
              </a:ext>
            </a:extLst>
          </p:cNvPr>
          <p:cNvSpPr txBox="1"/>
          <p:nvPr/>
        </p:nvSpPr>
        <p:spPr>
          <a:xfrm>
            <a:off x="8437471" y="2813220"/>
            <a:ext cx="3378200"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1400" b="0" i="0" u="none" strike="noStrike" cap="none" spc="0" normalizeH="0" baseline="0" dirty="0">
                <a:ln>
                  <a:noFill/>
                </a:ln>
                <a:solidFill>
                  <a:srgbClr val="000000"/>
                </a:solidFill>
                <a:effectLst/>
                <a:uFillTx/>
                <a:latin typeface="+mn-lt"/>
                <a:ea typeface="+mn-ea"/>
                <a:cs typeface="+mn-cs"/>
                <a:sym typeface="Arial"/>
              </a:rPr>
              <a:t>El IOR fue menor a 1 para 2 agentes durante tres días</a:t>
            </a:r>
          </a:p>
          <a:p>
            <a:pPr marR="0" algn="l" defTabSz="914400" rtl="0" fontAlgn="auto" latinLnBrk="0" hangingPunct="0">
              <a:lnSpc>
                <a:spcPct val="100000"/>
              </a:lnSpc>
              <a:spcBef>
                <a:spcPts val="0"/>
              </a:spcBef>
              <a:spcAft>
                <a:spcPts val="0"/>
              </a:spcAft>
              <a:buClrTx/>
              <a:buSzTx/>
              <a:tabLst/>
            </a:pPr>
            <a:endParaRPr kumimoji="0" lang="es-CO" sz="1400" b="0" i="0" u="none" strike="noStrike" cap="none" spc="0" normalizeH="0" baseline="0" dirty="0">
              <a:ln>
                <a:noFill/>
              </a:ln>
              <a:solidFill>
                <a:srgbClr val="000000"/>
              </a:solidFill>
              <a:effectLst/>
              <a:uFillTx/>
              <a:latin typeface="+mn-lt"/>
              <a:ea typeface="+mn-ea"/>
              <a:cs typeface="+mn-cs"/>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CO" dirty="0"/>
              <a:t>El IOR bipivotal fue menor a 1 para varias combinaciones de dos </a:t>
            </a:r>
            <a:r>
              <a:rPr lang="es-CO" dirty="0" smtClean="0"/>
              <a:t>agentes</a:t>
            </a:r>
          </a:p>
          <a:p>
            <a:pPr marR="0" algn="l" defTabSz="914400" rtl="0" fontAlgn="auto" latinLnBrk="0" hangingPunct="0">
              <a:lnSpc>
                <a:spcPct val="100000"/>
              </a:lnSpc>
              <a:spcBef>
                <a:spcPts val="0"/>
              </a:spcBef>
              <a:spcAft>
                <a:spcPts val="0"/>
              </a:spcAft>
              <a:buClrTx/>
              <a:buSzTx/>
              <a:tabLst/>
            </a:pPr>
            <a:endParaRPr lang="es-CO" dirty="0" smtClean="0"/>
          </a:p>
        </p:txBody>
      </p:sp>
    </p:spTree>
    <p:extLst>
      <p:ext uri="{BB962C8B-B14F-4D97-AF65-F5344CB8AC3E}">
        <p14:creationId xmlns:p14="http://schemas.microsoft.com/office/powerpoint/2010/main" val="40556455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7B445A-CDFA-904C-A90F-FA891B93B81A}"/>
              </a:ext>
            </a:extLst>
          </p:cNvPr>
          <p:cNvSpPr>
            <a:spLocks noGrp="1"/>
          </p:cNvSpPr>
          <p:nvPr>
            <p:ph type="title"/>
          </p:nvPr>
        </p:nvSpPr>
        <p:spPr/>
        <p:txBody>
          <a:bodyPr/>
          <a:lstStyle/>
          <a:p>
            <a:endParaRPr lang="es-CO"/>
          </a:p>
        </p:txBody>
      </p:sp>
      <p:pic>
        <p:nvPicPr>
          <p:cNvPr id="4" name="Imagen 3">
            <a:extLst>
              <a:ext uri="{FF2B5EF4-FFF2-40B4-BE49-F238E27FC236}">
                <a16:creationId xmlns="" xmlns:a16="http://schemas.microsoft.com/office/drawing/2014/main" id="{9E044463-25A7-364F-9BED-509A3D9F3691}"/>
              </a:ext>
            </a:extLst>
          </p:cNvPr>
          <p:cNvPicPr/>
          <p:nvPr/>
        </p:nvPicPr>
        <p:blipFill>
          <a:blip r:embed="rId2">
            <a:extLst>
              <a:ext uri="{28A0092B-C50C-407E-A947-70E740481C1C}">
                <a14:useLocalDpi xmlns:a14="http://schemas.microsoft.com/office/drawing/2010/main" val="0"/>
              </a:ext>
            </a:extLst>
          </a:blip>
          <a:stretch>
            <a:fillRect/>
          </a:stretch>
        </p:blipFill>
        <p:spPr>
          <a:xfrm>
            <a:off x="359410" y="1325563"/>
            <a:ext cx="5444490" cy="3462336"/>
          </a:xfrm>
          <a:prstGeom prst="rect">
            <a:avLst/>
          </a:prstGeom>
        </p:spPr>
      </p:pic>
      <p:graphicFrame>
        <p:nvGraphicFramePr>
          <p:cNvPr id="5" name="Tabla 4">
            <a:extLst>
              <a:ext uri="{FF2B5EF4-FFF2-40B4-BE49-F238E27FC236}">
                <a16:creationId xmlns="" xmlns:a16="http://schemas.microsoft.com/office/drawing/2014/main" id="{4A9180E2-DE7F-1C4D-A322-87A31C0BF4B8}"/>
              </a:ext>
            </a:extLst>
          </p:cNvPr>
          <p:cNvGraphicFramePr>
            <a:graphicFrameLocks noGrp="1"/>
          </p:cNvGraphicFramePr>
          <p:nvPr>
            <p:extLst/>
          </p:nvPr>
        </p:nvGraphicFramePr>
        <p:xfrm>
          <a:off x="1999297" y="4954587"/>
          <a:ext cx="6186805" cy="1681163"/>
        </p:xfrm>
        <a:graphic>
          <a:graphicData uri="http://schemas.openxmlformats.org/drawingml/2006/table">
            <a:tbl>
              <a:tblPr firstRow="1" firstCol="1" bandRow="1">
                <a:tableStyleId>{5940675A-B579-460E-94D1-54222C63F5DA}</a:tableStyleId>
              </a:tblPr>
              <a:tblGrid>
                <a:gridCol w="605790">
                  <a:extLst>
                    <a:ext uri="{9D8B030D-6E8A-4147-A177-3AD203B41FA5}">
                      <a16:colId xmlns="" xmlns:a16="http://schemas.microsoft.com/office/drawing/2014/main" val="2733980547"/>
                    </a:ext>
                  </a:extLst>
                </a:gridCol>
                <a:gridCol w="1011555">
                  <a:extLst>
                    <a:ext uri="{9D8B030D-6E8A-4147-A177-3AD203B41FA5}">
                      <a16:colId xmlns="" xmlns:a16="http://schemas.microsoft.com/office/drawing/2014/main" val="4098107049"/>
                    </a:ext>
                  </a:extLst>
                </a:gridCol>
                <a:gridCol w="723900">
                  <a:extLst>
                    <a:ext uri="{9D8B030D-6E8A-4147-A177-3AD203B41FA5}">
                      <a16:colId xmlns="" xmlns:a16="http://schemas.microsoft.com/office/drawing/2014/main" val="2293938982"/>
                    </a:ext>
                  </a:extLst>
                </a:gridCol>
                <a:gridCol w="811530">
                  <a:extLst>
                    <a:ext uri="{9D8B030D-6E8A-4147-A177-3AD203B41FA5}">
                      <a16:colId xmlns="" xmlns:a16="http://schemas.microsoft.com/office/drawing/2014/main" val="3332172122"/>
                    </a:ext>
                  </a:extLst>
                </a:gridCol>
                <a:gridCol w="628650">
                  <a:extLst>
                    <a:ext uri="{9D8B030D-6E8A-4147-A177-3AD203B41FA5}">
                      <a16:colId xmlns="" xmlns:a16="http://schemas.microsoft.com/office/drawing/2014/main" val="1798298810"/>
                    </a:ext>
                  </a:extLst>
                </a:gridCol>
                <a:gridCol w="629920">
                  <a:extLst>
                    <a:ext uri="{9D8B030D-6E8A-4147-A177-3AD203B41FA5}">
                      <a16:colId xmlns="" xmlns:a16="http://schemas.microsoft.com/office/drawing/2014/main" val="1250255600"/>
                    </a:ext>
                  </a:extLst>
                </a:gridCol>
                <a:gridCol w="900430">
                  <a:extLst>
                    <a:ext uri="{9D8B030D-6E8A-4147-A177-3AD203B41FA5}">
                      <a16:colId xmlns="" xmlns:a16="http://schemas.microsoft.com/office/drawing/2014/main" val="1071201280"/>
                    </a:ext>
                  </a:extLst>
                </a:gridCol>
                <a:gridCol w="875030">
                  <a:extLst>
                    <a:ext uri="{9D8B030D-6E8A-4147-A177-3AD203B41FA5}">
                      <a16:colId xmlns="" xmlns:a16="http://schemas.microsoft.com/office/drawing/2014/main" val="3030594270"/>
                    </a:ext>
                  </a:extLst>
                </a:gridCol>
              </a:tblGrid>
              <a:tr h="190500">
                <a:tc>
                  <a:txBody>
                    <a:bodyPr/>
                    <a:lstStyle/>
                    <a:p>
                      <a:pPr algn="ctr">
                        <a:lnSpc>
                          <a:spcPct val="107000"/>
                        </a:lnSpc>
                        <a:spcAft>
                          <a:spcPts val="0"/>
                        </a:spcAft>
                      </a:pPr>
                      <a:r>
                        <a:rPr lang="es-CO" sz="1100">
                          <a:effectLst/>
                        </a:rPr>
                        <a:t>Mes</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Precio Bolsa Nacional</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Precio Escasez</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Precio Escasez Activación</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MC</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CERE</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%PB mayor al CERE</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%PB vs MC</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780700699"/>
                  </a:ext>
                </a:extLst>
              </a:tr>
              <a:tr h="190500">
                <a:tc>
                  <a:txBody>
                    <a:bodyPr/>
                    <a:lstStyle/>
                    <a:p>
                      <a:pPr algn="ctr">
                        <a:lnSpc>
                          <a:spcPct val="107000"/>
                        </a:lnSpc>
                        <a:spcAft>
                          <a:spcPts val="0"/>
                        </a:spcAft>
                      </a:pPr>
                      <a:r>
                        <a:rPr lang="es-CO" sz="1100">
                          <a:effectLst/>
                        </a:rPr>
                        <a:t>dic-21</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335,94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784,97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884,38</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266,11</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78,76</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326,54%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26,24%</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252495771"/>
                  </a:ext>
                </a:extLst>
              </a:tr>
              <a:tr h="190500">
                <a:tc>
                  <a:txBody>
                    <a:bodyPr/>
                    <a:lstStyle/>
                    <a:p>
                      <a:pPr algn="ctr">
                        <a:lnSpc>
                          <a:spcPct val="107000"/>
                        </a:lnSpc>
                        <a:spcAft>
                          <a:spcPts val="0"/>
                        </a:spcAft>
                      </a:pPr>
                      <a:r>
                        <a:rPr lang="es-CO" sz="1100">
                          <a:effectLst/>
                        </a:rPr>
                        <a:t>ene-22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289,91</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731,05</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885,73</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257,97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80,84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258,64%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12,38%</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194626441"/>
                  </a:ext>
                </a:extLst>
              </a:tr>
              <a:tr h="190500">
                <a:tc>
                  <a:txBody>
                    <a:bodyPr/>
                    <a:lstStyle/>
                    <a:p>
                      <a:pPr algn="ctr">
                        <a:lnSpc>
                          <a:spcPct val="107000"/>
                        </a:lnSpc>
                        <a:spcAft>
                          <a:spcPts val="0"/>
                        </a:spcAft>
                      </a:pPr>
                      <a:r>
                        <a:rPr lang="es-CO" sz="1100">
                          <a:effectLst/>
                        </a:rPr>
                        <a:t>feb-22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399,17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784,13</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1.004,00</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272,72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78,49</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408,53%</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46,36%</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481464874"/>
                  </a:ext>
                </a:extLst>
              </a:tr>
              <a:tr h="190500">
                <a:tc>
                  <a:txBody>
                    <a:bodyPr/>
                    <a:lstStyle/>
                    <a:p>
                      <a:pPr algn="ctr">
                        <a:lnSpc>
                          <a:spcPct val="107000"/>
                        </a:lnSpc>
                        <a:spcAft>
                          <a:spcPts val="0"/>
                        </a:spcAft>
                      </a:pPr>
                      <a:r>
                        <a:rPr lang="es-CO" sz="1100">
                          <a:effectLst/>
                        </a:rPr>
                        <a:t>mar-22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227,00</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854,16</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1.016,59</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277,24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73,32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209,61%</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-18,12%</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533804010"/>
                  </a:ext>
                </a:extLst>
              </a:tr>
              <a:tr h="190500">
                <a:tc>
                  <a:txBody>
                    <a:bodyPr/>
                    <a:lstStyle/>
                    <a:p>
                      <a:pPr algn="ctr">
                        <a:lnSpc>
                          <a:spcPct val="107000"/>
                        </a:lnSpc>
                        <a:spcAft>
                          <a:spcPts val="0"/>
                        </a:spcAft>
                      </a:pPr>
                      <a:r>
                        <a:rPr lang="es-CO" sz="1100">
                          <a:effectLst/>
                        </a:rPr>
                        <a:t>abr-22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143,77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915,62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1.090,84</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281,93</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80,50</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78,60%</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-49,00%</a:t>
                      </a:r>
                      <a:endParaRPr lang="es-CO"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819693743"/>
                  </a:ext>
                </a:extLst>
              </a:tr>
              <a:tr h="190500">
                <a:tc>
                  <a:txBody>
                    <a:bodyPr/>
                    <a:lstStyle/>
                    <a:p>
                      <a:pPr algn="ctr">
                        <a:lnSpc>
                          <a:spcPct val="107000"/>
                        </a:lnSpc>
                        <a:spcAft>
                          <a:spcPts val="0"/>
                        </a:spcAft>
                      </a:pPr>
                      <a:r>
                        <a:rPr lang="es-CO" sz="1100">
                          <a:effectLst/>
                        </a:rPr>
                        <a:t>may-22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105,29</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971,18</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1.100,22</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287,77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77,89</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a:effectLst/>
                        </a:rPr>
                        <a:t>35,17%</a:t>
                      </a:r>
                      <a:endParaRPr lang="es-CO"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s-CO" sz="1100" dirty="0">
                          <a:effectLst/>
                        </a:rPr>
                        <a:t>-63,41%</a:t>
                      </a:r>
                      <a:endParaRPr lang="es-CO"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734549148"/>
                  </a:ext>
                </a:extLst>
              </a:tr>
            </a:tbl>
          </a:graphicData>
        </a:graphic>
      </p:graphicFrame>
      <p:pic>
        <p:nvPicPr>
          <p:cNvPr id="6" name="Imagen 5">
            <a:extLst>
              <a:ext uri="{FF2B5EF4-FFF2-40B4-BE49-F238E27FC236}">
                <a16:creationId xmlns="" xmlns:a16="http://schemas.microsoft.com/office/drawing/2014/main" id="{A9F039C9-9953-0745-824E-C34282AAB8E1}"/>
              </a:ext>
            </a:extLst>
          </p:cNvPr>
          <p:cNvPicPr/>
          <p:nvPr/>
        </p:nvPicPr>
        <p:blipFill>
          <a:blip r:embed="rId3">
            <a:extLst>
              <a:ext uri="{28A0092B-C50C-407E-A947-70E740481C1C}">
                <a14:useLocalDpi xmlns:a14="http://schemas.microsoft.com/office/drawing/2010/main" val="0"/>
              </a:ext>
            </a:extLst>
          </a:blip>
          <a:stretch>
            <a:fillRect/>
          </a:stretch>
        </p:blipFill>
        <p:spPr>
          <a:xfrm>
            <a:off x="6273802" y="1325562"/>
            <a:ext cx="4965698" cy="3462337"/>
          </a:xfrm>
          <a:prstGeom prst="rect">
            <a:avLst/>
          </a:prstGeom>
        </p:spPr>
      </p:pic>
      <p:sp>
        <p:nvSpPr>
          <p:cNvPr id="7" name="CuadroTexto 6">
            <a:extLst>
              <a:ext uri="{FF2B5EF4-FFF2-40B4-BE49-F238E27FC236}">
                <a16:creationId xmlns="" xmlns:a16="http://schemas.microsoft.com/office/drawing/2014/main" id="{C7305FBE-4566-1E4E-B2B4-4FC63F84FEDB}"/>
              </a:ext>
            </a:extLst>
          </p:cNvPr>
          <p:cNvSpPr txBox="1"/>
          <p:nvPr/>
        </p:nvSpPr>
        <p:spPr>
          <a:xfrm>
            <a:off x="8294685" y="4810789"/>
            <a:ext cx="3378200"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1400" b="0" i="0" u="none" strike="noStrike" cap="none" spc="0" normalizeH="0" baseline="0" dirty="0">
                <a:ln>
                  <a:noFill/>
                </a:ln>
                <a:solidFill>
                  <a:srgbClr val="000000"/>
                </a:solidFill>
                <a:effectLst/>
                <a:uFillTx/>
                <a:latin typeface="+mn-lt"/>
                <a:ea typeface="+mn-ea"/>
                <a:cs typeface="+mn-cs"/>
                <a:sym typeface="Arial"/>
              </a:rPr>
              <a:t>El precio de escasez de activaciòn aumentó por encima de 1000 $/kWh durante el periodo</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CO"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1400" b="0" i="0" u="none" strike="noStrike" cap="none" spc="0" normalizeH="0" baseline="0" dirty="0">
                <a:ln>
                  <a:noFill/>
                </a:ln>
                <a:solidFill>
                  <a:srgbClr val="000000"/>
                </a:solidFill>
                <a:effectLst/>
                <a:uFillTx/>
                <a:latin typeface="+mn-lt"/>
                <a:ea typeface="+mn-ea"/>
                <a:cs typeface="+mn-cs"/>
                <a:sym typeface="Arial"/>
              </a:rPr>
              <a:t>El precio de bolsa fue en general inferior al MC durante el trimestre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CO"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CO" sz="1400" b="0" i="0" u="none" strike="noStrike" cap="none" spc="0" normalizeH="0" baseline="0" dirty="0">
                <a:ln>
                  <a:noFill/>
                </a:ln>
                <a:solidFill>
                  <a:srgbClr val="000000"/>
                </a:solidFill>
                <a:effectLst/>
                <a:uFillTx/>
                <a:latin typeface="+mn-lt"/>
                <a:ea typeface="+mn-ea"/>
                <a:cs typeface="+mn-cs"/>
                <a:sym typeface="Arial"/>
              </a:rPr>
              <a:t>EL precio de bolsa, en promedio, fue entre 35 y 210% superior al CERE.</a:t>
            </a:r>
            <a:endParaRPr lang="es-CO" dirty="0"/>
          </a:p>
        </p:txBody>
      </p:sp>
    </p:spTree>
    <p:extLst>
      <p:ext uri="{BB962C8B-B14F-4D97-AF65-F5344CB8AC3E}">
        <p14:creationId xmlns:p14="http://schemas.microsoft.com/office/powerpoint/2010/main" val="13828849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b="1" dirty="0" smtClean="0"/>
              <a:t>Evolución </a:t>
            </a:r>
            <a:r>
              <a:rPr lang="es-ES" b="1" dirty="0"/>
              <a:t>del precio de los </a:t>
            </a:r>
            <a:r>
              <a:rPr lang="es-ES" b="1" dirty="0" smtClean="0"/>
              <a:t>combustibles -Cotizaciones internacionales</a:t>
            </a:r>
            <a:endParaRPr lang="en-US" dirty="0"/>
          </a:p>
        </p:txBody>
      </p:sp>
      <p:sp>
        <p:nvSpPr>
          <p:cNvPr id="2" name="Rectángulo 1"/>
          <p:cNvSpPr/>
          <p:nvPr/>
        </p:nvSpPr>
        <p:spPr>
          <a:xfrm>
            <a:off x="1048017" y="5398305"/>
            <a:ext cx="9909543" cy="738664"/>
          </a:xfrm>
          <a:prstGeom prst="rect">
            <a:avLst/>
          </a:prstGeom>
        </p:spPr>
        <p:txBody>
          <a:bodyPr wrap="square">
            <a:spAutoFit/>
          </a:bodyPr>
          <a:lstStyle/>
          <a:p>
            <a:r>
              <a:rPr lang="es-ES" dirty="0" smtClean="0">
                <a:solidFill>
                  <a:schemeClr val="tx1"/>
                </a:solidFill>
              </a:rPr>
              <a:t>Las coyuntura internacional genero restricciones de </a:t>
            </a:r>
            <a:r>
              <a:rPr lang="es-ES" dirty="0">
                <a:solidFill>
                  <a:schemeClr val="tx1"/>
                </a:solidFill>
              </a:rPr>
              <a:t>oferta </a:t>
            </a:r>
            <a:r>
              <a:rPr lang="es-ES" dirty="0" smtClean="0">
                <a:solidFill>
                  <a:schemeClr val="tx1"/>
                </a:solidFill>
              </a:rPr>
              <a:t>que generaron una </a:t>
            </a:r>
            <a:r>
              <a:rPr lang="es-ES" dirty="0">
                <a:solidFill>
                  <a:schemeClr val="tx1"/>
                </a:solidFill>
              </a:rPr>
              <a:t>presión al alza en los precios del carbón, el petróleo y el gas. </a:t>
            </a:r>
            <a:r>
              <a:rPr lang="es-ES" dirty="0" smtClean="0">
                <a:solidFill>
                  <a:schemeClr val="tx1"/>
                </a:solidFill>
              </a:rPr>
              <a:t>Particularmente, el </a:t>
            </a:r>
            <a:r>
              <a:rPr lang="es-ES" dirty="0">
                <a:solidFill>
                  <a:schemeClr val="tx1"/>
                </a:solidFill>
              </a:rPr>
              <a:t>precio del </a:t>
            </a:r>
            <a:r>
              <a:rPr lang="es-ES" dirty="0" smtClean="0">
                <a:solidFill>
                  <a:schemeClr val="tx1"/>
                </a:solidFill>
              </a:rPr>
              <a:t>petróleo </a:t>
            </a:r>
            <a:r>
              <a:rPr lang="es-ES" dirty="0">
                <a:solidFill>
                  <a:schemeClr val="tx1"/>
                </a:solidFill>
              </a:rPr>
              <a:t>a finales de mayo de 2022 </a:t>
            </a:r>
            <a:r>
              <a:rPr lang="es-ES" dirty="0" smtClean="0">
                <a:solidFill>
                  <a:schemeClr val="tx1"/>
                </a:solidFill>
              </a:rPr>
              <a:t>se cotizó al </a:t>
            </a:r>
            <a:r>
              <a:rPr lang="es-ES" dirty="0">
                <a:solidFill>
                  <a:schemeClr val="tx1"/>
                </a:solidFill>
              </a:rPr>
              <a:t>doble </a:t>
            </a:r>
            <a:r>
              <a:rPr lang="es-ES" dirty="0" smtClean="0">
                <a:solidFill>
                  <a:schemeClr val="tx1"/>
                </a:solidFill>
              </a:rPr>
              <a:t>de su valor en enero </a:t>
            </a:r>
            <a:r>
              <a:rPr lang="es-ES" dirty="0">
                <a:solidFill>
                  <a:schemeClr val="tx1"/>
                </a:solidFill>
              </a:rPr>
              <a:t>2021, el gas se ha multiplicado por más de 3 y el carbón </a:t>
            </a:r>
            <a:r>
              <a:rPr lang="es-ES" dirty="0" smtClean="0">
                <a:solidFill>
                  <a:schemeClr val="tx1"/>
                </a:solidFill>
              </a:rPr>
              <a:t>por 5 veces.</a:t>
            </a:r>
            <a:endParaRPr lang="es-CO" dirty="0">
              <a:solidFill>
                <a:schemeClr val="tx1"/>
              </a:solidFill>
            </a:endParaRPr>
          </a:p>
        </p:txBody>
      </p:sp>
      <p:pic>
        <p:nvPicPr>
          <p:cNvPr id="4" name="Imagen 3"/>
          <p:cNvPicPr/>
          <p:nvPr/>
        </p:nvPicPr>
        <p:blipFill>
          <a:blip r:embed="rId3"/>
          <a:stretch>
            <a:fillRect/>
          </a:stretch>
        </p:blipFill>
        <p:spPr>
          <a:xfrm>
            <a:off x="1987306" y="1567350"/>
            <a:ext cx="8970254" cy="3682830"/>
          </a:xfrm>
          <a:prstGeom prst="rect">
            <a:avLst/>
          </a:prstGeom>
        </p:spPr>
      </p:pic>
    </p:spTree>
    <p:extLst>
      <p:ext uri="{BB962C8B-B14F-4D97-AF65-F5344CB8AC3E}">
        <p14:creationId xmlns:p14="http://schemas.microsoft.com/office/powerpoint/2010/main" val="57911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b="1" dirty="0" smtClean="0"/>
              <a:t>Relación </a:t>
            </a:r>
            <a:r>
              <a:rPr lang="es-ES" b="1" dirty="0"/>
              <a:t>del costo de los combustibles con la formación del precio de bolsa </a:t>
            </a:r>
            <a:endParaRPr lang="en-US" dirty="0"/>
          </a:p>
        </p:txBody>
      </p:sp>
      <p:pic>
        <p:nvPicPr>
          <p:cNvPr id="6" name="Imagen 5"/>
          <p:cNvPicPr/>
          <p:nvPr/>
        </p:nvPicPr>
        <p:blipFill>
          <a:blip r:embed="rId3"/>
          <a:stretch>
            <a:fillRect/>
          </a:stretch>
        </p:blipFill>
        <p:spPr>
          <a:xfrm>
            <a:off x="249554" y="1560830"/>
            <a:ext cx="6181725" cy="5175250"/>
          </a:xfrm>
          <a:prstGeom prst="rect">
            <a:avLst/>
          </a:prstGeom>
        </p:spPr>
      </p:pic>
      <p:sp>
        <p:nvSpPr>
          <p:cNvPr id="3" name="Rectángulo 2"/>
          <p:cNvSpPr/>
          <p:nvPr/>
        </p:nvSpPr>
        <p:spPr>
          <a:xfrm>
            <a:off x="6888480" y="2917348"/>
            <a:ext cx="4975860" cy="2462213"/>
          </a:xfrm>
          <a:prstGeom prst="rect">
            <a:avLst/>
          </a:prstGeom>
        </p:spPr>
        <p:txBody>
          <a:bodyPr wrap="square">
            <a:spAutoFit/>
          </a:bodyPr>
          <a:lstStyle/>
          <a:p>
            <a:pPr marL="285750" indent="-285750">
              <a:buFont typeface="Arial" panose="020B0604020202020204" pitchFamily="34" charset="0"/>
              <a:buChar char="•"/>
            </a:pPr>
            <a:r>
              <a:rPr lang="es-ES" dirty="0">
                <a:solidFill>
                  <a:schemeClr val="accent1"/>
                </a:solidFill>
                <a:latin typeface="Calibri" panose="020F0502020204030204" pitchFamily="34" charset="0"/>
                <a:ea typeface="Calibri" panose="020F0502020204030204" pitchFamily="34" charset="0"/>
              </a:rPr>
              <a:t>Las térmicas a carbón</a:t>
            </a:r>
            <a:r>
              <a:rPr lang="es-ES" dirty="0">
                <a:latin typeface="Calibri" panose="020F0502020204030204" pitchFamily="34" charset="0"/>
                <a:ea typeface="Calibri" panose="020F0502020204030204" pitchFamily="34" charset="0"/>
              </a:rPr>
              <a:t> presentan un patrón similar a lo observado con sus costos de suministro: a finales de enero del presente año comienzan a crecer de manera importante hasta acercarse a los $350/</a:t>
            </a:r>
            <a:r>
              <a:rPr lang="es-ES" dirty="0" err="1">
                <a:latin typeface="Calibri" panose="020F0502020204030204" pitchFamily="34" charset="0"/>
                <a:ea typeface="Calibri" panose="020F0502020204030204" pitchFamily="34" charset="0"/>
              </a:rPr>
              <a:t>kWh</a:t>
            </a:r>
            <a:r>
              <a:rPr lang="es-ES" dirty="0">
                <a:latin typeface="Calibri" panose="020F0502020204030204" pitchFamily="34" charset="0"/>
                <a:ea typeface="Calibri" panose="020F0502020204030204" pitchFamily="34" charset="0"/>
              </a:rPr>
              <a:t> en mayo (incremento cercano al 75% en 4 meses)</a:t>
            </a:r>
          </a:p>
          <a:p>
            <a:pPr marL="285750" indent="-285750">
              <a:buFont typeface="Arial" panose="020B0604020202020204" pitchFamily="34" charset="0"/>
              <a:buChar char="•"/>
            </a:pPr>
            <a:endParaRPr lang="es-E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dirty="0">
                <a:solidFill>
                  <a:schemeClr val="accent1"/>
                </a:solidFill>
                <a:latin typeface="Calibri" panose="020F0502020204030204" pitchFamily="34" charset="0"/>
                <a:ea typeface="Calibri" panose="020F0502020204030204" pitchFamily="34" charset="0"/>
              </a:rPr>
              <a:t>Las ofertas medianas con </a:t>
            </a:r>
            <a:r>
              <a:rPr lang="es-ES" dirty="0" smtClean="0">
                <a:solidFill>
                  <a:schemeClr val="accent1"/>
                </a:solidFill>
                <a:latin typeface="Calibri" panose="020F0502020204030204" pitchFamily="34" charset="0"/>
                <a:ea typeface="Calibri" panose="020F0502020204030204" pitchFamily="34" charset="0"/>
              </a:rPr>
              <a:t>plantas a gas</a:t>
            </a:r>
            <a:r>
              <a:rPr lang="es-ES" dirty="0" smtClean="0">
                <a:latin typeface="Calibri" panose="020F0502020204030204" pitchFamily="34" charset="0"/>
                <a:ea typeface="Calibri" panose="020F0502020204030204" pitchFamily="34" charset="0"/>
              </a:rPr>
              <a:t> </a:t>
            </a:r>
            <a:r>
              <a:rPr lang="es-ES" dirty="0">
                <a:latin typeface="Calibri" panose="020F0502020204030204" pitchFamily="34" charset="0"/>
                <a:ea typeface="Calibri" panose="020F0502020204030204" pitchFamily="34" charset="0"/>
              </a:rPr>
              <a:t>comienzan a subir más rápido desde finales de 2021. En diciembre el precio de oferta mediano era cercano a los $600/</a:t>
            </a:r>
            <a:r>
              <a:rPr lang="es-ES" dirty="0" err="1">
                <a:latin typeface="Calibri" panose="020F0502020204030204" pitchFamily="34" charset="0"/>
                <a:ea typeface="Calibri" panose="020F0502020204030204" pitchFamily="34" charset="0"/>
              </a:rPr>
              <a:t>kWh</a:t>
            </a:r>
            <a:r>
              <a:rPr lang="es-ES" dirty="0">
                <a:latin typeface="Calibri" panose="020F0502020204030204" pitchFamily="34" charset="0"/>
                <a:ea typeface="Calibri" panose="020F0502020204030204" pitchFamily="34" charset="0"/>
              </a:rPr>
              <a:t> y en mayo a los $900/</a:t>
            </a:r>
            <a:r>
              <a:rPr lang="es-ES" dirty="0" err="1">
                <a:latin typeface="Calibri" panose="020F0502020204030204" pitchFamily="34" charset="0"/>
                <a:ea typeface="Calibri" panose="020F0502020204030204" pitchFamily="34" charset="0"/>
              </a:rPr>
              <a:t>kWh</a:t>
            </a:r>
            <a:r>
              <a:rPr lang="es-ES" dirty="0">
                <a:latin typeface="Calibri" panose="020F0502020204030204" pitchFamily="34" charset="0"/>
                <a:ea typeface="Calibri" panose="020F0502020204030204" pitchFamily="34" charset="0"/>
              </a:rPr>
              <a:t> (algunas llegaron a superar los $1500/</a:t>
            </a:r>
            <a:r>
              <a:rPr lang="es-ES" dirty="0" err="1">
                <a:latin typeface="Calibri" panose="020F0502020204030204" pitchFamily="34" charset="0"/>
                <a:ea typeface="Calibri" panose="020F0502020204030204" pitchFamily="34" charset="0"/>
              </a:rPr>
              <a:t>kWh</a:t>
            </a:r>
            <a:r>
              <a:rPr lang="es-ES" dirty="0">
                <a:latin typeface="Calibri" panose="020F0502020204030204" pitchFamily="34" charset="0"/>
                <a:ea typeface="Calibri" panose="020F0502020204030204" pitchFamily="34" charset="0"/>
              </a:rPr>
              <a:t> en mayo</a:t>
            </a:r>
            <a:r>
              <a:rPr lang="es-ES" dirty="0" smtClean="0">
                <a:latin typeface="Calibri" panose="020F0502020204030204" pitchFamily="34" charset="0"/>
                <a:ea typeface="Calibri" panose="020F0502020204030204" pitchFamily="34" charset="0"/>
              </a:rPr>
              <a:t>)</a:t>
            </a:r>
            <a:endParaRPr lang="es-CO"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293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5" name="Imagen 4"/>
          <p:cNvPicPr/>
          <p:nvPr/>
        </p:nvPicPr>
        <p:blipFill>
          <a:blip r:embed="rId3"/>
          <a:stretch>
            <a:fillRect/>
          </a:stretch>
        </p:blipFill>
        <p:spPr>
          <a:xfrm>
            <a:off x="3962162" y="1752868"/>
            <a:ext cx="7757636" cy="5014140"/>
          </a:xfrm>
          <a:prstGeom prst="rect">
            <a:avLst/>
          </a:prstGeom>
        </p:spPr>
      </p:pic>
      <p:sp>
        <p:nvSpPr>
          <p:cNvPr id="8"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b="1" dirty="0" smtClean="0"/>
              <a:t>Relación </a:t>
            </a:r>
            <a:r>
              <a:rPr lang="es-ES" b="1" dirty="0"/>
              <a:t>del costo de los combustibles con la formación del precio de bolsa </a:t>
            </a:r>
            <a:endParaRPr lang="en-US" dirty="0"/>
          </a:p>
        </p:txBody>
      </p:sp>
      <p:sp>
        <p:nvSpPr>
          <p:cNvPr id="6" name="Rectángulo 5"/>
          <p:cNvSpPr/>
          <p:nvPr/>
        </p:nvSpPr>
        <p:spPr>
          <a:xfrm>
            <a:off x="4229100" y="1445091"/>
            <a:ext cx="7437120" cy="307777"/>
          </a:xfrm>
          <a:prstGeom prst="rect">
            <a:avLst/>
          </a:prstGeom>
          <a:noFill/>
        </p:spPr>
        <p:txBody>
          <a:bodyPr wrap="square">
            <a:spAutoFit/>
          </a:bodyPr>
          <a:lstStyle/>
          <a:p>
            <a:pPr algn="ctr">
              <a:spcAft>
                <a:spcPts val="1000"/>
              </a:spcAft>
            </a:pPr>
            <a:r>
              <a:rPr lang="es-ES"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Diferencia entre la disponibilidad en la base de la curva de mérito vs la demanda del </a:t>
            </a:r>
            <a:r>
              <a:rPr lang="es-ES" b="1"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SIN</a:t>
            </a:r>
            <a:endParaRPr lang="es-ES" b="1"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75022" y="2830027"/>
            <a:ext cx="3505438" cy="1815882"/>
          </a:xfrm>
          <a:prstGeom prst="rect">
            <a:avLst/>
          </a:prstGeom>
        </p:spPr>
        <p:txBody>
          <a:bodyPr wrap="square">
            <a:spAutoFit/>
          </a:bodyPr>
          <a:lstStyle/>
          <a:p>
            <a:pPr marL="285750" indent="-285750">
              <a:buFont typeface="Arial" panose="020B0604020202020204" pitchFamily="34" charset="0"/>
              <a:buChar char="•"/>
            </a:pPr>
            <a:r>
              <a:rPr lang="es-ES" dirty="0" smtClean="0">
                <a:latin typeface="Calibri" panose="020F0502020204030204" pitchFamily="34" charset="0"/>
                <a:ea typeface="Calibri" panose="020F0502020204030204" pitchFamily="34" charset="0"/>
              </a:rPr>
              <a:t>Si </a:t>
            </a:r>
            <a:r>
              <a:rPr lang="es-ES" dirty="0">
                <a:latin typeface="Calibri" panose="020F0502020204030204" pitchFamily="34" charset="0"/>
                <a:ea typeface="Calibri" panose="020F0502020204030204" pitchFamily="34" charset="0"/>
              </a:rPr>
              <a:t>se hubiese requerido de la generación a carbón durante la segunda mitad de mayo el precio marginal del sistema hubiese tenido que superar las $</a:t>
            </a:r>
            <a:r>
              <a:rPr lang="es-ES" dirty="0" smtClean="0">
                <a:latin typeface="Calibri" panose="020F0502020204030204" pitchFamily="34" charset="0"/>
                <a:ea typeface="Calibri" panose="020F0502020204030204" pitchFamily="34" charset="0"/>
              </a:rPr>
              <a:t>340/</a:t>
            </a:r>
            <a:r>
              <a:rPr lang="es-ES" dirty="0" err="1" smtClean="0">
                <a:latin typeface="Calibri" panose="020F0502020204030204" pitchFamily="34" charset="0"/>
                <a:ea typeface="Calibri" panose="020F0502020204030204" pitchFamily="34" charset="0"/>
              </a:rPr>
              <a:t>kWh</a:t>
            </a:r>
            <a:r>
              <a:rPr lang="es-ES" dirty="0">
                <a:latin typeface="Calibri" panose="020F0502020204030204" pitchFamily="34" charset="0"/>
                <a:ea typeface="Calibri" panose="020F0502020204030204" pitchFamily="34" charset="0"/>
              </a:rPr>
              <a:t> </a:t>
            </a:r>
            <a:r>
              <a:rPr lang="es-ES" dirty="0" smtClean="0">
                <a:latin typeface="Calibri" panose="020F0502020204030204" pitchFamily="34" charset="0"/>
                <a:ea typeface="Calibri" panose="020F0502020204030204" pitchFamily="34" charset="0"/>
              </a:rPr>
              <a:t> (comparado </a:t>
            </a:r>
            <a:r>
              <a:rPr lang="es-ES" dirty="0">
                <a:latin typeface="Calibri" panose="020F0502020204030204" pitchFamily="34" charset="0"/>
                <a:ea typeface="Calibri" panose="020F0502020204030204" pitchFamily="34" charset="0"/>
              </a:rPr>
              <a:t>con los precios de oferta típicos de las térmicas de carbón en </a:t>
            </a:r>
            <a:r>
              <a:rPr lang="es-ES" dirty="0" smtClean="0">
                <a:latin typeface="Calibri" panose="020F0502020204030204" pitchFamily="34" charset="0"/>
                <a:ea typeface="Calibri" panose="020F0502020204030204" pitchFamily="34" charset="0"/>
              </a:rPr>
              <a:t>2021, esto </a:t>
            </a:r>
            <a:r>
              <a:rPr lang="es-ES" dirty="0">
                <a:latin typeface="Calibri" panose="020F0502020204030204" pitchFamily="34" charset="0"/>
                <a:ea typeface="Calibri" panose="020F0502020204030204" pitchFamily="34" charset="0"/>
              </a:rPr>
              <a:t>representa un incremento aproximado de $170 (casi el doble</a:t>
            </a:r>
            <a:r>
              <a:rPr lang="es-ES" dirty="0" smtClean="0">
                <a:latin typeface="Calibri" panose="020F0502020204030204" pitchFamily="34" charset="0"/>
                <a:ea typeface="Calibri" panose="020F0502020204030204" pitchFamily="34" charset="0"/>
              </a:rPr>
              <a:t>))</a:t>
            </a:r>
            <a:endParaRPr lang="es-CO" dirty="0"/>
          </a:p>
        </p:txBody>
      </p:sp>
    </p:spTree>
    <p:extLst>
      <p:ext uri="{BB962C8B-B14F-4D97-AF65-F5344CB8AC3E}">
        <p14:creationId xmlns:p14="http://schemas.microsoft.com/office/powerpoint/2010/main" val="138865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583100" y="3267928"/>
            <a:ext cx="901553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Arial"/>
              <a:buNone/>
            </a:pPr>
            <a:r>
              <a:rPr lang="es-CO" sz="6600" b="1" dirty="0" smtClean="0"/>
              <a:t>Energía Eléctrica</a:t>
            </a:r>
            <a:endParaRPr sz="6600" dirty="0"/>
          </a:p>
        </p:txBody>
      </p:sp>
    </p:spTree>
    <p:extLst>
      <p:ext uri="{BB962C8B-B14F-4D97-AF65-F5344CB8AC3E}">
        <p14:creationId xmlns:p14="http://schemas.microsoft.com/office/powerpoint/2010/main" val="316863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5" name="Imagen 4"/>
          <p:cNvPicPr/>
          <p:nvPr/>
        </p:nvPicPr>
        <p:blipFill>
          <a:blip r:embed="rId3"/>
          <a:stretch>
            <a:fillRect/>
          </a:stretch>
        </p:blipFill>
        <p:spPr>
          <a:xfrm>
            <a:off x="929322" y="1895220"/>
            <a:ext cx="6202998" cy="3621660"/>
          </a:xfrm>
          <a:prstGeom prst="rect">
            <a:avLst/>
          </a:prstGeom>
        </p:spPr>
      </p:pic>
      <p:graphicFrame>
        <p:nvGraphicFramePr>
          <p:cNvPr id="8" name="Tabla 7"/>
          <p:cNvGraphicFramePr>
            <a:graphicFrameLocks noGrp="1"/>
          </p:cNvGraphicFramePr>
          <p:nvPr>
            <p:extLst/>
          </p:nvPr>
        </p:nvGraphicFramePr>
        <p:xfrm>
          <a:off x="7863840" y="2479232"/>
          <a:ext cx="3093721" cy="2453636"/>
        </p:xfrm>
        <a:graphic>
          <a:graphicData uri="http://schemas.openxmlformats.org/drawingml/2006/table">
            <a:tbl>
              <a:tblPr firstRow="1" firstCol="1" bandRow="1"/>
              <a:tblGrid>
                <a:gridCol w="1229103">
                  <a:extLst>
                    <a:ext uri="{9D8B030D-6E8A-4147-A177-3AD203B41FA5}">
                      <a16:colId xmlns="" xmlns:a16="http://schemas.microsoft.com/office/drawing/2014/main" val="2260998664"/>
                    </a:ext>
                  </a:extLst>
                </a:gridCol>
                <a:gridCol w="610138">
                  <a:extLst>
                    <a:ext uri="{9D8B030D-6E8A-4147-A177-3AD203B41FA5}">
                      <a16:colId xmlns="" xmlns:a16="http://schemas.microsoft.com/office/drawing/2014/main" val="2738378468"/>
                    </a:ext>
                  </a:extLst>
                </a:gridCol>
                <a:gridCol w="610138">
                  <a:extLst>
                    <a:ext uri="{9D8B030D-6E8A-4147-A177-3AD203B41FA5}">
                      <a16:colId xmlns="" xmlns:a16="http://schemas.microsoft.com/office/drawing/2014/main" val="3751233178"/>
                    </a:ext>
                  </a:extLst>
                </a:gridCol>
                <a:gridCol w="644342">
                  <a:extLst>
                    <a:ext uri="{9D8B030D-6E8A-4147-A177-3AD203B41FA5}">
                      <a16:colId xmlns="" xmlns:a16="http://schemas.microsoft.com/office/drawing/2014/main" val="2565875689"/>
                    </a:ext>
                  </a:extLst>
                </a:gridCol>
              </a:tblGrid>
              <a:tr h="287645">
                <a:tc rowSpan="2">
                  <a:txBody>
                    <a:bodyPr/>
                    <a:lstStyle/>
                    <a:p>
                      <a:pPr algn="ctr">
                        <a:lnSpc>
                          <a:spcPct val="107000"/>
                        </a:lnSpc>
                        <a:spcAft>
                          <a:spcPts val="0"/>
                        </a:spcAft>
                      </a:pPr>
                      <a:r>
                        <a:rPr lang="es-CO"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Generación Térmica Acumulada (</a:t>
                      </a:r>
                      <a:r>
                        <a:rPr lang="es-CO" sz="7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MWh</a:t>
                      </a:r>
                      <a:r>
                        <a:rPr lang="es-CO"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CO" sz="1400" dirty="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CO"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Oferta Marginal ($/</a:t>
                      </a:r>
                      <a:r>
                        <a:rPr lang="es-CO" sz="7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kWh</a:t>
                      </a:r>
                      <a:r>
                        <a:rPr lang="es-CO"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CO" sz="1400" dirty="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rowSpan="2">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Diferencia ($/kWh)</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4775904"/>
                  </a:ext>
                </a:extLst>
              </a:tr>
              <a:tr h="239294">
                <a:tc vMerge="1">
                  <a:txBody>
                    <a:bodyPr/>
                    <a:lstStyle/>
                    <a:p>
                      <a:endParaRPr lang="es-CO"/>
                    </a:p>
                  </a:txBody>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1-ene</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31-may</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 xmlns:a16="http://schemas.microsoft.com/office/drawing/2014/main" val="1543387406"/>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139,9</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243,6</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103,7</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783087427"/>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179,5</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288,5</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808528329"/>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295,4</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398,2</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102,8</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3236454432"/>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373,3</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677,9</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304,6</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3845639685"/>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396,1</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403,9</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1580580052"/>
                  </a:ext>
                </a:extLst>
              </a:tr>
              <a:tr h="239294">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460,1</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893,4</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433,3</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2303784917"/>
                  </a:ext>
                </a:extLst>
              </a:tr>
              <a:tr h="239294">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3500,0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578,3</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1360,0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781,7</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 xmlns:a16="http://schemas.microsoft.com/office/drawing/2014/main" val="1329606794"/>
                  </a:ext>
                </a:extLst>
              </a:tr>
              <a:tr h="251639">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4000,0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753,8</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7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1627,0</a:t>
                      </a:r>
                      <a:endParaRPr lang="es-CO" sz="14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7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873,2</a:t>
                      </a:r>
                      <a:endParaRPr lang="es-CO" sz="1400" dirty="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828796"/>
                  </a:ext>
                </a:extLst>
              </a:tr>
            </a:tbl>
          </a:graphicData>
        </a:graphic>
      </p:graphicFrame>
      <p:sp>
        <p:nvSpPr>
          <p:cNvPr id="11"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b="1" dirty="0" smtClean="0"/>
              <a:t>Relación </a:t>
            </a:r>
            <a:r>
              <a:rPr lang="es-ES" b="1" dirty="0"/>
              <a:t>del costo de los combustibles con la formación del precio de bolsa </a:t>
            </a:r>
            <a:endParaRPr lang="en-US" dirty="0"/>
          </a:p>
        </p:txBody>
      </p:sp>
    </p:spTree>
    <p:extLst>
      <p:ext uri="{BB962C8B-B14F-4D97-AF65-F5344CB8AC3E}">
        <p14:creationId xmlns:p14="http://schemas.microsoft.com/office/powerpoint/2010/main" val="252157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b="1" dirty="0" smtClean="0"/>
              <a:t>Relación </a:t>
            </a:r>
            <a:r>
              <a:rPr lang="es-ES" b="1" dirty="0"/>
              <a:t>con el costo de la remuneración de la generación por seguridad</a:t>
            </a:r>
            <a:endParaRPr lang="en-US" dirty="0"/>
          </a:p>
        </p:txBody>
      </p:sp>
      <p:pic>
        <p:nvPicPr>
          <p:cNvPr id="4" name="Imagen 3"/>
          <p:cNvPicPr/>
          <p:nvPr/>
        </p:nvPicPr>
        <p:blipFill>
          <a:blip r:embed="rId3"/>
          <a:stretch>
            <a:fillRect/>
          </a:stretch>
        </p:blipFill>
        <p:spPr>
          <a:xfrm>
            <a:off x="4480560" y="1455420"/>
            <a:ext cx="6556215" cy="5181600"/>
          </a:xfrm>
          <a:prstGeom prst="rect">
            <a:avLst/>
          </a:prstGeom>
        </p:spPr>
      </p:pic>
      <p:sp>
        <p:nvSpPr>
          <p:cNvPr id="5" name="Rectángulo 4"/>
          <p:cNvSpPr/>
          <p:nvPr/>
        </p:nvSpPr>
        <p:spPr>
          <a:xfrm>
            <a:off x="411480" y="2941201"/>
            <a:ext cx="3459480" cy="1600438"/>
          </a:xfrm>
          <a:prstGeom prst="rect">
            <a:avLst/>
          </a:prstGeom>
        </p:spPr>
        <p:txBody>
          <a:bodyPr wrap="square">
            <a:spAutoFit/>
          </a:bodyPr>
          <a:lstStyle/>
          <a:p>
            <a:pPr marL="285750" indent="-285750">
              <a:buFont typeface="Arial" panose="020B0604020202020204" pitchFamily="34" charset="0"/>
              <a:buChar char="•"/>
            </a:pPr>
            <a:r>
              <a:rPr lang="es-ES" dirty="0" smtClean="0">
                <a:latin typeface="Calibri" panose="020F0502020204030204" pitchFamily="34" charset="0"/>
                <a:ea typeface="Calibri" panose="020F0502020204030204" pitchFamily="34" charset="0"/>
              </a:rPr>
              <a:t>Los </a:t>
            </a:r>
            <a:r>
              <a:rPr lang="es-ES" dirty="0">
                <a:latin typeface="Calibri" panose="020F0502020204030204" pitchFamily="34" charset="0"/>
                <a:ea typeface="Calibri" panose="020F0502020204030204" pitchFamily="34" charset="0"/>
              </a:rPr>
              <a:t>costos de generación medianos de las plantas a carbón incrementan aceleradamente desde enero </a:t>
            </a:r>
            <a:r>
              <a:rPr lang="es-ES" dirty="0" smtClean="0">
                <a:latin typeface="Calibri" panose="020F0502020204030204" pitchFamily="34" charset="0"/>
                <a:ea typeface="Calibri" panose="020F0502020204030204" pitchFamily="34" charset="0"/>
              </a:rPr>
              <a:t>2022</a:t>
            </a:r>
          </a:p>
          <a:p>
            <a:pPr marL="285750" indent="-285750">
              <a:buFont typeface="Arial" panose="020B0604020202020204" pitchFamily="34" charset="0"/>
              <a:buChar char="•"/>
            </a:pPr>
            <a:endParaRPr lang="es-ES"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dirty="0" smtClean="0">
                <a:latin typeface="Calibri" panose="020F0502020204030204" pitchFamily="34" charset="0"/>
                <a:ea typeface="Calibri" panose="020F0502020204030204" pitchFamily="34" charset="0"/>
              </a:rPr>
              <a:t>Las </a:t>
            </a:r>
            <a:r>
              <a:rPr lang="es-ES" dirty="0">
                <a:latin typeface="Calibri" panose="020F0502020204030204" pitchFamily="34" charset="0"/>
                <a:ea typeface="Calibri" panose="020F0502020204030204" pitchFamily="34" charset="0"/>
              </a:rPr>
              <a:t>térmicas a gas incrementan a lo largo del periodo y presentan mayor dispersión</a:t>
            </a:r>
            <a:endParaRPr lang="es-CO" dirty="0"/>
          </a:p>
        </p:txBody>
      </p:sp>
    </p:spTree>
    <p:extLst>
      <p:ext uri="{BB962C8B-B14F-4D97-AF65-F5344CB8AC3E}">
        <p14:creationId xmlns:p14="http://schemas.microsoft.com/office/powerpoint/2010/main" val="424396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dirty="0" smtClean="0"/>
              <a:t>Relación </a:t>
            </a:r>
            <a:r>
              <a:rPr lang="es-ES" dirty="0"/>
              <a:t>con el precio de escasez</a:t>
            </a:r>
            <a:endParaRPr lang="en-US" dirty="0"/>
          </a:p>
        </p:txBody>
      </p:sp>
      <p:sp>
        <p:nvSpPr>
          <p:cNvPr id="2" name="Rectángulo 1"/>
          <p:cNvSpPr/>
          <p:nvPr/>
        </p:nvSpPr>
        <p:spPr>
          <a:xfrm>
            <a:off x="891538" y="1697391"/>
            <a:ext cx="5204461" cy="1015663"/>
          </a:xfrm>
          <a:prstGeom prst="rect">
            <a:avLst/>
          </a:prstGeom>
        </p:spPr>
        <p:txBody>
          <a:bodyPr wrap="square">
            <a:spAutoFit/>
          </a:bodyPr>
          <a:lstStyle/>
          <a:p>
            <a:pPr marL="285750" indent="-285750">
              <a:buFont typeface="Arial" panose="020B0604020202020204" pitchFamily="34" charset="0"/>
              <a:buChar char="•"/>
            </a:pPr>
            <a:r>
              <a:rPr lang="es-ES" sz="1200" dirty="0"/>
              <a:t>D</a:t>
            </a:r>
            <a:r>
              <a:rPr lang="es-ES" sz="1200" dirty="0" smtClean="0"/>
              <a:t>os </a:t>
            </a:r>
            <a:r>
              <a:rPr lang="es-ES" sz="1200" dirty="0"/>
              <a:t>saltos importantes en </a:t>
            </a:r>
            <a:r>
              <a:rPr lang="es-ES" sz="1200" dirty="0" smtClean="0"/>
              <a:t>los costos de referencia del gas </a:t>
            </a:r>
            <a:r>
              <a:rPr lang="es-ES" sz="1200" dirty="0"/>
              <a:t>natural </a:t>
            </a:r>
            <a:r>
              <a:rPr lang="es-ES" sz="1200" dirty="0" smtClean="0"/>
              <a:t>importado (</a:t>
            </a:r>
            <a:r>
              <a:rPr lang="es-ES" sz="1200" dirty="0" err="1" smtClean="0"/>
              <a:t>sep</a:t>
            </a:r>
            <a:r>
              <a:rPr lang="es-ES" sz="1200" dirty="0" smtClean="0"/>
              <a:t> 2021 y feb 2022), debido a las condiciones globales</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200" dirty="0" smtClean="0"/>
              <a:t>El </a:t>
            </a:r>
            <a:r>
              <a:rPr lang="es-ES" sz="1200" dirty="0"/>
              <a:t>incremento del costo </a:t>
            </a:r>
            <a:r>
              <a:rPr lang="es-ES" sz="1200" dirty="0" smtClean="0"/>
              <a:t>del GNI hace </a:t>
            </a:r>
            <a:r>
              <a:rPr lang="es-ES" sz="1200" dirty="0"/>
              <a:t>cada vez más probable que </a:t>
            </a:r>
            <a:r>
              <a:rPr lang="es-ES" sz="1200" dirty="0" smtClean="0"/>
              <a:t>una planta con este combustible fije el precio de escasez</a:t>
            </a:r>
          </a:p>
        </p:txBody>
      </p:sp>
      <p:pic>
        <p:nvPicPr>
          <p:cNvPr id="5" name="Imagen 4"/>
          <p:cNvPicPr>
            <a:picLocks noChangeAspect="1"/>
          </p:cNvPicPr>
          <p:nvPr/>
        </p:nvPicPr>
        <p:blipFill>
          <a:blip r:embed="rId3"/>
          <a:stretch>
            <a:fillRect/>
          </a:stretch>
        </p:blipFill>
        <p:spPr>
          <a:xfrm>
            <a:off x="5560298" y="3325859"/>
            <a:ext cx="7041085" cy="2749599"/>
          </a:xfrm>
          <a:prstGeom prst="rect">
            <a:avLst/>
          </a:prstGeom>
        </p:spPr>
      </p:pic>
      <p:pic>
        <p:nvPicPr>
          <p:cNvPr id="7" name="Imagen 6"/>
          <p:cNvPicPr/>
          <p:nvPr/>
        </p:nvPicPr>
        <p:blipFill>
          <a:blip r:embed="rId4"/>
          <a:stretch>
            <a:fillRect/>
          </a:stretch>
        </p:blipFill>
        <p:spPr>
          <a:xfrm>
            <a:off x="838199" y="3291840"/>
            <a:ext cx="5612130" cy="2819400"/>
          </a:xfrm>
          <a:prstGeom prst="rect">
            <a:avLst/>
          </a:prstGeom>
        </p:spPr>
      </p:pic>
      <p:sp>
        <p:nvSpPr>
          <p:cNvPr id="6" name="Rectángulo 5"/>
          <p:cNvSpPr/>
          <p:nvPr/>
        </p:nvSpPr>
        <p:spPr>
          <a:xfrm>
            <a:off x="1127759" y="3124631"/>
            <a:ext cx="5391149" cy="246221"/>
          </a:xfrm>
          <a:prstGeom prst="rect">
            <a:avLst/>
          </a:prstGeom>
        </p:spPr>
        <p:txBody>
          <a:bodyPr wrap="square">
            <a:spAutoFit/>
          </a:bodyPr>
          <a:lstStyle/>
          <a:p>
            <a:r>
              <a:rPr lang="es-ES" sz="1000" b="1" dirty="0"/>
              <a:t>Costo de referencia de los combustibles para el precio marginal de escasez</a:t>
            </a:r>
            <a:endParaRPr lang="es-CO" sz="1000" b="1" dirty="0"/>
          </a:p>
        </p:txBody>
      </p:sp>
      <p:sp>
        <p:nvSpPr>
          <p:cNvPr id="8" name="Rectángulo 7"/>
          <p:cNvSpPr/>
          <p:nvPr/>
        </p:nvSpPr>
        <p:spPr>
          <a:xfrm>
            <a:off x="6676730" y="1679642"/>
            <a:ext cx="4808220" cy="1200329"/>
          </a:xfrm>
          <a:prstGeom prst="rect">
            <a:avLst/>
          </a:prstGeom>
        </p:spPr>
        <p:txBody>
          <a:bodyPr wrap="square">
            <a:spAutoFit/>
          </a:bodyPr>
          <a:lstStyle/>
          <a:p>
            <a:pPr marL="285750" indent="-285750">
              <a:buFont typeface="Arial" panose="020B0604020202020204" pitchFamily="34" charset="0"/>
              <a:buChar char="•"/>
            </a:pPr>
            <a:r>
              <a:rPr lang="es-ES" sz="1200" dirty="0"/>
              <a:t>E</a:t>
            </a:r>
            <a:r>
              <a:rPr lang="es-ES" sz="1200" dirty="0" smtClean="0"/>
              <a:t>l </a:t>
            </a:r>
            <a:r>
              <a:rPr lang="es-ES" sz="1200" dirty="0"/>
              <a:t>GNI ha incrementado 45,3% desde enero del presente </a:t>
            </a:r>
            <a:r>
              <a:rPr lang="es-ES" sz="1200" dirty="0" smtClean="0"/>
              <a:t>año y </a:t>
            </a:r>
            <a:r>
              <a:rPr lang="es-ES" sz="1200" dirty="0"/>
              <a:t>181.5% respecto a enero del </a:t>
            </a:r>
            <a:r>
              <a:rPr lang="es-ES" sz="1200" dirty="0" smtClean="0"/>
              <a:t>2021</a:t>
            </a:r>
          </a:p>
          <a:p>
            <a:pPr marL="285750" indent="-285750">
              <a:buFont typeface="Arial" panose="020B0604020202020204" pitchFamily="34" charset="0"/>
              <a:buChar char="•"/>
            </a:pPr>
            <a:endParaRPr lang="es-ES" sz="1200" dirty="0" smtClean="0"/>
          </a:p>
          <a:p>
            <a:pPr marL="285750" indent="-285750">
              <a:buFont typeface="Arial" panose="020B0604020202020204" pitchFamily="34" charset="0"/>
              <a:buChar char="•"/>
            </a:pPr>
            <a:r>
              <a:rPr lang="es-ES" sz="1200" dirty="0" smtClean="0"/>
              <a:t>El </a:t>
            </a:r>
            <a:r>
              <a:rPr lang="es-ES" sz="1200" dirty="0"/>
              <a:t>Fuel </a:t>
            </a:r>
            <a:r>
              <a:rPr lang="es-ES" sz="1200" dirty="0" err="1"/>
              <a:t>Oil</a:t>
            </a:r>
            <a:r>
              <a:rPr lang="es-ES" sz="1200" dirty="0"/>
              <a:t> y el </a:t>
            </a:r>
            <a:r>
              <a:rPr lang="es-ES" sz="1200" dirty="0" smtClean="0"/>
              <a:t>ACPM han </a:t>
            </a:r>
            <a:r>
              <a:rPr lang="es-ES" sz="1200" dirty="0"/>
              <a:t>tenido </a:t>
            </a:r>
            <a:r>
              <a:rPr lang="es-ES" sz="1200" dirty="0" smtClean="0"/>
              <a:t>incrementos </a:t>
            </a:r>
            <a:r>
              <a:rPr lang="es-ES" sz="1200" dirty="0"/>
              <a:t>alrededor de un 45% mayor en lo corrido del </a:t>
            </a:r>
            <a:r>
              <a:rPr lang="es-ES" sz="1200" dirty="0" smtClean="0"/>
              <a:t>año y de casi 115% </a:t>
            </a:r>
            <a:r>
              <a:rPr lang="es-ES" sz="1200" dirty="0"/>
              <a:t>respecto a su valor de hace 18 </a:t>
            </a:r>
            <a:r>
              <a:rPr lang="es-ES" sz="1200" dirty="0" smtClean="0"/>
              <a:t>meses</a:t>
            </a:r>
            <a:endParaRPr lang="es-ES" sz="1200" dirty="0"/>
          </a:p>
        </p:txBody>
      </p:sp>
    </p:spTree>
    <p:extLst>
      <p:ext uri="{BB962C8B-B14F-4D97-AF65-F5344CB8AC3E}">
        <p14:creationId xmlns:p14="http://schemas.microsoft.com/office/powerpoint/2010/main" val="428540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4" name="Imagen 3"/>
          <p:cNvPicPr/>
          <p:nvPr/>
        </p:nvPicPr>
        <p:blipFill>
          <a:blip r:embed="rId3"/>
          <a:stretch>
            <a:fillRect/>
          </a:stretch>
        </p:blipFill>
        <p:spPr>
          <a:xfrm>
            <a:off x="234454" y="2166929"/>
            <a:ext cx="7181486" cy="3785246"/>
          </a:xfrm>
          <a:prstGeom prst="rect">
            <a:avLst/>
          </a:prstGeom>
        </p:spPr>
      </p:pic>
      <p:sp>
        <p:nvSpPr>
          <p:cNvPr id="7" name="Google Shape;625;gcb5646897c_1_15"/>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lvl="0"/>
            <a:r>
              <a:rPr lang="es-ES" dirty="0" smtClean="0"/>
              <a:t>Relación </a:t>
            </a:r>
            <a:r>
              <a:rPr lang="es-ES" dirty="0"/>
              <a:t>con el precio de escasez</a:t>
            </a:r>
            <a:endParaRPr lang="en-US" dirty="0"/>
          </a:p>
        </p:txBody>
      </p:sp>
      <p:sp>
        <p:nvSpPr>
          <p:cNvPr id="6" name="Rectángulo 5"/>
          <p:cNvSpPr/>
          <p:nvPr/>
        </p:nvSpPr>
        <p:spPr>
          <a:xfrm>
            <a:off x="7636143" y="2481556"/>
            <a:ext cx="4111571" cy="1577996"/>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S" dirty="0" smtClean="0">
                <a:latin typeface="Calibri" panose="020F0502020204030204" pitchFamily="34" charset="0"/>
                <a:ea typeface="Calibri" panose="020F0502020204030204" pitchFamily="34" charset="0"/>
              </a:rPr>
              <a:t>El </a:t>
            </a:r>
            <a:r>
              <a:rPr lang="es-ES" dirty="0">
                <a:latin typeface="Calibri" panose="020F0502020204030204" pitchFamily="34" charset="0"/>
                <a:ea typeface="Calibri" panose="020F0502020204030204" pitchFamily="34" charset="0"/>
              </a:rPr>
              <a:t>precio de </a:t>
            </a:r>
            <a:r>
              <a:rPr lang="es-ES" dirty="0" smtClean="0">
                <a:latin typeface="Calibri" panose="020F0502020204030204" pitchFamily="34" charset="0"/>
                <a:ea typeface="Calibri" panose="020F0502020204030204" pitchFamily="34" charset="0"/>
              </a:rPr>
              <a:t>escasez se ubicó </a:t>
            </a:r>
            <a:r>
              <a:rPr lang="es-ES" dirty="0">
                <a:latin typeface="Calibri" panose="020F0502020204030204" pitchFamily="34" charset="0"/>
                <a:ea typeface="Calibri" panose="020F0502020204030204" pitchFamily="34" charset="0"/>
              </a:rPr>
              <a:t>en $1.217,8 en junio del presente año, siendo más del doble del precio que se tenía en enero del 2021</a:t>
            </a:r>
            <a:r>
              <a:rPr lang="es-ES" dirty="0" smtClean="0">
                <a:latin typeface="Calibri" panose="020F0502020204030204" pitchFamily="34" charset="0"/>
                <a:ea typeface="Calibri" panose="020F0502020204030204" pitchFamily="34" charset="0"/>
              </a:rPr>
              <a:t>.</a:t>
            </a:r>
          </a:p>
          <a:p>
            <a:pPr marL="285750" indent="-285750" algn="just">
              <a:lnSpc>
                <a:spcPct val="107000"/>
              </a:lnSpc>
              <a:spcAft>
                <a:spcPts val="800"/>
              </a:spcAft>
              <a:buFont typeface="Arial" panose="020B0604020202020204" pitchFamily="34" charset="0"/>
              <a:buChar char="•"/>
            </a:pPr>
            <a:r>
              <a:rPr lang="es-ES" dirty="0" smtClean="0">
                <a:latin typeface="Calibri" panose="020F0502020204030204" pitchFamily="34" charset="0"/>
                <a:ea typeface="Calibri" panose="020F0502020204030204" pitchFamily="34" charset="0"/>
              </a:rPr>
              <a:t>El </a:t>
            </a:r>
            <a:r>
              <a:rPr lang="es-ES" dirty="0">
                <a:latin typeface="Calibri" panose="020F0502020204030204" pitchFamily="34" charset="0"/>
                <a:ea typeface="Calibri" panose="020F0502020204030204" pitchFamily="34" charset="0"/>
              </a:rPr>
              <a:t>precio de escasez está acortando su distancia con </a:t>
            </a:r>
            <a:r>
              <a:rPr lang="es-ES" dirty="0" smtClean="0">
                <a:latin typeface="Calibri" panose="020F0502020204030204" pitchFamily="34" charset="0"/>
                <a:ea typeface="Calibri" panose="020F0502020204030204" pitchFamily="34" charset="0"/>
              </a:rPr>
              <a:t>el Costo </a:t>
            </a:r>
            <a:r>
              <a:rPr lang="es-ES" dirty="0">
                <a:latin typeface="Calibri" panose="020F0502020204030204" pitchFamily="34" charset="0"/>
                <a:ea typeface="Calibri" panose="020F0502020204030204" pitchFamily="34" charset="0"/>
              </a:rPr>
              <a:t>de Racionamiento Operativo (nivel 1) – CRO1</a:t>
            </a:r>
            <a:endParaRPr lang="es-CO"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419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583100" y="3267928"/>
            <a:ext cx="9015535"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Arial"/>
              <a:buNone/>
            </a:pPr>
            <a:r>
              <a:rPr lang="es-CO" sz="6600" b="1" dirty="0"/>
              <a:t>Gas Natural</a:t>
            </a:r>
            <a:endParaRPr sz="6600" dirty="0"/>
          </a:p>
        </p:txBody>
      </p:sp>
    </p:spTree>
    <p:extLst>
      <p:ext uri="{BB962C8B-B14F-4D97-AF65-F5344CB8AC3E}">
        <p14:creationId xmlns:p14="http://schemas.microsoft.com/office/powerpoint/2010/main" val="231872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7A1F47-E712-0747-A8AD-525A485B02AE}"/>
              </a:ext>
            </a:extLst>
          </p:cNvPr>
          <p:cNvSpPr>
            <a:spLocks noGrp="1"/>
          </p:cNvSpPr>
          <p:nvPr>
            <p:ph type="title"/>
          </p:nvPr>
        </p:nvSpPr>
        <p:spPr>
          <a:xfrm>
            <a:off x="246000" y="123576"/>
            <a:ext cx="11700000" cy="1080000"/>
          </a:xfrm>
        </p:spPr>
        <p:txBody>
          <a:bodyPr>
            <a:normAutofit/>
          </a:bodyPr>
          <a:lstStyle/>
          <a:p>
            <a:r>
              <a:rPr lang="x-none" sz="3200" dirty="0"/>
              <a:t>Seguimiento a producción </a:t>
            </a:r>
            <a:r>
              <a:rPr lang="es-MX" sz="3200" dirty="0"/>
              <a:t>y demanda </a:t>
            </a:r>
            <a:r>
              <a:rPr lang="x-none" sz="3200" dirty="0"/>
              <a:t>nacional</a:t>
            </a:r>
          </a:p>
        </p:txBody>
      </p:sp>
      <p:sp>
        <p:nvSpPr>
          <p:cNvPr id="6" name="Title 1">
            <a:extLst>
              <a:ext uri="{FF2B5EF4-FFF2-40B4-BE49-F238E27FC236}">
                <a16:creationId xmlns="" xmlns:a16="http://schemas.microsoft.com/office/drawing/2014/main" id="{A265E9E5-E89B-4B45-92B5-3A955A449F52}"/>
              </a:ext>
            </a:extLst>
          </p:cNvPr>
          <p:cNvSpPr txBox="1">
            <a:spLocks/>
          </p:cNvSpPr>
          <p:nvPr/>
        </p:nvSpPr>
        <p:spPr>
          <a:xfrm>
            <a:off x="1524001" y="1327838"/>
            <a:ext cx="2784528" cy="374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s-MX" sz="1100" dirty="0">
                <a:solidFill>
                  <a:schemeClr val="tx1"/>
                </a:solidFill>
              </a:rPr>
              <a:t>P</a:t>
            </a:r>
            <a:r>
              <a:rPr lang="x-none" sz="1100" dirty="0">
                <a:solidFill>
                  <a:schemeClr val="tx1"/>
                </a:solidFill>
              </a:rPr>
              <a:t>roducción </a:t>
            </a:r>
            <a:r>
              <a:rPr lang="es-MX" sz="1100" dirty="0">
                <a:solidFill>
                  <a:schemeClr val="tx1"/>
                </a:solidFill>
              </a:rPr>
              <a:t>real de gas natural por región </a:t>
            </a:r>
            <a:endParaRPr lang="x-none" sz="1100" dirty="0">
              <a:solidFill>
                <a:schemeClr val="tx1"/>
              </a:solidFill>
            </a:endParaRPr>
          </a:p>
        </p:txBody>
      </p:sp>
      <p:sp>
        <p:nvSpPr>
          <p:cNvPr id="7" name="Title 1">
            <a:extLst>
              <a:ext uri="{FF2B5EF4-FFF2-40B4-BE49-F238E27FC236}">
                <a16:creationId xmlns="" xmlns:a16="http://schemas.microsoft.com/office/drawing/2014/main" id="{FFC80198-1C7A-4BEC-A3EE-6FBE05B80CF2}"/>
              </a:ext>
            </a:extLst>
          </p:cNvPr>
          <p:cNvSpPr txBox="1">
            <a:spLocks/>
          </p:cNvSpPr>
          <p:nvPr/>
        </p:nvSpPr>
        <p:spPr>
          <a:xfrm>
            <a:off x="7543230" y="1273738"/>
            <a:ext cx="3398573" cy="374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s-MX" sz="1100" dirty="0">
                <a:solidFill>
                  <a:schemeClr val="tx1"/>
                </a:solidFill>
              </a:rPr>
              <a:t>Demanda de gas natural por sector de consumo</a:t>
            </a:r>
            <a:endParaRPr lang="x-none" sz="1100" dirty="0">
              <a:solidFill>
                <a:schemeClr val="tx1"/>
              </a:solidFill>
            </a:endParaRPr>
          </a:p>
        </p:txBody>
      </p:sp>
      <p:pic>
        <p:nvPicPr>
          <p:cNvPr id="3" name="Imagen 2"/>
          <p:cNvPicPr>
            <a:picLocks noChangeAspect="1"/>
          </p:cNvPicPr>
          <p:nvPr/>
        </p:nvPicPr>
        <p:blipFill>
          <a:blip r:embed="rId2"/>
          <a:stretch>
            <a:fillRect/>
          </a:stretch>
        </p:blipFill>
        <p:spPr>
          <a:xfrm>
            <a:off x="491326" y="1700094"/>
            <a:ext cx="5112000" cy="3271680"/>
          </a:xfrm>
          <a:prstGeom prst="rect">
            <a:avLst/>
          </a:prstGeom>
        </p:spPr>
      </p:pic>
      <p:pic>
        <p:nvPicPr>
          <p:cNvPr id="4" name="Imagen 3"/>
          <p:cNvPicPr>
            <a:picLocks noChangeAspect="1"/>
          </p:cNvPicPr>
          <p:nvPr/>
        </p:nvPicPr>
        <p:blipFill>
          <a:blip r:embed="rId3"/>
          <a:stretch>
            <a:fillRect/>
          </a:stretch>
        </p:blipFill>
        <p:spPr>
          <a:xfrm>
            <a:off x="1247326" y="5103530"/>
            <a:ext cx="3600000" cy="1181205"/>
          </a:xfrm>
          <a:prstGeom prst="rect">
            <a:avLst/>
          </a:prstGeom>
        </p:spPr>
      </p:pic>
      <p:pic>
        <p:nvPicPr>
          <p:cNvPr id="5" name="Imagen 4"/>
          <p:cNvPicPr>
            <a:picLocks noChangeAspect="1"/>
          </p:cNvPicPr>
          <p:nvPr/>
        </p:nvPicPr>
        <p:blipFill>
          <a:blip r:embed="rId4"/>
          <a:stretch>
            <a:fillRect/>
          </a:stretch>
        </p:blipFill>
        <p:spPr>
          <a:xfrm>
            <a:off x="7097443" y="3600251"/>
            <a:ext cx="4572000" cy="3006557"/>
          </a:xfrm>
          <a:prstGeom prst="rect">
            <a:avLst/>
          </a:prstGeom>
        </p:spPr>
      </p:pic>
      <p:pic>
        <p:nvPicPr>
          <p:cNvPr id="8" name="Imagen 7"/>
          <p:cNvPicPr>
            <a:picLocks noChangeAspect="1"/>
          </p:cNvPicPr>
          <p:nvPr/>
        </p:nvPicPr>
        <p:blipFill>
          <a:blip r:embed="rId5"/>
          <a:stretch>
            <a:fillRect/>
          </a:stretch>
        </p:blipFill>
        <p:spPr>
          <a:xfrm>
            <a:off x="7493443" y="1647990"/>
            <a:ext cx="3780000" cy="1831809"/>
          </a:xfrm>
          <a:prstGeom prst="rect">
            <a:avLst/>
          </a:prstGeom>
        </p:spPr>
      </p:pic>
    </p:spTree>
    <p:extLst>
      <p:ext uri="{BB962C8B-B14F-4D97-AF65-F5344CB8AC3E}">
        <p14:creationId xmlns:p14="http://schemas.microsoft.com/office/powerpoint/2010/main" val="281585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DDBAC1-00BB-4B4F-BDA8-7F95E41EC433}"/>
              </a:ext>
            </a:extLst>
          </p:cNvPr>
          <p:cNvSpPr>
            <a:spLocks noGrp="1"/>
          </p:cNvSpPr>
          <p:nvPr>
            <p:ph type="title"/>
          </p:nvPr>
        </p:nvSpPr>
        <p:spPr>
          <a:xfrm>
            <a:off x="246000" y="129006"/>
            <a:ext cx="11700000" cy="1080000"/>
          </a:xfrm>
        </p:spPr>
        <p:txBody>
          <a:bodyPr>
            <a:normAutofit/>
          </a:bodyPr>
          <a:lstStyle/>
          <a:p>
            <a:r>
              <a:rPr lang="x-none" sz="3200" dirty="0"/>
              <a:t>Seguimiento a </a:t>
            </a:r>
            <a:r>
              <a:rPr lang="es-MX" sz="3200" dirty="0"/>
              <a:t>consumos de gas para generación térmica</a:t>
            </a:r>
            <a:endParaRPr lang="x-none" sz="3200" dirty="0"/>
          </a:p>
        </p:txBody>
      </p:sp>
      <p:sp>
        <p:nvSpPr>
          <p:cNvPr id="10" name="CuadroTexto 9">
            <a:extLst>
              <a:ext uri="{FF2B5EF4-FFF2-40B4-BE49-F238E27FC236}">
                <a16:creationId xmlns="" xmlns:a16="http://schemas.microsoft.com/office/drawing/2014/main" id="{6C0DD2C8-FB98-4147-844B-29F7BE9A0FB8}"/>
              </a:ext>
            </a:extLst>
          </p:cNvPr>
          <p:cNvSpPr txBox="1"/>
          <p:nvPr/>
        </p:nvSpPr>
        <p:spPr>
          <a:xfrm>
            <a:off x="528950" y="1772744"/>
            <a:ext cx="4923887" cy="338554"/>
          </a:xfrm>
          <a:prstGeom prst="rect">
            <a:avLst/>
          </a:prstGeom>
          <a:noFill/>
        </p:spPr>
        <p:txBody>
          <a:bodyPr wrap="square">
            <a:spAutoFit/>
          </a:bodyPr>
          <a:lstStyle>
            <a:defPPr>
              <a:defRPr lang="es-CO"/>
            </a:defPPr>
            <a:lvl1pPr algn="ctr">
              <a:defRPr sz="1600" b="1">
                <a:latin typeface="Arial" panose="020B0604020202020204" pitchFamily="34" charset="0"/>
                <a:cs typeface="Arial" panose="020B0604020202020204" pitchFamily="34" charset="0"/>
              </a:defRPr>
            </a:lvl1pPr>
          </a:lstStyle>
          <a:p>
            <a:pPr algn="just"/>
            <a:r>
              <a:rPr lang="es-MX" dirty="0" smtClean="0"/>
              <a:t>Consumo gas – Generación Costa:</a:t>
            </a:r>
            <a:endParaRPr lang="es-CO" dirty="0"/>
          </a:p>
        </p:txBody>
      </p:sp>
      <p:sp>
        <p:nvSpPr>
          <p:cNvPr id="11" name="CuadroTexto 10">
            <a:extLst>
              <a:ext uri="{FF2B5EF4-FFF2-40B4-BE49-F238E27FC236}">
                <a16:creationId xmlns="" xmlns:a16="http://schemas.microsoft.com/office/drawing/2014/main" id="{6C0DD2C8-FB98-4147-844B-29F7BE9A0FB8}"/>
              </a:ext>
            </a:extLst>
          </p:cNvPr>
          <p:cNvSpPr txBox="1"/>
          <p:nvPr/>
        </p:nvSpPr>
        <p:spPr>
          <a:xfrm>
            <a:off x="6665581" y="1772744"/>
            <a:ext cx="4923887" cy="338554"/>
          </a:xfrm>
          <a:prstGeom prst="rect">
            <a:avLst/>
          </a:prstGeom>
          <a:noFill/>
        </p:spPr>
        <p:txBody>
          <a:bodyPr wrap="square">
            <a:spAutoFit/>
          </a:bodyPr>
          <a:lstStyle>
            <a:defPPr>
              <a:defRPr lang="es-CO"/>
            </a:defPPr>
            <a:lvl1pPr algn="ctr">
              <a:defRPr sz="1600" b="1">
                <a:latin typeface="Arial" panose="020B0604020202020204" pitchFamily="34" charset="0"/>
                <a:cs typeface="Arial" panose="020B0604020202020204" pitchFamily="34" charset="0"/>
              </a:defRPr>
            </a:lvl1pPr>
          </a:lstStyle>
          <a:p>
            <a:pPr algn="just"/>
            <a:r>
              <a:rPr lang="es-MX" dirty="0"/>
              <a:t>Consumo gas – Generación </a:t>
            </a:r>
            <a:r>
              <a:rPr lang="es-MX" dirty="0" smtClean="0"/>
              <a:t>Interior:</a:t>
            </a:r>
            <a:endParaRPr lang="es-CO" dirty="0"/>
          </a:p>
        </p:txBody>
      </p:sp>
      <p:pic>
        <p:nvPicPr>
          <p:cNvPr id="4" name="Imagen 3"/>
          <p:cNvPicPr>
            <a:picLocks noChangeAspect="1"/>
          </p:cNvPicPr>
          <p:nvPr/>
        </p:nvPicPr>
        <p:blipFill>
          <a:blip r:embed="rId2"/>
          <a:stretch>
            <a:fillRect/>
          </a:stretch>
        </p:blipFill>
        <p:spPr>
          <a:xfrm>
            <a:off x="463402" y="2432441"/>
            <a:ext cx="4989435" cy="3248588"/>
          </a:xfrm>
          <a:prstGeom prst="rect">
            <a:avLst/>
          </a:prstGeom>
        </p:spPr>
      </p:pic>
      <p:pic>
        <p:nvPicPr>
          <p:cNvPr id="7" name="Imagen 6"/>
          <p:cNvPicPr>
            <a:picLocks noChangeAspect="1"/>
          </p:cNvPicPr>
          <p:nvPr/>
        </p:nvPicPr>
        <p:blipFill>
          <a:blip r:embed="rId3"/>
          <a:stretch>
            <a:fillRect/>
          </a:stretch>
        </p:blipFill>
        <p:spPr>
          <a:xfrm>
            <a:off x="6494106" y="2383399"/>
            <a:ext cx="4910718" cy="3346671"/>
          </a:xfrm>
          <a:prstGeom prst="rect">
            <a:avLst/>
          </a:prstGeom>
        </p:spPr>
      </p:pic>
    </p:spTree>
    <p:extLst>
      <p:ext uri="{BB962C8B-B14F-4D97-AF65-F5344CB8AC3E}">
        <p14:creationId xmlns:p14="http://schemas.microsoft.com/office/powerpoint/2010/main" val="230645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6000" y="1826037"/>
            <a:ext cx="6840000" cy="4341156"/>
          </a:xfrm>
          <a:prstGeom prst="rect">
            <a:avLst/>
          </a:prstGeom>
        </p:spPr>
      </p:pic>
      <p:sp>
        <p:nvSpPr>
          <p:cNvPr id="2" name="Title 1">
            <a:extLst>
              <a:ext uri="{FF2B5EF4-FFF2-40B4-BE49-F238E27FC236}">
                <a16:creationId xmlns="" xmlns:a16="http://schemas.microsoft.com/office/drawing/2014/main" id="{511414DB-DE69-0E4B-A2A2-3C244E501475}"/>
              </a:ext>
            </a:extLst>
          </p:cNvPr>
          <p:cNvSpPr>
            <a:spLocks noGrp="1"/>
          </p:cNvSpPr>
          <p:nvPr>
            <p:ph type="title"/>
          </p:nvPr>
        </p:nvSpPr>
        <p:spPr>
          <a:xfrm>
            <a:off x="246000" y="129006"/>
            <a:ext cx="11700000" cy="1080000"/>
          </a:xfrm>
        </p:spPr>
        <p:txBody>
          <a:bodyPr>
            <a:normAutofit/>
          </a:bodyPr>
          <a:lstStyle/>
          <a:p>
            <a:r>
              <a:rPr lang="x-none" sz="3200" dirty="0"/>
              <a:t>Seguimiento a </a:t>
            </a:r>
            <a:r>
              <a:rPr lang="es-MX" sz="3200" dirty="0"/>
              <a:t>inventarios e </a:t>
            </a:r>
            <a:r>
              <a:rPr lang="x-none" sz="3200" dirty="0"/>
              <a:t>inyección de GNI</a:t>
            </a:r>
          </a:p>
        </p:txBody>
      </p:sp>
      <p:sp>
        <p:nvSpPr>
          <p:cNvPr id="5" name="Title 1">
            <a:extLst>
              <a:ext uri="{FF2B5EF4-FFF2-40B4-BE49-F238E27FC236}">
                <a16:creationId xmlns="" xmlns:a16="http://schemas.microsoft.com/office/drawing/2014/main" id="{76873E4B-023A-4C90-BFA6-7BC4ED1C9306}"/>
              </a:ext>
            </a:extLst>
          </p:cNvPr>
          <p:cNvSpPr txBox="1">
            <a:spLocks/>
          </p:cNvSpPr>
          <p:nvPr/>
        </p:nvSpPr>
        <p:spPr>
          <a:xfrm>
            <a:off x="7660749" y="3408206"/>
            <a:ext cx="842074" cy="418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s-MX" sz="1600" dirty="0" smtClean="0">
                <a:solidFill>
                  <a:schemeClr val="tx1"/>
                </a:solidFill>
              </a:rPr>
              <a:t>27%</a:t>
            </a:r>
            <a:endParaRPr lang="x-none" sz="1600" dirty="0">
              <a:solidFill>
                <a:schemeClr val="tx1"/>
              </a:solidFill>
            </a:endParaRPr>
          </a:p>
        </p:txBody>
      </p:sp>
      <p:cxnSp>
        <p:nvCxnSpPr>
          <p:cNvPr id="7" name="Conector recto de flecha 6">
            <a:extLst>
              <a:ext uri="{FF2B5EF4-FFF2-40B4-BE49-F238E27FC236}">
                <a16:creationId xmlns="" xmlns:a16="http://schemas.microsoft.com/office/drawing/2014/main" id="{3236803A-91D1-4711-A972-F287DB56A97C}"/>
              </a:ext>
            </a:extLst>
          </p:cNvPr>
          <p:cNvCxnSpPr>
            <a:cxnSpLocks/>
            <a:stCxn id="5" idx="1"/>
          </p:cNvCxnSpPr>
          <p:nvPr/>
        </p:nvCxnSpPr>
        <p:spPr>
          <a:xfrm flipH="1">
            <a:off x="6100785" y="3617433"/>
            <a:ext cx="1559964" cy="66603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3"/>
          <a:stretch>
            <a:fillRect/>
          </a:stretch>
        </p:blipFill>
        <p:spPr>
          <a:xfrm>
            <a:off x="7436498" y="4963757"/>
            <a:ext cx="4310040" cy="1746800"/>
          </a:xfrm>
          <a:prstGeom prst="rect">
            <a:avLst/>
          </a:prstGeom>
        </p:spPr>
      </p:pic>
    </p:spTree>
    <p:extLst>
      <p:ext uri="{BB962C8B-B14F-4D97-AF65-F5344CB8AC3E}">
        <p14:creationId xmlns:p14="http://schemas.microsoft.com/office/powerpoint/2010/main" val="101245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414DB-DE69-0E4B-A2A2-3C244E501475}"/>
              </a:ext>
            </a:extLst>
          </p:cNvPr>
          <p:cNvSpPr>
            <a:spLocks noGrp="1"/>
          </p:cNvSpPr>
          <p:nvPr>
            <p:ph type="title"/>
          </p:nvPr>
        </p:nvSpPr>
        <p:spPr>
          <a:xfrm>
            <a:off x="246000" y="129006"/>
            <a:ext cx="11700000" cy="1080000"/>
          </a:xfrm>
        </p:spPr>
        <p:txBody>
          <a:bodyPr>
            <a:normAutofit/>
          </a:bodyPr>
          <a:lstStyle/>
          <a:p>
            <a:r>
              <a:rPr lang="x-none" sz="3200" dirty="0"/>
              <a:t>Seguimiento disponibilidad infraestructura</a:t>
            </a:r>
            <a:r>
              <a:rPr lang="es-MX" sz="3200" dirty="0"/>
              <a:t> de producción</a:t>
            </a:r>
            <a:endParaRPr lang="x-none" sz="3200" dirty="0"/>
          </a:p>
        </p:txBody>
      </p:sp>
      <p:sp>
        <p:nvSpPr>
          <p:cNvPr id="8" name="Title 1">
            <a:extLst>
              <a:ext uri="{FF2B5EF4-FFF2-40B4-BE49-F238E27FC236}">
                <a16:creationId xmlns="" xmlns:a16="http://schemas.microsoft.com/office/drawing/2014/main" id="{CC0E7E29-B33E-4E85-8CA4-5C819506D7C6}"/>
              </a:ext>
            </a:extLst>
          </p:cNvPr>
          <p:cNvSpPr txBox="1">
            <a:spLocks/>
          </p:cNvSpPr>
          <p:nvPr/>
        </p:nvSpPr>
        <p:spPr>
          <a:xfrm>
            <a:off x="981556" y="1452170"/>
            <a:ext cx="4504841" cy="374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s-MX" sz="1100" dirty="0">
                <a:solidFill>
                  <a:schemeClr val="tx1"/>
                </a:solidFill>
              </a:rPr>
              <a:t>Principales eventos programados en la infraestructura de p</a:t>
            </a:r>
            <a:r>
              <a:rPr lang="x-none" sz="1100" dirty="0">
                <a:solidFill>
                  <a:schemeClr val="tx1"/>
                </a:solidFill>
              </a:rPr>
              <a:t>roducción</a:t>
            </a:r>
          </a:p>
        </p:txBody>
      </p:sp>
      <p:sp>
        <p:nvSpPr>
          <p:cNvPr id="12" name="Title 1">
            <a:extLst>
              <a:ext uri="{FF2B5EF4-FFF2-40B4-BE49-F238E27FC236}">
                <a16:creationId xmlns="" xmlns:a16="http://schemas.microsoft.com/office/drawing/2014/main" id="{3C4892FF-5C39-4CDC-83FF-46E1C2520ACE}"/>
              </a:ext>
            </a:extLst>
          </p:cNvPr>
          <p:cNvSpPr txBox="1">
            <a:spLocks/>
          </p:cNvSpPr>
          <p:nvPr/>
        </p:nvSpPr>
        <p:spPr>
          <a:xfrm>
            <a:off x="7723523" y="2358420"/>
            <a:ext cx="3652433" cy="37425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s-MX" sz="1100" dirty="0">
                <a:solidFill>
                  <a:schemeClr val="tx1"/>
                </a:solidFill>
              </a:rPr>
              <a:t>Distribución de mantenimientos programados en la infraestructura de p</a:t>
            </a:r>
            <a:r>
              <a:rPr lang="x-none" sz="1100" dirty="0">
                <a:solidFill>
                  <a:schemeClr val="tx1"/>
                </a:solidFill>
              </a:rPr>
              <a:t>roducción</a:t>
            </a:r>
          </a:p>
        </p:txBody>
      </p:sp>
      <p:pic>
        <p:nvPicPr>
          <p:cNvPr id="3" name="Imagen 2"/>
          <p:cNvPicPr>
            <a:picLocks noChangeAspect="1"/>
          </p:cNvPicPr>
          <p:nvPr/>
        </p:nvPicPr>
        <p:blipFill>
          <a:blip r:embed="rId2"/>
          <a:stretch>
            <a:fillRect/>
          </a:stretch>
        </p:blipFill>
        <p:spPr>
          <a:xfrm>
            <a:off x="373225" y="1826422"/>
            <a:ext cx="6311567" cy="4089096"/>
          </a:xfrm>
          <a:prstGeom prst="rect">
            <a:avLst/>
          </a:prstGeom>
        </p:spPr>
      </p:pic>
      <p:pic>
        <p:nvPicPr>
          <p:cNvPr id="4" name="Imagen 3"/>
          <p:cNvPicPr>
            <a:picLocks noChangeAspect="1"/>
          </p:cNvPicPr>
          <p:nvPr/>
        </p:nvPicPr>
        <p:blipFill>
          <a:blip r:embed="rId3"/>
          <a:stretch>
            <a:fillRect/>
          </a:stretch>
        </p:blipFill>
        <p:spPr>
          <a:xfrm>
            <a:off x="7389560" y="2985796"/>
            <a:ext cx="4320358" cy="3135818"/>
          </a:xfrm>
          <a:prstGeom prst="rect">
            <a:avLst/>
          </a:prstGeom>
        </p:spPr>
      </p:pic>
    </p:spTree>
    <p:extLst>
      <p:ext uri="{BB962C8B-B14F-4D97-AF65-F5344CB8AC3E}">
        <p14:creationId xmlns:p14="http://schemas.microsoft.com/office/powerpoint/2010/main" val="388606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33"/>
          <p:cNvSpPr txBox="1"/>
          <p:nvPr/>
        </p:nvSpPr>
        <p:spPr>
          <a:xfrm>
            <a:off x="14753" y="17168"/>
            <a:ext cx="12177248" cy="1325563"/>
          </a:xfrm>
          <a:prstGeom prst="rect">
            <a:avLst/>
          </a:prstGeom>
          <a:noFill/>
          <a:ln>
            <a:noFill/>
          </a:ln>
        </p:spPr>
        <p:txBody>
          <a:bodyPr spcFirstLastPara="1" wrap="square" lIns="91425" tIns="45700" rIns="91425" bIns="45700" anchor="ctr" anchorCtr="0">
            <a:noAutofit/>
          </a:bodyPr>
          <a:lstStyle/>
          <a:p>
            <a:pPr marL="0" lvl="0" indent="0">
              <a:lnSpc>
                <a:spcPct val="90000"/>
              </a:lnSpc>
              <a:buClr>
                <a:schemeClr val="dk1"/>
              </a:buClr>
              <a:buSzPts val="4400"/>
            </a:pPr>
            <a:r>
              <a:rPr lang="es-CO" sz="3600" dirty="0">
                <a:solidFill>
                  <a:schemeClr val="lt1"/>
                </a:solidFill>
              </a:rPr>
              <a:t>Capitulo 4. </a:t>
            </a:r>
          </a:p>
          <a:p>
            <a:pPr marL="0" lvl="0" indent="0">
              <a:lnSpc>
                <a:spcPct val="90000"/>
              </a:lnSpc>
              <a:buClr>
                <a:schemeClr val="dk1"/>
              </a:buClr>
              <a:buSzPts val="4400"/>
            </a:pPr>
            <a:r>
              <a:rPr lang="es-ES" sz="3600" dirty="0">
                <a:solidFill>
                  <a:schemeClr val="lt1"/>
                </a:solidFill>
              </a:rPr>
              <a:t>Declaraciones de Producción PP y PTDV – año 2022</a:t>
            </a:r>
          </a:p>
        </p:txBody>
      </p:sp>
      <p:sp>
        <p:nvSpPr>
          <p:cNvPr id="16" name="CuadroTexto 15">
            <a:extLst>
              <a:ext uri="{FF2B5EF4-FFF2-40B4-BE49-F238E27FC236}">
                <a16:creationId xmlns="" xmlns:a16="http://schemas.microsoft.com/office/drawing/2014/main" id="{E21BD7FE-21B3-8363-92A7-EF87C4533AC9}"/>
              </a:ext>
            </a:extLst>
          </p:cNvPr>
          <p:cNvSpPr txBox="1"/>
          <p:nvPr/>
        </p:nvSpPr>
        <p:spPr>
          <a:xfrm>
            <a:off x="198408" y="1432058"/>
            <a:ext cx="7238433" cy="400110"/>
          </a:xfrm>
          <a:prstGeom prst="rect">
            <a:avLst/>
          </a:prstGeom>
          <a:noFill/>
        </p:spPr>
        <p:txBody>
          <a:bodyPr wrap="square">
            <a:spAutoFit/>
          </a:bodyPr>
          <a:lstStyle/>
          <a:p>
            <a:r>
              <a:rPr lang="es-ES" sz="2000" b="1" dirty="0"/>
              <a:t>Declaraciones Potencial de producción de  2018 a 2022</a:t>
            </a:r>
            <a:endParaRPr lang="en-US" sz="2000" b="1" dirty="0"/>
          </a:p>
        </p:txBody>
      </p:sp>
      <p:graphicFrame>
        <p:nvGraphicFramePr>
          <p:cNvPr id="11" name="Gráfico 10">
            <a:extLst>
              <a:ext uri="{FF2B5EF4-FFF2-40B4-BE49-F238E27FC236}">
                <a16:creationId xmlns="" xmlns:a16="http://schemas.microsoft.com/office/drawing/2014/main" id="{95C03F6F-5080-4857-817A-F43674FB221C}"/>
              </a:ext>
            </a:extLst>
          </p:cNvPr>
          <p:cNvGraphicFramePr/>
          <p:nvPr>
            <p:extLst/>
          </p:nvPr>
        </p:nvGraphicFramePr>
        <p:xfrm>
          <a:off x="311093" y="1921495"/>
          <a:ext cx="6496108" cy="4202214"/>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127;p34">
            <a:extLst>
              <a:ext uri="{FF2B5EF4-FFF2-40B4-BE49-F238E27FC236}">
                <a16:creationId xmlns="" xmlns:a16="http://schemas.microsoft.com/office/drawing/2014/main" id="{03DD8995-E48C-05DA-6A7A-A8D632CE6116}"/>
              </a:ext>
            </a:extLst>
          </p:cNvPr>
          <p:cNvSpPr txBox="1"/>
          <p:nvPr/>
        </p:nvSpPr>
        <p:spPr>
          <a:xfrm>
            <a:off x="7010400" y="1834164"/>
            <a:ext cx="4998441" cy="2062063"/>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000000"/>
              </a:buClr>
              <a:buSzPts val="1400"/>
            </a:pPr>
            <a:r>
              <a:rPr lang="es-CO" sz="1600" dirty="0">
                <a:solidFill>
                  <a:srgbClr val="002060"/>
                </a:solidFill>
              </a:rPr>
              <a:t>Las curvas de PP se desplazan en el tiempo en cada declaración anual</a:t>
            </a: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es-CO" sz="1600" dirty="0"/>
          </a:p>
          <a:p>
            <a:pPr lvl="1" algn="just">
              <a:buSzPts val="1400"/>
            </a:pPr>
            <a:r>
              <a:rPr lang="es-CO" sz="1600" dirty="0">
                <a:solidFill>
                  <a:srgbClr val="002060"/>
                </a:solidFill>
              </a:rPr>
              <a:t>Posibles causas:</a:t>
            </a:r>
          </a:p>
          <a:p>
            <a:pPr marL="285750" lvl="1" indent="-285750" algn="just">
              <a:buSzPts val="1400"/>
              <a:buFont typeface="Arial" panose="020B0604020202020204" pitchFamily="34" charset="0"/>
              <a:buChar char="•"/>
            </a:pPr>
            <a:endParaRPr lang="es-CO" sz="1600" dirty="0">
              <a:solidFill>
                <a:srgbClr val="002060"/>
              </a:solidFill>
            </a:endParaRPr>
          </a:p>
          <a:p>
            <a:pPr marL="285750" lvl="1" indent="-285750" algn="just">
              <a:buSzPts val="1400"/>
              <a:buFont typeface="Arial" panose="020B0604020202020204" pitchFamily="34" charset="0"/>
              <a:buChar char="•"/>
            </a:pPr>
            <a:r>
              <a:rPr lang="es-CO" sz="1600" dirty="0">
                <a:solidFill>
                  <a:srgbClr val="002060"/>
                </a:solidFill>
              </a:rPr>
              <a:t>Declaraciones incorporan nuevos recursos</a:t>
            </a:r>
          </a:p>
          <a:p>
            <a:pPr marL="285750" lvl="1" indent="-285750" algn="just">
              <a:buSzPts val="1400"/>
              <a:buFont typeface="Arial" panose="020B0604020202020204" pitchFamily="34" charset="0"/>
              <a:buChar char="•"/>
            </a:pPr>
            <a:r>
              <a:rPr lang="es-CO" sz="1600" dirty="0">
                <a:solidFill>
                  <a:srgbClr val="002060"/>
                </a:solidFill>
              </a:rPr>
              <a:t>Declinación menos pronunciada vs pronosticado</a:t>
            </a:r>
          </a:p>
          <a:p>
            <a:pPr marL="285750" lvl="1" indent="-285750" algn="just">
              <a:buSzPts val="1400"/>
              <a:buFont typeface="Arial" panose="020B0604020202020204" pitchFamily="34" charset="0"/>
              <a:buChar char="•"/>
            </a:pPr>
            <a:r>
              <a:rPr lang="es-CO" sz="1600" dirty="0">
                <a:solidFill>
                  <a:srgbClr val="002060"/>
                </a:solidFill>
              </a:rPr>
              <a:t>Incertidumbre de condiciones físicas y geológicas</a:t>
            </a:r>
            <a:endParaRPr sz="1600" b="1" dirty="0">
              <a:solidFill>
                <a:srgbClr val="002060"/>
              </a:solidFill>
            </a:endParaRPr>
          </a:p>
        </p:txBody>
      </p:sp>
      <p:graphicFrame>
        <p:nvGraphicFramePr>
          <p:cNvPr id="3" name="Tabla 2">
            <a:extLst>
              <a:ext uri="{FF2B5EF4-FFF2-40B4-BE49-F238E27FC236}">
                <a16:creationId xmlns="" xmlns:a16="http://schemas.microsoft.com/office/drawing/2014/main" id="{B4381BA8-6F09-9351-4E1A-629462328420}"/>
              </a:ext>
            </a:extLst>
          </p:cNvPr>
          <p:cNvGraphicFramePr>
            <a:graphicFrameLocks noGrp="1"/>
          </p:cNvGraphicFramePr>
          <p:nvPr>
            <p:extLst/>
          </p:nvPr>
        </p:nvGraphicFramePr>
        <p:xfrm>
          <a:off x="7450303" y="4009512"/>
          <a:ext cx="4118634" cy="2201235"/>
        </p:xfrm>
        <a:graphic>
          <a:graphicData uri="http://schemas.openxmlformats.org/drawingml/2006/table">
            <a:tbl>
              <a:tblPr firstRow="1" firstCol="1" bandRow="1"/>
              <a:tblGrid>
                <a:gridCol w="686439">
                  <a:extLst>
                    <a:ext uri="{9D8B030D-6E8A-4147-A177-3AD203B41FA5}">
                      <a16:colId xmlns="" xmlns:a16="http://schemas.microsoft.com/office/drawing/2014/main" val="2273220896"/>
                    </a:ext>
                  </a:extLst>
                </a:gridCol>
                <a:gridCol w="686439">
                  <a:extLst>
                    <a:ext uri="{9D8B030D-6E8A-4147-A177-3AD203B41FA5}">
                      <a16:colId xmlns="" xmlns:a16="http://schemas.microsoft.com/office/drawing/2014/main" val="1377719965"/>
                    </a:ext>
                  </a:extLst>
                </a:gridCol>
                <a:gridCol w="686439">
                  <a:extLst>
                    <a:ext uri="{9D8B030D-6E8A-4147-A177-3AD203B41FA5}">
                      <a16:colId xmlns="" xmlns:a16="http://schemas.microsoft.com/office/drawing/2014/main" val="897029822"/>
                    </a:ext>
                  </a:extLst>
                </a:gridCol>
                <a:gridCol w="686439">
                  <a:extLst>
                    <a:ext uri="{9D8B030D-6E8A-4147-A177-3AD203B41FA5}">
                      <a16:colId xmlns="" xmlns:a16="http://schemas.microsoft.com/office/drawing/2014/main" val="3352753902"/>
                    </a:ext>
                  </a:extLst>
                </a:gridCol>
                <a:gridCol w="686439">
                  <a:extLst>
                    <a:ext uri="{9D8B030D-6E8A-4147-A177-3AD203B41FA5}">
                      <a16:colId xmlns="" xmlns:a16="http://schemas.microsoft.com/office/drawing/2014/main" val="56363181"/>
                    </a:ext>
                  </a:extLst>
                </a:gridCol>
                <a:gridCol w="686439">
                  <a:extLst>
                    <a:ext uri="{9D8B030D-6E8A-4147-A177-3AD203B41FA5}">
                      <a16:colId xmlns="" xmlns:a16="http://schemas.microsoft.com/office/drawing/2014/main" val="3740112207"/>
                    </a:ext>
                  </a:extLst>
                </a:gridCol>
              </a:tblGrid>
              <a:tr h="0">
                <a:tc>
                  <a:txBody>
                    <a:bodyPr/>
                    <a:lstStyle/>
                    <a:p>
                      <a:pPr algn="ctr">
                        <a:lnSpc>
                          <a:spcPct val="107000"/>
                        </a:lnSpc>
                        <a:spcAft>
                          <a:spcPts val="80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8394562"/>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1.311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2157870"/>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1.368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1.213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7752888"/>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1.243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8909122"/>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1.172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1.189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1.203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3292768"/>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1.073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1.107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1.167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1.169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6684542"/>
                  </a:ext>
                </a:extLst>
              </a:tr>
              <a:tr h="0">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984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1.054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1.110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1.112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s-ES"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808210644"/>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907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841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966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1.063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2410912"/>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765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731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818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943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951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1087440"/>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622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706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870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3176883"/>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497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602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617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0822527"/>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446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474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565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1015880"/>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353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453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4642576"/>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255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a:effectLst/>
                          <a:latin typeface="Calibri" panose="020F0502020204030204" pitchFamily="34" charset="0"/>
                          <a:ea typeface="Calibri" panose="020F0502020204030204" pitchFamily="34" charset="0"/>
                          <a:cs typeface="Times New Roman" panose="02020603050405020304" pitchFamily="18" charset="0"/>
                        </a:rPr>
                        <a:t>376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0636774"/>
                  </a:ext>
                </a:extLst>
              </a:tr>
              <a:tr h="0">
                <a:tc>
                  <a:txBody>
                    <a:bodyPr/>
                    <a:lstStyle/>
                    <a:p>
                      <a:pPr algn="ctr">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322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2554097"/>
                  </a:ext>
                </a:extLst>
              </a:tr>
            </a:tbl>
          </a:graphicData>
        </a:graphic>
      </p:graphicFrame>
      <p:sp>
        <p:nvSpPr>
          <p:cNvPr id="20" name="CuadroTexto 19">
            <a:extLst>
              <a:ext uri="{FF2B5EF4-FFF2-40B4-BE49-F238E27FC236}">
                <a16:creationId xmlns="" xmlns:a16="http://schemas.microsoft.com/office/drawing/2014/main" id="{ACF81B6A-33FC-F9EB-767B-3C1020DD7CA3}"/>
              </a:ext>
            </a:extLst>
          </p:cNvPr>
          <p:cNvSpPr txBox="1"/>
          <p:nvPr/>
        </p:nvSpPr>
        <p:spPr>
          <a:xfrm>
            <a:off x="7362165" y="6123709"/>
            <a:ext cx="3925628" cy="261610"/>
          </a:xfrm>
          <a:prstGeom prst="rect">
            <a:avLst/>
          </a:prstGeom>
          <a:noFill/>
        </p:spPr>
        <p:txBody>
          <a:bodyPr wrap="square">
            <a:spAutoFit/>
          </a:bodyPr>
          <a:lstStyle/>
          <a:p>
            <a:r>
              <a:rPr lang="es-ES" sz="1100" dirty="0"/>
              <a:t>Nota: Promedio anual de PP</a:t>
            </a:r>
            <a:endParaRPr lang="en-US" sz="1100" dirty="0"/>
          </a:p>
        </p:txBody>
      </p:sp>
      <p:sp>
        <p:nvSpPr>
          <p:cNvPr id="5" name="Rectángulo: esquinas redondeadas 4">
            <a:extLst>
              <a:ext uri="{FF2B5EF4-FFF2-40B4-BE49-F238E27FC236}">
                <a16:creationId xmlns="" xmlns:a16="http://schemas.microsoft.com/office/drawing/2014/main" id="{90B75EB9-2E27-1EB1-D38C-5531CFA67313}"/>
              </a:ext>
            </a:extLst>
          </p:cNvPr>
          <p:cNvSpPr/>
          <p:nvPr/>
        </p:nvSpPr>
        <p:spPr>
          <a:xfrm>
            <a:off x="7436842" y="4862185"/>
            <a:ext cx="4079656" cy="148479"/>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4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Oferta – Aportes hídricos</a:t>
            </a:r>
            <a:endParaRPr sz="2800" b="0" i="0" u="none" strike="noStrike" cap="none" dirty="0">
              <a:solidFill>
                <a:schemeClr val="lt1"/>
              </a:solidFill>
              <a:latin typeface="Trebuchet MS"/>
              <a:ea typeface="Trebuchet MS"/>
              <a:cs typeface="Trebuchet MS"/>
              <a:sym typeface="Trebuchet MS"/>
            </a:endParaRPr>
          </a:p>
        </p:txBody>
      </p:sp>
      <p:sp>
        <p:nvSpPr>
          <p:cNvPr id="765" name="Google Shape;765;p88"/>
          <p:cNvSpPr txBox="1"/>
          <p:nvPr/>
        </p:nvSpPr>
        <p:spPr>
          <a:xfrm>
            <a:off x="6794938" y="2202664"/>
            <a:ext cx="5016062" cy="203128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En marzo y abril los aportes estuvieron 50% y 32% por encima de la media, respectivamente, mientras que en mayo los aportes estuvieron alrededor de la media, con solo un 4% por encima de la media.</a:t>
            </a:r>
          </a:p>
          <a:p>
            <a:pPr marL="285750" marR="0" lvl="0" indent="-285750" algn="l" rtl="0">
              <a:lnSpc>
                <a:spcPct val="100000"/>
              </a:lnSpc>
              <a:spcBef>
                <a:spcPts val="0"/>
              </a:spcBef>
              <a:spcAft>
                <a:spcPts val="0"/>
              </a:spcAft>
              <a:buClr>
                <a:srgbClr val="000000"/>
              </a:buClr>
              <a:buSzPts val="1400"/>
              <a:buFont typeface="Arial"/>
              <a:buChar char="•"/>
            </a:pPr>
            <a:endParaRPr lang="es-MX" sz="1400" dirty="0">
              <a:latin typeface="Trebuchet MS"/>
              <a:ea typeface="Trebuchet MS"/>
              <a:cs typeface="Trebuchet MS"/>
              <a:sym typeface="Trebuchet MS"/>
            </a:endParaRPr>
          </a:p>
          <a:p>
            <a:pPr marL="285750" indent="-285750">
              <a:buClr>
                <a:srgbClr val="000000"/>
              </a:buClr>
              <a:buSzPts val="1400"/>
              <a:buFont typeface="Arial"/>
              <a:buChar char="•"/>
            </a:pPr>
            <a:r>
              <a:rPr lang="es-MX" sz="1400" b="0" i="0" u="none" strike="noStrike" cap="none" dirty="0">
                <a:latin typeface="Trebuchet MS"/>
                <a:ea typeface="Trebuchet MS"/>
                <a:cs typeface="Trebuchet MS"/>
                <a:sym typeface="Trebuchet MS"/>
              </a:rPr>
              <a:t>Esta tendencia coincide con un retroceso en los precios de bolsa respecto a lo observado en los primeros meses del 2022, y que se acentúa a partir de la primera semana de abril</a:t>
            </a:r>
            <a:endParaRPr lang="es-CO" sz="1400" b="0" i="0" u="none" strike="noStrike" cap="none" dirty="0">
              <a:latin typeface="Trebuchet MS"/>
              <a:ea typeface="Trebuchet MS"/>
              <a:cs typeface="Trebuchet MS"/>
              <a:sym typeface="Trebuchet MS"/>
            </a:endParaRPr>
          </a:p>
        </p:txBody>
      </p:sp>
      <p:pic>
        <p:nvPicPr>
          <p:cNvPr id="9" name="Imagen 8" descr="Gráfico, Gráfico de líneas&#10;&#10;Descripción generada automáticamente">
            <a:extLst>
              <a:ext uri="{FF2B5EF4-FFF2-40B4-BE49-F238E27FC236}">
                <a16:creationId xmlns="" xmlns:a16="http://schemas.microsoft.com/office/drawing/2014/main" id="{297EF131-3F93-F72F-85B0-3D0F433AD3C6}"/>
              </a:ext>
            </a:extLst>
          </p:cNvPr>
          <p:cNvPicPr>
            <a:picLocks noChangeAspect="1"/>
          </p:cNvPicPr>
          <p:nvPr/>
        </p:nvPicPr>
        <p:blipFill>
          <a:blip r:embed="rId3"/>
          <a:stretch>
            <a:fillRect/>
          </a:stretch>
        </p:blipFill>
        <p:spPr>
          <a:xfrm>
            <a:off x="449068" y="1795879"/>
            <a:ext cx="6284326" cy="3564398"/>
          </a:xfrm>
          <a:prstGeom prst="rect">
            <a:avLst/>
          </a:prstGeom>
        </p:spPr>
      </p:pic>
    </p:spTree>
    <p:extLst>
      <p:ext uri="{BB962C8B-B14F-4D97-AF65-F5344CB8AC3E}">
        <p14:creationId xmlns:p14="http://schemas.microsoft.com/office/powerpoint/2010/main" val="119221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33"/>
          <p:cNvSpPr txBox="1"/>
          <p:nvPr/>
        </p:nvSpPr>
        <p:spPr>
          <a:xfrm>
            <a:off x="14753" y="17168"/>
            <a:ext cx="12177248" cy="1325563"/>
          </a:xfrm>
          <a:prstGeom prst="rect">
            <a:avLst/>
          </a:prstGeom>
          <a:noFill/>
          <a:ln>
            <a:noFill/>
          </a:ln>
        </p:spPr>
        <p:txBody>
          <a:bodyPr spcFirstLastPara="1" wrap="square" lIns="91425" tIns="45700" rIns="91425" bIns="45700" anchor="ctr" anchorCtr="0">
            <a:noAutofit/>
          </a:bodyPr>
          <a:lstStyle/>
          <a:p>
            <a:pPr marL="0" lvl="0" indent="0">
              <a:lnSpc>
                <a:spcPct val="90000"/>
              </a:lnSpc>
              <a:buClr>
                <a:schemeClr val="dk1"/>
              </a:buClr>
              <a:buSzPts val="4400"/>
            </a:pPr>
            <a:r>
              <a:rPr lang="es-CO" sz="3600" dirty="0">
                <a:solidFill>
                  <a:schemeClr val="lt1"/>
                </a:solidFill>
              </a:rPr>
              <a:t>Capitulo 4. </a:t>
            </a:r>
          </a:p>
          <a:p>
            <a:pPr marL="0" lvl="0" indent="0">
              <a:lnSpc>
                <a:spcPct val="90000"/>
              </a:lnSpc>
              <a:buClr>
                <a:schemeClr val="dk1"/>
              </a:buClr>
              <a:buSzPts val="4400"/>
            </a:pPr>
            <a:r>
              <a:rPr lang="es-ES" sz="3600" dirty="0">
                <a:solidFill>
                  <a:schemeClr val="lt1"/>
                </a:solidFill>
              </a:rPr>
              <a:t>Declaraciones de Producción PP y PTDV – año 2022</a:t>
            </a:r>
          </a:p>
        </p:txBody>
      </p:sp>
      <p:sp>
        <p:nvSpPr>
          <p:cNvPr id="16" name="CuadroTexto 15">
            <a:extLst>
              <a:ext uri="{FF2B5EF4-FFF2-40B4-BE49-F238E27FC236}">
                <a16:creationId xmlns="" xmlns:a16="http://schemas.microsoft.com/office/drawing/2014/main" id="{E21BD7FE-21B3-8363-92A7-EF87C4533AC9}"/>
              </a:ext>
            </a:extLst>
          </p:cNvPr>
          <p:cNvSpPr txBox="1"/>
          <p:nvPr/>
        </p:nvSpPr>
        <p:spPr>
          <a:xfrm>
            <a:off x="198408" y="1432058"/>
            <a:ext cx="7238433" cy="400110"/>
          </a:xfrm>
          <a:prstGeom prst="rect">
            <a:avLst/>
          </a:prstGeom>
          <a:noFill/>
        </p:spPr>
        <p:txBody>
          <a:bodyPr wrap="square">
            <a:spAutoFit/>
          </a:bodyPr>
          <a:lstStyle/>
          <a:p>
            <a:r>
              <a:rPr lang="es-ES" sz="2000" b="1" dirty="0"/>
              <a:t>Declaraciones Potencial de producción de  2018 a 2022</a:t>
            </a:r>
            <a:endParaRPr lang="en-US" sz="2000" b="1" dirty="0"/>
          </a:p>
        </p:txBody>
      </p:sp>
      <p:sp>
        <p:nvSpPr>
          <p:cNvPr id="14" name="Google Shape;127;p34">
            <a:extLst>
              <a:ext uri="{FF2B5EF4-FFF2-40B4-BE49-F238E27FC236}">
                <a16:creationId xmlns="" xmlns:a16="http://schemas.microsoft.com/office/drawing/2014/main" id="{03DD8995-E48C-05DA-6A7A-A8D632CE6116}"/>
              </a:ext>
            </a:extLst>
          </p:cNvPr>
          <p:cNvSpPr txBox="1"/>
          <p:nvPr/>
        </p:nvSpPr>
        <p:spPr>
          <a:xfrm>
            <a:off x="7436840" y="2277510"/>
            <a:ext cx="4441123" cy="3046948"/>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000000"/>
              </a:buClr>
              <a:buSzPts val="1400"/>
            </a:pPr>
            <a:r>
              <a:rPr lang="es-CO" sz="1600" dirty="0">
                <a:solidFill>
                  <a:srgbClr val="002060"/>
                </a:solidFill>
              </a:rPr>
              <a:t>Las curvas de PP decrecen para cada declaración</a:t>
            </a:r>
          </a:p>
          <a:p>
            <a:pPr marR="0" lvl="0" algn="just" rtl="0">
              <a:lnSpc>
                <a:spcPct val="100000"/>
              </a:lnSpc>
              <a:spcBef>
                <a:spcPts val="0"/>
              </a:spcBef>
              <a:spcAft>
                <a:spcPts val="0"/>
              </a:spcAft>
              <a:buClr>
                <a:srgbClr val="000000"/>
              </a:buClr>
              <a:buSzPts val="1400"/>
            </a:pPr>
            <a:endParaRPr lang="es-CO" sz="1600" dirty="0">
              <a:solidFill>
                <a:srgbClr val="002060"/>
              </a:solidFill>
            </a:endParaRPr>
          </a:p>
          <a:p>
            <a:pPr marR="0" lvl="0" algn="just" rtl="0">
              <a:lnSpc>
                <a:spcPct val="100000"/>
              </a:lnSpc>
              <a:spcBef>
                <a:spcPts val="0"/>
              </a:spcBef>
              <a:spcAft>
                <a:spcPts val="0"/>
              </a:spcAft>
              <a:buClr>
                <a:srgbClr val="000000"/>
              </a:buClr>
              <a:buSzPts val="1400"/>
            </a:pPr>
            <a:r>
              <a:rPr lang="es-CO" sz="1600" dirty="0">
                <a:solidFill>
                  <a:srgbClr val="002060"/>
                </a:solidFill>
              </a:rPr>
              <a:t>Diferencia entre PP 2018 vs 2022 es de aproximadamente 200 GBTUD </a:t>
            </a:r>
          </a:p>
          <a:p>
            <a:pPr marR="0" lvl="0" algn="just" rtl="0">
              <a:lnSpc>
                <a:spcPct val="100000"/>
              </a:lnSpc>
              <a:spcBef>
                <a:spcPts val="0"/>
              </a:spcBef>
              <a:spcAft>
                <a:spcPts val="0"/>
              </a:spcAft>
              <a:buClr>
                <a:srgbClr val="000000"/>
              </a:buClr>
              <a:buSzPts val="1400"/>
            </a:pPr>
            <a:endParaRPr lang="es-CO" sz="1600" dirty="0">
              <a:solidFill>
                <a:srgbClr val="002060"/>
              </a:solidFill>
            </a:endParaRPr>
          </a:p>
          <a:p>
            <a:pPr algn="just">
              <a:buSzPts val="1400"/>
            </a:pPr>
            <a:r>
              <a:rPr lang="es-ES" sz="1600" b="1" dirty="0">
                <a:solidFill>
                  <a:srgbClr val="002060"/>
                </a:solidFill>
              </a:rPr>
              <a:t>Margen reducido PP 3er año vs Suministro 2022.</a:t>
            </a:r>
          </a:p>
          <a:p>
            <a:pPr algn="just">
              <a:buSzPts val="1400"/>
            </a:pPr>
            <a:r>
              <a:rPr lang="es-ES" sz="1600" dirty="0">
                <a:solidFill>
                  <a:srgbClr val="002060"/>
                </a:solidFill>
              </a:rPr>
              <a:t>Suministro Promedio durante 2022</a:t>
            </a:r>
            <a:r>
              <a:rPr lang="es-ES" sz="1600" baseline="30000" dirty="0">
                <a:solidFill>
                  <a:schemeClr val="tx1"/>
                </a:solidFill>
              </a:rPr>
              <a:t>(1)</a:t>
            </a:r>
            <a:r>
              <a:rPr lang="es-ES" sz="1600" dirty="0">
                <a:solidFill>
                  <a:srgbClr val="002060"/>
                </a:solidFill>
              </a:rPr>
              <a:t>, con valores entre 1.030 GBTUD (enero) y 1.109 GBTUD (mayo) en 2022. </a:t>
            </a:r>
          </a:p>
          <a:p>
            <a:pPr algn="just">
              <a:buSzPts val="1400"/>
            </a:pPr>
            <a:endParaRPr lang="es-CO" sz="1600" dirty="0"/>
          </a:p>
        </p:txBody>
      </p:sp>
      <p:graphicFrame>
        <p:nvGraphicFramePr>
          <p:cNvPr id="9" name="Gráfico 8">
            <a:extLst>
              <a:ext uri="{FF2B5EF4-FFF2-40B4-BE49-F238E27FC236}">
                <a16:creationId xmlns="" xmlns:a16="http://schemas.microsoft.com/office/drawing/2014/main" id="{B892B4D1-5C26-44C0-AA6E-846153F95B74}"/>
              </a:ext>
            </a:extLst>
          </p:cNvPr>
          <p:cNvGraphicFramePr/>
          <p:nvPr>
            <p:extLst/>
          </p:nvPr>
        </p:nvGraphicFramePr>
        <p:xfrm>
          <a:off x="198408" y="1921495"/>
          <a:ext cx="6811992" cy="4202214"/>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 xmlns:a16="http://schemas.microsoft.com/office/drawing/2014/main" id="{238A0A6B-5439-9BF0-CCC3-34E385CBA0F8}"/>
              </a:ext>
            </a:extLst>
          </p:cNvPr>
          <p:cNvSpPr txBox="1"/>
          <p:nvPr/>
        </p:nvSpPr>
        <p:spPr>
          <a:xfrm>
            <a:off x="7436841" y="5425942"/>
            <a:ext cx="4314950" cy="931024"/>
          </a:xfrm>
          <a:prstGeom prst="rect">
            <a:avLst/>
          </a:prstGeom>
          <a:noFill/>
        </p:spPr>
        <p:txBody>
          <a:bodyPr wrap="square">
            <a:spAutoFit/>
          </a:bodyPr>
          <a:lstStyle/>
          <a:p>
            <a:pPr marL="228600" indent="-228600" algn="just">
              <a:buSzPts val="1400"/>
              <a:buAutoNum type="arabicParenBoth"/>
            </a:pPr>
            <a:r>
              <a:rPr lang="es-ES" sz="1050" dirty="0">
                <a:solidFill>
                  <a:srgbClr val="000000"/>
                </a:solidFill>
                <a:effectLst/>
                <a:latin typeface="Calibri" panose="020F0502020204030204" pitchFamily="34" charset="0"/>
                <a:ea typeface="Calibri" panose="020F0502020204030204" pitchFamily="34" charset="0"/>
              </a:rPr>
              <a:t>Fuente:</a:t>
            </a:r>
            <a:r>
              <a:rPr lang="en-US" sz="1100" dirty="0">
                <a:effectLst/>
              </a:rPr>
              <a:t> </a:t>
            </a:r>
            <a:r>
              <a:rPr lang="es-ES" sz="1050" dirty="0">
                <a:effectLst/>
                <a:latin typeface="Calibri" panose="020F0502020204030204" pitchFamily="34" charset="0"/>
                <a:ea typeface="Calibri" panose="020F0502020204030204" pitchFamily="34" charset="0"/>
                <a:cs typeface="Times New Roman" panose="02020603050405020304" pitchFamily="18" charset="0"/>
              </a:rPr>
              <a:t>Gestor del mercado de gas natural en Colombia. Informe Mensual – Mercado de gas natural mayo 2022. </a:t>
            </a:r>
            <a:r>
              <a:rPr lang="es-ES" sz="1050" b="1" dirty="0">
                <a:latin typeface="Calibri" panose="020F0502020204030204" pitchFamily="34" charset="0"/>
                <a:ea typeface="Calibri" panose="020F0502020204030204" pitchFamily="34" charset="0"/>
                <a:cs typeface="Times New Roman" panose="02020603050405020304" pitchFamily="18" charset="0"/>
              </a:rPr>
              <a:t>Nota: Este Suministro incluye inyección de Gas natural Importado desde la planta de regasificación.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rtl="0">
              <a:lnSpc>
                <a:spcPct val="100000"/>
              </a:lnSpc>
              <a:spcBef>
                <a:spcPts val="0"/>
              </a:spcBef>
              <a:spcAft>
                <a:spcPts val="0"/>
              </a:spcAft>
              <a:buClr>
                <a:srgbClr val="000000"/>
              </a:buClr>
              <a:buSzPts val="1400"/>
            </a:pPr>
            <a:endParaRPr lang="es-CO" sz="1200" dirty="0">
              <a:solidFill>
                <a:srgbClr val="002060"/>
              </a:solidFill>
            </a:endParaRPr>
          </a:p>
        </p:txBody>
      </p:sp>
      <p:sp>
        <p:nvSpPr>
          <p:cNvPr id="4" name="Elipse 3">
            <a:extLst>
              <a:ext uri="{FF2B5EF4-FFF2-40B4-BE49-F238E27FC236}">
                <a16:creationId xmlns="" xmlns:a16="http://schemas.microsoft.com/office/drawing/2014/main" id="{D68CC1D6-DDF7-4902-63AE-FBE9D0C1C33D}"/>
              </a:ext>
            </a:extLst>
          </p:cNvPr>
          <p:cNvSpPr/>
          <p:nvPr/>
        </p:nvSpPr>
        <p:spPr>
          <a:xfrm>
            <a:off x="8811491" y="4461905"/>
            <a:ext cx="655041" cy="360218"/>
          </a:xfrm>
          <a:prstGeom prst="ellipse">
            <a:avLst/>
          </a:prstGeom>
          <a:solidFill>
            <a:srgbClr val="92D050">
              <a:alpha val="2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a:extLst>
              <a:ext uri="{FF2B5EF4-FFF2-40B4-BE49-F238E27FC236}">
                <a16:creationId xmlns="" xmlns:a16="http://schemas.microsoft.com/office/drawing/2014/main" id="{AD293D38-C67A-068D-5B61-78ED3403B343}"/>
              </a:ext>
            </a:extLst>
          </p:cNvPr>
          <p:cNvSpPr/>
          <p:nvPr/>
        </p:nvSpPr>
        <p:spPr>
          <a:xfrm>
            <a:off x="11222922" y="4461904"/>
            <a:ext cx="655041" cy="360218"/>
          </a:xfrm>
          <a:prstGeom prst="ellipse">
            <a:avLst/>
          </a:prstGeom>
          <a:solidFill>
            <a:srgbClr val="92D050">
              <a:alpha val="2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a:extLst>
              <a:ext uri="{FF2B5EF4-FFF2-40B4-BE49-F238E27FC236}">
                <a16:creationId xmlns="" xmlns:a16="http://schemas.microsoft.com/office/drawing/2014/main" id="{7EA52229-5D93-4D11-9C1F-24080849CB80}"/>
              </a:ext>
            </a:extLst>
          </p:cNvPr>
          <p:cNvSpPr/>
          <p:nvPr/>
        </p:nvSpPr>
        <p:spPr>
          <a:xfrm>
            <a:off x="2064326" y="3102583"/>
            <a:ext cx="655041" cy="360218"/>
          </a:xfrm>
          <a:prstGeom prst="ellipse">
            <a:avLst/>
          </a:prstGeom>
          <a:solidFill>
            <a:srgbClr val="92D050">
              <a:alpha val="2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42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9"/>
          <p:cNvSpPr txBox="1"/>
          <p:nvPr/>
        </p:nvSpPr>
        <p:spPr>
          <a:xfrm>
            <a:off x="5287998" y="1117117"/>
            <a:ext cx="6415231"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5400"/>
              <a:buFont typeface="Arial"/>
              <a:buNone/>
            </a:pPr>
            <a:r>
              <a:rPr lang="es-CO" sz="5400" b="1" i="0" u="none" strike="noStrike" cap="none">
                <a:solidFill>
                  <a:schemeClr val="lt1"/>
                </a:solidFill>
                <a:latin typeface="Arial"/>
                <a:ea typeface="Arial"/>
                <a:cs typeface="Arial"/>
                <a:sym typeface="Arial"/>
              </a:rPr>
              <a:t>Gracias</a:t>
            </a:r>
            <a:endParaRPr sz="1400" b="0" i="0" u="none" strike="noStrike" cap="none">
              <a:solidFill>
                <a:srgbClr val="000000"/>
              </a:solidFill>
              <a:latin typeface="Arial"/>
              <a:ea typeface="Arial"/>
              <a:cs typeface="Arial"/>
              <a:sym typeface="Arial"/>
            </a:endParaRPr>
          </a:p>
        </p:txBody>
      </p:sp>
      <p:sp>
        <p:nvSpPr>
          <p:cNvPr id="1120" name="Google Shape;1120;p9"/>
          <p:cNvSpPr txBox="1">
            <a:spLocks noGrp="1"/>
          </p:cNvSpPr>
          <p:nvPr>
            <p:ph type="title" idx="4294967295"/>
          </p:nvPr>
        </p:nvSpPr>
        <p:spPr>
          <a:xfrm>
            <a:off x="5162844" y="2040447"/>
            <a:ext cx="6540386" cy="1996981"/>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lt1"/>
              </a:buClr>
              <a:buSzPts val="2000"/>
              <a:buFont typeface="Arial"/>
              <a:buNone/>
            </a:pPr>
            <a:r>
              <a:rPr lang="es-CO" sz="2000" b="0" i="0" u="none" strike="noStrike" cap="none">
                <a:solidFill>
                  <a:schemeClr val="lt1"/>
                </a:solidFill>
                <a:latin typeface="Arial"/>
                <a:ea typeface="Arial"/>
                <a:cs typeface="Arial"/>
                <a:sym typeface="Arial"/>
              </a:rPr>
              <a:t>Superintendencia de Servicios Públicos Domiciliarios </a:t>
            </a:r>
            <a:br>
              <a:rPr lang="es-CO" sz="2000" b="0" i="0" u="none" strike="noStrike" cap="none">
                <a:solidFill>
                  <a:schemeClr val="lt1"/>
                </a:solidFill>
                <a:latin typeface="Arial"/>
                <a:ea typeface="Arial"/>
                <a:cs typeface="Arial"/>
                <a:sym typeface="Arial"/>
              </a:rPr>
            </a:br>
            <a:r>
              <a:rPr lang="es-CO" sz="2000" b="0" i="0" u="none" strike="noStrike" cap="none">
                <a:solidFill>
                  <a:schemeClr val="lt1"/>
                </a:solidFill>
                <a:latin typeface="Arial"/>
                <a:ea typeface="Arial"/>
                <a:cs typeface="Arial"/>
                <a:sym typeface="Arial"/>
              </a:rPr>
              <a:t>Carrera 18 No. 84-35 </a:t>
            </a:r>
            <a:br>
              <a:rPr lang="es-CO" sz="2000" b="0" i="0" u="none" strike="noStrike" cap="none">
                <a:solidFill>
                  <a:schemeClr val="lt1"/>
                </a:solidFill>
                <a:latin typeface="Arial"/>
                <a:ea typeface="Arial"/>
                <a:cs typeface="Arial"/>
                <a:sym typeface="Arial"/>
              </a:rPr>
            </a:br>
            <a:r>
              <a:rPr lang="es-CO" sz="2000" b="0" i="0" u="none" strike="noStrike" cap="none">
                <a:solidFill>
                  <a:schemeClr val="lt1"/>
                </a:solidFill>
                <a:latin typeface="Arial"/>
                <a:ea typeface="Arial"/>
                <a:cs typeface="Arial"/>
                <a:sym typeface="Arial"/>
              </a:rPr>
              <a:t>PBX: (57-1) 691-3005</a:t>
            </a:r>
            <a:br>
              <a:rPr lang="es-CO" sz="2000" b="0" i="0" u="none" strike="noStrike" cap="none">
                <a:solidFill>
                  <a:schemeClr val="lt1"/>
                </a:solidFill>
                <a:latin typeface="Arial"/>
                <a:ea typeface="Arial"/>
                <a:cs typeface="Arial"/>
                <a:sym typeface="Arial"/>
              </a:rPr>
            </a:br>
            <a:r>
              <a:rPr lang="es-CO" sz="20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sspd@superservicios.gov.co</a:t>
            </a:r>
            <a:r>
              <a:rPr lang="es-CO" sz="20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r>
            <a:br>
              <a:rPr lang="es-CO" sz="20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br>
            <a:r>
              <a:rPr lang="es-CO" sz="20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www.superservicios.gov.co</a:t>
            </a:r>
            <a:r>
              <a:rPr lang="es-CO" sz="2000" b="1" i="0" u="none" strike="noStrike" cap="none">
                <a:solidFill>
                  <a:schemeClr val="lt1"/>
                </a:solidFill>
                <a:latin typeface="Arial"/>
                <a:ea typeface="Arial"/>
                <a:cs typeface="Arial"/>
                <a:sym typeface="Arial"/>
              </a:rPr>
              <a:t/>
            </a:r>
            <a:br>
              <a:rPr lang="es-CO" sz="2000" b="1" i="0" u="none" strike="noStrike" cap="none">
                <a:solidFill>
                  <a:schemeClr val="lt1"/>
                </a:solidFill>
                <a:latin typeface="Arial"/>
                <a:ea typeface="Arial"/>
                <a:cs typeface="Arial"/>
                <a:sym typeface="Arial"/>
              </a:rPr>
            </a:br>
            <a:r>
              <a:rPr lang="es-CO" sz="2000" b="0" i="0" u="none" strike="noStrike" cap="none">
                <a:solidFill>
                  <a:schemeClr val="lt1"/>
                </a:solidFill>
                <a:latin typeface="Arial"/>
                <a:ea typeface="Arial"/>
                <a:cs typeface="Arial"/>
                <a:sym typeface="Arial"/>
              </a:rPr>
              <a:t>Bogotá D.C., Colombia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Oferta – Aportes hídricos</a:t>
            </a:r>
            <a:endParaRPr sz="2800" b="0" i="0" u="none" strike="noStrike" cap="none" dirty="0">
              <a:solidFill>
                <a:schemeClr val="lt1"/>
              </a:solidFill>
              <a:latin typeface="Trebuchet MS"/>
              <a:ea typeface="Trebuchet MS"/>
              <a:cs typeface="Trebuchet MS"/>
              <a:sym typeface="Trebuchet MS"/>
            </a:endParaRPr>
          </a:p>
        </p:txBody>
      </p:sp>
      <p:sp>
        <p:nvSpPr>
          <p:cNvPr id="766" name="Google Shape;766;p88"/>
          <p:cNvSpPr txBox="1"/>
          <p:nvPr/>
        </p:nvSpPr>
        <p:spPr>
          <a:xfrm rot="10800000" flipV="1">
            <a:off x="7778629" y="1519145"/>
            <a:ext cx="4291450" cy="26776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Las regiones con mayores aportes: Antioquia (entre 79 y 112 GWh-día) y Centro (entre 49 y 62 GWh-día).</a:t>
            </a:r>
          </a:p>
          <a:p>
            <a:pPr marL="285750" marR="0" lvl="0" indent="-285750" algn="l" rtl="0">
              <a:lnSpc>
                <a:spcPct val="100000"/>
              </a:lnSpc>
              <a:spcBef>
                <a:spcPts val="0"/>
              </a:spcBef>
              <a:spcAft>
                <a:spcPts val="0"/>
              </a:spcAft>
              <a:buClr>
                <a:srgbClr val="000000"/>
              </a:buClr>
              <a:buSzPts val="1400"/>
              <a:buFont typeface="Arial"/>
              <a:buChar char="•"/>
            </a:pPr>
            <a:endParaRPr lang="es-MX" sz="1400" b="0" i="0" u="none" strike="noStrike" cap="none"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Desviación de los aportes observados entre el 30% y 150% por encima de la media histórica en promedio, con excepción de la región Oriente</a:t>
            </a:r>
          </a:p>
          <a:p>
            <a:pPr marL="285750" marR="0" lvl="0" indent="-285750" algn="l" rtl="0">
              <a:lnSpc>
                <a:spcPct val="100000"/>
              </a:lnSpc>
              <a:spcBef>
                <a:spcPts val="0"/>
              </a:spcBef>
              <a:spcAft>
                <a:spcPts val="0"/>
              </a:spcAft>
              <a:buClr>
                <a:srgbClr val="000000"/>
              </a:buClr>
              <a:buSzPts val="1400"/>
              <a:buFont typeface="Arial"/>
              <a:buChar char="•"/>
            </a:pPr>
            <a:endParaRPr lang="es-MX" sz="1400" dirty="0">
              <a:latin typeface="Trebuchet MS"/>
              <a:ea typeface="Arial"/>
              <a:cs typeface="Arial"/>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u="sng" dirty="0">
                <a:latin typeface="Arial"/>
                <a:ea typeface="Arial"/>
                <a:cs typeface="Arial"/>
                <a:sym typeface="Arial"/>
              </a:rPr>
              <a:t>D</a:t>
            </a:r>
            <a:r>
              <a:rPr lang="es-MX" sz="1400" b="0" i="0" u="sng" strike="noStrike" cap="none" dirty="0">
                <a:latin typeface="Arial"/>
                <a:ea typeface="Arial"/>
                <a:cs typeface="Arial"/>
                <a:sym typeface="Arial"/>
              </a:rPr>
              <a:t>urante el periodo, más de la mitad de los aportes hídricos fueron recibidos por plantas con embalses de regulación superior a 8 semanas. </a:t>
            </a:r>
            <a:endParaRPr sz="1400" b="0" i="0" u="sng" strike="noStrike" cap="none" dirty="0">
              <a:latin typeface="Arial"/>
              <a:ea typeface="Arial"/>
              <a:cs typeface="Arial"/>
              <a:sym typeface="Arial"/>
            </a:endParaRPr>
          </a:p>
        </p:txBody>
      </p:sp>
      <p:pic>
        <p:nvPicPr>
          <p:cNvPr id="6" name="Imagen 5" descr="Interfaz de usuario gráfica&#10;&#10;Descripción generada automáticamente">
            <a:extLst>
              <a:ext uri="{FF2B5EF4-FFF2-40B4-BE49-F238E27FC236}">
                <a16:creationId xmlns="" xmlns:a16="http://schemas.microsoft.com/office/drawing/2014/main" id="{0FD3F84C-C4AD-CE1E-874A-14C7DA427149}"/>
              </a:ext>
            </a:extLst>
          </p:cNvPr>
          <p:cNvPicPr>
            <a:picLocks noChangeAspect="1"/>
          </p:cNvPicPr>
          <p:nvPr/>
        </p:nvPicPr>
        <p:blipFill>
          <a:blip r:embed="rId3"/>
          <a:stretch>
            <a:fillRect/>
          </a:stretch>
        </p:blipFill>
        <p:spPr>
          <a:xfrm>
            <a:off x="536221" y="1626866"/>
            <a:ext cx="7242409" cy="4768402"/>
          </a:xfrm>
          <a:prstGeom prst="rect">
            <a:avLst/>
          </a:prstGeom>
        </p:spPr>
      </p:pic>
      <p:pic>
        <p:nvPicPr>
          <p:cNvPr id="7" name="Imagen 6" descr="Gráfico, Gráfico circular&#10;&#10;Descripción generada automáticamente">
            <a:extLst>
              <a:ext uri="{FF2B5EF4-FFF2-40B4-BE49-F238E27FC236}">
                <a16:creationId xmlns="" xmlns:a16="http://schemas.microsoft.com/office/drawing/2014/main" id="{7A748466-05D6-97A5-67E5-336E84BB14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3683" y="4262411"/>
            <a:ext cx="3342096" cy="2228064"/>
          </a:xfrm>
          <a:prstGeom prst="rect">
            <a:avLst/>
          </a:prstGeom>
          <a:noFill/>
          <a:ln>
            <a:noFill/>
          </a:ln>
        </p:spPr>
      </p:pic>
    </p:spTree>
    <p:extLst>
      <p:ext uri="{BB962C8B-B14F-4D97-AF65-F5344CB8AC3E}">
        <p14:creationId xmlns:p14="http://schemas.microsoft.com/office/powerpoint/2010/main" val="171553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Oferta – Nivel de embalse agregado</a:t>
            </a:r>
            <a:endParaRPr lang="es-MX" sz="2800" b="0" i="0" u="none" strike="noStrike" cap="none" dirty="0">
              <a:solidFill>
                <a:schemeClr val="lt1"/>
              </a:solidFill>
              <a:latin typeface="Trebuchet MS"/>
              <a:ea typeface="Trebuchet MS"/>
              <a:cs typeface="Trebuchet MS"/>
              <a:sym typeface="Trebuchet MS"/>
            </a:endParaRPr>
          </a:p>
        </p:txBody>
      </p:sp>
      <p:sp>
        <p:nvSpPr>
          <p:cNvPr id="766" name="Google Shape;766;p88"/>
          <p:cNvSpPr txBox="1"/>
          <p:nvPr/>
        </p:nvSpPr>
        <p:spPr>
          <a:xfrm>
            <a:off x="6873766" y="1980257"/>
            <a:ext cx="4753783" cy="2677616"/>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400"/>
              <a:buFont typeface="Arial"/>
              <a:buChar char="•"/>
            </a:pPr>
            <a:r>
              <a:rPr lang="es-MX" sz="1400" b="0" i="0" u="none" strike="noStrike" cap="none" dirty="0">
                <a:latin typeface="Trebuchet MS"/>
                <a:ea typeface="Trebuchet MS"/>
                <a:cs typeface="Trebuchet MS"/>
                <a:sym typeface="Trebuchet MS"/>
              </a:rPr>
              <a:t>Durante el periodo de análisis, el volumen útil se encontró por encima de la senda de referencia (CREG 210 de 2021)</a:t>
            </a:r>
            <a:endParaRPr lang="es-CO" sz="1400" b="0" i="0" u="none" strike="noStrike" cap="none"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endParaRPr lang="es-MX" sz="1400"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dirty="0">
                <a:latin typeface="Trebuchet MS"/>
                <a:ea typeface="Trebuchet MS"/>
                <a:cs typeface="Trebuchet MS"/>
                <a:sym typeface="Trebuchet MS"/>
              </a:rPr>
              <a:t>La SR para el periodo entre marzo y abril corresponde a la definida para la estación de verano 2021 – 2022. El volumen útil se encontró aproximadamente 20% por encima de la SR</a:t>
            </a:r>
            <a:endParaRPr lang="es-MX" sz="1400" b="0" i="0" u="none" strike="noStrike" cap="none"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endParaRPr lang="es-MX" sz="1400" b="0" i="0" u="none" strike="noStrike" cap="none"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dirty="0">
                <a:latin typeface="Arial"/>
                <a:ea typeface="Arial"/>
                <a:cs typeface="Arial"/>
                <a:sym typeface="Arial"/>
              </a:rPr>
              <a:t>Para mayo la SR corresponde a la definida para la estación de invierno 2022. El volumen útil se encontró aproximadamente 13% por encima de la SR</a:t>
            </a:r>
          </a:p>
        </p:txBody>
      </p:sp>
      <p:pic>
        <p:nvPicPr>
          <p:cNvPr id="7" name="Imagen 6" descr="Gráfico, Gráfico de líneas&#10;&#10;Descripción generada automáticamente">
            <a:extLst>
              <a:ext uri="{FF2B5EF4-FFF2-40B4-BE49-F238E27FC236}">
                <a16:creationId xmlns="" xmlns:a16="http://schemas.microsoft.com/office/drawing/2014/main" id="{5A1F870B-086E-C4F4-D89F-2AA33CA636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816" y="1980257"/>
            <a:ext cx="6239700" cy="3540858"/>
          </a:xfrm>
          <a:prstGeom prst="rect">
            <a:avLst/>
          </a:prstGeom>
          <a:noFill/>
          <a:ln>
            <a:noFill/>
          </a:ln>
        </p:spPr>
      </p:pic>
    </p:spTree>
    <p:extLst>
      <p:ext uri="{BB962C8B-B14F-4D97-AF65-F5344CB8AC3E}">
        <p14:creationId xmlns:p14="http://schemas.microsoft.com/office/powerpoint/2010/main" val="103491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Oferta – Nivel de embalse agregado</a:t>
            </a:r>
            <a:endParaRPr sz="2800" b="0" i="0" u="none" strike="noStrike" cap="none" dirty="0">
              <a:solidFill>
                <a:schemeClr val="lt1"/>
              </a:solidFill>
              <a:latin typeface="Trebuchet MS"/>
              <a:ea typeface="Trebuchet MS"/>
              <a:cs typeface="Trebuchet MS"/>
              <a:sym typeface="Trebuchet MS"/>
            </a:endParaRPr>
          </a:p>
        </p:txBody>
      </p:sp>
      <p:sp>
        <p:nvSpPr>
          <p:cNvPr id="766" name="Google Shape;766;p88"/>
          <p:cNvSpPr txBox="1"/>
          <p:nvPr/>
        </p:nvSpPr>
        <p:spPr>
          <a:xfrm>
            <a:off x="5413752" y="4664475"/>
            <a:ext cx="5680841" cy="16003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dirty="0">
                <a:latin typeface="Trebuchet MS"/>
                <a:ea typeface="Trebuchet MS"/>
                <a:cs typeface="Trebuchet MS"/>
                <a:sym typeface="Trebuchet MS"/>
              </a:rPr>
              <a:t>En </a:t>
            </a:r>
            <a:r>
              <a:rPr lang="es-MX" sz="1400" b="0" i="0" u="none" strike="noStrike" cap="none" dirty="0">
                <a:latin typeface="Trebuchet MS"/>
                <a:ea typeface="Trebuchet MS"/>
                <a:cs typeface="Trebuchet MS"/>
                <a:sym typeface="Trebuchet MS"/>
              </a:rPr>
              <a:t>marzo, el 48% del volumen útil estuvo disponible en embalses con capacidad de regulación mayor a 8 semanas, y el 9.5% en embalses con capacidad de regulación de 2 a 8 semanas.</a:t>
            </a:r>
          </a:p>
          <a:p>
            <a:pPr marL="285750" marR="0" lvl="0" indent="-285750" algn="l" rtl="0">
              <a:lnSpc>
                <a:spcPct val="100000"/>
              </a:lnSpc>
              <a:spcBef>
                <a:spcPts val="0"/>
              </a:spcBef>
              <a:spcAft>
                <a:spcPts val="0"/>
              </a:spcAft>
              <a:buClr>
                <a:srgbClr val="000000"/>
              </a:buClr>
              <a:buSzPts val="1400"/>
              <a:buFont typeface="Arial"/>
              <a:buChar char="•"/>
            </a:pPr>
            <a:endParaRPr lang="es-MX" sz="1400"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En mayo, 54% del volumen útil estuvo disponible en embalses con capacidad de regulación mayor a 8 semanas y 12% en embalses con capacidad de regulación de 2 a 8 semanas. </a:t>
            </a:r>
            <a:endParaRPr sz="1400" b="0" i="0" u="none" strike="noStrike" cap="none" dirty="0">
              <a:latin typeface="Arial"/>
              <a:ea typeface="Arial"/>
              <a:cs typeface="Arial"/>
              <a:sym typeface="Arial"/>
            </a:endParaRPr>
          </a:p>
        </p:txBody>
      </p:sp>
      <p:sp>
        <p:nvSpPr>
          <p:cNvPr id="3" name="Rectangle 2">
            <a:extLst>
              <a:ext uri="{FF2B5EF4-FFF2-40B4-BE49-F238E27FC236}">
                <a16:creationId xmlns="" xmlns:a16="http://schemas.microsoft.com/office/drawing/2014/main" id="{DD6459A2-B5F2-4178-AC75-8B954368E8B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durante todo el periodo de análisis (Figura 74), el volumen útil se encontró por encima de la senda de referencia que rige para el periodo</a:t>
            </a:r>
            <a:r>
              <a:rPr kumimoji="0" lang="es-CO" altLang="es-CO" sz="800" b="0" i="0" u="none" strike="noStrike" cap="none" normalizeH="0" baseline="0">
                <a:ln>
                  <a:noFill/>
                </a:ln>
                <a:solidFill>
                  <a:schemeClr val="tx1"/>
                </a:solidFill>
                <a:effectLst/>
                <a:latin typeface="Arial" panose="020B0604020202020204" pitchFamily="34" charset="0"/>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16" name="CuadroTexto 15">
            <a:extLst>
              <a:ext uri="{FF2B5EF4-FFF2-40B4-BE49-F238E27FC236}">
                <a16:creationId xmlns="" xmlns:a16="http://schemas.microsoft.com/office/drawing/2014/main" id="{29E8981F-766A-42C0-81F6-CC7DBA57A6A8}"/>
              </a:ext>
            </a:extLst>
          </p:cNvPr>
          <p:cNvSpPr txBox="1"/>
          <p:nvPr/>
        </p:nvSpPr>
        <p:spPr>
          <a:xfrm>
            <a:off x="5413752" y="1946256"/>
            <a:ext cx="6093372" cy="369332"/>
          </a:xfrm>
          <a:prstGeom prst="rect">
            <a:avLst/>
          </a:prstGeom>
          <a:noFill/>
        </p:spPr>
        <p:txBody>
          <a:bodyPr wrap="square">
            <a:spAutoFit/>
          </a:bodyPr>
          <a:lstStyle/>
          <a:p>
            <a:r>
              <a:rPr lang="es-MX" dirty="0">
                <a:latin typeface="Calibri" panose="020F0502020204030204" pitchFamily="34" charset="0"/>
                <a:sym typeface="Trebuchet MS"/>
              </a:rPr>
              <a:t>Distribución</a:t>
            </a:r>
            <a:r>
              <a:rPr lang="es-MX" sz="1800" b="0" i="0" u="none" strike="noStrike" cap="none" dirty="0">
                <a:solidFill>
                  <a:srgbClr val="000000"/>
                </a:solidFill>
                <a:latin typeface="Trebuchet MS"/>
                <a:ea typeface="Trebuchet MS"/>
                <a:cs typeface="Trebuchet MS"/>
                <a:sym typeface="Trebuchet MS"/>
              </a:rPr>
              <a:t> </a:t>
            </a:r>
            <a:r>
              <a:rPr lang="es-MX" dirty="0">
                <a:latin typeface="Calibri" panose="020F0502020204030204" pitchFamily="34" charset="0"/>
                <a:sym typeface="Trebuchet MS"/>
              </a:rPr>
              <a:t>del volumen útil para cada mes</a:t>
            </a:r>
            <a:endParaRPr lang="es-CO" dirty="0">
              <a:latin typeface="Calibri" panose="020F0502020204030204" pitchFamily="34" charset="0"/>
            </a:endParaRPr>
          </a:p>
        </p:txBody>
      </p:sp>
      <p:sp>
        <p:nvSpPr>
          <p:cNvPr id="18" name="CuadroTexto 17">
            <a:extLst>
              <a:ext uri="{FF2B5EF4-FFF2-40B4-BE49-F238E27FC236}">
                <a16:creationId xmlns="" xmlns:a16="http://schemas.microsoft.com/office/drawing/2014/main" id="{350D235E-5130-4220-B7D4-4F8A93AC2D60}"/>
              </a:ext>
            </a:extLst>
          </p:cNvPr>
          <p:cNvSpPr txBox="1"/>
          <p:nvPr/>
        </p:nvSpPr>
        <p:spPr>
          <a:xfrm>
            <a:off x="449067" y="1946840"/>
            <a:ext cx="3886759" cy="646331"/>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rPr>
              <a:t>Distribución del volumen útil disponible durante el periodo</a:t>
            </a:r>
            <a:endParaRPr lang="es-CO" dirty="0"/>
          </a:p>
        </p:txBody>
      </p:sp>
      <p:pic>
        <p:nvPicPr>
          <p:cNvPr id="15" name="Imagen 14" descr="Gráfico&#10;&#10;Descripción generada automáticamente con confianza media">
            <a:extLst>
              <a:ext uri="{FF2B5EF4-FFF2-40B4-BE49-F238E27FC236}">
                <a16:creationId xmlns="" xmlns:a16="http://schemas.microsoft.com/office/drawing/2014/main" id="{A322647C-136B-D1FD-968F-5E170FC0D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067" y="2711028"/>
            <a:ext cx="4358782" cy="2601951"/>
          </a:xfrm>
          <a:prstGeom prst="rect">
            <a:avLst/>
          </a:prstGeom>
          <a:noFill/>
          <a:ln>
            <a:noFill/>
          </a:ln>
        </p:spPr>
      </p:pic>
      <p:pic>
        <p:nvPicPr>
          <p:cNvPr id="17" name="Imagen 16">
            <a:extLst>
              <a:ext uri="{FF2B5EF4-FFF2-40B4-BE49-F238E27FC236}">
                <a16:creationId xmlns="" xmlns:a16="http://schemas.microsoft.com/office/drawing/2014/main" id="{140CC56C-E052-E7C0-C29B-BB0EB16D49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2717" y="2550702"/>
            <a:ext cx="2079109" cy="1874247"/>
          </a:xfrm>
          <a:prstGeom prst="rect">
            <a:avLst/>
          </a:prstGeom>
          <a:noFill/>
          <a:ln>
            <a:noFill/>
          </a:ln>
        </p:spPr>
      </p:pic>
      <p:pic>
        <p:nvPicPr>
          <p:cNvPr id="19" name="Imagen 18">
            <a:extLst>
              <a:ext uri="{FF2B5EF4-FFF2-40B4-BE49-F238E27FC236}">
                <a16:creationId xmlns="" xmlns:a16="http://schemas.microsoft.com/office/drawing/2014/main" id="{ED61C0B5-65BA-BCD5-1B0E-1440C45B82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0633" y="2606076"/>
            <a:ext cx="2079109" cy="1868808"/>
          </a:xfrm>
          <a:prstGeom prst="rect">
            <a:avLst/>
          </a:prstGeom>
          <a:noFill/>
          <a:ln>
            <a:noFill/>
          </a:ln>
        </p:spPr>
      </p:pic>
      <p:pic>
        <p:nvPicPr>
          <p:cNvPr id="20" name="Imagen 19">
            <a:extLst>
              <a:ext uri="{FF2B5EF4-FFF2-40B4-BE49-F238E27FC236}">
                <a16:creationId xmlns="" xmlns:a16="http://schemas.microsoft.com/office/drawing/2014/main" id="{4D54AA69-C8D8-FB22-9D9F-E1A468B16D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6780" y="2624371"/>
            <a:ext cx="3052033" cy="1868807"/>
          </a:xfrm>
          <a:prstGeom prst="rect">
            <a:avLst/>
          </a:prstGeom>
          <a:noFill/>
          <a:ln>
            <a:noFill/>
          </a:ln>
        </p:spPr>
      </p:pic>
    </p:spTree>
    <p:extLst>
      <p:ext uri="{BB962C8B-B14F-4D97-AF65-F5344CB8AC3E}">
        <p14:creationId xmlns:p14="http://schemas.microsoft.com/office/powerpoint/2010/main" val="12079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Oferta – Nivel de embalse agregado</a:t>
            </a:r>
            <a:endParaRPr sz="2800" b="0" i="0" u="none" strike="noStrike" cap="none" dirty="0">
              <a:solidFill>
                <a:schemeClr val="lt1"/>
              </a:solidFill>
              <a:latin typeface="Trebuchet MS"/>
              <a:ea typeface="Trebuchet MS"/>
              <a:cs typeface="Trebuchet MS"/>
              <a:sym typeface="Trebuchet MS"/>
            </a:endParaRPr>
          </a:p>
        </p:txBody>
      </p:sp>
      <p:sp>
        <p:nvSpPr>
          <p:cNvPr id="765" name="Google Shape;765;p88"/>
          <p:cNvSpPr txBox="1"/>
          <p:nvPr/>
        </p:nvSpPr>
        <p:spPr>
          <a:xfrm>
            <a:off x="600283" y="5378492"/>
            <a:ext cx="10433347"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ES" sz="1800" dirty="0">
                <a:effectLst/>
                <a:latin typeface="Calibri" panose="020F0502020204030204" pitchFamily="34" charset="0"/>
                <a:ea typeface="Calibri" panose="020F0502020204030204" pitchFamily="34" charset="0"/>
              </a:rPr>
              <a:t>El crecimiento en el embalsamiento se da principalmente en mayo, después de un periodo de relativo equilibrio entre los aportes hídricos y el uso del recurso</a:t>
            </a:r>
            <a:endParaRPr lang="es-CO" sz="1400" b="0" i="0" u="none" strike="noStrike" cap="none" dirty="0">
              <a:solidFill>
                <a:srgbClr val="FF0000"/>
              </a:solidFill>
              <a:latin typeface="Trebuchet MS"/>
              <a:ea typeface="Trebuchet MS"/>
              <a:cs typeface="Trebuchet MS"/>
              <a:sym typeface="Trebuchet MS"/>
            </a:endParaRPr>
          </a:p>
        </p:txBody>
      </p:sp>
      <p:sp>
        <p:nvSpPr>
          <p:cNvPr id="13" name="CuadroTexto 12">
            <a:extLst>
              <a:ext uri="{FF2B5EF4-FFF2-40B4-BE49-F238E27FC236}">
                <a16:creationId xmlns="" xmlns:a16="http://schemas.microsoft.com/office/drawing/2014/main" id="{5B412FA7-B50D-4F5C-A0C7-B411336E39F8}"/>
              </a:ext>
            </a:extLst>
          </p:cNvPr>
          <p:cNvSpPr txBox="1"/>
          <p:nvPr/>
        </p:nvSpPr>
        <p:spPr>
          <a:xfrm>
            <a:off x="531320" y="1530234"/>
            <a:ext cx="6093372" cy="646331"/>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rPr>
              <a:t>Energía turbinada vs aportes hídricos. </a:t>
            </a:r>
          </a:p>
          <a:p>
            <a:r>
              <a:rPr lang="es-ES" sz="1800" dirty="0">
                <a:effectLst/>
                <a:latin typeface="Calibri" panose="020F0502020204030204" pitchFamily="34" charset="0"/>
                <a:ea typeface="Calibri" panose="020F0502020204030204" pitchFamily="34" charset="0"/>
              </a:rPr>
              <a:t>Plantas con embalses de regulación de 2 a 8 semanas</a:t>
            </a:r>
            <a:endParaRPr lang="es-CO" dirty="0"/>
          </a:p>
        </p:txBody>
      </p:sp>
      <p:sp>
        <p:nvSpPr>
          <p:cNvPr id="14" name="CuadroTexto 13">
            <a:extLst>
              <a:ext uri="{FF2B5EF4-FFF2-40B4-BE49-F238E27FC236}">
                <a16:creationId xmlns="" xmlns:a16="http://schemas.microsoft.com/office/drawing/2014/main" id="{08255C77-A8B4-4588-9022-E8D8937C4A84}"/>
              </a:ext>
            </a:extLst>
          </p:cNvPr>
          <p:cNvSpPr txBox="1"/>
          <p:nvPr/>
        </p:nvSpPr>
        <p:spPr>
          <a:xfrm>
            <a:off x="6211384" y="1530233"/>
            <a:ext cx="6093372" cy="646331"/>
          </a:xfrm>
          <a:prstGeom prst="rect">
            <a:avLst/>
          </a:prstGeom>
          <a:noFill/>
        </p:spPr>
        <p:txBody>
          <a:bodyPr wrap="square">
            <a:spAutoFit/>
          </a:bodyPr>
          <a:lstStyle/>
          <a:p>
            <a:endParaRPr lang="es-ES" sz="1800" dirty="0">
              <a:effectLst/>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Plantas con embalses de regulación </a:t>
            </a:r>
            <a:r>
              <a:rPr lang="es-ES" dirty="0">
                <a:latin typeface="Calibri" panose="020F0502020204030204" pitchFamily="34" charset="0"/>
                <a:ea typeface="Calibri" panose="020F0502020204030204" pitchFamily="34" charset="0"/>
              </a:rPr>
              <a:t>mayor </a:t>
            </a:r>
            <a:r>
              <a:rPr lang="es-ES" sz="1800" dirty="0">
                <a:effectLst/>
                <a:latin typeface="Calibri" panose="020F0502020204030204" pitchFamily="34" charset="0"/>
                <a:ea typeface="Calibri" panose="020F0502020204030204" pitchFamily="34" charset="0"/>
              </a:rPr>
              <a:t>a 8 semanas</a:t>
            </a:r>
            <a:endParaRPr lang="es-CO" dirty="0"/>
          </a:p>
        </p:txBody>
      </p:sp>
      <p:pic>
        <p:nvPicPr>
          <p:cNvPr id="8" name="Imagen 7" descr="Gráfico, Gráfico de líneas, Histograma&#10;&#10;Descripción generada automáticamente">
            <a:extLst>
              <a:ext uri="{FF2B5EF4-FFF2-40B4-BE49-F238E27FC236}">
                <a16:creationId xmlns="" xmlns:a16="http://schemas.microsoft.com/office/drawing/2014/main" id="{94136974-D82D-A985-3003-9058A28DF6AD}"/>
              </a:ext>
            </a:extLst>
          </p:cNvPr>
          <p:cNvPicPr>
            <a:picLocks noChangeAspect="1"/>
          </p:cNvPicPr>
          <p:nvPr/>
        </p:nvPicPr>
        <p:blipFill rotWithShape="1">
          <a:blip r:embed="rId3">
            <a:extLst>
              <a:ext uri="{28A0092B-C50C-407E-A947-70E740481C1C}">
                <a14:useLocalDpi xmlns:a14="http://schemas.microsoft.com/office/drawing/2010/main" val="0"/>
              </a:ext>
            </a:extLst>
          </a:blip>
          <a:srcRect b="6659"/>
          <a:stretch/>
        </p:blipFill>
        <p:spPr bwMode="auto">
          <a:xfrm>
            <a:off x="449067" y="2351746"/>
            <a:ext cx="5305347" cy="2661688"/>
          </a:xfrm>
          <a:prstGeom prst="rect">
            <a:avLst/>
          </a:prstGeom>
          <a:noFill/>
          <a:ln>
            <a:noFill/>
          </a:ln>
        </p:spPr>
      </p:pic>
      <p:pic>
        <p:nvPicPr>
          <p:cNvPr id="9" name="Imagen 8" descr="Gráfico, Gráfico de líneas, Histograma&#10;&#10;Descripción generada automáticamente">
            <a:extLst>
              <a:ext uri="{FF2B5EF4-FFF2-40B4-BE49-F238E27FC236}">
                <a16:creationId xmlns="" xmlns:a16="http://schemas.microsoft.com/office/drawing/2014/main" id="{52A54151-26C4-7B14-D8E5-8056BBB36BF5}"/>
              </a:ext>
            </a:extLst>
          </p:cNvPr>
          <p:cNvPicPr>
            <a:picLocks noChangeAspect="1"/>
          </p:cNvPicPr>
          <p:nvPr/>
        </p:nvPicPr>
        <p:blipFill rotWithShape="1">
          <a:blip r:embed="rId4">
            <a:extLst>
              <a:ext uri="{28A0092B-C50C-407E-A947-70E740481C1C}">
                <a14:useLocalDpi xmlns:a14="http://schemas.microsoft.com/office/drawing/2010/main" val="0"/>
              </a:ext>
            </a:extLst>
          </a:blip>
          <a:srcRect b="6123"/>
          <a:stretch/>
        </p:blipFill>
        <p:spPr bwMode="auto">
          <a:xfrm>
            <a:off x="6211384" y="2354657"/>
            <a:ext cx="5269428" cy="2658778"/>
          </a:xfrm>
          <a:prstGeom prst="rect">
            <a:avLst/>
          </a:prstGeom>
          <a:noFill/>
          <a:ln>
            <a:noFill/>
          </a:ln>
        </p:spPr>
      </p:pic>
    </p:spTree>
    <p:extLst>
      <p:ext uri="{BB962C8B-B14F-4D97-AF65-F5344CB8AC3E}">
        <p14:creationId xmlns:p14="http://schemas.microsoft.com/office/powerpoint/2010/main" val="5374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CO" sz="2800">
                <a:solidFill>
                  <a:schemeClr val="lt1"/>
                </a:solidFill>
                <a:latin typeface="Trebuchet MS"/>
                <a:ea typeface="Trebuchet MS"/>
                <a:cs typeface="Trebuchet MS"/>
                <a:sym typeface="Trebuchet MS"/>
              </a:rPr>
              <a:t>Aportes hídricos y senda de referencia</a:t>
            </a:r>
            <a:endParaRPr sz="2800" b="0" i="0" u="none" strike="noStrike" cap="none">
              <a:solidFill>
                <a:schemeClr val="lt1"/>
              </a:solidFill>
              <a:latin typeface="Trebuchet MS"/>
              <a:ea typeface="Trebuchet MS"/>
              <a:cs typeface="Trebuchet MS"/>
              <a:sym typeface="Trebuchet MS"/>
            </a:endParaRPr>
          </a:p>
        </p:txBody>
      </p:sp>
      <p:sp>
        <p:nvSpPr>
          <p:cNvPr id="765" name="Google Shape;765;p88"/>
          <p:cNvSpPr txBox="1"/>
          <p:nvPr/>
        </p:nvSpPr>
        <p:spPr>
          <a:xfrm>
            <a:off x="344359" y="4480667"/>
            <a:ext cx="5304041" cy="16003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El promedio diario de generación con gas natural nacional estuvo en 23.6 GWh-día y en </a:t>
            </a:r>
            <a:r>
              <a:rPr lang="es-MX" sz="1400" dirty="0">
                <a:latin typeface="Trebuchet MS"/>
                <a:ea typeface="Trebuchet MS"/>
                <a:cs typeface="Trebuchet MS"/>
                <a:sym typeface="Trebuchet MS"/>
              </a:rPr>
              <a:t>5.5</a:t>
            </a:r>
            <a:r>
              <a:rPr lang="es-MX" sz="1400" b="0" i="0" u="none" strike="noStrike" cap="none" dirty="0">
                <a:latin typeface="Trebuchet MS"/>
                <a:ea typeface="Trebuchet MS"/>
                <a:cs typeface="Trebuchet MS"/>
                <a:sym typeface="Trebuchet MS"/>
              </a:rPr>
              <a:t> GWh-día para la generación con carbón.</a:t>
            </a:r>
          </a:p>
          <a:p>
            <a:pPr marL="285750" marR="0" lvl="0" indent="-285750" algn="l" rtl="0">
              <a:lnSpc>
                <a:spcPct val="100000"/>
              </a:lnSpc>
              <a:spcBef>
                <a:spcPts val="0"/>
              </a:spcBef>
              <a:spcAft>
                <a:spcPts val="0"/>
              </a:spcAft>
              <a:buClr>
                <a:srgbClr val="000000"/>
              </a:buClr>
              <a:buSzPts val="1400"/>
              <a:buFont typeface="Arial"/>
              <a:buChar char="•"/>
            </a:pPr>
            <a:endParaRPr lang="es-CO" sz="1400" b="0" i="0" u="none" strike="noStrike" cap="none" dirty="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Además, se destaca un pico de generación térmica en marzo relacionado con el bajo nivel de disponibilidad de volumen útil al comienzo del trimestre</a:t>
            </a:r>
            <a:endParaRPr lang="es-CO" sz="1400" b="0" i="0" u="none" strike="noStrike" cap="none" dirty="0">
              <a:latin typeface="Trebuchet MS"/>
              <a:ea typeface="Trebuchet MS"/>
              <a:cs typeface="Trebuchet MS"/>
              <a:sym typeface="Trebuchet MS"/>
            </a:endParaRPr>
          </a:p>
        </p:txBody>
      </p:sp>
      <p:sp>
        <p:nvSpPr>
          <p:cNvPr id="13" name="CuadroTexto 12">
            <a:extLst>
              <a:ext uri="{FF2B5EF4-FFF2-40B4-BE49-F238E27FC236}">
                <a16:creationId xmlns="" xmlns:a16="http://schemas.microsoft.com/office/drawing/2014/main" id="{2413EF4E-01F3-4EBC-918C-3A5B4B9074BD}"/>
              </a:ext>
            </a:extLst>
          </p:cNvPr>
          <p:cNvSpPr txBox="1"/>
          <p:nvPr/>
        </p:nvSpPr>
        <p:spPr>
          <a:xfrm>
            <a:off x="5648400" y="1625792"/>
            <a:ext cx="6097554" cy="369332"/>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rPr>
              <a:t>P</a:t>
            </a:r>
            <a:r>
              <a:rPr lang="es-ES" sz="1800" dirty="0">
                <a:effectLst/>
                <a:latin typeface="Calibri" panose="020F0502020204030204" pitchFamily="34" charset="0"/>
                <a:ea typeface="Calibri" panose="020F0502020204030204" pitchFamily="34" charset="0"/>
              </a:rPr>
              <a:t>articipación de la generación total por tipo de recurso:</a:t>
            </a:r>
            <a:endParaRPr lang="es-CO" dirty="0"/>
          </a:p>
        </p:txBody>
      </p:sp>
      <p:sp>
        <p:nvSpPr>
          <p:cNvPr id="14" name="CuadroTexto 13">
            <a:extLst>
              <a:ext uri="{FF2B5EF4-FFF2-40B4-BE49-F238E27FC236}">
                <a16:creationId xmlns="" xmlns:a16="http://schemas.microsoft.com/office/drawing/2014/main" id="{09141C31-1D55-4D3F-8ED7-8AAFC6B70D36}"/>
              </a:ext>
            </a:extLst>
          </p:cNvPr>
          <p:cNvSpPr txBox="1"/>
          <p:nvPr/>
        </p:nvSpPr>
        <p:spPr>
          <a:xfrm>
            <a:off x="6015913" y="4480667"/>
            <a:ext cx="6097554" cy="1600438"/>
          </a:xfrm>
          <a:prstGeom prst="rect">
            <a:avLst/>
          </a:prstGeom>
          <a:noFill/>
        </p:spPr>
        <p:txBody>
          <a:bodyPr wrap="square">
            <a:spAutoFit/>
          </a:bodyPr>
          <a:lstStyle/>
          <a:p>
            <a:pPr marL="285750" indent="-285750">
              <a:buFont typeface="Arial" panose="020B0604020202020204" pitchFamily="34" charset="0"/>
              <a:buChar char="•"/>
            </a:pPr>
            <a:r>
              <a:rPr lang="es-ES" sz="1400" dirty="0">
                <a:latin typeface="Trebuchet MS"/>
              </a:rPr>
              <a:t>En el total térmico, la participación de GN creció en un 27% respecto al trimestre de diciembre 2021 a febrero del 2022 cuando alcanzo el 49% del total. </a:t>
            </a:r>
          </a:p>
          <a:p>
            <a:pPr marL="285750" indent="-285750">
              <a:buFont typeface="Arial" panose="020B0604020202020204" pitchFamily="34" charset="0"/>
              <a:buChar char="•"/>
            </a:pPr>
            <a:endParaRPr lang="es-ES" sz="1400" dirty="0">
              <a:latin typeface="Trebuchet MS"/>
            </a:endParaRPr>
          </a:p>
          <a:p>
            <a:pPr marL="285750" indent="-285750">
              <a:buFont typeface="Arial" panose="020B0604020202020204" pitchFamily="34" charset="0"/>
              <a:buChar char="•"/>
            </a:pPr>
            <a:r>
              <a:rPr lang="es-ES" sz="1400" dirty="0">
                <a:latin typeface="Trebuchet MS"/>
              </a:rPr>
              <a:t>El crecimiento en la participación de GN se compensó con un decrecimiento de la generación con carbón que paso de 45.1% en el trimestre anterior a un 18%. </a:t>
            </a:r>
            <a:endParaRPr lang="es-CO" sz="1400" dirty="0">
              <a:latin typeface="Trebuchet MS"/>
            </a:endParaRPr>
          </a:p>
        </p:txBody>
      </p:sp>
      <p:pic>
        <p:nvPicPr>
          <p:cNvPr id="10" name="Imagen 9" descr="Gráfico, Gráfico circular&#10;&#10;Descripción generada automáticamente">
            <a:extLst>
              <a:ext uri="{FF2B5EF4-FFF2-40B4-BE49-F238E27FC236}">
                <a16:creationId xmlns="" xmlns:a16="http://schemas.microsoft.com/office/drawing/2014/main" id="{17BD5FD4-4A2A-C6BA-C5F8-33C42F47B0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7177" y="2167422"/>
            <a:ext cx="3279975" cy="1963144"/>
          </a:xfrm>
          <a:prstGeom prst="rect">
            <a:avLst/>
          </a:prstGeom>
          <a:noFill/>
          <a:ln>
            <a:noFill/>
          </a:ln>
        </p:spPr>
      </p:pic>
      <p:pic>
        <p:nvPicPr>
          <p:cNvPr id="11" name="Imagen 10">
            <a:extLst>
              <a:ext uri="{FF2B5EF4-FFF2-40B4-BE49-F238E27FC236}">
                <a16:creationId xmlns="" xmlns:a16="http://schemas.microsoft.com/office/drawing/2014/main" id="{E29EE11C-BD31-83CD-CE98-F01A5D484E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371" y="2167422"/>
            <a:ext cx="2926426" cy="1963144"/>
          </a:xfrm>
          <a:prstGeom prst="rect">
            <a:avLst/>
          </a:prstGeom>
          <a:noFill/>
          <a:ln>
            <a:noFill/>
          </a:ln>
        </p:spPr>
      </p:pic>
      <p:pic>
        <p:nvPicPr>
          <p:cNvPr id="12" name="Imagen 11">
            <a:extLst>
              <a:ext uri="{FF2B5EF4-FFF2-40B4-BE49-F238E27FC236}">
                <a16:creationId xmlns="" xmlns:a16="http://schemas.microsoft.com/office/drawing/2014/main" id="{F8277203-22C6-D3B0-9BDD-2D6E7F3114C4}"/>
              </a:ext>
            </a:extLst>
          </p:cNvPr>
          <p:cNvPicPr>
            <a:picLocks noChangeAspect="1"/>
          </p:cNvPicPr>
          <p:nvPr/>
        </p:nvPicPr>
        <p:blipFill rotWithShape="1">
          <a:blip r:embed="rId5">
            <a:extLst>
              <a:ext uri="{28A0092B-C50C-407E-A947-70E740481C1C}">
                <a14:useLocalDpi xmlns:a14="http://schemas.microsoft.com/office/drawing/2010/main" val="0"/>
              </a:ext>
            </a:extLst>
          </a:blip>
          <a:srcRect b="5520"/>
          <a:stretch/>
        </p:blipFill>
        <p:spPr bwMode="auto">
          <a:xfrm>
            <a:off x="543416" y="1625792"/>
            <a:ext cx="4982550" cy="2725491"/>
          </a:xfrm>
          <a:prstGeom prst="rect">
            <a:avLst/>
          </a:prstGeom>
          <a:noFill/>
          <a:ln>
            <a:noFill/>
          </a:ln>
        </p:spPr>
      </p:pic>
    </p:spTree>
    <p:extLst>
      <p:ext uri="{BB962C8B-B14F-4D97-AF65-F5344CB8AC3E}">
        <p14:creationId xmlns:p14="http://schemas.microsoft.com/office/powerpoint/2010/main" val="402985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8"/>
          <p:cNvSpPr txBox="1">
            <a:spLocks noGrp="1"/>
          </p:cNvSpPr>
          <p:nvPr>
            <p:ph type="title"/>
          </p:nvPr>
        </p:nvSpPr>
        <p:spPr>
          <a:xfrm>
            <a:off x="449067" y="127931"/>
            <a:ext cx="10515600" cy="1325563"/>
          </a:xfrm>
          <a:prstGeom prst="rect">
            <a:avLst/>
          </a:prstGeom>
          <a:noFill/>
          <a:ln>
            <a:noFill/>
          </a:ln>
        </p:spPr>
        <p:txBody>
          <a:bodyPr spcFirstLastPara="1" wrap="square" lIns="91425" tIns="45700" rIns="91425" bIns="45700" anchor="ctr" anchorCtr="0">
            <a:normAutofit/>
          </a:bodyPr>
          <a:lstStyle/>
          <a:p>
            <a:pPr marL="0" marR="0" lvl="0" indent="0" algn="just" rtl="0">
              <a:lnSpc>
                <a:spcPct val="100000"/>
              </a:lnSpc>
              <a:spcBef>
                <a:spcPts val="0"/>
              </a:spcBef>
              <a:spcAft>
                <a:spcPts val="0"/>
              </a:spcAft>
              <a:buClr>
                <a:srgbClr val="002060"/>
              </a:buClr>
              <a:buSzPts val="1200"/>
              <a:buFont typeface="Arial"/>
              <a:buNone/>
            </a:pPr>
            <a:r>
              <a:rPr lang="es-MX" sz="2800" dirty="0">
                <a:solidFill>
                  <a:schemeClr val="lt1"/>
                </a:solidFill>
                <a:latin typeface="Trebuchet MS"/>
                <a:ea typeface="Trebuchet MS"/>
                <a:cs typeface="Trebuchet MS"/>
                <a:sym typeface="Trebuchet MS"/>
              </a:rPr>
              <a:t>Indisponibilidad en la infraestructura de energía eléctrica</a:t>
            </a:r>
            <a:endParaRPr lang="es-MX" sz="2800" b="0" i="0" u="none" strike="noStrike" cap="none" dirty="0">
              <a:solidFill>
                <a:schemeClr val="lt1"/>
              </a:solidFill>
              <a:latin typeface="Trebuchet MS"/>
              <a:ea typeface="Trebuchet MS"/>
              <a:cs typeface="Trebuchet MS"/>
              <a:sym typeface="Trebuchet MS"/>
            </a:endParaRPr>
          </a:p>
        </p:txBody>
      </p:sp>
      <p:sp>
        <p:nvSpPr>
          <p:cNvPr id="765" name="Google Shape;765;p88"/>
          <p:cNvSpPr txBox="1"/>
          <p:nvPr/>
        </p:nvSpPr>
        <p:spPr>
          <a:xfrm>
            <a:off x="449067" y="4867522"/>
            <a:ext cx="6240982"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Los eventos por embalses o por turbinamiento son los que comprometen la mayor capacidad de generación. Por su frecuencia y duración media, son los de mayor impacto durante el periodo.</a:t>
            </a: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dirty="0">
                <a:latin typeface="Trebuchet MS"/>
                <a:ea typeface="Trebuchet MS"/>
                <a:cs typeface="Trebuchet MS"/>
                <a:sym typeface="Trebuchet MS"/>
              </a:rPr>
              <a:t>Por frecuencia, los eventos por Río (recurso) son los de mayor impacto</a:t>
            </a:r>
          </a:p>
          <a:p>
            <a:pPr marL="285750" marR="0" lvl="0" indent="-285750" algn="l" rtl="0">
              <a:lnSpc>
                <a:spcPct val="100000"/>
              </a:lnSpc>
              <a:spcBef>
                <a:spcPts val="0"/>
              </a:spcBef>
              <a:spcAft>
                <a:spcPts val="0"/>
              </a:spcAft>
              <a:buClr>
                <a:srgbClr val="000000"/>
              </a:buClr>
              <a:buSzPts val="1400"/>
              <a:buFont typeface="Arial"/>
              <a:buChar char="•"/>
            </a:pPr>
            <a:r>
              <a:rPr lang="es-MX" sz="1400" dirty="0">
                <a:latin typeface="Trebuchet MS"/>
                <a:ea typeface="Trebuchet MS"/>
                <a:cs typeface="Trebuchet MS"/>
                <a:sym typeface="Trebuchet MS"/>
              </a:rPr>
              <a:t>Por </a:t>
            </a:r>
            <a:r>
              <a:rPr lang="es-MX" sz="1400" b="0" i="0" u="none" strike="noStrike" cap="none" dirty="0">
                <a:latin typeface="Trebuchet MS"/>
                <a:ea typeface="Trebuchet MS"/>
                <a:cs typeface="Trebuchet MS"/>
                <a:sym typeface="Trebuchet MS"/>
              </a:rPr>
              <a:t>duración media, los eventos en interruptores o el sistema de transformación son los de mayor impacto</a:t>
            </a:r>
          </a:p>
        </p:txBody>
      </p:sp>
      <p:graphicFrame>
        <p:nvGraphicFramePr>
          <p:cNvPr id="2" name="Tabla 1">
            <a:extLst>
              <a:ext uri="{FF2B5EF4-FFF2-40B4-BE49-F238E27FC236}">
                <a16:creationId xmlns="" xmlns:a16="http://schemas.microsoft.com/office/drawing/2014/main" id="{8997539E-0AA6-4DBC-BA82-989824DD3CBD}"/>
              </a:ext>
            </a:extLst>
          </p:cNvPr>
          <p:cNvGraphicFramePr>
            <a:graphicFrameLocks noGrp="1"/>
          </p:cNvGraphicFramePr>
          <p:nvPr>
            <p:extLst/>
          </p:nvPr>
        </p:nvGraphicFramePr>
        <p:xfrm>
          <a:off x="7004442" y="4867522"/>
          <a:ext cx="4416225" cy="1565656"/>
        </p:xfrm>
        <a:graphic>
          <a:graphicData uri="http://schemas.openxmlformats.org/drawingml/2006/table">
            <a:tbl>
              <a:tblPr firstRow="1" bandRow="1">
                <a:tableStyleId>{C083E6E3-FA7D-4D7B-A595-EF9225AFEA82}</a:tableStyleId>
              </a:tblPr>
              <a:tblGrid>
                <a:gridCol w="1324868">
                  <a:extLst>
                    <a:ext uri="{9D8B030D-6E8A-4147-A177-3AD203B41FA5}">
                      <a16:colId xmlns="" xmlns:a16="http://schemas.microsoft.com/office/drawing/2014/main" val="2091100624"/>
                    </a:ext>
                  </a:extLst>
                </a:gridCol>
                <a:gridCol w="1004341">
                  <a:extLst>
                    <a:ext uri="{9D8B030D-6E8A-4147-A177-3AD203B41FA5}">
                      <a16:colId xmlns="" xmlns:a16="http://schemas.microsoft.com/office/drawing/2014/main" val="816378650"/>
                    </a:ext>
                  </a:extLst>
                </a:gridCol>
                <a:gridCol w="1083642">
                  <a:extLst>
                    <a:ext uri="{9D8B030D-6E8A-4147-A177-3AD203B41FA5}">
                      <a16:colId xmlns="" xmlns:a16="http://schemas.microsoft.com/office/drawing/2014/main" val="2987283484"/>
                    </a:ext>
                  </a:extLst>
                </a:gridCol>
                <a:gridCol w="1003374">
                  <a:extLst>
                    <a:ext uri="{9D8B030D-6E8A-4147-A177-3AD203B41FA5}">
                      <a16:colId xmlns="" xmlns:a16="http://schemas.microsoft.com/office/drawing/2014/main" val="3733549125"/>
                    </a:ext>
                  </a:extLst>
                </a:gridCol>
              </a:tblGrid>
              <a:tr h="254605">
                <a:tc>
                  <a:txBody>
                    <a:bodyPr/>
                    <a:lstStyle/>
                    <a:p>
                      <a:pPr algn="ctr">
                        <a:lnSpc>
                          <a:spcPct val="107000"/>
                        </a:lnSpc>
                        <a:spcAft>
                          <a:spcPts val="800"/>
                        </a:spcAft>
                      </a:pPr>
                      <a:r>
                        <a:rPr lang="es-419" sz="1200" dirty="0">
                          <a:solidFill>
                            <a:schemeClr val="tx1"/>
                          </a:solidFill>
                          <a:effectLst/>
                        </a:rPr>
                        <a:t>Evento</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a:solidFill>
                            <a:schemeClr val="tx1"/>
                          </a:solidFill>
                          <a:effectLst/>
                        </a:rPr>
                        <a:t>Capacidad involucrada</a:t>
                      </a:r>
                      <a:endParaRPr lang="es-CO" sz="120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Frecuencia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a:solidFill>
                            <a:schemeClr val="tx1"/>
                          </a:solidFill>
                          <a:effectLst/>
                        </a:rPr>
                        <a:t>Duración media</a:t>
                      </a:r>
                      <a:endParaRPr lang="es-CO" sz="120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4026340121"/>
                  </a:ext>
                </a:extLst>
              </a:tr>
              <a:tr h="139540">
                <a:tc>
                  <a:txBody>
                    <a:bodyPr/>
                    <a:lstStyle/>
                    <a:p>
                      <a:pPr algn="l">
                        <a:lnSpc>
                          <a:spcPct val="107000"/>
                        </a:lnSpc>
                        <a:spcAft>
                          <a:spcPts val="800"/>
                        </a:spcAft>
                      </a:pPr>
                      <a:r>
                        <a:rPr lang="es-419" sz="1200" dirty="0">
                          <a:solidFill>
                            <a:schemeClr val="tx1"/>
                          </a:solidFill>
                          <a:effectLst/>
                        </a:rPr>
                        <a:t>Río</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439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612</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0.2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344876649"/>
                  </a:ext>
                </a:extLst>
              </a:tr>
              <a:tr h="139540">
                <a:tc>
                  <a:txBody>
                    <a:bodyPr/>
                    <a:lstStyle/>
                    <a:p>
                      <a:pPr algn="l">
                        <a:lnSpc>
                          <a:spcPct val="107000"/>
                        </a:lnSpc>
                        <a:spcAft>
                          <a:spcPts val="800"/>
                        </a:spcAft>
                      </a:pPr>
                      <a:r>
                        <a:rPr lang="es-419" sz="1200" dirty="0">
                          <a:solidFill>
                            <a:schemeClr val="tx1"/>
                          </a:solidFill>
                          <a:effectLst/>
                        </a:rPr>
                        <a:t>Embalse</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3169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159</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0.3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3129102674"/>
                  </a:ext>
                </a:extLst>
              </a:tr>
              <a:tr h="139540">
                <a:tc>
                  <a:txBody>
                    <a:bodyPr/>
                    <a:lstStyle/>
                    <a:p>
                      <a:pPr algn="l">
                        <a:lnSpc>
                          <a:spcPct val="107000"/>
                        </a:lnSpc>
                        <a:spcAft>
                          <a:spcPts val="800"/>
                        </a:spcAft>
                      </a:pPr>
                      <a:r>
                        <a:rPr lang="es-419" sz="1200" dirty="0">
                          <a:solidFill>
                            <a:schemeClr val="tx1"/>
                          </a:solidFill>
                          <a:effectLst/>
                        </a:rPr>
                        <a:t>Turbina</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3484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123</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0.7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3158036009"/>
                  </a:ext>
                </a:extLst>
              </a:tr>
              <a:tr h="139540">
                <a:tc>
                  <a:txBody>
                    <a:bodyPr/>
                    <a:lstStyle/>
                    <a:p>
                      <a:pPr algn="l">
                        <a:lnSpc>
                          <a:spcPct val="107000"/>
                        </a:lnSpc>
                        <a:spcAft>
                          <a:spcPts val="800"/>
                        </a:spcAft>
                      </a:pPr>
                      <a:r>
                        <a:rPr lang="es-419" sz="1200" dirty="0">
                          <a:solidFill>
                            <a:schemeClr val="tx1"/>
                          </a:solidFill>
                          <a:effectLst/>
                        </a:rPr>
                        <a:t>Generador</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2927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CO" sz="1200" dirty="0">
                          <a:solidFill>
                            <a:schemeClr val="tx1"/>
                          </a:solidFill>
                          <a:effectLst/>
                        </a:rPr>
                        <a:t>105</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0.4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2969595228"/>
                  </a:ext>
                </a:extLst>
              </a:tr>
              <a:tr h="164893">
                <a:tc>
                  <a:txBody>
                    <a:bodyPr/>
                    <a:lstStyle/>
                    <a:p>
                      <a:pPr algn="l">
                        <a:lnSpc>
                          <a:spcPct val="107000"/>
                        </a:lnSpc>
                        <a:spcAft>
                          <a:spcPts val="800"/>
                        </a:spcAft>
                      </a:pPr>
                      <a:r>
                        <a:rPr lang="es-419" sz="1200" dirty="0">
                          <a:solidFill>
                            <a:schemeClr val="tx1"/>
                          </a:solidFill>
                          <a:effectLst/>
                        </a:rPr>
                        <a:t>Transformador</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819 MW</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3</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rPr>
                        <a:t>24 h</a:t>
                      </a:r>
                      <a:endParaRPr lang="es-CO"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614085267"/>
                  </a:ext>
                </a:extLst>
              </a:tr>
              <a:tr h="98556">
                <a:tc>
                  <a:txBody>
                    <a:bodyPr/>
                    <a:lstStyle/>
                    <a:p>
                      <a:pPr algn="l">
                        <a:lnSpc>
                          <a:spcPct val="107000"/>
                        </a:lnSpc>
                        <a:spcAft>
                          <a:spcPts val="800"/>
                        </a:spcAft>
                      </a:pPr>
                      <a:r>
                        <a:rPr lang="es-419" sz="1200" dirty="0">
                          <a:solidFill>
                            <a:schemeClr val="tx1"/>
                          </a:solidFill>
                          <a:effectLst/>
                          <a:latin typeface="+mj-lt"/>
                          <a:ea typeface="Calibri" panose="020F0502020204030204" pitchFamily="34" charset="0"/>
                        </a:rPr>
                        <a:t>S. Auxiliares</a:t>
                      </a:r>
                      <a:endParaRPr lang="es-CO" sz="1200" dirty="0">
                        <a:solidFill>
                          <a:schemeClr val="tx1"/>
                        </a:solidFill>
                        <a:effectLst/>
                        <a:latin typeface="+mj-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j-lt"/>
                          <a:ea typeface="Calibri" panose="020F0502020204030204" pitchFamily="34" charset="0"/>
                        </a:rPr>
                        <a:t>306 MW</a:t>
                      </a:r>
                      <a:endParaRPr lang="es-CO" sz="1200" dirty="0">
                        <a:solidFill>
                          <a:schemeClr val="tx1"/>
                        </a:solidFill>
                        <a:effectLst/>
                        <a:latin typeface="+mj-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j-lt"/>
                          <a:ea typeface="Calibri" panose="020F0502020204030204" pitchFamily="34" charset="0"/>
                        </a:rPr>
                        <a:t>9</a:t>
                      </a:r>
                      <a:endParaRPr lang="es-CO" sz="1200" dirty="0">
                        <a:solidFill>
                          <a:schemeClr val="tx1"/>
                        </a:solidFill>
                        <a:effectLst/>
                        <a:latin typeface="+mj-lt"/>
                        <a:ea typeface="Calibri" panose="020F0502020204030204" pitchFamily="34" charset="0"/>
                      </a:endParaRPr>
                    </a:p>
                  </a:txBody>
                  <a:tcPr marL="68580" marR="68580" marT="0" marB="0" anchor="ctr"/>
                </a:tc>
                <a:tc>
                  <a:txBody>
                    <a:bodyPr/>
                    <a:lstStyle/>
                    <a:p>
                      <a:pPr algn="ctr">
                        <a:lnSpc>
                          <a:spcPct val="107000"/>
                        </a:lnSpc>
                        <a:spcAft>
                          <a:spcPts val="800"/>
                        </a:spcAft>
                      </a:pPr>
                      <a:r>
                        <a:rPr lang="es-419" sz="1200" dirty="0">
                          <a:solidFill>
                            <a:schemeClr val="tx1"/>
                          </a:solidFill>
                          <a:effectLst/>
                          <a:latin typeface="+mj-lt"/>
                          <a:ea typeface="Calibri" panose="020F0502020204030204" pitchFamily="34" charset="0"/>
                        </a:rPr>
                        <a:t>0.3 h</a:t>
                      </a:r>
                      <a:endParaRPr lang="es-CO" sz="1200" dirty="0">
                        <a:solidFill>
                          <a:schemeClr val="tx1"/>
                        </a:solidFill>
                        <a:effectLst/>
                        <a:latin typeface="+mj-lt"/>
                        <a:ea typeface="Calibri" panose="020F0502020204030204" pitchFamily="34" charset="0"/>
                      </a:endParaRPr>
                    </a:p>
                  </a:txBody>
                  <a:tcPr marL="68580" marR="68580" marT="0" marB="0" anchor="ctr"/>
                </a:tc>
                <a:extLst>
                  <a:ext uri="{0D108BD9-81ED-4DB2-BD59-A6C34878D82A}">
                    <a16:rowId xmlns="" xmlns:a16="http://schemas.microsoft.com/office/drawing/2014/main" val="2382875340"/>
                  </a:ext>
                </a:extLst>
              </a:tr>
            </a:tbl>
          </a:graphicData>
        </a:graphic>
      </p:graphicFrame>
      <p:pic>
        <p:nvPicPr>
          <p:cNvPr id="7" name="Imagen 6" descr="Gráfico, Gráfico de burbujas&#10;&#10;Descripción generada automáticamente">
            <a:extLst>
              <a:ext uri="{FF2B5EF4-FFF2-40B4-BE49-F238E27FC236}">
                <a16:creationId xmlns="" xmlns:a16="http://schemas.microsoft.com/office/drawing/2014/main" id="{8561A078-1FA4-94A9-B0AC-4B02E79152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328" y="1654528"/>
            <a:ext cx="5264275" cy="3150835"/>
          </a:xfrm>
          <a:prstGeom prst="rect">
            <a:avLst/>
          </a:prstGeom>
          <a:noFill/>
          <a:ln>
            <a:noFill/>
          </a:ln>
        </p:spPr>
      </p:pic>
      <p:pic>
        <p:nvPicPr>
          <p:cNvPr id="8" name="Imagen 7" descr="Imagen que contiene Interfaz de usuario gráfica&#10;&#10;Descripción generada automáticamente">
            <a:extLst>
              <a:ext uri="{FF2B5EF4-FFF2-40B4-BE49-F238E27FC236}">
                <a16:creationId xmlns="" xmlns:a16="http://schemas.microsoft.com/office/drawing/2014/main" id="{1A69BF83-C665-6B88-E5E0-4CFA159F9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0418" y="1654213"/>
            <a:ext cx="5264274" cy="3151150"/>
          </a:xfrm>
          <a:prstGeom prst="rect">
            <a:avLst/>
          </a:prstGeom>
          <a:noFill/>
          <a:ln>
            <a:noFill/>
          </a:ln>
        </p:spPr>
      </p:pic>
    </p:spTree>
    <p:extLst>
      <p:ext uri="{BB962C8B-B14F-4D97-AF65-F5344CB8AC3E}">
        <p14:creationId xmlns:p14="http://schemas.microsoft.com/office/powerpoint/2010/main" val="364684610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2467</Words>
  <Application>Microsoft Office PowerPoint</Application>
  <PresentationFormat>Panorámica</PresentationFormat>
  <Paragraphs>392</Paragraphs>
  <Slides>31</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Trebuchet MS</vt:lpstr>
      <vt:lpstr>Calibri</vt:lpstr>
      <vt:lpstr>Cambria Math</vt:lpstr>
      <vt:lpstr>Times New Roman</vt:lpstr>
      <vt:lpstr>Arial</vt:lpstr>
      <vt:lpstr>Tema de Office</vt:lpstr>
      <vt:lpstr>Boletín de Monitoreo de Mercados Energía y Gas marzo – mayo de 2022  </vt:lpstr>
      <vt:lpstr>Energía Eléctrica</vt:lpstr>
      <vt:lpstr>Oferta – Aportes hídricos</vt:lpstr>
      <vt:lpstr>Oferta – Aportes hídricos</vt:lpstr>
      <vt:lpstr>Oferta – Nivel de embalse agregado</vt:lpstr>
      <vt:lpstr>Oferta – Nivel de embalse agregado</vt:lpstr>
      <vt:lpstr>Oferta – Nivel de embalse agregado</vt:lpstr>
      <vt:lpstr>Aportes hídricos y senda de referencia</vt:lpstr>
      <vt:lpstr>Indisponibilidad en la infraestructura de energía eléctrica</vt:lpstr>
      <vt:lpstr>Indisponibilidad en la infraestructura de energía eléctrica</vt:lpstr>
      <vt:lpstr>Nivel de cumplimiento ley 1955 at 296 - MME 40715 de 2019</vt:lpstr>
      <vt:lpstr>Reconciliación positiva, costos de restricciones y precio de bolsa</vt:lpstr>
      <vt:lpstr>Generación fuera de mérito en el trimestre</vt:lpstr>
      <vt:lpstr>Indicador HHI (Herfindahl-Hirschman Index) - concentración</vt:lpstr>
      <vt:lpstr>Índice de oferta residual pivotal y bipivotal</vt:lpstr>
      <vt:lpstr>Presentación de PowerPoint</vt:lpstr>
      <vt:lpstr>Evolución del precio de los combustibles -Cotizaciones internacionales</vt:lpstr>
      <vt:lpstr>Relación del costo de los combustibles con la formación del precio de bolsa </vt:lpstr>
      <vt:lpstr>Relación del costo de los combustibles con la formación del precio de bolsa </vt:lpstr>
      <vt:lpstr>Relación del costo de los combustibles con la formación del precio de bolsa </vt:lpstr>
      <vt:lpstr>Relación con el costo de la remuneración de la generación por seguridad</vt:lpstr>
      <vt:lpstr>Relación con el precio de escasez</vt:lpstr>
      <vt:lpstr>Relación con el precio de escasez</vt:lpstr>
      <vt:lpstr>Gas Natural</vt:lpstr>
      <vt:lpstr>Seguimiento a producción y demanda nacional</vt:lpstr>
      <vt:lpstr>Seguimiento a consumos de gas para generación térmica</vt:lpstr>
      <vt:lpstr>Seguimiento a inventarios e inyección de GNI</vt:lpstr>
      <vt:lpstr>Seguimiento disponibilidad infraestructura de producción</vt:lpstr>
      <vt:lpstr>Presentación de PowerPoint</vt:lpstr>
      <vt:lpstr>Presentación de PowerPoint</vt:lpstr>
      <vt:lpstr>Superintendencia de Servicios Públicos Domiciliarios  Carrera 18 No. 84-35  PBX: (57-1) 691-3005 sspd@superservicios.gov.co www.superservicios.gov.co Bogotá D.C., Colombia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Seguimiento a los Mercados Mayoristas de Energía y Gas (COSMEG) No. 135</dc:title>
  <dc:creator>mauricio palma</dc:creator>
  <cp:lastModifiedBy>User</cp:lastModifiedBy>
  <cp:revision>77</cp:revision>
  <dcterms:created xsi:type="dcterms:W3CDTF">2020-07-14T20:40:20Z</dcterms:created>
  <dcterms:modified xsi:type="dcterms:W3CDTF">2022-08-04T17:27:14Z</dcterms:modified>
</cp:coreProperties>
</file>