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22"/>
  </p:notesMasterIdLst>
  <p:handoutMasterIdLst>
    <p:handoutMasterId r:id="rId23"/>
  </p:handoutMasterIdLst>
  <p:sldIdLst>
    <p:sldId id="256" r:id="rId5"/>
    <p:sldId id="275" r:id="rId6"/>
    <p:sldId id="276" r:id="rId7"/>
    <p:sldId id="288" r:id="rId8"/>
    <p:sldId id="277" r:id="rId9"/>
    <p:sldId id="278" r:id="rId10"/>
    <p:sldId id="279" r:id="rId11"/>
    <p:sldId id="280" r:id="rId12"/>
    <p:sldId id="261" r:id="rId13"/>
    <p:sldId id="281" r:id="rId14"/>
    <p:sldId id="282" r:id="rId15"/>
    <p:sldId id="283" r:id="rId16"/>
    <p:sldId id="284" r:id="rId17"/>
    <p:sldId id="285" r:id="rId18"/>
    <p:sldId id="286" r:id="rId19"/>
    <p:sldId id="287" r:id="rId20"/>
    <p:sldId id="269" r:id="rId21"/>
  </p:sldIdLst>
  <p:sldSz cx="9144000" cy="5143500" type="screen16x9"/>
  <p:notesSz cx="6858000" cy="9144000"/>
  <p:embeddedFontLst>
    <p:embeddedFont>
      <p:font typeface="Montserrat" pitchFamily="2" charset="77"/>
      <p:regular r:id="rId24"/>
      <p:bold r:id="rId25"/>
      <p:italic r:id="rId26"/>
      <p:boldItalic r:id="rId27"/>
    </p:embeddedFont>
    <p:embeddedFont>
      <p:font typeface="Montserrat Medium" pitchFamily="2" charset="77"/>
      <p:regular r:id="rId28"/>
      <p:italic r:id="rId29"/>
    </p:embeddedFont>
    <p:embeddedFont>
      <p:font typeface="Montserrat SemiBold" pitchFamily="2" charset="77"/>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NwCjQo9vD23ktInygd651gS1F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73"/>
    <a:srgbClr val="00A666"/>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0" autoAdjust="0"/>
    <p:restoredTop sz="94660"/>
  </p:normalViewPr>
  <p:slideViewPr>
    <p:cSldViewPr snapToGrid="0">
      <p:cViewPr varScale="1">
        <p:scale>
          <a:sx n="150" d="100"/>
          <a:sy n="150" d="100"/>
        </p:scale>
        <p:origin x="264" y="1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4/8/21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78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4/8/21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4/8/21</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4/8/21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4/8/21</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4/8/21</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4/8/21</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4/8/21</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4/8/21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4/8/21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4/8/21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4/8/21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4/8/21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4/8/21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4/8/21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4/8/21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4/8/21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4/8/21</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4/8/21</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1"/>
        <p:cNvGrpSpPr/>
        <p:nvPr/>
      </p:nvGrpSpPr>
      <p:grpSpPr>
        <a:xfrm>
          <a:off x="0" y="0"/>
          <a:ext cx="0" cy="0"/>
          <a:chOff x="0" y="0"/>
          <a:chExt cx="0" cy="0"/>
        </a:xfrm>
      </p:grpSpPr>
      <p:sp>
        <p:nvSpPr>
          <p:cNvPr id="2" name="Título 1"/>
          <p:cNvSpPr>
            <a:spLocks noGrp="1"/>
          </p:cNvSpPr>
          <p:nvPr>
            <p:ph type="ctrTitle"/>
          </p:nvPr>
        </p:nvSpPr>
        <p:spPr>
          <a:xfrm>
            <a:off x="277906" y="1676400"/>
            <a:ext cx="8588188" cy="1790700"/>
          </a:xfrm>
        </p:spPr>
        <p:txBody>
          <a:bodyPr>
            <a:normAutofit/>
          </a:bodyPr>
          <a:lstStyle/>
          <a:p>
            <a:r>
              <a:rPr lang="es-CO" sz="2800" dirty="0"/>
              <a:t>Antecedentes autorregulación CNO</a:t>
            </a:r>
            <a:br>
              <a:rPr lang="es-MX" sz="2800" dirty="0">
                <a:solidFill>
                  <a:schemeClr val="tx1">
                    <a:lumMod val="50000"/>
                    <a:lumOff val="50000"/>
                  </a:schemeClr>
                </a:solidFill>
              </a:rPr>
            </a:br>
            <a:r>
              <a:rPr lang="es-MX" sz="2800" b="0" dirty="0">
                <a:solidFill>
                  <a:schemeClr val="tx1">
                    <a:lumMod val="50000"/>
                    <a:lumOff val="50000"/>
                  </a:schemeClr>
                </a:solidFill>
              </a:rPr>
              <a:t>Reunión CNO 640 </a:t>
            </a:r>
            <a:br>
              <a:rPr lang="es-MX" sz="2800" b="0">
                <a:solidFill>
                  <a:schemeClr val="tx1">
                    <a:lumMod val="50000"/>
                    <a:lumOff val="50000"/>
                  </a:schemeClr>
                </a:solidFill>
              </a:rPr>
            </a:br>
            <a:r>
              <a:rPr lang="es-MX" sz="2800" b="0">
                <a:solidFill>
                  <a:schemeClr val="tx1">
                    <a:lumMod val="50000"/>
                    <a:lumOff val="50000"/>
                  </a:schemeClr>
                </a:solidFill>
              </a:rPr>
              <a:t>4 </a:t>
            </a:r>
            <a:r>
              <a:rPr lang="es-MX" sz="2800" b="0" dirty="0">
                <a:solidFill>
                  <a:schemeClr val="tx1">
                    <a:lumMod val="50000"/>
                    <a:lumOff val="50000"/>
                  </a:schemeClr>
                </a:solidFill>
              </a:rPr>
              <a:t>de agosto de 2021</a:t>
            </a:r>
            <a:endParaRPr lang="es-ES" sz="2800" b="0" dirty="0">
              <a:solidFill>
                <a:schemeClr val="tx1">
                  <a:lumMod val="50000"/>
                  <a:lumOff val="50000"/>
                </a:schemeClr>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a:xfrm>
            <a:off x="1526583" y="422135"/>
            <a:ext cx="7347355" cy="605075"/>
          </a:xfrm>
        </p:spPr>
        <p:txBody>
          <a:bodyPr/>
          <a:lstStyle/>
          <a:p>
            <a:pPr algn="ctr"/>
            <a:r>
              <a:rPr lang="es-CO" dirty="0"/>
              <a:t>Fuente de la regla que trata sobre los grupos empresariales</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4"/>
          </p:nvPr>
        </p:nvSpPr>
        <p:spPr/>
        <p:txBody>
          <a:bodyPr/>
          <a:lstStyle/>
          <a:p>
            <a:pPr marL="0" lvl="2" indent="0" algn="just">
              <a:buNone/>
            </a:pPr>
            <a:r>
              <a:rPr lang="es-MX" altLang="es-CO" dirty="0">
                <a:solidFill>
                  <a:schemeClr val="bg1">
                    <a:lumMod val="65000"/>
                  </a:schemeClr>
                </a:solidFill>
                <a:latin typeface="Montserrat SemiBold"/>
              </a:rPr>
              <a:t>Ley 222 de 1995, artículo 28:</a:t>
            </a:r>
          </a:p>
          <a:p>
            <a:pPr marL="0" lvl="2" indent="0" algn="just">
              <a:buNone/>
            </a:pPr>
            <a:endParaRPr lang="es-MX" altLang="es-CO" dirty="0">
              <a:solidFill>
                <a:schemeClr val="bg1">
                  <a:lumMod val="65000"/>
                </a:schemeClr>
              </a:solidFill>
              <a:latin typeface="Montserrat SemiBold"/>
            </a:endParaRPr>
          </a:p>
          <a:p>
            <a:pPr marL="0" lvl="2" indent="0" algn="just">
              <a:buNone/>
            </a:pPr>
            <a:r>
              <a:rPr lang="es-MX" altLang="es-CO" dirty="0">
                <a:solidFill>
                  <a:schemeClr val="bg1">
                    <a:lumMod val="65000"/>
                  </a:schemeClr>
                </a:solidFill>
                <a:latin typeface="Montserrat SemiBold"/>
              </a:rPr>
              <a:t>“Habrá grupo empresarial cuando además del vínculo de subordinación, exista entre las entidades unidad de propósito y dirección.”</a:t>
            </a:r>
          </a:p>
          <a:p>
            <a:pPr marL="0" lvl="2" indent="0" algn="just">
              <a:buNone/>
            </a:pPr>
            <a:endParaRPr lang="es-MX" altLang="es-CO" dirty="0">
              <a:solidFill>
                <a:schemeClr val="bg1">
                  <a:lumMod val="65000"/>
                </a:schemeClr>
              </a:solidFill>
              <a:latin typeface="Montserrat SemiBold"/>
            </a:endParaRPr>
          </a:p>
          <a:p>
            <a:pPr marL="0" lvl="2" indent="0" algn="just">
              <a:buNone/>
            </a:pPr>
            <a:r>
              <a:rPr lang="es-MX" altLang="es-CO" sz="1100" dirty="0">
                <a:solidFill>
                  <a:schemeClr val="bg1">
                    <a:lumMod val="65000"/>
                  </a:schemeClr>
                </a:solidFill>
                <a:latin typeface="Montserrat SemiBold"/>
              </a:rPr>
              <a:t>Existencia de un vínculo de subordinación, el cual es descrito en los artículos 26 y 27 de la Ley 222 de 1995 que modificaron los artículos 260 y 261 del Código de Comercio.</a:t>
            </a:r>
          </a:p>
          <a:p>
            <a:pPr marL="0" lvl="2" indent="0" algn="just">
              <a:buNone/>
            </a:pPr>
            <a:endParaRPr lang="es-MX" altLang="es-CO" sz="1100" dirty="0">
              <a:solidFill>
                <a:schemeClr val="bg1">
                  <a:lumMod val="65000"/>
                </a:schemeClr>
              </a:solidFill>
              <a:latin typeface="Montserrat SemiBold"/>
            </a:endParaRPr>
          </a:p>
          <a:p>
            <a:pPr marL="0" lvl="2" indent="0" algn="just">
              <a:buNone/>
            </a:pPr>
            <a:r>
              <a:rPr lang="es-MX" altLang="es-CO" sz="1100" dirty="0">
                <a:solidFill>
                  <a:schemeClr val="bg1">
                    <a:lumMod val="65000"/>
                  </a:schemeClr>
                </a:solidFill>
                <a:latin typeface="Montserrat SemiBold"/>
              </a:rPr>
              <a:t>Existencia entre las entidades unidad de propósito y dirección.</a:t>
            </a:r>
          </a:p>
          <a:p>
            <a:pPr marL="0" lvl="2" indent="0" algn="just">
              <a:buNone/>
            </a:pPr>
            <a:endParaRPr lang="es-MX" altLang="es-CO" sz="1100" dirty="0">
              <a:solidFill>
                <a:schemeClr val="bg1">
                  <a:lumMod val="65000"/>
                </a:schemeClr>
              </a:solidFill>
              <a:latin typeface="Montserrat SemiBold"/>
            </a:endParaRPr>
          </a:p>
          <a:p>
            <a:pPr marL="0" lvl="2" indent="0" algn="just">
              <a:buNone/>
            </a:pPr>
            <a:r>
              <a:rPr lang="es-MX" altLang="es-CO" sz="1100" dirty="0">
                <a:solidFill>
                  <a:schemeClr val="bg1">
                    <a:lumMod val="75000"/>
                  </a:schemeClr>
                </a:solidFill>
                <a:latin typeface="Montserrat SemiBold"/>
              </a:rPr>
              <a:t>Concepto Supersociedades Oficio 220-200540 del 15/10/2020 (…)</a:t>
            </a:r>
          </a:p>
          <a:p>
            <a:pPr marL="0" lvl="2" indent="0" algn="just">
              <a:buNone/>
            </a:pPr>
            <a:r>
              <a:rPr lang="es-MX" altLang="es-CO" sz="1100" dirty="0">
                <a:solidFill>
                  <a:schemeClr val="bg1">
                    <a:lumMod val="75000"/>
                  </a:schemeClr>
                </a:solidFill>
                <a:latin typeface="Montserrat SemiBold"/>
              </a:rPr>
              <a:t>(…)“se  puede  afirmar  que  se  presenta  unidad  de propósito,  cuando  la relación  de  las  entidades  involucradas  a  través  de  la subordinación,  presentan una  finalidad,  que  es  comunicada  por  la  entidad controlante y asumida por las controladas, encaminada a la ejecución de un fin designio que se asume en beneficio del grupo sin perjuicio de la actividad correspondiente de los sujetos que lo componen.”</a:t>
            </a:r>
          </a:p>
          <a:p>
            <a:pPr marL="0" lvl="2" indent="0" algn="just">
              <a:buNone/>
            </a:pPr>
            <a:endParaRPr lang="es-MX" altLang="es-CO" sz="1100" dirty="0">
              <a:solidFill>
                <a:schemeClr val="bg1">
                  <a:lumMod val="75000"/>
                </a:schemeClr>
              </a:solidFill>
              <a:latin typeface="Montserrat SemiBold"/>
            </a:endParaRPr>
          </a:p>
          <a:p>
            <a:pPr marL="0" lvl="2" indent="0" algn="just">
              <a:buNone/>
            </a:pPr>
            <a:r>
              <a:rPr lang="es-MX" altLang="es-CO" sz="1100" dirty="0">
                <a:solidFill>
                  <a:schemeClr val="bg1">
                    <a:lumMod val="75000"/>
                  </a:schemeClr>
                </a:solidFill>
                <a:latin typeface="Montserrat SemiBold"/>
              </a:rPr>
              <a:t>(…)” existe  unidad  de  dirección  cuando  las  empresas  que conforman el grupo están dominadas o subordinadas a la expresión del poder de la controlante, que tiene la facultad de decisión, y ello con el propósito de que todas actúen  no  sólo  bajo  la  misma  dirección,  como  es  lógico,  sino  bajo  los  mismos parámetros, sean ellos explícitos o no. “</a:t>
            </a: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endParaRPr lang="es-CO" dirty="0"/>
          </a:p>
        </p:txBody>
      </p:sp>
    </p:spTree>
    <p:extLst>
      <p:ext uri="{BB962C8B-B14F-4D97-AF65-F5344CB8AC3E}">
        <p14:creationId xmlns:p14="http://schemas.microsoft.com/office/powerpoint/2010/main" val="57480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a:xfrm>
            <a:off x="1526583" y="422135"/>
            <a:ext cx="7347355" cy="605075"/>
          </a:xfrm>
        </p:spPr>
        <p:txBody>
          <a:bodyPr/>
          <a:lstStyle/>
          <a:p>
            <a:pPr algn="ctr"/>
            <a:r>
              <a:rPr lang="es-CO" dirty="0"/>
              <a:t>Fuente de la regla que trata sobre los grupos empresariales</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4"/>
          </p:nvPr>
        </p:nvSpPr>
        <p:spPr>
          <a:xfrm>
            <a:off x="1526583" y="1103724"/>
            <a:ext cx="7347355" cy="750476"/>
          </a:xfrm>
        </p:spPr>
        <p:txBody>
          <a:bodyPr/>
          <a:lstStyle/>
          <a:p>
            <a:pPr marL="0" lvl="2" indent="0" algn="just">
              <a:buNone/>
            </a:pPr>
            <a:r>
              <a:rPr lang="es-CO" sz="1100" dirty="0"/>
              <a:t>Con el artículo 298 de la Ley 1955 de 2019, la integración vertical de las actividades de generación, distribución y comercialización se permitirá para cualquier empresa de servicios públicos, antes de la Ley 1955 de 2019, esta situación únicamente era permitida para un grupo de empresas constituidas con anterioridad a 1994.</a:t>
            </a: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endParaRPr lang="es-CO" dirty="0"/>
          </a:p>
        </p:txBody>
      </p:sp>
      <p:sp>
        <p:nvSpPr>
          <p:cNvPr id="5" name="Marcador de contenido 4">
            <a:extLst>
              <a:ext uri="{FF2B5EF4-FFF2-40B4-BE49-F238E27FC236}">
                <a16:creationId xmlns:a16="http://schemas.microsoft.com/office/drawing/2014/main" id="{3FF3F940-D89D-6D44-9299-8EA4537AB930}"/>
              </a:ext>
            </a:extLst>
          </p:cNvPr>
          <p:cNvSpPr txBox="1">
            <a:spLocks/>
          </p:cNvSpPr>
          <p:nvPr/>
        </p:nvSpPr>
        <p:spPr>
          <a:xfrm>
            <a:off x="1526583" y="1854200"/>
            <a:ext cx="7253350" cy="84056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lang="es-ES" sz="1050" b="0" kern="1200" dirty="0" smtClean="0">
                <a:solidFill>
                  <a:schemeClr val="tx1">
                    <a:lumMod val="50000"/>
                    <a:lumOff val="50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s-ES" sz="1200" kern="1200" dirty="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just">
              <a:buClrTx/>
              <a:buFont typeface="Courier New" panose="02070309020205020404" pitchFamily="49" charset="0"/>
              <a:buChar char="o"/>
            </a:pPr>
            <a:r>
              <a:rPr lang="es-CO" dirty="0"/>
              <a:t>La existencia de los grupos empresariales es una realidad de la organización de las empresas del sector eléctrico.</a:t>
            </a:r>
          </a:p>
          <a:p>
            <a:pPr marL="171450" indent="-171450" algn="just">
              <a:buClrTx/>
              <a:buFont typeface="Courier New" panose="02070309020205020404" pitchFamily="49" charset="0"/>
              <a:buChar char="o"/>
            </a:pPr>
            <a:r>
              <a:rPr lang="es-CO" dirty="0"/>
              <a:t>En el Modelo de Buen Gobierno del CNO del 2015 se introdujo una regla que se refiere a la prohibición de que empresas de un mismo grupo empresarial puedan ser miembros por elección del CNO, teniendo en cuenta la necesidad de garantizar que las decisiones del Consejo sean tomadas por empresas en las que no haya subordinación y unidad de propósito y dirección. </a:t>
            </a:r>
          </a:p>
          <a:p>
            <a:pPr algn="just">
              <a:buClrTx/>
            </a:pPr>
            <a:endParaRPr lang="es-CO" dirty="0"/>
          </a:p>
        </p:txBody>
      </p:sp>
      <p:sp>
        <p:nvSpPr>
          <p:cNvPr id="6" name="CuadroTexto 5">
            <a:extLst>
              <a:ext uri="{FF2B5EF4-FFF2-40B4-BE49-F238E27FC236}">
                <a16:creationId xmlns:a16="http://schemas.microsoft.com/office/drawing/2014/main" id="{EB7AF59E-C04D-0846-AF46-72C7DE132EF9}"/>
              </a:ext>
            </a:extLst>
          </p:cNvPr>
          <p:cNvSpPr txBox="1"/>
          <p:nvPr/>
        </p:nvSpPr>
        <p:spPr>
          <a:xfrm>
            <a:off x="1887241" y="3060699"/>
            <a:ext cx="6532033" cy="1569660"/>
          </a:xfrm>
          <a:prstGeom prst="rect">
            <a:avLst/>
          </a:prstGeom>
          <a:noFill/>
        </p:spPr>
        <p:txBody>
          <a:bodyPr wrap="square" rtlCol="0">
            <a:spAutoFit/>
          </a:bodyPr>
          <a:lstStyle/>
          <a:p>
            <a:pPr algn="ctr"/>
            <a:r>
              <a:rPr lang="es-CO" sz="1200" b="1" kern="1200" dirty="0">
                <a:solidFill>
                  <a:srgbClr val="00A666"/>
                </a:solidFill>
                <a:latin typeface="Montserrat" panose="00000500000000000000" pitchFamily="2" charset="0"/>
                <a:ea typeface="+mj-ea"/>
                <a:cs typeface="+mj-cs"/>
              </a:rPr>
              <a:t>Se propuso al Comité Legal mantener la regla que actualmente existe en el Reglamento Interno, que garantice la pluralidad de las decisiones de los miembros del CNO y que no se configure una situación de control de estas por parte de un grupo empresarial. </a:t>
            </a:r>
          </a:p>
          <a:p>
            <a:pPr algn="ctr"/>
            <a:endParaRPr lang="es-CO" sz="1200" b="1" kern="1200" dirty="0">
              <a:solidFill>
                <a:srgbClr val="00A666"/>
              </a:solidFill>
              <a:latin typeface="Montserrat" panose="00000500000000000000" pitchFamily="2" charset="0"/>
              <a:ea typeface="+mj-ea"/>
              <a:cs typeface="+mj-cs"/>
            </a:endParaRPr>
          </a:p>
          <a:p>
            <a:pPr algn="ctr"/>
            <a:r>
              <a:rPr lang="es-CO" sz="1200" b="1" kern="1200" dirty="0">
                <a:solidFill>
                  <a:srgbClr val="00A666"/>
                </a:solidFill>
                <a:latin typeface="Montserrat" panose="00000500000000000000" pitchFamily="2" charset="0"/>
                <a:ea typeface="+mj-ea"/>
                <a:cs typeface="+mj-cs"/>
              </a:rPr>
              <a:t>Se propuso incluir una regla que obligue a la empresa que se postula para ser miembro de un grupo por elección a que declare el grupo empresarial al que pertenecen</a:t>
            </a:r>
          </a:p>
        </p:txBody>
      </p:sp>
    </p:spTree>
    <p:extLst>
      <p:ext uri="{BB962C8B-B14F-4D97-AF65-F5344CB8AC3E}">
        <p14:creationId xmlns:p14="http://schemas.microsoft.com/office/powerpoint/2010/main" val="407278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a:xfrm>
            <a:off x="1526583" y="422135"/>
            <a:ext cx="7347355" cy="605075"/>
          </a:xfrm>
        </p:spPr>
        <p:txBody>
          <a:bodyPr/>
          <a:lstStyle/>
          <a:p>
            <a:pPr algn="ctr"/>
            <a:r>
              <a:rPr lang="es-CO" dirty="0"/>
              <a:t>Resultados de la votación</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4"/>
          </p:nvPr>
        </p:nvSpPr>
        <p:spPr>
          <a:xfrm>
            <a:off x="1526583" y="1103724"/>
            <a:ext cx="7347355" cy="750476"/>
          </a:xfrm>
        </p:spPr>
        <p:txBody>
          <a:bodyPr/>
          <a:lstStyle/>
          <a:p>
            <a:pPr marL="0" lvl="2" indent="0" algn="just">
              <a:buNone/>
            </a:pPr>
            <a:r>
              <a:rPr lang="es-CO" sz="1100" dirty="0"/>
              <a:t>La propuesta se sometió a votación de los miembros del Comité Legal y los resultados fueron lo siguientes:</a:t>
            </a: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sz="1100"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endParaRPr lang="es-CO" dirty="0"/>
          </a:p>
        </p:txBody>
      </p:sp>
      <p:sp>
        <p:nvSpPr>
          <p:cNvPr id="5" name="Marcador de contenido 4">
            <a:extLst>
              <a:ext uri="{FF2B5EF4-FFF2-40B4-BE49-F238E27FC236}">
                <a16:creationId xmlns:a16="http://schemas.microsoft.com/office/drawing/2014/main" id="{3FF3F940-D89D-6D44-9299-8EA4537AB930}"/>
              </a:ext>
            </a:extLst>
          </p:cNvPr>
          <p:cNvSpPr txBox="1">
            <a:spLocks/>
          </p:cNvSpPr>
          <p:nvPr/>
        </p:nvSpPr>
        <p:spPr>
          <a:xfrm>
            <a:off x="1526583" y="1854200"/>
            <a:ext cx="7253350" cy="84056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lang="es-ES" sz="1050" b="0" kern="1200" dirty="0" smtClean="0">
                <a:solidFill>
                  <a:schemeClr val="tx1">
                    <a:lumMod val="50000"/>
                    <a:lumOff val="50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s-ES" sz="1200" kern="1200" dirty="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gn="just">
              <a:buClrTx/>
              <a:buFont typeface="Courier New" panose="02070309020205020404" pitchFamily="49" charset="0"/>
              <a:buChar char="o"/>
            </a:pPr>
            <a:r>
              <a:rPr lang="es-CO" dirty="0"/>
              <a:t>A favor de mantener la regla en el Reglamento Interno y establecer un formato de declaración del Representante Legal de las empresas miembro del CNO por designación legal y que se postulan para ser miembros por elección:</a:t>
            </a:r>
          </a:p>
          <a:p>
            <a:pPr marL="171450" indent="-171450" algn="just">
              <a:buClrTx/>
              <a:buFont typeface="Courier New" panose="02070309020205020404" pitchFamily="49" charset="0"/>
              <a:buChar char="o"/>
            </a:pPr>
            <a:endParaRPr lang="es-CO" dirty="0"/>
          </a:p>
          <a:p>
            <a:pPr algn="ctr">
              <a:spcBef>
                <a:spcPct val="0"/>
              </a:spcBef>
              <a:buClrTx/>
            </a:pPr>
            <a:r>
              <a:rPr lang="es-CO" sz="1400" dirty="0">
                <a:solidFill>
                  <a:srgbClr val="00A666"/>
                </a:solidFill>
                <a:ea typeface="+mj-ea"/>
                <a:cs typeface="+mj-cs"/>
              </a:rPr>
              <a:t>AES COLOMBIA, CELSIA, CODENSA, EMGESA, EPM, PROELECTRICA, TEBSA</a:t>
            </a:r>
          </a:p>
          <a:p>
            <a:pPr marL="171450" indent="-171450" algn="just">
              <a:buClrTx/>
              <a:buFont typeface="Courier New" panose="02070309020205020404" pitchFamily="49" charset="0"/>
              <a:buChar char="o"/>
            </a:pPr>
            <a:endParaRPr lang="es-CO" dirty="0"/>
          </a:p>
          <a:p>
            <a:pPr marL="171450" indent="-171450" algn="just">
              <a:buClrTx/>
              <a:buFont typeface="Courier New" panose="02070309020205020404" pitchFamily="49" charset="0"/>
              <a:buChar char="o"/>
            </a:pPr>
            <a:r>
              <a:rPr lang="es-CO" dirty="0"/>
              <a:t>A favor de solicitar al MME reglamentación del tema:</a:t>
            </a:r>
          </a:p>
          <a:p>
            <a:pPr algn="just">
              <a:buClrTx/>
            </a:pPr>
            <a:r>
              <a:rPr lang="es-CO" dirty="0"/>
              <a:t> </a:t>
            </a:r>
          </a:p>
          <a:p>
            <a:pPr algn="ctr">
              <a:spcBef>
                <a:spcPct val="0"/>
              </a:spcBef>
              <a:buClrTx/>
            </a:pPr>
            <a:r>
              <a:rPr lang="es-CO" sz="1400" dirty="0">
                <a:solidFill>
                  <a:srgbClr val="00A666"/>
                </a:solidFill>
                <a:ea typeface="+mj-ea"/>
                <a:cs typeface="+mj-cs"/>
              </a:rPr>
              <a:t>INTERCOLOMBIA, XM, ISAGEN</a:t>
            </a:r>
          </a:p>
        </p:txBody>
      </p:sp>
    </p:spTree>
    <p:extLst>
      <p:ext uri="{BB962C8B-B14F-4D97-AF65-F5344CB8AC3E}">
        <p14:creationId xmlns:p14="http://schemas.microsoft.com/office/powerpoint/2010/main" val="309449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23F22-1844-BA42-A16B-05D850ABAFCD}"/>
              </a:ext>
            </a:extLst>
          </p:cNvPr>
          <p:cNvSpPr>
            <a:spLocks noGrp="1"/>
          </p:cNvSpPr>
          <p:nvPr>
            <p:ph type="title"/>
          </p:nvPr>
        </p:nvSpPr>
        <p:spPr/>
        <p:txBody>
          <a:bodyPr/>
          <a:lstStyle/>
          <a:p>
            <a:r>
              <a:rPr lang="es-CO" dirty="0"/>
              <a:t>ARGUMENTOS DE INTERCOLOMBIA</a:t>
            </a:r>
          </a:p>
        </p:txBody>
      </p:sp>
      <p:sp>
        <p:nvSpPr>
          <p:cNvPr id="4" name="Marcador de contenido 3">
            <a:extLst>
              <a:ext uri="{FF2B5EF4-FFF2-40B4-BE49-F238E27FC236}">
                <a16:creationId xmlns:a16="http://schemas.microsoft.com/office/drawing/2014/main" id="{931A2A3B-9818-6D4C-93CC-0775F39DAEC8}"/>
              </a:ext>
            </a:extLst>
          </p:cNvPr>
          <p:cNvSpPr>
            <a:spLocks noGrp="1"/>
          </p:cNvSpPr>
          <p:nvPr>
            <p:ph sz="half" idx="14"/>
          </p:nvPr>
        </p:nvSpPr>
        <p:spPr/>
        <p:txBody>
          <a:bodyPr/>
          <a:lstStyle/>
          <a:p>
            <a:r>
              <a:rPr lang="es-CO" dirty="0"/>
              <a:t>Previa intervención del representante de </a:t>
            </a:r>
            <a:r>
              <a:rPr lang="es-CO" dirty="0" err="1"/>
              <a:t>Intercolombia</a:t>
            </a:r>
            <a:r>
              <a:rPr lang="es-CO" dirty="0"/>
              <a:t> en la reunión del Comité Legal, solicitó que en el acta de reunión quedara la siguiente constancia: </a:t>
            </a:r>
          </a:p>
        </p:txBody>
      </p:sp>
      <p:sp>
        <p:nvSpPr>
          <p:cNvPr id="5" name="Marcador de contenido 4">
            <a:extLst>
              <a:ext uri="{FF2B5EF4-FFF2-40B4-BE49-F238E27FC236}">
                <a16:creationId xmlns:a16="http://schemas.microsoft.com/office/drawing/2014/main" id="{00BBFFB2-A8F7-4045-A101-9F9CABA2A573}"/>
              </a:ext>
            </a:extLst>
          </p:cNvPr>
          <p:cNvSpPr>
            <a:spLocks noGrp="1"/>
          </p:cNvSpPr>
          <p:nvPr>
            <p:ph sz="half" idx="15"/>
          </p:nvPr>
        </p:nvSpPr>
        <p:spPr>
          <a:xfrm>
            <a:off x="408965" y="1731184"/>
            <a:ext cx="8334990" cy="840566"/>
          </a:xfrm>
        </p:spPr>
        <p:txBody>
          <a:bodyPr/>
          <a:lstStyle/>
          <a:p>
            <a:pPr algn="just"/>
            <a:r>
              <a:rPr lang="es-CO" i="1" dirty="0"/>
              <a:t>“ISA INTERCOLOMBIA, expuso que considera que el aparte incluido en el Reglamento Interno del CNO, que establece que podrá postularse como miembro por elección,  tratándose de un grupo empresarial, cuando ninguna de las empresas que lo constituya sea miembro del CNO, es ilegal y su mantenimiento en el reglamento generaría un riesgo jurídico y posibles responsabilidades para el CNO. Estimó que el Consejo no tiene dentro de sus facultades de autorregulación, la posibilidad de reglamentar la ley que determinó la composición del mismo, pues esta es una facultad privativa y excluyente del Gobierno Nacional a través de la expedición de un decreto reglamentario.  La ley es el instrumento para establecer quienes son los miembros del CNO y no puede el Consejo limitar, variar o establecer prohibiciones en relación con lo definido en la ley, estableciendo situaciones de hecho no contempladas por la norma legal o en un decreto que la reglamente. La posibilidad de establecer normas a través de la autorregulación debe respetar la jerarquía normativa, es decir las normas superiores establecidas en la Constitución Política, leyes y decretos. La potestad reglamentaria es la única que puede desarrollar una ley y determinar el ámbito especifico y efectos de tal norma. Por lo anterior, la propuesta es llevar el tema a definición del Ministerio de Minas y Energía para que con base en sus atribuciones constitucionales y legales reglamente dicha materia.”</a:t>
            </a:r>
          </a:p>
        </p:txBody>
      </p:sp>
    </p:spTree>
    <p:extLst>
      <p:ext uri="{BB962C8B-B14F-4D97-AF65-F5344CB8AC3E}">
        <p14:creationId xmlns:p14="http://schemas.microsoft.com/office/powerpoint/2010/main" val="4679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23F22-1844-BA42-A16B-05D850ABAFCD}"/>
              </a:ext>
            </a:extLst>
          </p:cNvPr>
          <p:cNvSpPr>
            <a:spLocks noGrp="1"/>
          </p:cNvSpPr>
          <p:nvPr>
            <p:ph type="title"/>
          </p:nvPr>
        </p:nvSpPr>
        <p:spPr/>
        <p:txBody>
          <a:bodyPr/>
          <a:lstStyle/>
          <a:p>
            <a:r>
              <a:rPr lang="es-CO" dirty="0"/>
              <a:t>RECOMENDACIÓN DEL COMITÉ LEGAL </a:t>
            </a:r>
          </a:p>
        </p:txBody>
      </p:sp>
      <p:sp>
        <p:nvSpPr>
          <p:cNvPr id="4" name="Marcador de contenido 3">
            <a:extLst>
              <a:ext uri="{FF2B5EF4-FFF2-40B4-BE49-F238E27FC236}">
                <a16:creationId xmlns:a16="http://schemas.microsoft.com/office/drawing/2014/main" id="{931A2A3B-9818-6D4C-93CC-0775F39DAEC8}"/>
              </a:ext>
            </a:extLst>
          </p:cNvPr>
          <p:cNvSpPr>
            <a:spLocks noGrp="1"/>
          </p:cNvSpPr>
          <p:nvPr>
            <p:ph sz="half" idx="14"/>
          </p:nvPr>
        </p:nvSpPr>
        <p:spPr>
          <a:xfrm>
            <a:off x="408965" y="1010276"/>
            <a:ext cx="8334990" cy="931748"/>
          </a:xfrm>
        </p:spPr>
        <p:txBody>
          <a:bodyPr/>
          <a:lstStyle/>
          <a:p>
            <a:r>
              <a:rPr lang="es-CO" dirty="0"/>
              <a:t>Teniendo en cuenta los resultados de la votación y conforme a lo previsto en el numeral 50 del Acuerdo 1179 de 2019 (Reglamento Interno del CNO, el Comité Legal recomienda al Consejo:</a:t>
            </a:r>
          </a:p>
        </p:txBody>
      </p:sp>
      <p:sp>
        <p:nvSpPr>
          <p:cNvPr id="5" name="Marcador de contenido 4">
            <a:extLst>
              <a:ext uri="{FF2B5EF4-FFF2-40B4-BE49-F238E27FC236}">
                <a16:creationId xmlns:a16="http://schemas.microsoft.com/office/drawing/2014/main" id="{00BBFFB2-A8F7-4045-A101-9F9CABA2A573}"/>
              </a:ext>
            </a:extLst>
          </p:cNvPr>
          <p:cNvSpPr>
            <a:spLocks noGrp="1"/>
          </p:cNvSpPr>
          <p:nvPr>
            <p:ph sz="half" idx="15"/>
          </p:nvPr>
        </p:nvSpPr>
        <p:spPr>
          <a:xfrm>
            <a:off x="408965" y="1521741"/>
            <a:ext cx="8334990" cy="840566"/>
          </a:xfrm>
        </p:spPr>
        <p:txBody>
          <a:bodyPr/>
          <a:lstStyle/>
          <a:p>
            <a:pPr marL="171450" indent="-171450" algn="just">
              <a:buFont typeface="Wingdings" pitchFamily="2" charset="2"/>
              <a:buChar char="ü"/>
            </a:pPr>
            <a:r>
              <a:rPr lang="es-CO" sz="1000" dirty="0"/>
              <a:t>Mantener la siguiente regla en el Reglamento Interno:</a:t>
            </a:r>
          </a:p>
          <a:p>
            <a:pPr algn="just"/>
            <a:r>
              <a:rPr lang="es-CO" sz="1000" dirty="0"/>
              <a:t>Podrá postularse como miembro por elección:</a:t>
            </a:r>
          </a:p>
          <a:p>
            <a:pPr marL="171450" indent="-171450" algn="just">
              <a:buFontTx/>
              <a:buChar char="-"/>
            </a:pPr>
            <a:r>
              <a:rPr lang="es-CO" sz="1000" dirty="0"/>
              <a:t>La empresa que no sea miembro del CNO por designación legal.</a:t>
            </a:r>
          </a:p>
          <a:p>
            <a:pPr marL="171450" indent="-171450" algn="just">
              <a:buFontTx/>
              <a:buChar char="-"/>
            </a:pPr>
            <a:endParaRPr lang="es-CO" sz="1000" dirty="0"/>
          </a:p>
          <a:p>
            <a:pPr algn="just"/>
            <a:r>
              <a:rPr lang="es-CO" sz="1000" dirty="0"/>
              <a:t>Tratándose de un grupo empresarial:</a:t>
            </a:r>
          </a:p>
          <a:p>
            <a:pPr algn="just"/>
            <a:endParaRPr lang="es-CO" sz="1000" dirty="0"/>
          </a:p>
          <a:p>
            <a:pPr algn="just"/>
            <a:r>
              <a:rPr lang="es-CO" sz="1000" dirty="0"/>
              <a:t>- Cuando ninguna de las empresas que lo constituya sea miembro del CNO.</a:t>
            </a:r>
          </a:p>
          <a:p>
            <a:pPr algn="just"/>
            <a:endParaRPr lang="es-CO" sz="1000" dirty="0"/>
          </a:p>
          <a:p>
            <a:pPr marL="171450" indent="-171450" algn="just">
              <a:buFontTx/>
              <a:buChar char="-"/>
            </a:pPr>
            <a:r>
              <a:rPr lang="es-CO" sz="1000" dirty="0"/>
              <a:t>Cuando teniendo la posibilidad de ser elegido en más de un grupo de los miembros por elección, se postule para uno de ellos.</a:t>
            </a:r>
          </a:p>
          <a:p>
            <a:pPr marL="171450" indent="-171450" algn="just">
              <a:buFont typeface="Wingdings" pitchFamily="2" charset="2"/>
              <a:buChar char="ü"/>
            </a:pPr>
            <a:r>
              <a:rPr lang="es-CO" sz="1000" dirty="0"/>
              <a:t>Están de acuerdo con elaborar un formato de declaración del representante legal </a:t>
            </a:r>
          </a:p>
          <a:p>
            <a:pPr algn="just"/>
            <a:endParaRPr lang="es-CO" i="1" dirty="0"/>
          </a:p>
          <a:p>
            <a:pPr algn="just"/>
            <a:r>
              <a:rPr lang="es-CO" i="1" dirty="0"/>
              <a:t> </a:t>
            </a:r>
          </a:p>
        </p:txBody>
      </p:sp>
      <p:sp>
        <p:nvSpPr>
          <p:cNvPr id="6" name="Marcador de contenido 2">
            <a:extLst>
              <a:ext uri="{FF2B5EF4-FFF2-40B4-BE49-F238E27FC236}">
                <a16:creationId xmlns:a16="http://schemas.microsoft.com/office/drawing/2014/main" id="{2CCEAF3C-914D-D04F-9E2D-4F2643C7EC1E}"/>
              </a:ext>
            </a:extLst>
          </p:cNvPr>
          <p:cNvSpPr>
            <a:spLocks noGrp="1"/>
          </p:cNvSpPr>
          <p:nvPr>
            <p:ph sz="half" idx="13"/>
          </p:nvPr>
        </p:nvSpPr>
        <p:spPr>
          <a:xfrm>
            <a:off x="1648223" y="4235850"/>
            <a:ext cx="7207995" cy="421282"/>
          </a:xfrm>
        </p:spPr>
        <p:txBody>
          <a:bodyPr/>
          <a:lstStyle/>
          <a:p>
            <a:pPr algn="ctr"/>
            <a:r>
              <a:rPr lang="es-CO" dirty="0"/>
              <a:t>Teniendo en cuenta los antecedentes, el CNO puede y debe continuar autorregulándose. Reglas como la sometida a consideración, garantiza la pluralidad de las decisiones de los miembros del CNO y que se configure una situación de control de estas por parte de un grupo empresarial.</a:t>
            </a:r>
          </a:p>
        </p:txBody>
      </p:sp>
    </p:spTree>
    <p:extLst>
      <p:ext uri="{BB962C8B-B14F-4D97-AF65-F5344CB8AC3E}">
        <p14:creationId xmlns:p14="http://schemas.microsoft.com/office/powerpoint/2010/main" val="195851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99770-4870-C84D-A313-4B493154E574}"/>
              </a:ext>
            </a:extLst>
          </p:cNvPr>
          <p:cNvSpPr>
            <a:spLocks noGrp="1"/>
          </p:cNvSpPr>
          <p:nvPr>
            <p:ph type="title"/>
          </p:nvPr>
        </p:nvSpPr>
        <p:spPr/>
        <p:txBody>
          <a:bodyPr>
            <a:normAutofit/>
          </a:bodyPr>
          <a:lstStyle/>
          <a:p>
            <a:r>
              <a:rPr lang="es-CO" sz="2800" dirty="0"/>
              <a:t>Recomendación demanda regulada </a:t>
            </a:r>
          </a:p>
        </p:txBody>
      </p:sp>
      <p:sp>
        <p:nvSpPr>
          <p:cNvPr id="3" name="Marcador de texto 2">
            <a:extLst>
              <a:ext uri="{FF2B5EF4-FFF2-40B4-BE49-F238E27FC236}">
                <a16:creationId xmlns:a16="http://schemas.microsoft.com/office/drawing/2014/main" id="{F2D32743-0945-7141-AE9A-8FAAA3D4E50C}"/>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367880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D8FA0-4886-9C46-81C5-36B5CD27E36E}"/>
              </a:ext>
            </a:extLst>
          </p:cNvPr>
          <p:cNvSpPr>
            <a:spLocks noGrp="1"/>
          </p:cNvSpPr>
          <p:nvPr>
            <p:ph type="title"/>
          </p:nvPr>
        </p:nvSpPr>
        <p:spPr/>
        <p:txBody>
          <a:bodyPr/>
          <a:lstStyle/>
          <a:p>
            <a:r>
              <a:rPr lang="es-CO" dirty="0"/>
              <a:t>RECOMENDACIÓN</a:t>
            </a:r>
          </a:p>
        </p:txBody>
      </p:sp>
      <p:sp>
        <p:nvSpPr>
          <p:cNvPr id="3" name="Marcador de contenido 2">
            <a:extLst>
              <a:ext uri="{FF2B5EF4-FFF2-40B4-BE49-F238E27FC236}">
                <a16:creationId xmlns:a16="http://schemas.microsoft.com/office/drawing/2014/main" id="{974D6748-4099-9E45-8E4D-C80BA7AEA510}"/>
              </a:ext>
            </a:extLst>
          </p:cNvPr>
          <p:cNvSpPr>
            <a:spLocks noGrp="1"/>
          </p:cNvSpPr>
          <p:nvPr>
            <p:ph sz="half" idx="13"/>
          </p:nvPr>
        </p:nvSpPr>
        <p:spPr>
          <a:xfrm>
            <a:off x="1122505" y="2859797"/>
            <a:ext cx="7751433" cy="406670"/>
          </a:xfrm>
        </p:spPr>
        <p:txBody>
          <a:bodyPr/>
          <a:lstStyle/>
          <a:p>
            <a:pPr algn="ctr"/>
            <a:r>
              <a:rPr lang="es-CO" dirty="0"/>
              <a:t>El Comité Legal recomienda al CNO solicitar al MME reglamentar el alcance del representante de la demanda regulada, de que trata la Ley 2099 de 2021, para dar cumplimiento a las funciones del CNO, teniendo en cuenta que NO HAY CRITERIOS LEGALES O REGULATORIOS QUE PUEDAN USARSE PARA QUE EL CNO FIJE LAS REGLAS PARA DETERMINAR QUIEN ES EL REPRESENTANTE DE ESTE GRUPO POR ELECCIÓN</a:t>
            </a:r>
          </a:p>
        </p:txBody>
      </p:sp>
      <p:sp>
        <p:nvSpPr>
          <p:cNvPr id="4" name="Marcador de contenido 3">
            <a:extLst>
              <a:ext uri="{FF2B5EF4-FFF2-40B4-BE49-F238E27FC236}">
                <a16:creationId xmlns:a16="http://schemas.microsoft.com/office/drawing/2014/main" id="{1820A846-9720-354B-BC22-57D20F550EF1}"/>
              </a:ext>
            </a:extLst>
          </p:cNvPr>
          <p:cNvSpPr>
            <a:spLocks noGrp="1"/>
          </p:cNvSpPr>
          <p:nvPr>
            <p:ph sz="half" idx="14"/>
          </p:nvPr>
        </p:nvSpPr>
        <p:spPr/>
        <p:txBody>
          <a:bodyPr/>
          <a:lstStyle/>
          <a:p>
            <a:pPr algn="just"/>
            <a:r>
              <a:rPr lang="es-CO" dirty="0"/>
              <a:t>Previa revisión del único antecedente legal sobre la demanda regulada, que es la definición legal y regulatoria de usuario regulado, se plantearon 2 alternativas para la selección del representante de este grupo por elección del CNO.</a:t>
            </a:r>
          </a:p>
          <a:p>
            <a:pPr algn="just"/>
            <a:endParaRPr lang="es-CO" dirty="0"/>
          </a:p>
        </p:txBody>
      </p:sp>
      <p:sp>
        <p:nvSpPr>
          <p:cNvPr id="5" name="Marcador de contenido 4">
            <a:extLst>
              <a:ext uri="{FF2B5EF4-FFF2-40B4-BE49-F238E27FC236}">
                <a16:creationId xmlns:a16="http://schemas.microsoft.com/office/drawing/2014/main" id="{A186A7BB-9ACF-EB44-90F7-8672BD0DC1C5}"/>
              </a:ext>
            </a:extLst>
          </p:cNvPr>
          <p:cNvSpPr>
            <a:spLocks noGrp="1"/>
          </p:cNvSpPr>
          <p:nvPr>
            <p:ph sz="half" idx="15"/>
          </p:nvPr>
        </p:nvSpPr>
        <p:spPr>
          <a:xfrm>
            <a:off x="1122505" y="2019231"/>
            <a:ext cx="7751433" cy="840566"/>
          </a:xfrm>
        </p:spPr>
        <p:txBody>
          <a:bodyPr/>
          <a:lstStyle/>
          <a:p>
            <a:pPr marL="171450" indent="-171450">
              <a:buFont typeface="Courier New" panose="02070309020205020404" pitchFamily="49" charset="0"/>
              <a:buChar char="o"/>
            </a:pPr>
            <a:r>
              <a:rPr lang="es-CO" dirty="0"/>
              <a:t>Autorregulación del CNO</a:t>
            </a:r>
          </a:p>
          <a:p>
            <a:pPr marL="171450" indent="-171450">
              <a:buFont typeface="Courier New" panose="02070309020205020404" pitchFamily="49" charset="0"/>
              <a:buChar char="o"/>
            </a:pPr>
            <a:r>
              <a:rPr lang="es-CO" dirty="0"/>
              <a:t>Reglamentación del MME del alcance del representante de la demanda regulada, para dar cumplimiento a las funciones del CNO.</a:t>
            </a:r>
          </a:p>
        </p:txBody>
      </p:sp>
      <p:sp>
        <p:nvSpPr>
          <p:cNvPr id="7" name="Marcador de contenido 2">
            <a:extLst>
              <a:ext uri="{FF2B5EF4-FFF2-40B4-BE49-F238E27FC236}">
                <a16:creationId xmlns:a16="http://schemas.microsoft.com/office/drawing/2014/main" id="{15386EEE-4779-2E42-B50E-6F01606612D8}"/>
              </a:ext>
            </a:extLst>
          </p:cNvPr>
          <p:cNvSpPr txBox="1">
            <a:spLocks/>
          </p:cNvSpPr>
          <p:nvPr/>
        </p:nvSpPr>
        <p:spPr>
          <a:xfrm>
            <a:off x="1122505" y="3813319"/>
            <a:ext cx="7751433" cy="40667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lang="es-ES" sz="1100" b="0" kern="1200" dirty="0" smtClean="0">
                <a:solidFill>
                  <a:srgbClr val="00A666"/>
                </a:solidFill>
                <a:latin typeface="Montserrat Medium" panose="000006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s-ES" sz="1200" kern="1200" dirty="0" smtClean="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s-ES" sz="1200" kern="1200" dirty="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s-CO" dirty="0"/>
              <a:t>El Comité Legal recomienda al CNO mantener vacante el grupo por elección de la demanda regulada, hasta tanto el MME reglamente el alcance de este representante.</a:t>
            </a:r>
          </a:p>
        </p:txBody>
      </p:sp>
    </p:spTree>
    <p:extLst>
      <p:ext uri="{BB962C8B-B14F-4D97-AF65-F5344CB8AC3E}">
        <p14:creationId xmlns:p14="http://schemas.microsoft.com/office/powerpoint/2010/main" val="313523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038725-C843-7546-B526-9982660F7644}"/>
              </a:ext>
            </a:extLst>
          </p:cNvPr>
          <p:cNvSpPr>
            <a:spLocks noGrp="1"/>
          </p:cNvSpPr>
          <p:nvPr>
            <p:ph sz="half" idx="16"/>
          </p:nvPr>
        </p:nvSpPr>
        <p:spPr/>
        <p:txBody>
          <a:bodyPr/>
          <a:lstStyle/>
          <a:p>
            <a:pPr algn="ctr"/>
            <a:r>
              <a:rPr lang="es-CO" sz="4000" dirty="0"/>
              <a:t>Gracias</a:t>
            </a:r>
          </a:p>
        </p:txBody>
      </p:sp>
    </p:spTree>
    <p:extLst>
      <p:ext uri="{BB962C8B-B14F-4D97-AF65-F5344CB8AC3E}">
        <p14:creationId xmlns:p14="http://schemas.microsoft.com/office/powerpoint/2010/main" val="377301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61D0-B941-A041-8E4E-D60EDFB51945}"/>
              </a:ext>
            </a:extLst>
          </p:cNvPr>
          <p:cNvSpPr>
            <a:spLocks noGrp="1"/>
          </p:cNvSpPr>
          <p:nvPr>
            <p:ph type="title"/>
          </p:nvPr>
        </p:nvSpPr>
        <p:spPr>
          <a:xfrm>
            <a:off x="1122505" y="521807"/>
            <a:ext cx="7751433" cy="605075"/>
          </a:xfrm>
        </p:spPr>
        <p:txBody>
          <a:bodyPr/>
          <a:lstStyle/>
          <a:p>
            <a:pPr algn="ctr"/>
            <a:r>
              <a:rPr lang="es-CO" dirty="0"/>
              <a:t>El Consejo Nacional de Operación</a:t>
            </a:r>
          </a:p>
        </p:txBody>
      </p:sp>
      <p:sp>
        <p:nvSpPr>
          <p:cNvPr id="3" name="Marcador de contenido 2">
            <a:extLst>
              <a:ext uri="{FF2B5EF4-FFF2-40B4-BE49-F238E27FC236}">
                <a16:creationId xmlns:a16="http://schemas.microsoft.com/office/drawing/2014/main" id="{C2CFD86B-624B-AA4D-B87F-1DB8E2A97BA6}"/>
              </a:ext>
            </a:extLst>
          </p:cNvPr>
          <p:cNvSpPr>
            <a:spLocks noGrp="1"/>
          </p:cNvSpPr>
          <p:nvPr>
            <p:ph sz="half" idx="13"/>
          </p:nvPr>
        </p:nvSpPr>
        <p:spPr>
          <a:xfrm>
            <a:off x="1122505" y="4333826"/>
            <a:ext cx="7751433" cy="406670"/>
          </a:xfrm>
        </p:spPr>
        <p:txBody>
          <a:bodyPr/>
          <a:lstStyle/>
          <a:p>
            <a:pPr algn="ctr"/>
            <a:r>
              <a:rPr lang="es-CO" sz="1000" dirty="0"/>
              <a:t>No obstante las circunstancias particulares de su creación, el CNO dio inicio a las reuniones en marzo de 1995, previa reglamentación de su funcionamiento básico a través de Resoluciones del MME. El Presidente del CNO era el Viceministro de Energía. En la reunión 1 del CNO, ISA-CND puso a consideración de los miembros el primer reglamento Interno del Consejo, el cual fue aprobado por acta del CNO</a:t>
            </a:r>
          </a:p>
          <a:p>
            <a:endParaRPr lang="es-CO" dirty="0"/>
          </a:p>
          <a:p>
            <a:endParaRPr lang="es-CO" dirty="0"/>
          </a:p>
        </p:txBody>
      </p:sp>
      <p:sp>
        <p:nvSpPr>
          <p:cNvPr id="4" name="Marcador de contenido 3">
            <a:extLst>
              <a:ext uri="{FF2B5EF4-FFF2-40B4-BE49-F238E27FC236}">
                <a16:creationId xmlns:a16="http://schemas.microsoft.com/office/drawing/2014/main" id="{7751BFF4-19FF-744B-9E83-42636F987CC2}"/>
              </a:ext>
            </a:extLst>
          </p:cNvPr>
          <p:cNvSpPr>
            <a:spLocks noGrp="1"/>
          </p:cNvSpPr>
          <p:nvPr>
            <p:ph sz="half" idx="14"/>
          </p:nvPr>
        </p:nvSpPr>
        <p:spPr>
          <a:xfrm>
            <a:off x="1122505" y="1237264"/>
            <a:ext cx="7751433" cy="931748"/>
          </a:xfrm>
        </p:spPr>
        <p:txBody>
          <a:bodyPr/>
          <a:lstStyle/>
          <a:p>
            <a:pPr marL="171450" indent="-171450">
              <a:buClr>
                <a:srgbClr val="64BCD4"/>
              </a:buClr>
              <a:buFont typeface="Wingdings" pitchFamily="2" charset="2"/>
              <a:buChar char="Ø"/>
            </a:pPr>
            <a:r>
              <a:rPr lang="es-CO" dirty="0"/>
              <a:t>Creación legal (Leyes 142 y 143 de 1994</a:t>
            </a:r>
          </a:p>
          <a:p>
            <a:pPr>
              <a:buClr>
                <a:srgbClr val="64BCD4"/>
              </a:buClr>
            </a:pPr>
            <a:endParaRPr lang="es-CO" dirty="0"/>
          </a:p>
          <a:p>
            <a:pPr marL="171450" indent="-171450">
              <a:buClr>
                <a:srgbClr val="64BCD4"/>
              </a:buClr>
              <a:buFont typeface="Wingdings" pitchFamily="2" charset="2"/>
              <a:buChar char="Ø"/>
            </a:pPr>
            <a:r>
              <a:rPr lang="es-CO" dirty="0"/>
              <a:t>Funciones Legales</a:t>
            </a:r>
          </a:p>
          <a:p>
            <a:pPr>
              <a:buClr>
                <a:srgbClr val="64BCD4"/>
              </a:buClr>
            </a:pPr>
            <a:endParaRPr lang="es-CO" dirty="0"/>
          </a:p>
          <a:p>
            <a:pPr marL="171450" indent="-171450">
              <a:buClr>
                <a:srgbClr val="64BCD4"/>
              </a:buClr>
              <a:buFont typeface="Wingdings" pitchFamily="2" charset="2"/>
              <a:buChar char="Ø"/>
            </a:pPr>
            <a:r>
              <a:rPr lang="es-CO" dirty="0"/>
              <a:t>Integración legal</a:t>
            </a:r>
          </a:p>
          <a:p>
            <a:pPr>
              <a:buClr>
                <a:srgbClr val="64BCD4"/>
              </a:buClr>
            </a:pPr>
            <a:endParaRPr lang="es-CO" dirty="0"/>
          </a:p>
          <a:p>
            <a:pPr marL="171450" indent="-171450">
              <a:buClr>
                <a:srgbClr val="64BCD4"/>
              </a:buClr>
              <a:buFont typeface="Wingdings" pitchFamily="2" charset="2"/>
              <a:buChar char="Ø"/>
            </a:pPr>
            <a:r>
              <a:rPr lang="es-CO" dirty="0"/>
              <a:t>Identificación de las calidades del Secretario Técnico</a:t>
            </a:r>
          </a:p>
          <a:p>
            <a:pPr>
              <a:buClr>
                <a:srgbClr val="64BCD4"/>
              </a:buClr>
            </a:pPr>
            <a:endParaRPr lang="es-CO" dirty="0"/>
          </a:p>
          <a:p>
            <a:pPr marL="171450" indent="-171450">
              <a:buClr>
                <a:srgbClr val="64BCD4"/>
              </a:buClr>
              <a:buFont typeface="Wingdings" pitchFamily="2" charset="2"/>
              <a:buChar char="Ø"/>
            </a:pPr>
            <a:r>
              <a:rPr lang="es-CO" dirty="0"/>
              <a:t>Las decisiones podrán ser recurridas ante la CREG</a:t>
            </a:r>
          </a:p>
          <a:p>
            <a:pPr>
              <a:buClr>
                <a:srgbClr val="64BCD4"/>
              </a:buClr>
            </a:pPr>
            <a:endParaRPr lang="es-CO" dirty="0"/>
          </a:p>
          <a:p>
            <a:pPr marL="171450" indent="-171450">
              <a:buClr>
                <a:srgbClr val="64BCD4"/>
              </a:buClr>
              <a:buFont typeface="Wingdings" pitchFamily="2" charset="2"/>
              <a:buChar char="Ø"/>
            </a:pPr>
            <a:r>
              <a:rPr lang="es-CO" dirty="0"/>
              <a:t>Por mandato legal, los acuerdos del CNO son de obligatorio cumplimiento de los agentes del SIN y el CND</a:t>
            </a:r>
          </a:p>
          <a:p>
            <a:endParaRPr lang="es-CO" dirty="0"/>
          </a:p>
        </p:txBody>
      </p:sp>
    </p:spTree>
    <p:extLst>
      <p:ext uri="{BB962C8B-B14F-4D97-AF65-F5344CB8AC3E}">
        <p14:creationId xmlns:p14="http://schemas.microsoft.com/office/powerpoint/2010/main" val="291343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61D0-B941-A041-8E4E-D60EDFB51945}"/>
              </a:ext>
            </a:extLst>
          </p:cNvPr>
          <p:cNvSpPr>
            <a:spLocks noGrp="1"/>
          </p:cNvSpPr>
          <p:nvPr>
            <p:ph type="title"/>
          </p:nvPr>
        </p:nvSpPr>
        <p:spPr>
          <a:xfrm>
            <a:off x="1122504" y="479339"/>
            <a:ext cx="7751433" cy="605075"/>
          </a:xfrm>
        </p:spPr>
        <p:txBody>
          <a:bodyPr/>
          <a:lstStyle/>
          <a:p>
            <a:pPr algn="ctr"/>
            <a:r>
              <a:rPr lang="es-CO" dirty="0"/>
              <a:t>El Consejo Nacional de Operación</a:t>
            </a:r>
          </a:p>
        </p:txBody>
      </p:sp>
      <p:sp>
        <p:nvSpPr>
          <p:cNvPr id="3" name="Marcador de contenido 2">
            <a:extLst>
              <a:ext uri="{FF2B5EF4-FFF2-40B4-BE49-F238E27FC236}">
                <a16:creationId xmlns:a16="http://schemas.microsoft.com/office/drawing/2014/main" id="{C2CFD86B-624B-AA4D-B87F-1DB8E2A97BA6}"/>
              </a:ext>
            </a:extLst>
          </p:cNvPr>
          <p:cNvSpPr>
            <a:spLocks noGrp="1"/>
          </p:cNvSpPr>
          <p:nvPr>
            <p:ph sz="half" idx="13"/>
          </p:nvPr>
        </p:nvSpPr>
        <p:spPr>
          <a:xfrm>
            <a:off x="1122504" y="4257491"/>
            <a:ext cx="7751433" cy="406670"/>
          </a:xfrm>
        </p:spPr>
        <p:txBody>
          <a:bodyPr/>
          <a:lstStyle/>
          <a:p>
            <a:pPr algn="ctr"/>
            <a:r>
              <a:rPr lang="es-CO" dirty="0"/>
              <a:t>Sobre el Consejo existe una sentencia del Consejo de Estado (Sección Primera, sentencia de marzo 13 de 2003, expediente 7102), 2 conceptos relevantes sobre la naturaleza jurídica y los acuerdos del CNO: Dr. Hugo Palacios Mejía y Dra. Susana Montes y decisiones del CNO</a:t>
            </a:r>
          </a:p>
          <a:p>
            <a:endParaRPr lang="es-CO" dirty="0"/>
          </a:p>
          <a:p>
            <a:pPr algn="ctr"/>
            <a:endParaRPr lang="es-CO" dirty="0"/>
          </a:p>
          <a:p>
            <a:endParaRPr lang="es-CO" dirty="0"/>
          </a:p>
        </p:txBody>
      </p:sp>
      <p:sp>
        <p:nvSpPr>
          <p:cNvPr id="4" name="Marcador de contenido 3">
            <a:extLst>
              <a:ext uri="{FF2B5EF4-FFF2-40B4-BE49-F238E27FC236}">
                <a16:creationId xmlns:a16="http://schemas.microsoft.com/office/drawing/2014/main" id="{7751BFF4-19FF-744B-9E83-42636F987CC2}"/>
              </a:ext>
            </a:extLst>
          </p:cNvPr>
          <p:cNvSpPr>
            <a:spLocks noGrp="1"/>
          </p:cNvSpPr>
          <p:nvPr>
            <p:ph sz="half" idx="14"/>
          </p:nvPr>
        </p:nvSpPr>
        <p:spPr/>
        <p:txBody>
          <a:bodyPr/>
          <a:lstStyle/>
          <a:p>
            <a:pPr marL="171450" indent="-171450">
              <a:buClr>
                <a:srgbClr val="00A666"/>
              </a:buClr>
              <a:buFont typeface="Wingdings" pitchFamily="2" charset="2"/>
              <a:buChar char="Ø"/>
            </a:pPr>
            <a:r>
              <a:rPr lang="es-CO" dirty="0"/>
              <a:t>No tiene personería jurídica</a:t>
            </a:r>
          </a:p>
          <a:p>
            <a:pPr>
              <a:buClr>
                <a:srgbClr val="00A666"/>
              </a:buClr>
            </a:pPr>
            <a:endParaRPr lang="es-CO" dirty="0"/>
          </a:p>
          <a:p>
            <a:pPr marL="171450" indent="-171450">
              <a:buClr>
                <a:srgbClr val="00A666"/>
              </a:buClr>
              <a:buFont typeface="Wingdings" pitchFamily="2" charset="2"/>
              <a:buChar char="Ø"/>
            </a:pPr>
            <a:r>
              <a:rPr lang="es-CO" dirty="0"/>
              <a:t>No fue adscrito a la rama ejecutiva</a:t>
            </a:r>
          </a:p>
          <a:p>
            <a:pPr marL="171450" indent="-171450">
              <a:buClr>
                <a:srgbClr val="00A666"/>
              </a:buClr>
              <a:buFont typeface="Wingdings" pitchFamily="2" charset="2"/>
              <a:buChar char="Ø"/>
            </a:pPr>
            <a:endParaRPr lang="es-CO" dirty="0"/>
          </a:p>
          <a:p>
            <a:pPr marL="171450" indent="-171450">
              <a:buClr>
                <a:srgbClr val="00A666"/>
              </a:buClr>
              <a:buFont typeface="Wingdings" pitchFamily="2" charset="2"/>
              <a:buChar char="Ø"/>
            </a:pPr>
            <a:r>
              <a:rPr lang="es-CO" dirty="0"/>
              <a:t>No se le asignó presupuesto de la Nación para su funcionamiento</a:t>
            </a:r>
          </a:p>
          <a:p>
            <a:pPr marL="171450" indent="-171450">
              <a:buClr>
                <a:srgbClr val="00A666"/>
              </a:buClr>
              <a:buFont typeface="Wingdings" pitchFamily="2" charset="2"/>
              <a:buChar char="Ø"/>
            </a:pPr>
            <a:endParaRPr lang="es-CO" dirty="0"/>
          </a:p>
          <a:p>
            <a:pPr marL="171450" indent="-171450">
              <a:buClr>
                <a:srgbClr val="00A666"/>
              </a:buClr>
              <a:buFont typeface="Wingdings" pitchFamily="2" charset="2"/>
              <a:buChar char="Ø"/>
            </a:pPr>
            <a:r>
              <a:rPr lang="es-CO" dirty="0"/>
              <a:t>No se tiene certeza sobre su naturaleza jurídica y la de los acuerdos que expide</a:t>
            </a:r>
          </a:p>
          <a:p>
            <a:pPr marL="171450" indent="-171450">
              <a:buClr>
                <a:srgbClr val="00A666"/>
              </a:buClr>
              <a:buFont typeface="Wingdings" pitchFamily="2" charset="2"/>
              <a:buChar char="Ø"/>
            </a:pPr>
            <a:endParaRPr lang="es-CO" dirty="0"/>
          </a:p>
          <a:p>
            <a:endParaRPr lang="es-CO" dirty="0"/>
          </a:p>
        </p:txBody>
      </p:sp>
    </p:spTree>
    <p:extLst>
      <p:ext uri="{BB962C8B-B14F-4D97-AF65-F5344CB8AC3E}">
        <p14:creationId xmlns:p14="http://schemas.microsoft.com/office/powerpoint/2010/main" val="12221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61D0-B941-A041-8E4E-D60EDFB51945}"/>
              </a:ext>
            </a:extLst>
          </p:cNvPr>
          <p:cNvSpPr>
            <a:spLocks noGrp="1"/>
          </p:cNvSpPr>
          <p:nvPr>
            <p:ph type="title"/>
          </p:nvPr>
        </p:nvSpPr>
        <p:spPr>
          <a:xfrm>
            <a:off x="1122504" y="479339"/>
            <a:ext cx="7751433" cy="605075"/>
          </a:xfrm>
        </p:spPr>
        <p:txBody>
          <a:bodyPr/>
          <a:lstStyle/>
          <a:p>
            <a:pPr algn="ctr"/>
            <a:r>
              <a:rPr lang="es-CO" dirty="0"/>
              <a:t>Decisión del Consejo Nacional de Operación</a:t>
            </a:r>
          </a:p>
        </p:txBody>
      </p:sp>
      <p:pic>
        <p:nvPicPr>
          <p:cNvPr id="9" name="Picture 3">
            <a:extLst>
              <a:ext uri="{FF2B5EF4-FFF2-40B4-BE49-F238E27FC236}">
                <a16:creationId xmlns:a16="http://schemas.microsoft.com/office/drawing/2014/main" id="{777E386E-9BAB-9E44-9049-759925657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060" y="1292274"/>
            <a:ext cx="6038320" cy="303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78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61D0-B941-A041-8E4E-D60EDFB51945}"/>
              </a:ext>
            </a:extLst>
          </p:cNvPr>
          <p:cNvSpPr>
            <a:spLocks noGrp="1"/>
          </p:cNvSpPr>
          <p:nvPr>
            <p:ph type="title"/>
          </p:nvPr>
        </p:nvSpPr>
        <p:spPr>
          <a:xfrm>
            <a:off x="1122504" y="504874"/>
            <a:ext cx="7751433" cy="605075"/>
          </a:xfrm>
        </p:spPr>
        <p:txBody>
          <a:bodyPr/>
          <a:lstStyle/>
          <a:p>
            <a:pPr algn="ctr"/>
            <a:r>
              <a:rPr lang="es-CO" dirty="0"/>
              <a:t>Autorregulación del Consejo Nacional de Operación</a:t>
            </a:r>
          </a:p>
        </p:txBody>
      </p:sp>
      <p:sp>
        <p:nvSpPr>
          <p:cNvPr id="4" name="Marcador de contenido 3">
            <a:extLst>
              <a:ext uri="{FF2B5EF4-FFF2-40B4-BE49-F238E27FC236}">
                <a16:creationId xmlns:a16="http://schemas.microsoft.com/office/drawing/2014/main" id="{7751BFF4-19FF-744B-9E83-42636F987CC2}"/>
              </a:ext>
            </a:extLst>
          </p:cNvPr>
          <p:cNvSpPr>
            <a:spLocks noGrp="1"/>
          </p:cNvSpPr>
          <p:nvPr>
            <p:ph sz="half" idx="14"/>
          </p:nvPr>
        </p:nvSpPr>
        <p:spPr/>
        <p:txBody>
          <a:bodyPr/>
          <a:lstStyle/>
          <a:p>
            <a:pPr algn="just"/>
            <a:r>
              <a:rPr lang="es-CO" dirty="0"/>
              <a:t>Desde el inicio del funcionamiento del Consejo Nacional de Operación, sus integrantes han establecido las reglas de funcionamiento por medio de Acuerdos, entendiendo que lo hace en cumplimiento de lo previsto en las Leyes 142 y 143 de 1994 y la regulación vigente y que sus acuerdos son objeto de vigilancia y control de la Superintendencia de Servicios Públicos Domiciliarios.</a:t>
            </a:r>
          </a:p>
          <a:p>
            <a:pPr algn="just"/>
            <a:endParaRPr lang="es-CO" dirty="0"/>
          </a:p>
          <a:p>
            <a:pPr marL="171450" indent="-171450" algn="just">
              <a:buClr>
                <a:srgbClr val="0070C0"/>
              </a:buClr>
              <a:buFont typeface="Wingdings" pitchFamily="2" charset="2"/>
              <a:buChar char="Ø"/>
            </a:pPr>
            <a:r>
              <a:rPr lang="es-CO" dirty="0"/>
              <a:t>Acuerdo 5 de 1998</a:t>
            </a:r>
          </a:p>
          <a:p>
            <a:pPr marL="171450" indent="-171450" algn="just">
              <a:buClr>
                <a:srgbClr val="0070C0"/>
              </a:buClr>
              <a:buFont typeface="Wingdings" pitchFamily="2" charset="2"/>
              <a:buChar char="Ø"/>
            </a:pPr>
            <a:r>
              <a:rPr lang="es-CO" dirty="0"/>
              <a:t>Acuerdo 13 de 1999</a:t>
            </a:r>
          </a:p>
          <a:p>
            <a:pPr marL="171450" indent="-171450" algn="just">
              <a:buClr>
                <a:srgbClr val="0070C0"/>
              </a:buClr>
              <a:buFont typeface="Wingdings" pitchFamily="2" charset="2"/>
              <a:buChar char="Ø"/>
            </a:pPr>
            <a:r>
              <a:rPr lang="es-CO" dirty="0"/>
              <a:t>Acuerdo 53 de 2000</a:t>
            </a:r>
          </a:p>
          <a:p>
            <a:pPr marL="171450" indent="-171450" algn="just">
              <a:buClr>
                <a:srgbClr val="0070C0"/>
              </a:buClr>
              <a:buFont typeface="Wingdings" pitchFamily="2" charset="2"/>
              <a:buChar char="Ø"/>
            </a:pPr>
            <a:r>
              <a:rPr lang="es-CO" dirty="0"/>
              <a:t>Acuerdos 137 y 138 de 2001</a:t>
            </a:r>
          </a:p>
          <a:p>
            <a:pPr marL="171450" indent="-171450" algn="just">
              <a:buClr>
                <a:srgbClr val="0070C0"/>
              </a:buClr>
              <a:buFont typeface="Wingdings" pitchFamily="2" charset="2"/>
              <a:buChar char="Ø"/>
            </a:pPr>
            <a:r>
              <a:rPr lang="es-CO" dirty="0"/>
              <a:t>Acuerdo 378 de 2006</a:t>
            </a:r>
          </a:p>
          <a:p>
            <a:pPr marL="171450" indent="-171450" algn="just">
              <a:buClr>
                <a:srgbClr val="0070C0"/>
              </a:buClr>
              <a:buFont typeface="Wingdings" pitchFamily="2" charset="2"/>
              <a:buChar char="Ø"/>
            </a:pPr>
            <a:r>
              <a:rPr lang="es-CO" dirty="0"/>
              <a:t>Acuerdo 499 de 2010</a:t>
            </a:r>
          </a:p>
          <a:p>
            <a:pPr marL="171450" indent="-171450" algn="just">
              <a:buClr>
                <a:srgbClr val="0070C0"/>
              </a:buClr>
              <a:buFont typeface="Wingdings" pitchFamily="2" charset="2"/>
              <a:buChar char="Ø"/>
            </a:pPr>
            <a:r>
              <a:rPr lang="es-CO" dirty="0"/>
              <a:t>Acuerdo 738 de 2015</a:t>
            </a:r>
          </a:p>
          <a:p>
            <a:pPr marL="171450" indent="-171450" algn="just">
              <a:buClr>
                <a:srgbClr val="0070C0"/>
              </a:buClr>
              <a:buFont typeface="Wingdings" pitchFamily="2" charset="2"/>
              <a:buChar char="Ø"/>
            </a:pPr>
            <a:r>
              <a:rPr lang="es-CO" dirty="0"/>
              <a:t>Acuerdo 948 de 2017</a:t>
            </a:r>
          </a:p>
          <a:p>
            <a:pPr marL="171450" indent="-171450" algn="just">
              <a:buClr>
                <a:srgbClr val="0070C0"/>
              </a:buClr>
              <a:buFont typeface="Wingdings" pitchFamily="2" charset="2"/>
              <a:buChar char="Ø"/>
            </a:pPr>
            <a:r>
              <a:rPr lang="es-CO" dirty="0"/>
              <a:t>Acuerdo 1179 de 2019</a:t>
            </a:r>
          </a:p>
          <a:p>
            <a:pPr algn="just"/>
            <a:endParaRPr lang="es-CO" dirty="0"/>
          </a:p>
          <a:p>
            <a:pPr algn="just"/>
            <a:endParaRPr lang="es-CO" dirty="0"/>
          </a:p>
          <a:p>
            <a:pPr algn="ctr"/>
            <a:endParaRPr lang="es-CO" dirty="0"/>
          </a:p>
          <a:p>
            <a:pPr marL="171450" indent="-171450">
              <a:buFont typeface="Wingdings" pitchFamily="2" charset="2"/>
              <a:buChar char="Ø"/>
            </a:pPr>
            <a:endParaRPr lang="es-CO" dirty="0"/>
          </a:p>
          <a:p>
            <a:endParaRPr lang="es-CO" dirty="0"/>
          </a:p>
        </p:txBody>
      </p:sp>
    </p:spTree>
    <p:extLst>
      <p:ext uri="{BB962C8B-B14F-4D97-AF65-F5344CB8AC3E}">
        <p14:creationId xmlns:p14="http://schemas.microsoft.com/office/powerpoint/2010/main" val="167170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61D0-B941-A041-8E4E-D60EDFB51945}"/>
              </a:ext>
            </a:extLst>
          </p:cNvPr>
          <p:cNvSpPr>
            <a:spLocks noGrp="1"/>
          </p:cNvSpPr>
          <p:nvPr>
            <p:ph type="title"/>
          </p:nvPr>
        </p:nvSpPr>
        <p:spPr>
          <a:xfrm>
            <a:off x="1122505" y="572608"/>
            <a:ext cx="7751433" cy="605075"/>
          </a:xfrm>
        </p:spPr>
        <p:txBody>
          <a:bodyPr/>
          <a:lstStyle/>
          <a:p>
            <a:pPr algn="ctr"/>
            <a:r>
              <a:rPr lang="es-CO" dirty="0"/>
              <a:t>Modelo de Buen Gobierno del Consejo Nacional de </a:t>
            </a:r>
            <a:r>
              <a:rPr lang="es-CO" dirty="0" err="1"/>
              <a:t>Operacióndel</a:t>
            </a:r>
            <a:r>
              <a:rPr lang="es-CO" dirty="0"/>
              <a:t> Consejo</a:t>
            </a:r>
          </a:p>
        </p:txBody>
      </p:sp>
      <p:sp>
        <p:nvSpPr>
          <p:cNvPr id="4" name="Marcador de contenido 3">
            <a:extLst>
              <a:ext uri="{FF2B5EF4-FFF2-40B4-BE49-F238E27FC236}">
                <a16:creationId xmlns:a16="http://schemas.microsoft.com/office/drawing/2014/main" id="{7751BFF4-19FF-744B-9E83-42636F987CC2}"/>
              </a:ext>
            </a:extLst>
          </p:cNvPr>
          <p:cNvSpPr>
            <a:spLocks noGrp="1"/>
          </p:cNvSpPr>
          <p:nvPr>
            <p:ph sz="half" idx="14"/>
          </p:nvPr>
        </p:nvSpPr>
        <p:spPr/>
        <p:txBody>
          <a:bodyPr/>
          <a:lstStyle/>
          <a:p>
            <a:pPr algn="just"/>
            <a:r>
              <a:rPr lang="es-CO" dirty="0"/>
              <a:t>En el año 2015 el Consejo Nacional de Operación contrató una consultoría con </a:t>
            </a:r>
            <a:r>
              <a:rPr lang="es-CO" dirty="0" err="1"/>
              <a:t>Governance</a:t>
            </a:r>
            <a:r>
              <a:rPr lang="es-CO" dirty="0"/>
              <a:t> </a:t>
            </a:r>
            <a:r>
              <a:rPr lang="es-CO" dirty="0" err="1"/>
              <a:t>Consultants</a:t>
            </a:r>
            <a:r>
              <a:rPr lang="es-CO" dirty="0"/>
              <a:t> cuyo objeto fue la Definición y Fortalecimiento del Modelo de Gobierno Corporativo del CNO. El análisis legal y regulatorio hizo parte de los antecedentes del proyecto.</a:t>
            </a:r>
          </a:p>
          <a:p>
            <a:pPr algn="just"/>
            <a:r>
              <a:rPr lang="es-CO" dirty="0"/>
              <a:t>Como resultado de este trabajo se analizaron los siguientes aspectos: </a:t>
            </a:r>
          </a:p>
          <a:p>
            <a:pPr algn="just"/>
            <a:r>
              <a:rPr lang="es-CO" dirty="0"/>
              <a:t>(i) Estructura y operación de instancias de decisión: flujos de autoridad e información, conflictos de interés y definición de poder.</a:t>
            </a:r>
          </a:p>
          <a:p>
            <a:pPr algn="just"/>
            <a:r>
              <a:rPr lang="es-CO" dirty="0"/>
              <a:t>(ii) A nivel de estructuras de control y riesgo: modelos de control bajo estándares internacionales y control interno alineados con los marcos de regulación que apliquen al CNO.</a:t>
            </a:r>
          </a:p>
          <a:p>
            <a:pPr algn="just"/>
            <a:r>
              <a:rPr lang="es-CO" dirty="0"/>
              <a:t>(iii) A nivel de transparencia y relacionamiento con grupos de interés: procesos de revelación de información y rendición de cuentas.</a:t>
            </a:r>
          </a:p>
          <a:p>
            <a:pPr algn="just"/>
            <a:r>
              <a:rPr lang="es-CO" dirty="0"/>
              <a:t>(iv)En materia de conflictos de interés: identificación y estrategias de gestión a nivel de órganos de gobierno (Integrantes – Consejo – altas gerencias) sobre la administración de conflictos de interés.</a:t>
            </a:r>
          </a:p>
          <a:p>
            <a:pPr algn="just"/>
            <a:endParaRPr lang="es-CO" dirty="0"/>
          </a:p>
          <a:p>
            <a:pPr algn="just"/>
            <a:endParaRPr lang="es-CO" dirty="0"/>
          </a:p>
          <a:p>
            <a:pPr algn="just"/>
            <a:endParaRPr lang="es-CO" dirty="0"/>
          </a:p>
          <a:p>
            <a:pPr algn="just"/>
            <a:endParaRPr lang="es-CO" dirty="0"/>
          </a:p>
          <a:p>
            <a:pPr algn="ctr"/>
            <a:endParaRPr lang="es-CO" dirty="0"/>
          </a:p>
          <a:p>
            <a:pPr marL="171450" indent="-171450">
              <a:buFont typeface="Wingdings" pitchFamily="2" charset="2"/>
              <a:buChar char="Ø"/>
            </a:pPr>
            <a:endParaRPr lang="es-CO" dirty="0"/>
          </a:p>
          <a:p>
            <a:endParaRPr lang="es-CO" dirty="0"/>
          </a:p>
        </p:txBody>
      </p:sp>
      <p:sp>
        <p:nvSpPr>
          <p:cNvPr id="5" name="Marcador de contenido 2">
            <a:extLst>
              <a:ext uri="{FF2B5EF4-FFF2-40B4-BE49-F238E27FC236}">
                <a16:creationId xmlns:a16="http://schemas.microsoft.com/office/drawing/2014/main" id="{CC528133-6466-A247-A9B3-58F40EEC3FF7}"/>
              </a:ext>
            </a:extLst>
          </p:cNvPr>
          <p:cNvSpPr>
            <a:spLocks noGrp="1"/>
          </p:cNvSpPr>
          <p:nvPr>
            <p:ph sz="half" idx="13"/>
          </p:nvPr>
        </p:nvSpPr>
        <p:spPr>
          <a:xfrm>
            <a:off x="1394223" y="4060856"/>
            <a:ext cx="7207995" cy="799939"/>
          </a:xfrm>
        </p:spPr>
        <p:txBody>
          <a:bodyPr/>
          <a:lstStyle/>
          <a:p>
            <a:pPr algn="ctr"/>
            <a:r>
              <a:rPr lang="es-CO" dirty="0"/>
              <a:t>Se utilizó un </a:t>
            </a:r>
            <a:r>
              <a:rPr lang="es-CO" dirty="0" err="1"/>
              <a:t>referenciamiento</a:t>
            </a:r>
            <a:r>
              <a:rPr lang="es-CO" dirty="0"/>
              <a:t> de los Principios de Buen Gobierno de la OECD, otros específicos como </a:t>
            </a:r>
            <a:r>
              <a:rPr lang="es-CO" dirty="0" err="1"/>
              <a:t>Corporate</a:t>
            </a:r>
            <a:r>
              <a:rPr lang="es-CO" dirty="0"/>
              <a:t> </a:t>
            </a:r>
            <a:r>
              <a:rPr lang="es-CO" dirty="0" err="1"/>
              <a:t>Governance</a:t>
            </a:r>
            <a:r>
              <a:rPr lang="es-CO" dirty="0"/>
              <a:t> </a:t>
            </a:r>
            <a:r>
              <a:rPr lang="es-CO" dirty="0" err="1"/>
              <a:t>Board</a:t>
            </a:r>
            <a:r>
              <a:rPr lang="es-CO" dirty="0"/>
              <a:t> </a:t>
            </a:r>
            <a:r>
              <a:rPr lang="es-CO" dirty="0" err="1"/>
              <a:t>Learship</a:t>
            </a:r>
            <a:r>
              <a:rPr lang="es-CO" dirty="0"/>
              <a:t> de International </a:t>
            </a:r>
            <a:r>
              <a:rPr lang="es-CO" dirty="0" err="1"/>
              <a:t>Finance</a:t>
            </a:r>
            <a:r>
              <a:rPr lang="es-CO" dirty="0"/>
              <a:t> </a:t>
            </a:r>
            <a:r>
              <a:rPr lang="es-CO" dirty="0" err="1"/>
              <a:t>Corporation</a:t>
            </a:r>
            <a:r>
              <a:rPr lang="es-CO" dirty="0"/>
              <a:t> – IFC y Global </a:t>
            </a:r>
            <a:r>
              <a:rPr lang="es-CO" dirty="0" err="1"/>
              <a:t>Corporate</a:t>
            </a:r>
            <a:r>
              <a:rPr lang="es-CO" dirty="0"/>
              <a:t> </a:t>
            </a:r>
            <a:r>
              <a:rPr lang="es-CO" dirty="0" err="1"/>
              <a:t>Governance</a:t>
            </a:r>
            <a:r>
              <a:rPr lang="es-CO" dirty="0"/>
              <a:t> </a:t>
            </a:r>
            <a:r>
              <a:rPr lang="es-CO" dirty="0" err="1"/>
              <a:t>Forum</a:t>
            </a:r>
            <a:r>
              <a:rPr lang="es-CO" dirty="0"/>
              <a:t>, Investor </a:t>
            </a:r>
            <a:r>
              <a:rPr lang="es-CO" dirty="0" err="1"/>
              <a:t>Relations</a:t>
            </a:r>
            <a:r>
              <a:rPr lang="es-CO" dirty="0"/>
              <a:t> </a:t>
            </a:r>
            <a:r>
              <a:rPr lang="es-CO" dirty="0" err="1"/>
              <a:t>Society</a:t>
            </a:r>
            <a:r>
              <a:rPr lang="es-CO" dirty="0"/>
              <a:t> </a:t>
            </a:r>
            <a:r>
              <a:rPr lang="es-CO" dirty="0" err="1"/>
              <a:t>Best</a:t>
            </a:r>
            <a:r>
              <a:rPr lang="es-CO" dirty="0"/>
              <a:t> </a:t>
            </a:r>
            <a:r>
              <a:rPr lang="es-CO" dirty="0" err="1"/>
              <a:t>Practice</a:t>
            </a:r>
            <a:r>
              <a:rPr lang="es-CO" dirty="0"/>
              <a:t> </a:t>
            </a:r>
            <a:r>
              <a:rPr lang="es-CO" dirty="0" err="1"/>
              <a:t>Guidelines</a:t>
            </a:r>
            <a:r>
              <a:rPr lang="es-CO" dirty="0"/>
              <a:t>, mejores prácticas de empresas colombianas con alto </a:t>
            </a:r>
            <a:r>
              <a:rPr lang="es-CO" dirty="0" err="1"/>
              <a:t>reconocmiento</a:t>
            </a:r>
            <a:r>
              <a:rPr lang="es-CO" dirty="0"/>
              <a:t> por su nivel de adopción de prácticas de Gobierno Corporativo</a:t>
            </a:r>
          </a:p>
        </p:txBody>
      </p:sp>
    </p:spTree>
    <p:extLst>
      <p:ext uri="{BB962C8B-B14F-4D97-AF65-F5344CB8AC3E}">
        <p14:creationId xmlns:p14="http://schemas.microsoft.com/office/powerpoint/2010/main" val="234081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61D0-B941-A041-8E4E-D60EDFB51945}"/>
              </a:ext>
            </a:extLst>
          </p:cNvPr>
          <p:cNvSpPr>
            <a:spLocks noGrp="1"/>
          </p:cNvSpPr>
          <p:nvPr>
            <p:ph type="title"/>
          </p:nvPr>
        </p:nvSpPr>
        <p:spPr>
          <a:xfrm>
            <a:off x="1122505" y="555674"/>
            <a:ext cx="7751433" cy="605075"/>
          </a:xfrm>
        </p:spPr>
        <p:txBody>
          <a:bodyPr/>
          <a:lstStyle/>
          <a:p>
            <a:pPr algn="ctr"/>
            <a:r>
              <a:rPr lang="es-CO" dirty="0"/>
              <a:t>Modelo de Buen Gobierno del Consejo Nacional de </a:t>
            </a:r>
            <a:r>
              <a:rPr lang="es-CO" dirty="0" err="1"/>
              <a:t>Operacióndel</a:t>
            </a:r>
            <a:r>
              <a:rPr lang="es-CO" dirty="0"/>
              <a:t> Consejo</a:t>
            </a:r>
          </a:p>
        </p:txBody>
      </p:sp>
      <p:sp>
        <p:nvSpPr>
          <p:cNvPr id="4" name="Marcador de contenido 3">
            <a:extLst>
              <a:ext uri="{FF2B5EF4-FFF2-40B4-BE49-F238E27FC236}">
                <a16:creationId xmlns:a16="http://schemas.microsoft.com/office/drawing/2014/main" id="{7751BFF4-19FF-744B-9E83-42636F987CC2}"/>
              </a:ext>
            </a:extLst>
          </p:cNvPr>
          <p:cNvSpPr>
            <a:spLocks noGrp="1"/>
          </p:cNvSpPr>
          <p:nvPr>
            <p:ph sz="half" idx="14"/>
          </p:nvPr>
        </p:nvSpPr>
        <p:spPr/>
        <p:txBody>
          <a:bodyPr/>
          <a:lstStyle/>
          <a:p>
            <a:pPr algn="just"/>
            <a:r>
              <a:rPr lang="es-CO" dirty="0"/>
              <a:t>Los siguientes documentos fueron adoptados mediante Acuerdo:</a:t>
            </a:r>
          </a:p>
          <a:p>
            <a:pPr algn="just"/>
            <a:r>
              <a:rPr lang="es-CO" b="1" dirty="0">
                <a:solidFill>
                  <a:srgbClr val="00A666"/>
                </a:solidFill>
                <a:latin typeface="Montserrat" panose="00000500000000000000" pitchFamily="2" charset="0"/>
                <a:ea typeface="+mj-ea"/>
                <a:cs typeface="+mj-cs"/>
              </a:rPr>
              <a:t>Código de Buen Gobierno:</a:t>
            </a:r>
            <a:r>
              <a:rPr lang="es-CO" dirty="0"/>
              <a:t> El Código de Buen Gobierno describe los principios de actuación en la toma decisiones en el CNO, los instrumentos que lo regulan y los compromisos legales, regulatorios y </a:t>
            </a:r>
            <a:r>
              <a:rPr lang="es-CO" dirty="0" err="1"/>
              <a:t>autorregulatorios</a:t>
            </a:r>
            <a:r>
              <a:rPr lang="es-CO" dirty="0"/>
              <a:t> para hacer eficiente y transparente el cumplimiento del mandato legal que contribuya a hacer más segura, económica y confiable la operación del Sistema Interconectado Nacional (SIN).</a:t>
            </a:r>
          </a:p>
          <a:p>
            <a:pPr algn="just"/>
            <a:r>
              <a:rPr lang="es-CO" b="1" dirty="0">
                <a:solidFill>
                  <a:srgbClr val="00A666"/>
                </a:solidFill>
                <a:latin typeface="Montserrat" panose="00000500000000000000" pitchFamily="2" charset="0"/>
                <a:ea typeface="+mj-ea"/>
                <a:cs typeface="+mj-cs"/>
              </a:rPr>
              <a:t>Reglamento Interno: </a:t>
            </a:r>
            <a:r>
              <a:rPr lang="es-CO" dirty="0"/>
              <a:t>tiene por objeto determinar los principios de actuación de los miembros del Consejo Nacional de Operación, las normas reglamentarias sobre composición, funcionamiento, reuniones y procedimiento para la toma de decisiones del CNO, Comités, Subcomités y Comisiones Temporales de trabajo. Asimismo, desarrolla las disposiciones sobre el Consejo Nacional de Operación previstas en la Ley 142 de 1994, en la Ley 143 de 1994, el Decreto 2238 de 2009, el Código de Buen Gobierno y demás normas aplicables vigentes.</a:t>
            </a:r>
          </a:p>
          <a:p>
            <a:pPr algn="just"/>
            <a:r>
              <a:rPr lang="es-CO" b="1" dirty="0">
                <a:solidFill>
                  <a:srgbClr val="00A666"/>
                </a:solidFill>
                <a:latin typeface="Montserrat" panose="00000500000000000000" pitchFamily="2" charset="0"/>
                <a:ea typeface="+mj-ea"/>
                <a:cs typeface="+mj-cs"/>
              </a:rPr>
              <a:t>Código de Ética: </a:t>
            </a:r>
            <a:r>
              <a:rPr lang="es-CO" dirty="0"/>
              <a:t>es el marco de referencia para la administración de dilemas éticos y conflictos de interés del CNO, de sus Comités, Subcomités y Comisiones Temporales de Trabajo y de sus miembros individualmente considerados, enunciando las reglas que se espera guíen la conducta de los miembros del CNO, invitados que sean agentes del SIN, colaboradores y contratistas.</a:t>
            </a:r>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ctr"/>
            <a:endParaRPr lang="es-CO" dirty="0"/>
          </a:p>
          <a:p>
            <a:pPr marL="171450" indent="-171450">
              <a:buFont typeface="Wingdings" pitchFamily="2" charset="2"/>
              <a:buChar char="Ø"/>
            </a:pPr>
            <a:endParaRPr lang="es-CO" dirty="0"/>
          </a:p>
          <a:p>
            <a:endParaRPr lang="es-CO" dirty="0"/>
          </a:p>
        </p:txBody>
      </p:sp>
      <p:sp>
        <p:nvSpPr>
          <p:cNvPr id="7" name="Marcador de contenido 2">
            <a:extLst>
              <a:ext uri="{FF2B5EF4-FFF2-40B4-BE49-F238E27FC236}">
                <a16:creationId xmlns:a16="http://schemas.microsoft.com/office/drawing/2014/main" id="{62502931-14B3-CF42-894A-CE18D8641101}"/>
              </a:ext>
            </a:extLst>
          </p:cNvPr>
          <p:cNvSpPr>
            <a:spLocks noGrp="1"/>
          </p:cNvSpPr>
          <p:nvPr>
            <p:ph sz="half" idx="13"/>
          </p:nvPr>
        </p:nvSpPr>
        <p:spPr>
          <a:xfrm>
            <a:off x="1394223" y="4460826"/>
            <a:ext cx="7207995" cy="421282"/>
          </a:xfrm>
        </p:spPr>
        <p:txBody>
          <a:bodyPr/>
          <a:lstStyle/>
          <a:p>
            <a:pPr algn="ctr"/>
            <a:r>
              <a:rPr lang="es-CO" dirty="0"/>
              <a:t>El Modelo de Buen Gobierno del CNO da un soporte importante al cumplimiento de las funciones legales y entre otros objetivos, respalda la transparencia en las actuaciones de sus integrantes</a:t>
            </a:r>
          </a:p>
        </p:txBody>
      </p:sp>
    </p:spTree>
    <p:extLst>
      <p:ext uri="{BB962C8B-B14F-4D97-AF65-F5344CB8AC3E}">
        <p14:creationId xmlns:p14="http://schemas.microsoft.com/office/powerpoint/2010/main" val="404422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61D0-B941-A041-8E4E-D60EDFB51945}"/>
              </a:ext>
            </a:extLst>
          </p:cNvPr>
          <p:cNvSpPr>
            <a:spLocks noGrp="1"/>
          </p:cNvSpPr>
          <p:nvPr>
            <p:ph type="title"/>
          </p:nvPr>
        </p:nvSpPr>
        <p:spPr>
          <a:xfrm>
            <a:off x="1122505" y="530274"/>
            <a:ext cx="7751433" cy="605075"/>
          </a:xfrm>
        </p:spPr>
        <p:txBody>
          <a:bodyPr/>
          <a:lstStyle/>
          <a:p>
            <a:pPr algn="ctr"/>
            <a:r>
              <a:rPr lang="es-CO" dirty="0"/>
              <a:t>Antecedentes autorregulación en Colombia aplicable al Consejo Nacional de Operación</a:t>
            </a:r>
          </a:p>
        </p:txBody>
      </p:sp>
      <p:sp>
        <p:nvSpPr>
          <p:cNvPr id="4" name="Marcador de contenido 3">
            <a:extLst>
              <a:ext uri="{FF2B5EF4-FFF2-40B4-BE49-F238E27FC236}">
                <a16:creationId xmlns:a16="http://schemas.microsoft.com/office/drawing/2014/main" id="{7751BFF4-19FF-744B-9E83-42636F987CC2}"/>
              </a:ext>
            </a:extLst>
          </p:cNvPr>
          <p:cNvSpPr>
            <a:spLocks noGrp="1"/>
          </p:cNvSpPr>
          <p:nvPr>
            <p:ph sz="half" idx="14"/>
          </p:nvPr>
        </p:nvSpPr>
        <p:spPr/>
        <p:txBody>
          <a:bodyPr/>
          <a:lstStyle/>
          <a:p>
            <a:pPr algn="just"/>
            <a:r>
              <a:rPr lang="es-CO" dirty="0"/>
              <a:t>El concepto de “autorregulación” tiene sus raíces en la autonomía privada, la libertad contractual y la libertad de asociación. Sin embargo, se ha convertido en un instrumento del Estado para regular la actividad de los particulares, como es el caso del mercado público de valores, en el que es el mismo Estado quien permite u obliga la adopción de sistemas de autorregulación.</a:t>
            </a:r>
          </a:p>
          <a:p>
            <a:pPr algn="just"/>
            <a:endParaRPr lang="es-CO" dirty="0"/>
          </a:p>
          <a:p>
            <a:pPr algn="just"/>
            <a:r>
              <a:rPr lang="es-CO" dirty="0"/>
              <a:t>Este tipo de Autorregulación denominada “obligatoria (</a:t>
            </a:r>
            <a:r>
              <a:rPr lang="es-CO" dirty="0" err="1"/>
              <a:t>mandated</a:t>
            </a:r>
            <a:r>
              <a:rPr lang="es-CO" dirty="0"/>
              <a:t> </a:t>
            </a:r>
            <a:r>
              <a:rPr lang="es-CO" dirty="0" err="1"/>
              <a:t>self-regulation</a:t>
            </a:r>
            <a:r>
              <a:rPr lang="es-CO" dirty="0"/>
              <a:t>) es la que se presenta cuando un grupo, industria o profesión es requerida por el gobierno para formular y hacer efectivas normas que regulen las relaciones y comportamiento de sus miembros dentro del marco normativo definido previamente por el mismo Estado.” </a:t>
            </a:r>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ctr"/>
            <a:endParaRPr lang="es-CO" dirty="0"/>
          </a:p>
          <a:p>
            <a:pPr marL="171450" indent="-171450">
              <a:buFont typeface="Wingdings" pitchFamily="2" charset="2"/>
              <a:buChar char="Ø"/>
            </a:pPr>
            <a:endParaRPr lang="es-CO" dirty="0"/>
          </a:p>
          <a:p>
            <a:endParaRPr lang="es-CO" dirty="0"/>
          </a:p>
        </p:txBody>
      </p:sp>
      <p:sp>
        <p:nvSpPr>
          <p:cNvPr id="7" name="Marcador de contenido 2">
            <a:extLst>
              <a:ext uri="{FF2B5EF4-FFF2-40B4-BE49-F238E27FC236}">
                <a16:creationId xmlns:a16="http://schemas.microsoft.com/office/drawing/2014/main" id="{62502931-14B3-CF42-894A-CE18D8641101}"/>
              </a:ext>
            </a:extLst>
          </p:cNvPr>
          <p:cNvSpPr>
            <a:spLocks noGrp="1"/>
          </p:cNvSpPr>
          <p:nvPr>
            <p:ph sz="half" idx="13"/>
          </p:nvPr>
        </p:nvSpPr>
        <p:spPr>
          <a:xfrm>
            <a:off x="1394223" y="3715759"/>
            <a:ext cx="7207995" cy="421282"/>
          </a:xfrm>
        </p:spPr>
        <p:txBody>
          <a:bodyPr/>
          <a:lstStyle/>
          <a:p>
            <a:pPr algn="just"/>
            <a:r>
              <a:rPr lang="es-CO" dirty="0"/>
              <a:t>Resolución CREG 080 de 2019</a:t>
            </a:r>
          </a:p>
          <a:p>
            <a:pPr algn="just"/>
            <a:r>
              <a:rPr lang="es-CO" dirty="0"/>
              <a:t>La CREG introduce en el documento soporte de la resolución y en su parte motiva, la clasificación que la OECD hace de los instrumentos de intervención considerados alternos a los usados habitualmente por los entes de regulación y expone las condiciones para la eficacia, la eficiencia y la equidad de cada uno de ellos; como son: la autorregulación por iniciativa de los agentes, la autorregulación vigilada y la regulación a través de la educación y la difusión de información y la </a:t>
            </a:r>
            <a:r>
              <a:rPr lang="es-CO" dirty="0" err="1"/>
              <a:t>corregulación</a:t>
            </a:r>
            <a:r>
              <a:rPr lang="es-CO" dirty="0"/>
              <a:t>.</a:t>
            </a:r>
          </a:p>
          <a:p>
            <a:pPr algn="ctr"/>
            <a:endParaRPr lang="es-CO" dirty="0"/>
          </a:p>
          <a:p>
            <a:pPr algn="ctr"/>
            <a:endParaRPr lang="es-CO" dirty="0"/>
          </a:p>
          <a:p>
            <a:pPr algn="ctr"/>
            <a:endParaRPr lang="es-CO" dirty="0"/>
          </a:p>
        </p:txBody>
      </p:sp>
    </p:spTree>
    <p:extLst>
      <p:ext uri="{BB962C8B-B14F-4D97-AF65-F5344CB8AC3E}">
        <p14:creationId xmlns:p14="http://schemas.microsoft.com/office/powerpoint/2010/main" val="370805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a:xfrm>
            <a:off x="1526583" y="422135"/>
            <a:ext cx="7347355" cy="605075"/>
          </a:xfrm>
        </p:spPr>
        <p:txBody>
          <a:bodyPr/>
          <a:lstStyle/>
          <a:p>
            <a:pPr algn="ctr"/>
            <a:r>
              <a:rPr lang="es-CO" dirty="0"/>
              <a:t>Regla de selección de los miembros por elección</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4"/>
          </p:nvPr>
        </p:nvSpPr>
        <p:spPr/>
        <p:txBody>
          <a:bodyPr/>
          <a:lstStyle/>
          <a:p>
            <a:pPr marL="0" lvl="2" indent="0" algn="just">
              <a:buNone/>
            </a:pPr>
            <a:r>
              <a:rPr lang="es-MX" altLang="es-CO" dirty="0">
                <a:solidFill>
                  <a:schemeClr val="bg1">
                    <a:lumMod val="65000"/>
                  </a:schemeClr>
                </a:solidFill>
                <a:latin typeface="Montserrat SemiBold"/>
              </a:rPr>
              <a:t>Actualmente en el Reglamento Interno se clasifican los miembros del CNO así:</a:t>
            </a:r>
          </a:p>
          <a:p>
            <a:pPr marL="0" lvl="2" indent="0" algn="just">
              <a:buNone/>
            </a:pPr>
            <a:endParaRPr lang="es-MX" altLang="es-CO" dirty="0">
              <a:solidFill>
                <a:schemeClr val="bg1">
                  <a:lumMod val="65000"/>
                </a:schemeClr>
              </a:solidFill>
              <a:latin typeface="Montserrat SemiBold"/>
            </a:endParaRPr>
          </a:p>
          <a:p>
            <a:pPr marL="171450" lvl="2" algn="just">
              <a:buFont typeface="Wingdings" pitchFamily="2" charset="2"/>
              <a:buChar char="ü"/>
            </a:pPr>
            <a:r>
              <a:rPr lang="es-MX" altLang="es-CO" dirty="0">
                <a:solidFill>
                  <a:schemeClr val="bg1">
                    <a:lumMod val="65000"/>
                  </a:schemeClr>
                </a:solidFill>
                <a:latin typeface="Montserrat SemiBold"/>
              </a:rPr>
              <a:t>Miembros por designación legal: Son miembros por designación legal las empresas que lo integran al cumplir con los criterios previstos en el artículo 37 de la Ley 143 de 1994.</a:t>
            </a:r>
          </a:p>
          <a:p>
            <a:pPr marL="0" lvl="2" indent="0" algn="just">
              <a:buNone/>
            </a:pPr>
            <a:endParaRPr lang="es-MX" altLang="es-CO" dirty="0">
              <a:solidFill>
                <a:schemeClr val="bg1">
                  <a:lumMod val="65000"/>
                </a:schemeClr>
              </a:solidFill>
              <a:latin typeface="Montserrat SemiBold"/>
            </a:endParaRPr>
          </a:p>
          <a:p>
            <a:pPr marL="171450" lvl="2" algn="just">
              <a:buFont typeface="Wingdings" pitchFamily="2" charset="2"/>
              <a:buChar char="ü"/>
            </a:pPr>
            <a:r>
              <a:rPr lang="es-MX" altLang="es-CO" dirty="0">
                <a:solidFill>
                  <a:schemeClr val="bg1">
                    <a:lumMod val="65000"/>
                  </a:schemeClr>
                </a:solidFill>
                <a:latin typeface="Montserrat SemiBold"/>
              </a:rPr>
              <a:t>Miembros por elección: Son miembros por elección los representantes de cada uno de los grupos indicados en el artículo 37 de la Ley 143 de 1994.</a:t>
            </a:r>
          </a:p>
          <a:p>
            <a:pPr marL="0" lvl="2" indent="0" algn="just">
              <a:buNone/>
            </a:pPr>
            <a:endParaRPr lang="es-MX" altLang="es-CO" dirty="0">
              <a:solidFill>
                <a:schemeClr val="bg1">
                  <a:lumMod val="65000"/>
                </a:schemeClr>
              </a:solidFill>
              <a:latin typeface="Montserrat SemiBold"/>
            </a:endParaRPr>
          </a:p>
          <a:p>
            <a:pPr marL="0" lvl="2" indent="0" algn="just">
              <a:buNone/>
            </a:pPr>
            <a:r>
              <a:rPr lang="es-MX" altLang="es-CO" dirty="0">
                <a:solidFill>
                  <a:schemeClr val="bg1">
                    <a:lumMod val="65000"/>
                  </a:schemeClr>
                </a:solidFill>
                <a:latin typeface="Montserrat SemiBold"/>
              </a:rPr>
              <a:t>En el Reglamento se establecen los criterios para la designación de los miembros del CNO. Una de las reglas aplicables para la postulación de los miembros por elección es la siguiente:</a:t>
            </a:r>
          </a:p>
          <a:p>
            <a:r>
              <a:rPr lang="es-CO" dirty="0"/>
              <a:t>Podrá postularse como miembro por elección:</a:t>
            </a:r>
          </a:p>
          <a:p>
            <a:r>
              <a:rPr lang="es-CO" dirty="0"/>
              <a:t>- La empresa que no sea miembro del CNO por designación legal.</a:t>
            </a:r>
          </a:p>
          <a:p>
            <a:r>
              <a:rPr lang="es-CO" dirty="0"/>
              <a:t>Tratándose de un grupo empresarial:</a:t>
            </a:r>
          </a:p>
          <a:p>
            <a:r>
              <a:rPr lang="es-CO" dirty="0"/>
              <a:t>- Cuando ninguna de las empresas que lo constituya sea miembro del CNO.</a:t>
            </a:r>
          </a:p>
          <a:p>
            <a:r>
              <a:rPr lang="es-CO" dirty="0"/>
              <a:t>- Cuando teniendo la posibilidad de ser elegido en más de un grupo de los miembros por elección, se postule para uno de ellos.</a:t>
            </a: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endParaRPr lang="es-CO" dirty="0"/>
          </a:p>
        </p:txBody>
      </p:sp>
    </p:spTree>
    <p:extLst>
      <p:ext uri="{BB962C8B-B14F-4D97-AF65-F5344CB8AC3E}">
        <p14:creationId xmlns:p14="http://schemas.microsoft.com/office/powerpoint/2010/main" val="4089022343"/>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ntecedentes_Grupos_CLegal" id="{6796F1E1-84B2-E04E-812C-7E0A71A1E51C}" vid="{95D8A70A-D0D2-B740-B918-62AF284FC8B1}"/>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ntecedentes_Grupos_CLegal" id="{6796F1E1-84B2-E04E-812C-7E0A71A1E51C}" vid="{3D80206E-E017-1A45-AE7C-1365D235D883}"/>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ntecedentes_Grupos_CLegal" id="{6796F1E1-84B2-E04E-812C-7E0A71A1E51C}" vid="{A8E3DC4D-B2C0-1F4B-AD4F-DB5B8A45AAF8}"/>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ntecedentes_Grupos_CLegal" id="{6796F1E1-84B2-E04E-812C-7E0A71A1E51C}" vid="{5401738C-D3A6-424D-B9D4-7176A8A4581E}"/>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1276</TotalTime>
  <Words>2419</Words>
  <Application>Microsoft Macintosh PowerPoint</Application>
  <PresentationFormat>Presentación en pantalla (16:9)</PresentationFormat>
  <Paragraphs>173</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17</vt:i4>
      </vt:variant>
    </vt:vector>
  </HeadingPairs>
  <TitlesOfParts>
    <vt:vector size="27" baseType="lpstr">
      <vt:lpstr>Courier New</vt:lpstr>
      <vt:lpstr>Montserrat SemiBold</vt:lpstr>
      <vt:lpstr>Montserrat</vt:lpstr>
      <vt:lpstr>Montserrat Medium</vt:lpstr>
      <vt:lpstr>Arial</vt:lpstr>
      <vt:lpstr>Wingdings</vt:lpstr>
      <vt:lpstr>CNO Turquesa</vt:lpstr>
      <vt:lpstr>CNO Verde</vt:lpstr>
      <vt:lpstr>CNO Naranja</vt:lpstr>
      <vt:lpstr>Recursos extra</vt:lpstr>
      <vt:lpstr>Antecedentes autorregulación CNO Reunión CNO 640  4 de agosto de 2021</vt:lpstr>
      <vt:lpstr>El Consejo Nacional de Operación</vt:lpstr>
      <vt:lpstr>El Consejo Nacional de Operación</vt:lpstr>
      <vt:lpstr>Decisión del Consejo Nacional de Operación</vt:lpstr>
      <vt:lpstr>Autorregulación del Consejo Nacional de Operación</vt:lpstr>
      <vt:lpstr>Modelo de Buen Gobierno del Consejo Nacional de Operacióndel Consejo</vt:lpstr>
      <vt:lpstr>Modelo de Buen Gobierno del Consejo Nacional de Operacióndel Consejo</vt:lpstr>
      <vt:lpstr>Antecedentes autorregulación en Colombia aplicable al Consejo Nacional de Operación</vt:lpstr>
      <vt:lpstr>Regla de selección de los miembros por elección</vt:lpstr>
      <vt:lpstr>Fuente de la regla que trata sobre los grupos empresariales</vt:lpstr>
      <vt:lpstr>Fuente de la regla que trata sobre los grupos empresariales</vt:lpstr>
      <vt:lpstr>Resultados de la votación</vt:lpstr>
      <vt:lpstr>ARGUMENTOS DE INTERCOLOMBIA</vt:lpstr>
      <vt:lpstr>RECOMENDACIÓN DEL COMITÉ LEGAL </vt:lpstr>
      <vt:lpstr>Recomendación demanda regulada </vt:lpstr>
      <vt:lpstr>RECOMENDACIÓN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dalex_x74tsfm</dc:creator>
  <cp:lastModifiedBy>Adriana Perez</cp:lastModifiedBy>
  <cp:revision>84</cp:revision>
  <dcterms:modified xsi:type="dcterms:W3CDTF">2021-08-04T20:37:35Z</dcterms:modified>
</cp:coreProperties>
</file>