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2" r:id="rId2"/>
    <p:sldMasterId id="2147483703" r:id="rId3"/>
    <p:sldMasterId id="2147483750" r:id="rId4"/>
  </p:sldMasterIdLst>
  <p:notesMasterIdLst>
    <p:notesMasterId r:id="rId13"/>
  </p:notesMasterIdLst>
  <p:handoutMasterIdLst>
    <p:handoutMasterId r:id="rId14"/>
  </p:handoutMasterIdLst>
  <p:sldIdLst>
    <p:sldId id="256" r:id="rId5"/>
    <p:sldId id="271" r:id="rId6"/>
    <p:sldId id="310" r:id="rId7"/>
    <p:sldId id="308" r:id="rId8"/>
    <p:sldId id="263" r:id="rId9"/>
    <p:sldId id="309" r:id="rId10"/>
    <p:sldId id="290" r:id="rId11"/>
    <p:sldId id="269" r:id="rId12"/>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Montserrat Medium" panose="00000600000000000000" pitchFamily="2" charset="0"/>
      <p:regular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NwCjQo9vD23ktInygd651gS1F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73"/>
    <a:srgbClr val="00A666"/>
    <a:srgbClr val="0887A2"/>
    <a:srgbClr val="E23200"/>
    <a:srgbClr val="64BCD4"/>
    <a:srgbClr val="96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38" autoAdjust="0"/>
    <p:restoredTop sz="94660"/>
  </p:normalViewPr>
  <p:slideViewPr>
    <p:cSldViewPr snapToGrid="0">
      <p:cViewPr varScale="1">
        <p:scale>
          <a:sx n="88" d="100"/>
          <a:sy n="88" d="100"/>
        </p:scale>
        <p:origin x="324"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66872-C6D3-4791-88D7-AD35B94AD44D}" type="datetimeFigureOut">
              <a:rPr lang="es-ES" smtClean="0"/>
              <a:t>16/03/2022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915C4-04A0-4DBB-AD22-E98B963EF824}" type="slidenum">
              <a:rPr lang="es-ES" smtClean="0"/>
              <a:t>‹Nº›</a:t>
            </a:fld>
            <a:endParaRPr lang="es-ES"/>
          </a:p>
        </p:txBody>
      </p:sp>
    </p:spTree>
    <p:extLst>
      <p:ext uri="{BB962C8B-B14F-4D97-AF65-F5344CB8AC3E}">
        <p14:creationId xmlns:p14="http://schemas.microsoft.com/office/powerpoint/2010/main" val="3760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4106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781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ES" dirty="0"/>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88092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MX"/>
              <a:t>Haz clic para modificar el estilo de título del patrón</a:t>
            </a:r>
            <a:endParaRPr lang="es-ES" dirty="0"/>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504501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MX"/>
              <a:t>Haz clic para modificar el estilo de título del patrón</a:t>
            </a:r>
            <a:endParaRPr lang="es-ES" dirty="0"/>
          </a:p>
        </p:txBody>
      </p:sp>
      <p:sp>
        <p:nvSpPr>
          <p:cNvPr id="3" name="Marcador de contenido 2"/>
          <p:cNvSpPr>
            <a:spLocks noGrp="1"/>
          </p:cNvSpPr>
          <p:nvPr>
            <p:ph sz="half" idx="1"/>
          </p:nvPr>
        </p:nvSpPr>
        <p:spPr>
          <a:xfrm>
            <a:off x="320040" y="1889759"/>
            <a:ext cx="4194810" cy="25677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r>
              <a:rPr lang="es-MX"/>
              <a:t>Haga clic para modificar los estilos de texto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14964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MX"/>
              <a:t>Haz clic para modificar el estilo de título del patrón</a:t>
            </a:r>
            <a:endParaRPr lang="es-ES" dirty="0"/>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10678717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MX"/>
              <a:t>Haz clic para modificar el estilo de título del patrón</a:t>
            </a:r>
            <a:endParaRPr lang="es-ES" dirty="0"/>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575072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MX"/>
              <a:t>Haz clic para modificar el estilo de título del patrón</a:t>
            </a:r>
            <a:endParaRPr lang="es-ES" dirty="0"/>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426271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MX"/>
              <a:t>Haz clic para modificar el estilo de título del patrón</a:t>
            </a:r>
            <a:endParaRPr lang="es-ES"/>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06784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16/03/2022</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8903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00A666"/>
                </a:solidFil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451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Haz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8881134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ES"/>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3688079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2840412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16/03/2022</a:t>
            </a:fld>
            <a:endParaRPr lang="es-ES"/>
          </a:p>
        </p:txBody>
      </p:sp>
    </p:spTree>
    <p:extLst>
      <p:ext uri="{BB962C8B-B14F-4D97-AF65-F5344CB8AC3E}">
        <p14:creationId xmlns:p14="http://schemas.microsoft.com/office/powerpoint/2010/main" val="223629512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Tree>
    <p:extLst>
      <p:ext uri="{BB962C8B-B14F-4D97-AF65-F5344CB8AC3E}">
        <p14:creationId xmlns:p14="http://schemas.microsoft.com/office/powerpoint/2010/main" val="13819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88288"/>
            <a:ext cx="8885445" cy="4931454"/>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72273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9" name="Marcador de número de diapositiva 5"/>
          <p:cNvSpPr>
            <a:spLocks noGrp="1"/>
          </p:cNvSpPr>
          <p:nvPr>
            <p:ph type="sldNum" sz="quarter" idx="4"/>
          </p:nvPr>
        </p:nvSpPr>
        <p:spPr>
          <a:xfrm>
            <a:off x="6816538" y="472273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6055579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436959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7"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Tree>
    <p:extLst>
      <p:ext uri="{BB962C8B-B14F-4D97-AF65-F5344CB8AC3E}">
        <p14:creationId xmlns:p14="http://schemas.microsoft.com/office/powerpoint/2010/main" val="46811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45851" y="444891"/>
            <a:ext cx="7930655"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512280" y="628892"/>
            <a:ext cx="265175" cy="237075"/>
          </a:xfrm>
          <a:prstGeom prst="rect">
            <a:avLst/>
          </a:prstGeom>
          <a:noFill/>
          <a:ln>
            <a:noFill/>
          </a:ln>
        </p:spPr>
      </p:pic>
      <p:sp>
        <p:nvSpPr>
          <p:cNvPr id="18" name="Marcador de contenido 2"/>
          <p:cNvSpPr>
            <a:spLocks noGrp="1"/>
          </p:cNvSpPr>
          <p:nvPr>
            <p:ph sz="half" idx="13" hasCustomPrompt="1"/>
          </p:nvPr>
        </p:nvSpPr>
        <p:spPr>
          <a:xfrm>
            <a:off x="418554" y="3524537"/>
            <a:ext cx="824617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18554" y="1143344"/>
            <a:ext cx="824617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18554" y="2150983"/>
            <a:ext cx="824617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18554" y="3067440"/>
            <a:ext cx="824617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4109562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69"/>
            <a:ext cx="1076325" cy="4048125"/>
          </a:xfrm>
          <a:prstGeom prst="rect">
            <a:avLst/>
          </a:prstGeom>
        </p:spPr>
      </p:pic>
    </p:spTree>
    <p:extLst>
      <p:ext uri="{BB962C8B-B14F-4D97-AF65-F5344CB8AC3E}">
        <p14:creationId xmlns:p14="http://schemas.microsoft.com/office/powerpoint/2010/main" val="17277918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2" y="503544"/>
            <a:ext cx="1076325" cy="4048125"/>
          </a:xfrm>
          <a:prstGeom prst="rect">
            <a:avLst/>
          </a:prstGeom>
        </p:spPr>
      </p:pic>
    </p:spTree>
    <p:extLst>
      <p:ext uri="{BB962C8B-B14F-4D97-AF65-F5344CB8AC3E}">
        <p14:creationId xmlns:p14="http://schemas.microsoft.com/office/powerpoint/2010/main" val="321685665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sin marcador 2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39207" y="444891"/>
            <a:ext cx="7037299"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51327" y="3524537"/>
            <a:ext cx="7113400"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51327" y="1143344"/>
            <a:ext cx="711340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51327" y="2150983"/>
            <a:ext cx="711340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51327" y="3067440"/>
            <a:ext cx="711340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187;p13"/>
          <p:cNvPicPr preferRelativeResize="0"/>
          <p:nvPr userDrawn="1"/>
        </p:nvPicPr>
        <p:blipFill rotWithShape="1">
          <a:blip r:embed="rId2">
            <a:alphaModFix/>
          </a:blip>
          <a:srcRect l="20276"/>
          <a:stretch/>
        </p:blipFill>
        <p:spPr>
          <a:xfrm>
            <a:off x="0" y="480150"/>
            <a:ext cx="1422691" cy="3779384"/>
          </a:xfrm>
          <a:prstGeom prst="rect">
            <a:avLst/>
          </a:prstGeom>
          <a:noFill/>
          <a:ln>
            <a:noFill/>
          </a:ln>
        </p:spPr>
      </p:pic>
    </p:spTree>
    <p:extLst>
      <p:ext uri="{BB962C8B-B14F-4D97-AF65-F5344CB8AC3E}">
        <p14:creationId xmlns:p14="http://schemas.microsoft.com/office/powerpoint/2010/main" val="37067560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2088451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MX"/>
              <a:t>Haz clic para modificar el estilo de título del patrón</a:t>
            </a:r>
            <a:endParaRPr lang="es-ES" dirty="0"/>
          </a:p>
        </p:txBody>
      </p:sp>
      <p:sp>
        <p:nvSpPr>
          <p:cNvPr id="3" name="Marcador de contenido 2"/>
          <p:cNvSpPr>
            <a:spLocks noGrp="1"/>
          </p:cNvSpPr>
          <p:nvPr>
            <p:ph idx="1"/>
          </p:nvPr>
        </p:nvSpPr>
        <p:spPr>
          <a:xfrm>
            <a:off x="339090" y="1503759"/>
            <a:ext cx="8534848"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73697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6" name="Google Shape;172;p12"/>
          <p:cNvPicPr preferRelativeResize="0"/>
          <p:nvPr userDrawn="1"/>
        </p:nvPicPr>
        <p:blipFill>
          <a:blip r:embed="rId3">
            <a:alphaModFix/>
          </a:blip>
          <a:stretch>
            <a:fillRect/>
          </a:stretch>
        </p:blipFill>
        <p:spPr>
          <a:xfrm>
            <a:off x="1926010" y="4829067"/>
            <a:ext cx="199461" cy="212040"/>
          </a:xfrm>
          <a:prstGeom prst="rect">
            <a:avLst/>
          </a:prstGeom>
          <a:noFill/>
          <a:ln>
            <a:noFill/>
          </a:ln>
        </p:spPr>
      </p:pic>
    </p:spTree>
    <p:extLst>
      <p:ext uri="{BB962C8B-B14F-4D97-AF65-F5344CB8AC3E}">
        <p14:creationId xmlns:p14="http://schemas.microsoft.com/office/powerpoint/2010/main" val="42581548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9055192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72;p12"/>
          <p:cNvPicPr preferRelativeResize="0"/>
          <p:nvPr userDrawn="1"/>
        </p:nvPicPr>
        <p:blipFill>
          <a:blip r:embed="rId2">
            <a:alphaModFix/>
          </a:blip>
          <a:stretch>
            <a:fillRect/>
          </a:stretch>
        </p:blipFill>
        <p:spPr>
          <a:xfrm>
            <a:off x="120579" y="4798165"/>
            <a:ext cx="199461" cy="212040"/>
          </a:xfrm>
          <a:prstGeom prst="rect">
            <a:avLst/>
          </a:prstGeom>
          <a:noFill/>
          <a:ln>
            <a:noFill/>
          </a:ln>
        </p:spPr>
      </p:pic>
    </p:spTree>
    <p:extLst>
      <p:ext uri="{BB962C8B-B14F-4D97-AF65-F5344CB8AC3E}">
        <p14:creationId xmlns:p14="http://schemas.microsoft.com/office/powerpoint/2010/main" val="66909299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96C11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6377324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96C11E"/>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96C11E"/>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8"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22883307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96C11E"/>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5" name="Marcador de número de diapositiva 5"/>
          <p:cNvSpPr txBox="1">
            <a:spLocks/>
          </p:cNvSpPr>
          <p:nvPr userDrawn="1"/>
        </p:nvSpPr>
        <p:spPr>
          <a:xfrm>
            <a:off x="6816538" y="4767263"/>
            <a:ext cx="20574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1" i="0" u="none" strike="noStrike" cap="none">
                <a:solidFill>
                  <a:schemeClr val="tx1">
                    <a:lumMod val="65000"/>
                    <a:lumOff val="35000"/>
                  </a:schemeClr>
                </a:solidFill>
                <a:latin typeface="Montserrat"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3701340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301098211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4" y="0"/>
            <a:ext cx="916192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16/03/2022</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7718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96C11E"/>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96C11E"/>
                </a:solidFill>
              </a:rPr>
              <a:t>HAGA CLIC PARA MODIFICAR EL ESTILO DE TÍTULO DEL PATRÓN</a:t>
            </a:r>
          </a:p>
        </p:txBody>
      </p:sp>
      <p:pic>
        <p:nvPicPr>
          <p:cNvPr id="22" name="Google Shape;170;p12"/>
          <p:cNvPicPr preferRelativeResize="0"/>
          <p:nvPr userDrawn="1"/>
        </p:nvPicPr>
        <p:blipFill>
          <a:blip r:embed="rId2">
            <a:alphaModFix/>
          </a:blip>
          <a:stretch>
            <a:fillRect/>
          </a:stretch>
        </p:blipFill>
        <p:spPr>
          <a:xfrm>
            <a:off x="568429" y="582040"/>
            <a:ext cx="2656798" cy="3985198"/>
          </a:xfrm>
          <a:prstGeom prst="rect">
            <a:avLst/>
          </a:prstGeom>
          <a:noFill/>
          <a:ln>
            <a:noFill/>
          </a:ln>
        </p:spPr>
      </p:pic>
      <p:pic>
        <p:nvPicPr>
          <p:cNvPr id="23" name="Google Shape;171;p12"/>
          <p:cNvPicPr preferRelativeResize="0"/>
          <p:nvPr userDrawn="1"/>
        </p:nvPicPr>
        <p:blipFill>
          <a:blip r:embed="rId3">
            <a:alphaModFix/>
          </a:blip>
          <a:stretch>
            <a:fillRect/>
          </a:stretch>
        </p:blipFill>
        <p:spPr>
          <a:xfrm>
            <a:off x="197629" y="2904040"/>
            <a:ext cx="1692001" cy="892800"/>
          </a:xfrm>
          <a:prstGeom prst="rect">
            <a:avLst/>
          </a:prstGeom>
          <a:noFill/>
          <a:ln>
            <a:noFill/>
          </a:ln>
        </p:spPr>
      </p:pic>
      <p:pic>
        <p:nvPicPr>
          <p:cNvPr id="24" name="Google Shape;172;p12"/>
          <p:cNvPicPr preferRelativeResize="0"/>
          <p:nvPr userDrawn="1"/>
        </p:nvPicPr>
        <p:blipFill>
          <a:blip r:embed="rId4">
            <a:alphaModFix/>
          </a:blip>
          <a:stretch>
            <a:fillRect/>
          </a:stretch>
        </p:blipFill>
        <p:spPr>
          <a:xfrm>
            <a:off x="2541229" y="877240"/>
            <a:ext cx="399600" cy="424800"/>
          </a:xfrm>
          <a:prstGeom prst="rect">
            <a:avLst/>
          </a:prstGeom>
          <a:noFill/>
          <a:ln>
            <a:noFill/>
          </a:ln>
        </p:spPr>
      </p:pic>
      <p:sp>
        <p:nvSpPr>
          <p:cNvPr id="25" name="Google Shape;173;p12"/>
          <p:cNvSpPr/>
          <p:nvPr userDrawn="1"/>
        </p:nvSpPr>
        <p:spPr>
          <a:xfrm>
            <a:off x="3225304" y="4565690"/>
            <a:ext cx="120900" cy="119100"/>
          </a:xfrm>
          <a:prstGeom prst="rect">
            <a:avLst/>
          </a:pr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67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9"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1"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33675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47748756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2143362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16/03/2022</a:t>
            </a:fld>
            <a:endParaRPr lang="es-ES"/>
          </a:p>
        </p:txBody>
      </p:sp>
    </p:spTree>
    <p:extLst>
      <p:ext uri="{BB962C8B-B14F-4D97-AF65-F5344CB8AC3E}">
        <p14:creationId xmlns:p14="http://schemas.microsoft.com/office/powerpoint/2010/main" val="397399780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3461299" y="3288926"/>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341789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0"/>
            <a:ext cx="8904364" cy="5032353"/>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10" name="Marcador de fecha 3"/>
          <p:cNvSpPr>
            <a:spLocks noGrp="1"/>
          </p:cNvSpPr>
          <p:nvPr>
            <p:ph type="dt" sz="half" idx="2"/>
          </p:nvPr>
        </p:nvSpPr>
        <p:spPr>
          <a:xfrm>
            <a:off x="6808694" y="4644866"/>
            <a:ext cx="2057400" cy="273844"/>
          </a:xfrm>
          <a:prstGeom prst="rect">
            <a:avLst/>
          </a:prstGeom>
        </p:spPr>
        <p:txBody>
          <a:bodyPr vert="horz" lIns="91440" tIns="45720" rIns="91440" bIns="45720" rtlCol="0" anchor="ctr"/>
          <a:lstStyle>
            <a:lvl1pPr algn="r">
              <a:defRPr sz="900">
                <a:solidFill>
                  <a:schemeClr val="bg1"/>
                </a:solidFill>
                <a:latin typeface="Montserrat Medium" panose="00000600000000000000" pitchFamily="2" charset="0"/>
              </a:defRPr>
            </a:lvl1pPr>
          </a:lstStyle>
          <a:p>
            <a:fld id="{5F9B8B9C-6A09-4137-8BDB-319979AA6242}" type="datetimeFigureOut">
              <a:rPr lang="es-ES" smtClean="0"/>
              <a:pPr/>
              <a:t>16/03/2022</a:t>
            </a:fld>
            <a:endParaRPr lang="es-ES" dirty="0"/>
          </a:p>
        </p:txBody>
      </p:sp>
    </p:spTree>
    <p:extLst>
      <p:ext uri="{BB962C8B-B14F-4D97-AF65-F5344CB8AC3E}">
        <p14:creationId xmlns:p14="http://schemas.microsoft.com/office/powerpoint/2010/main" val="228523873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E23200"/>
                </a:solidFill>
              </a:defRPr>
            </a:lvl2pPr>
            <a:lvl3pPr>
              <a:defRPr sz="1100">
                <a:solidFill>
                  <a:srgbClr val="E23200"/>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Tree>
    <p:extLst>
      <p:ext uri="{BB962C8B-B14F-4D97-AF65-F5344CB8AC3E}">
        <p14:creationId xmlns:p14="http://schemas.microsoft.com/office/powerpoint/2010/main" val="3226383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Tree>
    <p:extLst>
      <p:ext uri="{BB962C8B-B14F-4D97-AF65-F5344CB8AC3E}">
        <p14:creationId xmlns:p14="http://schemas.microsoft.com/office/powerpoint/2010/main" val="249378922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83688" y="444711"/>
            <a:ext cx="7882136" cy="605075"/>
          </a:xfrm>
        </p:spPr>
        <p:txBody>
          <a:bodyPr>
            <a:normAutofit/>
          </a:bodyPr>
          <a:lstStyle>
            <a:lvl1pPr>
              <a:defRPr sz="1400" b="1">
                <a:solidFill>
                  <a:srgbClr val="E23200"/>
                </a:solidFill>
              </a:defRPr>
            </a:lvl1pPr>
          </a:lstStyle>
          <a:p>
            <a:r>
              <a:rPr lang="es-ES" dirty="0"/>
              <a:t>Haga clic para modificar el estilo de título del patrón</a:t>
            </a:r>
          </a:p>
        </p:txBody>
      </p:sp>
      <p:pic>
        <p:nvPicPr>
          <p:cNvPr id="17" name="Google Shape;205;p14"/>
          <p:cNvPicPr preferRelativeResize="0"/>
          <p:nvPr userDrawn="1"/>
        </p:nvPicPr>
        <p:blipFill>
          <a:blip r:embed="rId2">
            <a:alphaModFix/>
          </a:blip>
          <a:stretch>
            <a:fillRect/>
          </a:stretch>
        </p:blipFill>
        <p:spPr>
          <a:xfrm>
            <a:off x="550117" y="628712"/>
            <a:ext cx="265175" cy="237075"/>
          </a:xfrm>
          <a:prstGeom prst="rect">
            <a:avLst/>
          </a:prstGeom>
          <a:noFill/>
          <a:ln>
            <a:noFill/>
          </a:ln>
        </p:spPr>
      </p:pic>
      <p:sp>
        <p:nvSpPr>
          <p:cNvPr id="18" name="Marcador de contenido 2"/>
          <p:cNvSpPr>
            <a:spLocks noGrp="1"/>
          </p:cNvSpPr>
          <p:nvPr>
            <p:ph sz="half" idx="13" hasCustomPrompt="1"/>
          </p:nvPr>
        </p:nvSpPr>
        <p:spPr>
          <a:xfrm>
            <a:off x="456392" y="3517241"/>
            <a:ext cx="8195724"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56392" y="1136048"/>
            <a:ext cx="8195724"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56392" y="2143687"/>
            <a:ext cx="8195724"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56392" y="3060144"/>
            <a:ext cx="8195724"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Tree>
    <p:extLst>
      <p:ext uri="{BB962C8B-B14F-4D97-AF65-F5344CB8AC3E}">
        <p14:creationId xmlns:p14="http://schemas.microsoft.com/office/powerpoint/2010/main" val="42946834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433722" y="444711"/>
            <a:ext cx="7132102"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444121" y="3517241"/>
            <a:ext cx="7207995"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444121" y="1136048"/>
            <a:ext cx="720799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444121" y="2143687"/>
            <a:ext cx="720799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444121" y="3060144"/>
            <a:ext cx="720799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338"/>
            <a:ext cx="1076325" cy="4048125"/>
          </a:xfrm>
          <a:prstGeom prst="rect">
            <a:avLst/>
          </a:prstGeom>
        </p:spPr>
      </p:pic>
    </p:spTree>
    <p:extLst>
      <p:ext uri="{BB962C8B-B14F-4D97-AF65-F5344CB8AC3E}">
        <p14:creationId xmlns:p14="http://schemas.microsoft.com/office/powerpoint/2010/main" val="70209176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320669008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ítulo y objetos sin Marcador 3">
    <p:spTree>
      <p:nvGrpSpPr>
        <p:cNvPr id="1" name=""/>
        <p:cNvGrpSpPr/>
        <p:nvPr/>
      </p:nvGrpSpPr>
      <p:grpSpPr>
        <a:xfrm>
          <a:off x="0" y="0"/>
          <a:ext cx="0" cy="0"/>
          <a:chOff x="0" y="0"/>
          <a:chExt cx="0" cy="0"/>
        </a:xfrm>
      </p:grpSpPr>
      <p:sp>
        <p:nvSpPr>
          <p:cNvPr id="2" name="Título 1"/>
          <p:cNvSpPr>
            <a:spLocks noGrp="1"/>
          </p:cNvSpPr>
          <p:nvPr>
            <p:ph type="title"/>
          </p:nvPr>
        </p:nvSpPr>
        <p:spPr>
          <a:xfrm>
            <a:off x="1558518" y="444711"/>
            <a:ext cx="7007305"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570246" y="3517241"/>
            <a:ext cx="708187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70246" y="1136048"/>
            <a:ext cx="708187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70246" y="2143687"/>
            <a:ext cx="708187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70246" y="3060144"/>
            <a:ext cx="708187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9" name="Google Shape;235;p16"/>
          <p:cNvPicPr preferRelativeResize="0"/>
          <p:nvPr userDrawn="1"/>
        </p:nvPicPr>
        <p:blipFill rotWithShape="1">
          <a:blip r:embed="rId2">
            <a:alphaModFix/>
          </a:blip>
          <a:srcRect l="22487"/>
          <a:stretch/>
        </p:blipFill>
        <p:spPr>
          <a:xfrm>
            <a:off x="0" y="444711"/>
            <a:ext cx="1383221" cy="3779384"/>
          </a:xfrm>
          <a:prstGeom prst="rect">
            <a:avLst/>
          </a:prstGeom>
          <a:noFill/>
          <a:ln>
            <a:noFill/>
          </a:ln>
        </p:spPr>
      </p:pic>
    </p:spTree>
    <p:extLst>
      <p:ext uri="{BB962C8B-B14F-4D97-AF65-F5344CB8AC3E}">
        <p14:creationId xmlns:p14="http://schemas.microsoft.com/office/powerpoint/2010/main" val="53706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9914457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Tree>
    <p:extLst>
      <p:ext uri="{BB962C8B-B14F-4D97-AF65-F5344CB8AC3E}">
        <p14:creationId xmlns:p14="http://schemas.microsoft.com/office/powerpoint/2010/main" val="427675231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E23200"/>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4093034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715963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8"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27575957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E232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9457839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7053394" cy="396240"/>
          </a:xfrm>
        </p:spPr>
        <p:txBody>
          <a:bodyPr anchor="b">
            <a:normAutofit/>
          </a:bodyPr>
          <a:lstStyle>
            <a:lvl1pPr>
              <a:defRPr sz="1800" b="1">
                <a:solidFill>
                  <a:srgbClr val="E51C73"/>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7026103" cy="2503121"/>
          </a:xfrm>
        </p:spPr>
        <p:txBody>
          <a:bodyPr/>
          <a:lstStyle>
            <a:lvl1pPr>
              <a:defRPr sz="1600"/>
            </a:lvl1pPr>
            <a:lvl2pPr>
              <a:defRPr sz="1400"/>
            </a:lvl2pPr>
            <a:lvl3pPr>
              <a:defRPr sz="1200"/>
            </a:lvl3pPr>
            <a:lvl4pPr>
              <a:defRPr sz="1100"/>
            </a:lvl4pPr>
            <a:lvl5pPr>
              <a:defRPr sz="1050" b="1">
                <a:solidFill>
                  <a:srgbClr val="E51C73"/>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7080686"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0"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9390161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E23200"/>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09662846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7" name="Marcador de fecha 3"/>
          <p:cNvSpPr>
            <a:spLocks noGrp="1"/>
          </p:cNvSpPr>
          <p:nvPr>
            <p:ph type="dt" sz="half" idx="20"/>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345884114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16/03/2022</a:t>
            </a:fld>
            <a:endParaRPr lang="es-ES" dirty="0"/>
          </a:p>
        </p:txBody>
      </p:sp>
    </p:spTree>
    <p:extLst>
      <p:ext uri="{BB962C8B-B14F-4D97-AF65-F5344CB8AC3E}">
        <p14:creationId xmlns:p14="http://schemas.microsoft.com/office/powerpoint/2010/main" val="23216643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E23200"/>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E23200"/>
                </a:solidFill>
              </a:rPr>
              <a:t>HAGA CLIC PARA MODIFICAR EL ESTILO DE TÍTULO DEL PATRÓN</a:t>
            </a:r>
          </a:p>
        </p:txBody>
      </p:sp>
      <p:pic>
        <p:nvPicPr>
          <p:cNvPr id="13" name="Google Shape;156;p11"/>
          <p:cNvPicPr preferRelativeResize="0"/>
          <p:nvPr userDrawn="1"/>
        </p:nvPicPr>
        <p:blipFill>
          <a:blip r:embed="rId2">
            <a:alphaModFix/>
          </a:blip>
          <a:stretch>
            <a:fillRect/>
          </a:stretch>
        </p:blipFill>
        <p:spPr>
          <a:xfrm>
            <a:off x="558000" y="565200"/>
            <a:ext cx="2656798" cy="3985198"/>
          </a:xfrm>
          <a:prstGeom prst="rect">
            <a:avLst/>
          </a:prstGeom>
          <a:noFill/>
          <a:ln>
            <a:noFill/>
          </a:ln>
        </p:spPr>
      </p:pic>
      <p:pic>
        <p:nvPicPr>
          <p:cNvPr id="15" name="Google Shape;157;p11"/>
          <p:cNvPicPr preferRelativeResize="0"/>
          <p:nvPr userDrawn="1"/>
        </p:nvPicPr>
        <p:blipFill>
          <a:blip r:embed="rId3">
            <a:alphaModFix/>
          </a:blip>
          <a:stretch>
            <a:fillRect/>
          </a:stretch>
        </p:blipFill>
        <p:spPr>
          <a:xfrm>
            <a:off x="187200" y="2887200"/>
            <a:ext cx="1692001" cy="892800"/>
          </a:xfrm>
          <a:prstGeom prst="rect">
            <a:avLst/>
          </a:prstGeom>
          <a:noFill/>
          <a:ln>
            <a:noFill/>
          </a:ln>
        </p:spPr>
      </p:pic>
      <p:pic>
        <p:nvPicPr>
          <p:cNvPr id="16" name="Google Shape;158;p11"/>
          <p:cNvPicPr preferRelativeResize="0"/>
          <p:nvPr userDrawn="1"/>
        </p:nvPicPr>
        <p:blipFill>
          <a:blip r:embed="rId4">
            <a:alphaModFix/>
          </a:blip>
          <a:stretch>
            <a:fillRect/>
          </a:stretch>
        </p:blipFill>
        <p:spPr>
          <a:xfrm>
            <a:off x="2530800" y="860400"/>
            <a:ext cx="399600" cy="424800"/>
          </a:xfrm>
          <a:prstGeom prst="rect">
            <a:avLst/>
          </a:prstGeom>
          <a:noFill/>
          <a:ln>
            <a:noFill/>
          </a:ln>
        </p:spPr>
      </p:pic>
      <p:sp>
        <p:nvSpPr>
          <p:cNvPr id="17" name="Google Shape;159;p11"/>
          <p:cNvSpPr/>
          <p:nvPr userDrawn="1"/>
        </p:nvSpPr>
        <p:spPr>
          <a:xfrm>
            <a:off x="3214875" y="4548850"/>
            <a:ext cx="120900" cy="119100"/>
          </a:xfrm>
          <a:prstGeom prst="rect">
            <a:avLst/>
          </a:prstGeom>
          <a:solidFill>
            <a:srgbClr val="E51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026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40712878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38479227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2330263" cy="4358879"/>
          </a:xfr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5727523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16/03/2022</a:t>
            </a:fld>
            <a:endParaRPr lang="es-ES"/>
          </a:p>
        </p:txBody>
      </p:sp>
    </p:spTree>
    <p:extLst>
      <p:ext uri="{BB962C8B-B14F-4D97-AF65-F5344CB8AC3E}">
        <p14:creationId xmlns:p14="http://schemas.microsoft.com/office/powerpoint/2010/main" val="186886037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655347" y="1504950"/>
            <a:ext cx="3271195" cy="1722344"/>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279621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9" y="0"/>
            <a:ext cx="8919544" cy="5029200"/>
          </a:xfrm>
          <a:prstGeom prst="rect">
            <a:avLst/>
          </a:prstGeom>
        </p:spPr>
      </p:pic>
      <p:sp>
        <p:nvSpPr>
          <p:cNvPr id="8"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9"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461504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797802" y="274638"/>
            <a:ext cx="6717547" cy="993775"/>
          </a:xfrm>
        </p:spPr>
        <p:txBody>
          <a:bodyPr/>
          <a:lstStyle/>
          <a:p>
            <a:r>
              <a:rPr lang="es-ES"/>
              <a:t>Haga clic para modificar el estilo de título del patrón</a:t>
            </a:r>
          </a:p>
        </p:txBody>
      </p:sp>
      <p:sp>
        <p:nvSpPr>
          <p:cNvPr id="3" name="Marcador de contenido 2"/>
          <p:cNvSpPr>
            <a:spLocks noGrp="1"/>
          </p:cNvSpPr>
          <p:nvPr>
            <p:ph idx="1"/>
          </p:nvPr>
        </p:nvSpPr>
        <p:spPr>
          <a:xfrm>
            <a:off x="1797802" y="1370013"/>
            <a:ext cx="6717547"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1525"/>
            <a:ext cx="1524000" cy="3867150"/>
          </a:xfrm>
          <a:prstGeom prst="rect">
            <a:avLst/>
          </a:prstGeom>
        </p:spPr>
      </p:pic>
    </p:spTree>
    <p:extLst>
      <p:ext uri="{BB962C8B-B14F-4D97-AF65-F5344CB8AC3E}">
        <p14:creationId xmlns:p14="http://schemas.microsoft.com/office/powerpoint/2010/main" val="407234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normAutofit/>
          </a:bodyPr>
          <a:lstStyle>
            <a:lvl1pPr>
              <a:defRPr sz="3600"/>
            </a:lvl1pPr>
          </a:lstStyle>
          <a:p>
            <a:r>
              <a:rPr lang="es-ES" dirty="0"/>
              <a:t>Haga clic para modificar el estilo de título del patrón</a:t>
            </a:r>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974A03-90E8-4E4C-8DC9-FE3701CFB90E}" type="datetimeFigureOut">
              <a:rPr lang="es-ES" smtClean="0"/>
              <a:t>16/03/2022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913" y="789486"/>
            <a:ext cx="4638675" cy="2057400"/>
          </a:xfrm>
          <a:prstGeom prst="rect">
            <a:avLst/>
          </a:prstGeom>
        </p:spPr>
      </p:pic>
    </p:spTree>
    <p:extLst>
      <p:ext uri="{BB962C8B-B14F-4D97-AF65-F5344CB8AC3E}">
        <p14:creationId xmlns:p14="http://schemas.microsoft.com/office/powerpoint/2010/main" val="3368793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3974A03-90E8-4E4C-8DC9-FE3701CFB90E}" type="datetimeFigureOut">
              <a:rPr lang="es-ES" smtClean="0"/>
              <a:t>16/03/2022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96080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3974A03-90E8-4E4C-8DC9-FE3701CFB90E}" type="datetimeFigureOut">
              <a:rPr lang="es-ES" smtClean="0"/>
              <a:t>16/03/2022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089374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3974A03-90E8-4E4C-8DC9-FE3701CFB90E}" type="datetimeFigureOut">
              <a:rPr lang="es-ES" smtClean="0"/>
              <a:t>16/03/2022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86874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47296198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974A03-90E8-4E4C-8DC9-FE3701CFB90E}" type="datetimeFigureOut">
              <a:rPr lang="es-ES" smtClean="0"/>
              <a:t>16/03/2022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31378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16/03/2022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36334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16/03/2022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27957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16/03/2022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793307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16/03/2022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6248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MX"/>
              <a:t>Haz clic para modificar el estilo de título del patrón</a:t>
            </a:r>
            <a:endParaRPr lang="es-ES" dirty="0"/>
          </a:p>
        </p:txBody>
      </p:sp>
      <p:sp>
        <p:nvSpPr>
          <p:cNvPr id="3" name="Marcador de contenido 2"/>
          <p:cNvSpPr>
            <a:spLocks noGrp="1"/>
          </p:cNvSpPr>
          <p:nvPr>
            <p:ph idx="1"/>
          </p:nvPr>
        </p:nvSpPr>
        <p:spPr>
          <a:xfrm>
            <a:off x="331470" y="1080564"/>
            <a:ext cx="4194810"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0914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MX"/>
              <a:t>Haz clic para modificar el estilo de título del patrón</a:t>
            </a:r>
            <a:endParaRPr lang="es-ES" dirty="0"/>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20" name="Imagen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19813136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59986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41" r:id="rId5"/>
    <p:sldLayoutId id="2147483743" r:id="rId6"/>
    <p:sldLayoutId id="2147483742"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2543578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44" r:id="rId5"/>
    <p:sldLayoutId id="2147483745" r:id="rId6"/>
    <p:sldLayoutId id="214748374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16/03/2022</a:t>
            </a:fld>
            <a:endParaRPr lang="es-ES" dirty="0"/>
          </a:p>
        </p:txBody>
      </p:sp>
    </p:spTree>
    <p:extLst>
      <p:ext uri="{BB962C8B-B14F-4D97-AF65-F5344CB8AC3E}">
        <p14:creationId xmlns:p14="http://schemas.microsoft.com/office/powerpoint/2010/main" val="3792058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47" r:id="rId5"/>
    <p:sldLayoutId id="2147483748" r:id="rId6"/>
    <p:sldLayoutId id="2147483749"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sldNum="0" hdr="0" ftr="0" dt="0"/>
  <p:txStyles>
    <p:titleStyle>
      <a:lvl1pPr algn="l" defTabSz="685800" rtl="0" eaLnBrk="1" latinLnBrk="0" hangingPunct="1">
        <a:lnSpc>
          <a:spcPct val="90000"/>
        </a:lnSpc>
        <a:spcBef>
          <a:spcPct val="0"/>
        </a:spcBef>
        <a:buNone/>
        <a:defRPr sz="2000" b="1" kern="1200">
          <a:solidFill>
            <a:srgbClr val="E23200"/>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43974A03-90E8-4E4C-8DC9-FE3701CFB90E}" type="datetimeFigureOut">
              <a:rPr lang="es-ES" smtClean="0"/>
              <a:pPr/>
              <a:t>16/03/2022</a:t>
            </a:fld>
            <a:endParaRPr lang="es-ES"/>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s-ES"/>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07BDCC6D-5F3A-40B0-8349-00902C7E8B96}" type="slidenum">
              <a:rPr lang="es-ES" smtClean="0"/>
              <a:pPr/>
              <a:t>‹Nº›</a:t>
            </a:fld>
            <a:endParaRPr lang="es-ES"/>
          </a:p>
        </p:txBody>
      </p:sp>
    </p:spTree>
    <p:extLst>
      <p:ext uri="{BB962C8B-B14F-4D97-AF65-F5344CB8AC3E}">
        <p14:creationId xmlns:p14="http://schemas.microsoft.com/office/powerpoint/2010/main" val="21962876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000" b="1" kern="1200">
          <a:solidFill>
            <a:schemeClr val="tx1">
              <a:lumMod val="65000"/>
              <a:lumOff val="3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1"/>
        <p:cNvGrpSpPr/>
        <p:nvPr/>
      </p:nvGrpSpPr>
      <p:grpSpPr>
        <a:xfrm>
          <a:off x="0" y="0"/>
          <a:ext cx="0" cy="0"/>
          <a:chOff x="0" y="0"/>
          <a:chExt cx="0" cy="0"/>
        </a:xfrm>
      </p:grpSpPr>
      <p:sp>
        <p:nvSpPr>
          <p:cNvPr id="2" name="Título 1"/>
          <p:cNvSpPr>
            <a:spLocks noGrp="1"/>
          </p:cNvSpPr>
          <p:nvPr>
            <p:ph type="ctrTitle"/>
          </p:nvPr>
        </p:nvSpPr>
        <p:spPr>
          <a:xfrm>
            <a:off x="277906" y="1676400"/>
            <a:ext cx="8588188" cy="1790700"/>
          </a:xfrm>
        </p:spPr>
        <p:txBody>
          <a:bodyPr>
            <a:normAutofit/>
          </a:bodyPr>
          <a:lstStyle/>
          <a:p>
            <a:r>
              <a:rPr lang="es-MX" sz="2800" dirty="0">
                <a:solidFill>
                  <a:schemeClr val="tx1">
                    <a:lumMod val="50000"/>
                    <a:lumOff val="50000"/>
                  </a:schemeClr>
                </a:solidFill>
              </a:rPr>
              <a:t>Presentación acuerdos y documentos</a:t>
            </a:r>
            <a:br>
              <a:rPr lang="es-MX" sz="2800" dirty="0">
                <a:solidFill>
                  <a:schemeClr val="tx1">
                    <a:lumMod val="50000"/>
                    <a:lumOff val="50000"/>
                  </a:schemeClr>
                </a:solidFill>
              </a:rPr>
            </a:br>
            <a:r>
              <a:rPr lang="es-MX" sz="2800" b="0" dirty="0">
                <a:solidFill>
                  <a:schemeClr val="tx1">
                    <a:lumMod val="50000"/>
                    <a:lumOff val="50000"/>
                  </a:schemeClr>
                </a:solidFill>
              </a:rPr>
              <a:t>Reunión CNO 663</a:t>
            </a:r>
            <a:br>
              <a:rPr lang="es-MX" sz="2800" b="0" dirty="0">
                <a:solidFill>
                  <a:schemeClr val="tx1">
                    <a:lumMod val="50000"/>
                    <a:lumOff val="50000"/>
                  </a:schemeClr>
                </a:solidFill>
              </a:rPr>
            </a:br>
            <a:r>
              <a:rPr lang="es-MX" sz="2800" b="0" dirty="0">
                <a:solidFill>
                  <a:schemeClr val="tx1">
                    <a:lumMod val="50000"/>
                    <a:lumOff val="50000"/>
                  </a:schemeClr>
                </a:solidFill>
              </a:rPr>
              <a:t>16 de marzo de 2022</a:t>
            </a:r>
            <a:endParaRPr lang="es-ES" sz="2800" b="0" dirty="0">
              <a:solidFill>
                <a:schemeClr val="tx1">
                  <a:lumMod val="50000"/>
                  <a:lumOff val="50000"/>
                </a:schemeClr>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67" y="561394"/>
            <a:ext cx="1352550" cy="819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532EE-B2C0-A547-B425-B30FB1984F2F}"/>
              </a:ext>
            </a:extLst>
          </p:cNvPr>
          <p:cNvSpPr>
            <a:spLocks noGrp="1"/>
          </p:cNvSpPr>
          <p:nvPr>
            <p:ph type="title"/>
          </p:nvPr>
        </p:nvSpPr>
        <p:spPr/>
        <p:txBody>
          <a:bodyPr/>
          <a:lstStyle/>
          <a:p>
            <a:r>
              <a:rPr lang="es-CO" dirty="0"/>
              <a:t>Acuerdos</a:t>
            </a:r>
          </a:p>
        </p:txBody>
      </p:sp>
      <p:sp>
        <p:nvSpPr>
          <p:cNvPr id="3" name="Marcador de texto 2">
            <a:extLst>
              <a:ext uri="{FF2B5EF4-FFF2-40B4-BE49-F238E27FC236}">
                <a16:creationId xmlns:a16="http://schemas.microsoft.com/office/drawing/2014/main" id="{19D6C449-18D5-294D-B6BB-7EF5798E77FF}"/>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414461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77D1C-FD8C-4543-B7E3-09870518A683}"/>
              </a:ext>
            </a:extLst>
          </p:cNvPr>
          <p:cNvSpPr>
            <a:spLocks noGrp="1"/>
          </p:cNvSpPr>
          <p:nvPr>
            <p:ph type="title"/>
          </p:nvPr>
        </p:nvSpPr>
        <p:spPr/>
        <p:txBody>
          <a:bodyPr>
            <a:normAutofit fontScale="90000"/>
          </a:bodyPr>
          <a:lstStyle/>
          <a:p>
            <a:pPr algn="ctr"/>
            <a:r>
              <a:rPr lang="es-CO" dirty="0"/>
              <a:t>Socialización de los acuerdos y documentos para comentarios en cumplimiento de la Resolución CREG 174 de 2021 modificada por la Resolución CREG 230 de 2021</a:t>
            </a:r>
          </a:p>
        </p:txBody>
      </p:sp>
      <p:sp>
        <p:nvSpPr>
          <p:cNvPr id="4" name="Marcador de contenido 3">
            <a:extLst>
              <a:ext uri="{FF2B5EF4-FFF2-40B4-BE49-F238E27FC236}">
                <a16:creationId xmlns:a16="http://schemas.microsoft.com/office/drawing/2014/main" id="{C4659ACF-B2F7-E845-BAA9-C287D0B8FE9F}"/>
              </a:ext>
            </a:extLst>
          </p:cNvPr>
          <p:cNvSpPr>
            <a:spLocks noGrp="1"/>
          </p:cNvSpPr>
          <p:nvPr>
            <p:ph sz="half" idx="14"/>
          </p:nvPr>
        </p:nvSpPr>
        <p:spPr>
          <a:xfrm>
            <a:off x="1122505" y="1756575"/>
            <a:ext cx="7751433" cy="465188"/>
          </a:xfrm>
        </p:spPr>
        <p:txBody>
          <a:bodyPr/>
          <a:lstStyle/>
          <a:p>
            <a:r>
              <a:rPr lang="es-CO" dirty="0"/>
              <a:t>Los acuerdos y documentos se publicaron en el menú Consulta de la página WEB del CNO a partir del 18 de febrero de 2022 y hasta el 10 de marzo de 2022.</a:t>
            </a:r>
          </a:p>
        </p:txBody>
      </p:sp>
      <p:sp>
        <p:nvSpPr>
          <p:cNvPr id="5" name="Marcador de contenido 4">
            <a:extLst>
              <a:ext uri="{FF2B5EF4-FFF2-40B4-BE49-F238E27FC236}">
                <a16:creationId xmlns:a16="http://schemas.microsoft.com/office/drawing/2014/main" id="{84D52688-C091-2543-9258-A49B6E64E648}"/>
              </a:ext>
            </a:extLst>
          </p:cNvPr>
          <p:cNvSpPr>
            <a:spLocks noGrp="1"/>
          </p:cNvSpPr>
          <p:nvPr>
            <p:ph sz="half" idx="15"/>
          </p:nvPr>
        </p:nvSpPr>
        <p:spPr/>
        <p:txBody>
          <a:bodyPr anchor="ctr"/>
          <a:lstStyle/>
          <a:p>
            <a:pPr algn="ctr"/>
            <a:r>
              <a:rPr lang="es-CO" dirty="0"/>
              <a:t>COMENTARIOS RECIBIDOS: ENEL Colombia, CELSIA, ISAGEN, XM, ASOCODIS, CREG</a:t>
            </a:r>
          </a:p>
        </p:txBody>
      </p:sp>
      <p:sp>
        <p:nvSpPr>
          <p:cNvPr id="7" name="Marcador de contenido 3">
            <a:extLst>
              <a:ext uri="{FF2B5EF4-FFF2-40B4-BE49-F238E27FC236}">
                <a16:creationId xmlns:a16="http://schemas.microsoft.com/office/drawing/2014/main" id="{658F7140-FBFD-0C4A-B4AF-F183A2ACAE7F}"/>
              </a:ext>
            </a:extLst>
          </p:cNvPr>
          <p:cNvSpPr txBox="1">
            <a:spLocks/>
          </p:cNvSpPr>
          <p:nvPr/>
        </p:nvSpPr>
        <p:spPr>
          <a:xfrm>
            <a:off x="1122505" y="3396475"/>
            <a:ext cx="7751433" cy="465188"/>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lang="es-ES" sz="1100" b="0" kern="1200" dirty="0" smtClean="0">
                <a:solidFill>
                  <a:schemeClr val="tx1">
                    <a:lumMod val="50000"/>
                    <a:lumOff val="50000"/>
                  </a:schemeClr>
                </a:solidFill>
                <a:latin typeface="Montserrat Medium" panose="000006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s-ES" sz="1200" kern="1200" dirty="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r>
              <a:rPr lang="es-CO" dirty="0"/>
              <a:t>El documento de respuestas a los comentarios recibidos se publicará como Anexo de los Acuerdos.</a:t>
            </a:r>
          </a:p>
        </p:txBody>
      </p:sp>
    </p:spTree>
    <p:extLst>
      <p:ext uri="{BB962C8B-B14F-4D97-AF65-F5344CB8AC3E}">
        <p14:creationId xmlns:p14="http://schemas.microsoft.com/office/powerpoint/2010/main" val="360318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fontScale="90000"/>
          </a:bodyPr>
          <a:lstStyle/>
          <a:p>
            <a:r>
              <a:rPr lang="es-CO" b="0" dirty="0"/>
              <a:t>Por el cual se aprueba el documento de “Pruebas y verificación de parámetros requeridos para la conexión de generadores distribuidos, </a:t>
            </a:r>
            <a:r>
              <a:rPr lang="es-CO" b="0" dirty="0" err="1"/>
              <a:t>autogeneradores</a:t>
            </a:r>
            <a:r>
              <a:rPr lang="es-CO" b="0" dirty="0"/>
              <a:t> a pequeña escala y </a:t>
            </a:r>
            <a:r>
              <a:rPr lang="es-CO" b="0" dirty="0" err="1"/>
              <a:t>autogeneradores</a:t>
            </a:r>
            <a:r>
              <a:rPr lang="es-CO" b="0" dirty="0"/>
              <a:t> a gran escala con potencia máxima declarada hasta 5 MW"</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Resolución CREG 174 de 2021</a:t>
            </a:r>
          </a:p>
          <a:p>
            <a:r>
              <a:rPr lang="es-CO" dirty="0"/>
              <a:t>Concepto:		Comité de Distribución y SAPE</a:t>
            </a:r>
          </a:p>
          <a:p>
            <a:r>
              <a:rPr lang="es-CO" dirty="0"/>
              <a:t>Recomendación:		Comité de Operación, Comité de Distribución y Comité de Supervisión</a:t>
            </a:r>
          </a:p>
        </p:txBody>
      </p:sp>
      <p:pic>
        <p:nvPicPr>
          <p:cNvPr id="5" name="Imagen 4">
            <a:extLst>
              <a:ext uri="{FF2B5EF4-FFF2-40B4-BE49-F238E27FC236}">
                <a16:creationId xmlns:a16="http://schemas.microsoft.com/office/drawing/2014/main" id="{A40A3558-F9AF-F447-8DF9-F6241DF99DFD}"/>
              </a:ext>
            </a:extLst>
          </p:cNvPr>
          <p:cNvPicPr>
            <a:picLocks noChangeAspect="1"/>
          </p:cNvPicPr>
          <p:nvPr/>
        </p:nvPicPr>
        <p:blipFill>
          <a:blip r:embed="rId2"/>
          <a:stretch>
            <a:fillRect/>
          </a:stretch>
        </p:blipFill>
        <p:spPr>
          <a:xfrm>
            <a:off x="1723086" y="2830556"/>
            <a:ext cx="6550269" cy="809329"/>
          </a:xfrm>
          <a:prstGeom prst="rect">
            <a:avLst/>
          </a:prstGeom>
        </p:spPr>
      </p:pic>
    </p:spTree>
    <p:extLst>
      <p:ext uri="{BB962C8B-B14F-4D97-AF65-F5344CB8AC3E}">
        <p14:creationId xmlns:p14="http://schemas.microsoft.com/office/powerpoint/2010/main" val="106439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aprueban los requisitos de la supervisión para la generación distribuida y autogeneración a gran escala con potencia máxima declarada hasta 5 MW</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Resolución CREG 174 de 2021</a:t>
            </a:r>
          </a:p>
          <a:p>
            <a:r>
              <a:rPr lang="es-CO" dirty="0"/>
              <a:t>Concepto:		Comité de Distribución y SAPE</a:t>
            </a:r>
          </a:p>
          <a:p>
            <a:r>
              <a:rPr lang="es-CO" dirty="0"/>
              <a:t>Recomendación:		Comité de Operación, Comité de Distribución y Comité de Supervisión</a:t>
            </a:r>
          </a:p>
        </p:txBody>
      </p:sp>
      <p:pic>
        <p:nvPicPr>
          <p:cNvPr id="3" name="Imagen 2">
            <a:extLst>
              <a:ext uri="{FF2B5EF4-FFF2-40B4-BE49-F238E27FC236}">
                <a16:creationId xmlns:a16="http://schemas.microsoft.com/office/drawing/2014/main" id="{25A95FB9-2A3C-2847-8FD4-F620DA36EA1A}"/>
              </a:ext>
            </a:extLst>
          </p:cNvPr>
          <p:cNvPicPr>
            <a:picLocks noChangeAspect="1"/>
          </p:cNvPicPr>
          <p:nvPr/>
        </p:nvPicPr>
        <p:blipFill>
          <a:blip r:embed="rId2"/>
          <a:stretch>
            <a:fillRect/>
          </a:stretch>
        </p:blipFill>
        <p:spPr>
          <a:xfrm>
            <a:off x="2022025" y="2406393"/>
            <a:ext cx="5952392" cy="1522386"/>
          </a:xfrm>
          <a:prstGeom prst="rect">
            <a:avLst/>
          </a:prstGeom>
        </p:spPr>
      </p:pic>
    </p:spTree>
    <p:extLst>
      <p:ext uri="{BB962C8B-B14F-4D97-AF65-F5344CB8AC3E}">
        <p14:creationId xmlns:p14="http://schemas.microsoft.com/office/powerpoint/2010/main" val="184417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532EE-B2C0-A547-B425-B30FB1984F2F}"/>
              </a:ext>
            </a:extLst>
          </p:cNvPr>
          <p:cNvSpPr>
            <a:spLocks noGrp="1"/>
          </p:cNvSpPr>
          <p:nvPr>
            <p:ph type="title"/>
          </p:nvPr>
        </p:nvSpPr>
        <p:spPr/>
        <p:txBody>
          <a:bodyPr/>
          <a:lstStyle/>
          <a:p>
            <a:r>
              <a:rPr lang="es-CO" dirty="0"/>
              <a:t>Documentos</a:t>
            </a:r>
          </a:p>
        </p:txBody>
      </p:sp>
      <p:sp>
        <p:nvSpPr>
          <p:cNvPr id="3" name="Marcador de texto 2">
            <a:extLst>
              <a:ext uri="{FF2B5EF4-FFF2-40B4-BE49-F238E27FC236}">
                <a16:creationId xmlns:a16="http://schemas.microsoft.com/office/drawing/2014/main" id="{19D6C449-18D5-294D-B6BB-7EF5798E77FF}"/>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245997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4" y="1363202"/>
            <a:ext cx="7751433" cy="698523"/>
          </a:xfrm>
        </p:spPr>
        <p:txBody>
          <a:bodyPr>
            <a:normAutofit/>
          </a:bodyPr>
          <a:lstStyle/>
          <a:p>
            <a:r>
              <a:rPr lang="es-CO" b="0" dirty="0"/>
              <a:t>Lineamientos y Contenido Estudio de Conexión Simplificado</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4" y="2148902"/>
            <a:ext cx="7751433" cy="931748"/>
          </a:xfrm>
        </p:spPr>
        <p:txBody>
          <a:bodyPr/>
          <a:lstStyle/>
          <a:p>
            <a:r>
              <a:rPr lang="es-CO" dirty="0"/>
              <a:t>Cumplimiento:		Resolución CREG 174 de 2021</a:t>
            </a:r>
          </a:p>
          <a:p>
            <a:r>
              <a:rPr lang="es-CO" dirty="0"/>
              <a:t>Concepto:		Comité de Distribución y SAPE</a:t>
            </a:r>
          </a:p>
          <a:p>
            <a:r>
              <a:rPr lang="es-CO" dirty="0"/>
              <a:t>Recomendación:		Comité de Operación, Comité de Distribución y Comité de Supervisión</a:t>
            </a:r>
          </a:p>
        </p:txBody>
      </p:sp>
      <p:sp>
        <p:nvSpPr>
          <p:cNvPr id="5" name="Título 1">
            <a:extLst>
              <a:ext uri="{FF2B5EF4-FFF2-40B4-BE49-F238E27FC236}">
                <a16:creationId xmlns:a16="http://schemas.microsoft.com/office/drawing/2014/main" id="{A8AF2F00-4475-5347-9BB2-4FF72C6790A7}"/>
              </a:ext>
            </a:extLst>
          </p:cNvPr>
          <p:cNvSpPr txBox="1">
            <a:spLocks/>
          </p:cNvSpPr>
          <p:nvPr/>
        </p:nvSpPr>
        <p:spPr>
          <a:xfrm>
            <a:off x="1122504" y="2887164"/>
            <a:ext cx="7751433" cy="69852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CO" b="0" dirty="0"/>
              <a:t>Formato Conexión Simplificado</a:t>
            </a:r>
            <a:endParaRPr lang="es-CO" dirty="0"/>
          </a:p>
        </p:txBody>
      </p:sp>
      <p:sp>
        <p:nvSpPr>
          <p:cNvPr id="7" name="Marcador de contenido 3">
            <a:extLst>
              <a:ext uri="{FF2B5EF4-FFF2-40B4-BE49-F238E27FC236}">
                <a16:creationId xmlns:a16="http://schemas.microsoft.com/office/drawing/2014/main" id="{CBC25F8D-03BE-A94C-913E-9A83994BEE1A}"/>
              </a:ext>
            </a:extLst>
          </p:cNvPr>
          <p:cNvSpPr txBox="1">
            <a:spLocks/>
          </p:cNvSpPr>
          <p:nvPr/>
        </p:nvSpPr>
        <p:spPr>
          <a:xfrm>
            <a:off x="1122504" y="3581392"/>
            <a:ext cx="7751433" cy="931748"/>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lang="es-ES" sz="1100" b="0" kern="1200" dirty="0" smtClean="0">
                <a:solidFill>
                  <a:schemeClr val="tx1">
                    <a:lumMod val="50000"/>
                    <a:lumOff val="50000"/>
                  </a:schemeClr>
                </a:solidFill>
                <a:latin typeface="Montserrat Medium" panose="000006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s-ES" sz="1200" kern="1200" dirty="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r>
              <a:rPr lang="es-CO" dirty="0"/>
              <a:t>Cumplimiento:		Resolución CREG 174 de 2021</a:t>
            </a:r>
          </a:p>
          <a:p>
            <a:pPr>
              <a:buClrTx/>
            </a:pPr>
            <a:r>
              <a:rPr lang="es-CO" dirty="0"/>
              <a:t>Concepto:		Comité de Distribución y SAPE</a:t>
            </a:r>
          </a:p>
          <a:p>
            <a:pPr>
              <a:buClrTx/>
            </a:pPr>
            <a:r>
              <a:rPr lang="es-CO" dirty="0"/>
              <a:t>Recomendación:		Comité de Operación, Comité de Distribución y Comité de Supervisión</a:t>
            </a:r>
          </a:p>
        </p:txBody>
      </p:sp>
      <p:sp>
        <p:nvSpPr>
          <p:cNvPr id="8" name="CuadroTexto 7">
            <a:extLst>
              <a:ext uri="{FF2B5EF4-FFF2-40B4-BE49-F238E27FC236}">
                <a16:creationId xmlns:a16="http://schemas.microsoft.com/office/drawing/2014/main" id="{4C171562-5142-A345-B83C-B4A70DA15A5B}"/>
              </a:ext>
            </a:extLst>
          </p:cNvPr>
          <p:cNvSpPr txBox="1"/>
          <p:nvPr/>
        </p:nvSpPr>
        <p:spPr>
          <a:xfrm>
            <a:off x="1122504" y="304820"/>
            <a:ext cx="7643014" cy="1200329"/>
          </a:xfrm>
          <a:prstGeom prst="rect">
            <a:avLst/>
          </a:prstGeom>
          <a:noFill/>
        </p:spPr>
        <p:txBody>
          <a:bodyPr wrap="square" rtlCol="0">
            <a:spAutoFit/>
          </a:bodyPr>
          <a:lstStyle/>
          <a:p>
            <a:pPr algn="just"/>
            <a:r>
              <a:rPr lang="es-CO" sz="900" dirty="0">
                <a:solidFill>
                  <a:schemeClr val="bg1">
                    <a:lumMod val="50000"/>
                  </a:schemeClr>
                </a:solidFill>
                <a:latin typeface="Montserrat" pitchFamily="2" charset="77"/>
              </a:rPr>
              <a:t>Artículo 12 (…) “a. Para que los AGPE, AGGE o los GD realicen la solicitud de conexión, se deberá diligenciar un formato de conexión simplificado que será diseñado por el CNO y publicado mediante Circular CREG. Cuando este formato deba ser actualizado, el CNO deberá enviar a la Comisión la propuesta de actualización, con el documento que soporte la propuesta, para su análisis y publicación. </a:t>
            </a:r>
          </a:p>
          <a:p>
            <a:pPr algn="just"/>
            <a:r>
              <a:rPr lang="es-CO" sz="900" dirty="0">
                <a:solidFill>
                  <a:schemeClr val="bg1">
                    <a:lumMod val="50000"/>
                  </a:schemeClr>
                </a:solidFill>
                <a:latin typeface="Montserrat" pitchFamily="2" charset="77"/>
              </a:rPr>
              <a:t>(…) El contenido del estudio de conexión simplificado será diseñado por el CNO y publicado mediante Circular CREG. En el diseño del estudio se deben incluir las causales de rechazo debidamente enumeradas. Cuando este documento de estudio de conexión simplificado deba ser actualizado, el CNO deberá enviar a la Comisión la propuesta de actualización, junto con el documento que soporte la propuesta, para una nueva publicación.”</a:t>
            </a:r>
          </a:p>
        </p:txBody>
      </p:sp>
    </p:spTree>
    <p:extLst>
      <p:ext uri="{BB962C8B-B14F-4D97-AF65-F5344CB8AC3E}">
        <p14:creationId xmlns:p14="http://schemas.microsoft.com/office/powerpoint/2010/main" val="104534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8038725-C843-7546-B526-9982660F7644}"/>
              </a:ext>
            </a:extLst>
          </p:cNvPr>
          <p:cNvSpPr>
            <a:spLocks noGrp="1"/>
          </p:cNvSpPr>
          <p:nvPr>
            <p:ph sz="half" idx="16"/>
          </p:nvPr>
        </p:nvSpPr>
        <p:spPr/>
        <p:txBody>
          <a:bodyPr/>
          <a:lstStyle/>
          <a:p>
            <a:pPr algn="ctr"/>
            <a:r>
              <a:rPr lang="es-CO" sz="4000" dirty="0"/>
              <a:t>Gracias</a:t>
            </a:r>
          </a:p>
        </p:txBody>
      </p:sp>
    </p:spTree>
    <p:extLst>
      <p:ext uri="{BB962C8B-B14F-4D97-AF65-F5344CB8AC3E}">
        <p14:creationId xmlns:p14="http://schemas.microsoft.com/office/powerpoint/2010/main" val="3773015393"/>
      </p:ext>
    </p:extLst>
  </p:cSld>
  <p:clrMapOvr>
    <a:masterClrMapping/>
  </p:clrMapOvr>
</p:sld>
</file>

<file path=ppt/theme/theme1.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E5F92007-F3B1-F141-8623-B94E5F1D4EFB}"/>
    </a:ext>
  </a:extLst>
</a:theme>
</file>

<file path=ppt/theme/theme2.xml><?xml version="1.0" encoding="utf-8"?>
<a:theme xmlns:a="http://schemas.openxmlformats.org/drawingml/2006/main" name="CNO Ve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50B29184-2449-9245-AE03-B109DC9FF63C}"/>
    </a:ext>
  </a:extLst>
</a:theme>
</file>

<file path=ppt/theme/theme3.xml><?xml version="1.0" encoding="utf-8"?>
<a:theme xmlns:a="http://schemas.openxmlformats.org/drawingml/2006/main" name="CNO Naranj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1D713156-C711-124C-A2FC-5CBF00A63049}"/>
    </a:ext>
  </a:extLst>
</a:theme>
</file>

<file path=ppt/theme/theme4.xml><?xml version="1.0" encoding="utf-8"?>
<a:theme xmlns:a="http://schemas.openxmlformats.org/drawingml/2006/main" name="Recursos ext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7C2886EB-C829-BF40-865C-4FE0D3B9FF17}"/>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CNO Turquesa</Template>
  <TotalTime>410</TotalTime>
  <Words>459</Words>
  <Application>Microsoft Office PowerPoint</Application>
  <PresentationFormat>Presentación en pantalla (16:9)</PresentationFormat>
  <Paragraphs>26</Paragraphs>
  <Slides>8</Slides>
  <Notes>1</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8</vt:i4>
      </vt:variant>
    </vt:vector>
  </HeadingPairs>
  <TitlesOfParts>
    <vt:vector size="15" baseType="lpstr">
      <vt:lpstr>Arial</vt:lpstr>
      <vt:lpstr>Montserrat</vt:lpstr>
      <vt:lpstr>Montserrat Medium</vt:lpstr>
      <vt:lpstr>CNO Turquesa</vt:lpstr>
      <vt:lpstr>CNO Verde</vt:lpstr>
      <vt:lpstr>CNO Naranja</vt:lpstr>
      <vt:lpstr>Recursos extra</vt:lpstr>
      <vt:lpstr>Presentación acuerdos y documentos Reunión CNO 663 16 de marzo de 2022</vt:lpstr>
      <vt:lpstr>Acuerdos</vt:lpstr>
      <vt:lpstr>Socialización de los acuerdos y documentos para comentarios en cumplimiento de la Resolución CREG 174 de 2021 modificada por la Resolución CREG 230 de 2021</vt:lpstr>
      <vt:lpstr>Por el cual se aprueba el documento de “Pruebas y verificación de parámetros requeridos para la conexión de generadores distribuidos, autogeneradores a pequeña escala y autogeneradores a gran escala con potencia máxima declarada hasta 5 MW"</vt:lpstr>
      <vt:lpstr>Por el cual se aprueban los requisitos de la supervisión para la generación distribuida y autogeneración a gran escala con potencia máxima declarada hasta 5 MW</vt:lpstr>
      <vt:lpstr>Documentos</vt:lpstr>
      <vt:lpstr>Lineamientos y Contenido Estudio de Conexión Simplificado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creator>Adriana Perez</dc:creator>
  <cp:lastModifiedBy>Alberto Olarte</cp:lastModifiedBy>
  <cp:revision>21</cp:revision>
  <dcterms:created xsi:type="dcterms:W3CDTF">2021-10-06T02:04:35Z</dcterms:created>
  <dcterms:modified xsi:type="dcterms:W3CDTF">2022-03-16T16:30:20Z</dcterms:modified>
</cp:coreProperties>
</file>