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32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273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18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346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6759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15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36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73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29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67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7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8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Sistemas de almacenamiento de energía con baterías SAEB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1126409"/>
            <a:ext cx="7796463" cy="808773"/>
            <a:chOff x="332507" y="2899827"/>
            <a:chExt cx="7113320" cy="8087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7" y="3339268"/>
              <a:ext cx="7113320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Recomendaci</a:t>
              </a:r>
              <a:r>
                <a:rPr lang="es-ES" altLang="en-US" sz="1800" dirty="0">
                  <a:solidFill>
                    <a:srgbClr val="002060"/>
                  </a:solidFill>
                </a:rPr>
                <a:t>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:	Comit</a:t>
              </a:r>
              <a:r>
                <a:rPr lang="es-ES" altLang="en-US" sz="1800" dirty="0">
                  <a:solidFill>
                    <a:srgbClr val="002060"/>
                  </a:solidFill>
                </a:rPr>
                <a:t>é de Operación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Grupos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Trabajo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Subcomités</a:t>
              </a:r>
              <a:r>
                <a:rPr lang="en-US" altLang="en-US" sz="1800" dirty="0">
                  <a:solidFill>
                    <a:srgbClr val="002060"/>
                  </a:solidFill>
                </a:rPr>
                <a:t> y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Comités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B400BFA-8E54-7041-B70E-7ADF4EB3F1E3}"/>
              </a:ext>
            </a:extLst>
          </p:cNvPr>
          <p:cNvSpPr txBox="1"/>
          <p:nvPr/>
        </p:nvSpPr>
        <p:spPr>
          <a:xfrm>
            <a:off x="1347536" y="2105561"/>
            <a:ext cx="779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Por el cual se aprueban los capítulos de los Sistemas de Almacenamiento de Energía Eléctrica con Baterías (SAEB) que se conecten al SIN: "Definiciones", "Condiciones técnicas para la conexión y pruebas que deben cumplir antes de su entrada en operación comercial", "Definición y formato de reporte de los parámetros técnicos (SAEB)" y "Requisitos de entrada en operación comercial de los SAEB"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EFC7C2-3133-1F4C-B77D-E1716603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5" y="3429000"/>
            <a:ext cx="7796464" cy="25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Sistemas de almacenamiento de energía con baterías SAEB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15465644-2E44-5F45-948C-175EABE8B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5" y="1074510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19CF06-3B69-D345-B04B-34FCC9A4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4" y="2100377"/>
            <a:ext cx="7796464" cy="28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Sistemas de almacenamiento de energía con baterías SAEB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15465644-2E44-5F45-948C-175EABE8B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5" y="1074510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4387C2-3F10-0349-89DC-508BDDA7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4" y="2678748"/>
            <a:ext cx="7796465" cy="9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57239" y="21756"/>
            <a:ext cx="8386762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suspensión de plazos de algunas pruebas de parámetros técnicos de plantas de generación despachadas centralmente - COVID19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15465644-2E44-5F45-948C-175EABE8B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5" y="1074510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4685D6-741F-4A49-A802-218225C67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4" y="1935021"/>
            <a:ext cx="7796465" cy="25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9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95928"/>
            <a:ext cx="8964613" cy="3854022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585: publicada para comentarios el    28 de marzo. Comentarios de ISAGEN, PROELECTRICA y TEBSA.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altLang="es-CO" sz="2800" dirty="0">
                <a:latin typeface="Verdana" panose="020B0604030504040204" pitchFamily="34" charset="0"/>
              </a:rPr>
              <a:t> 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586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 de </a:t>
            </a:r>
            <a:r>
              <a:rPr lang="en-US" sz="2400" dirty="0" err="1">
                <a:solidFill>
                  <a:srgbClr val="0070C0"/>
                </a:solidFill>
              </a:rPr>
              <a:t>abril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2020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Acuerdos Por el cual se aprueba la incorporación del cambio en los límites de generación y absorción de potencia reactiva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852210"/>
            <a:ext cx="7796463" cy="1238632"/>
            <a:chOff x="332507" y="2469963"/>
            <a:chExt cx="7113320" cy="123863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Acuerdos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497 de 2010 y 932 de 2017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Controles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6C43B06-476D-3C4F-A663-D2632C31AFE2}"/>
              </a:ext>
            </a:extLst>
          </p:cNvPr>
          <p:cNvSpPr txBox="1"/>
          <p:nvPr/>
        </p:nvSpPr>
        <p:spPr>
          <a:xfrm>
            <a:off x="1347537" y="2525077"/>
            <a:ext cx="8301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CO" sz="2000" dirty="0"/>
              <a:t>Unidades 1 y 2 de la planta de generación Termovalle</a:t>
            </a:r>
          </a:p>
          <a:p>
            <a:pPr algn="just"/>
            <a:endParaRPr lang="es-CO" sz="2000" dirty="0"/>
          </a:p>
          <a:p>
            <a:pPr marL="342900" indent="-342900" algn="just">
              <a:buFontTx/>
              <a:buChar char="-"/>
            </a:pPr>
            <a:r>
              <a:rPr lang="es-CO" sz="2000" dirty="0"/>
              <a:t>Unidad 3 de la planta de generación Cartagena</a:t>
            </a:r>
          </a:p>
          <a:p>
            <a:pPr marL="342900" indent="-342900" algn="just">
              <a:buFontTx/>
              <a:buChar char="-"/>
            </a:pPr>
            <a:endParaRPr lang="es-CO" sz="2000" dirty="0"/>
          </a:p>
          <a:p>
            <a:pPr marL="342900" indent="-342900" algn="just">
              <a:buFontTx/>
              <a:buChar char="-"/>
            </a:pPr>
            <a:r>
              <a:rPr lang="es-CO" sz="2000" dirty="0"/>
              <a:t>Unidades 1 a 10 de la planta de generación Termonorte</a:t>
            </a:r>
          </a:p>
          <a:p>
            <a:pPr marL="342900" indent="-342900" algn="just">
              <a:buFontTx/>
              <a:buChar char="-"/>
            </a:pPr>
            <a:endParaRPr lang="es-CO" sz="2000" dirty="0"/>
          </a:p>
          <a:p>
            <a:pPr marL="342900" indent="-342900" algn="just">
              <a:buFontTx/>
              <a:buChar char="-"/>
            </a:pPr>
            <a:r>
              <a:rPr lang="es-CO" sz="2000" dirty="0"/>
              <a:t>Unidades 1, 2 y 3 de la planta de generación Escuela de Minas</a:t>
            </a:r>
          </a:p>
          <a:p>
            <a:pPr marL="342900" indent="-342900" algn="just">
              <a:buFontTx/>
              <a:buChar char="-"/>
            </a:pPr>
            <a:endParaRPr lang="es-CO" sz="2000" dirty="0"/>
          </a:p>
          <a:p>
            <a:pPr marL="342900" indent="-342900" algn="just">
              <a:buFontTx/>
              <a:buChar char="-"/>
            </a:pPr>
            <a:r>
              <a:rPr lang="es-CO" sz="2000" dirty="0"/>
              <a:t>Unidades de las plantas de generación Gecelca 3 y 3.2  </a:t>
            </a:r>
          </a:p>
        </p:txBody>
      </p:sp>
    </p:spTree>
    <p:extLst>
      <p:ext uri="{BB962C8B-B14F-4D97-AF65-F5344CB8AC3E}">
        <p14:creationId xmlns:p14="http://schemas.microsoft.com/office/powerpoint/2010/main" val="250840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aprobación de cambio de CEN, HR y Rampas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1483581"/>
            <a:ext cx="7796463" cy="1238632"/>
            <a:chOff x="332507" y="2469963"/>
            <a:chExt cx="7113320" cy="123863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Acuerdos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497 de 2010 y 557 de 2010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6926592-926F-D646-AB07-49245C967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7" y="3088782"/>
            <a:ext cx="7796463" cy="22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7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aprobación de cambio de parámetros técnicos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1483581"/>
            <a:ext cx="7796463" cy="1238632"/>
            <a:chOff x="332507" y="2469963"/>
            <a:chExt cx="7113320" cy="123863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Acuerdos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497 de 2010 y 557 de 2010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87BD71A-50C8-DE47-84A3-3A715420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6" y="3010474"/>
            <a:ext cx="7796463" cy="7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aprobación de cambio de parámetros de embalse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6" y="569181"/>
            <a:ext cx="7796463" cy="1238632"/>
            <a:chOff x="332507" y="2469963"/>
            <a:chExt cx="7113320" cy="123863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Acuerdos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497 de 2010 y 917 de 2016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SURER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FFE14E0-A67C-B34F-A387-9E7B1954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6" y="1894634"/>
            <a:ext cx="7796462" cy="48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5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solicitudes aplazamiento entrega series hidrológicas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1039445"/>
            <a:ext cx="7796463" cy="1238632"/>
            <a:chOff x="332507" y="2469963"/>
            <a:chExt cx="7113320" cy="123863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grpFill/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rgbClr val="002060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ón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rgbClr val="002060"/>
                    </a:solidFill>
                  </a:rPr>
                  <a:t>é de Operación</a:t>
                </a:r>
                <a:endParaRPr lang="en-US" altLang="en-US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rgbClr val="002060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Acuerdo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917 de 2016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SURER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91E4513-6DFE-9040-B0DC-626264A5F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3" y="2899547"/>
            <a:ext cx="7796464" cy="6842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531103-D045-A349-9679-2C9EFEBF9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533" y="4012202"/>
            <a:ext cx="7939342" cy="7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347537" y="21756"/>
            <a:ext cx="779646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armonización Acuerdos 1193 de 2019 y 1284 de 2020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1347537" y="1126409"/>
            <a:ext cx="7796463" cy="808773"/>
            <a:chOff x="332507" y="2899827"/>
            <a:chExt cx="7113320" cy="8087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7" y="3339268"/>
              <a:ext cx="7113320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Recomendaci</a:t>
              </a:r>
              <a:r>
                <a:rPr lang="es-ES" altLang="en-US" sz="1800" dirty="0">
                  <a:solidFill>
                    <a:srgbClr val="002060"/>
                  </a:solidFill>
                </a:rPr>
                <a:t>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:	Comit</a:t>
              </a:r>
              <a:r>
                <a:rPr lang="es-ES" altLang="en-US" sz="1800" dirty="0">
                  <a:solidFill>
                    <a:srgbClr val="002060"/>
                  </a:solidFill>
                </a:rPr>
                <a:t>é de Operación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0EC0615-67E0-9342-A5C4-A65BF70C5907}"/>
              </a:ext>
            </a:extLst>
          </p:cNvPr>
          <p:cNvSpPr txBox="1"/>
          <p:nvPr/>
        </p:nvSpPr>
        <p:spPr>
          <a:xfrm>
            <a:off x="1347537" y="2328863"/>
            <a:ext cx="759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dirty="0"/>
              <a:t>Por el cual se establecen y actualizan las definiciones de los parámetros técnicos de las unidades y/o plantas térmicas y los formatos para el reporte de esta 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5A6F60-7FAE-5547-A110-46326D610FE1}"/>
              </a:ext>
            </a:extLst>
          </p:cNvPr>
          <p:cNvSpPr txBox="1"/>
          <p:nvPr/>
        </p:nvSpPr>
        <p:spPr>
          <a:xfrm>
            <a:off x="1347538" y="3429000"/>
            <a:ext cx="759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dirty="0"/>
              <a:t>Se actualizaron las siguientes definiciones en el Anexo 4 del Acuerdo: Tiempo Mínimo fuera de Línea Programada y Tiempo Mínimo Fuera de Línea No Programada</a:t>
            </a:r>
          </a:p>
        </p:txBody>
      </p:sp>
    </p:spTree>
    <p:extLst>
      <p:ext uri="{BB962C8B-B14F-4D97-AF65-F5344CB8AC3E}">
        <p14:creationId xmlns:p14="http://schemas.microsoft.com/office/powerpoint/2010/main" val="1382562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486</Words>
  <Application>Microsoft Office PowerPoint</Application>
  <PresentationFormat>Presentación en pantalla (4:3)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72</cp:revision>
  <dcterms:created xsi:type="dcterms:W3CDTF">2008-10-01T20:44:13Z</dcterms:created>
  <dcterms:modified xsi:type="dcterms:W3CDTF">2020-04-01T23:37:23Z</dcterms:modified>
</cp:coreProperties>
</file>