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76" r:id="rId8"/>
    <p:sldId id="259" r:id="rId9"/>
    <p:sldId id="260" r:id="rId10"/>
    <p:sldId id="268" r:id="rId11"/>
    <p:sldId id="271" r:id="rId12"/>
    <p:sldId id="261" r:id="rId13"/>
    <p:sldId id="269" r:id="rId14"/>
    <p:sldId id="270" r:id="rId15"/>
    <p:sldId id="262" r:id="rId16"/>
    <p:sldId id="272" r:id="rId17"/>
    <p:sldId id="273" r:id="rId18"/>
    <p:sldId id="274" r:id="rId19"/>
    <p:sldId id="275" r:id="rId20"/>
    <p:sldId id="265" r:id="rId21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694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2 de marzo de 2023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actualiza la definición de los tipos de pruebas para las plantas o unidades de generación que están autorizadas para desviarse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121 de 1998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189013-D5DB-4B7F-2EE7-6BF7F462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53" y="2895885"/>
            <a:ext cx="6479694" cy="5564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79EAF9-B26A-54F4-6272-4887A78C1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53" y="3646564"/>
            <a:ext cx="6479694" cy="3599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AA27B4-ED6C-532F-858C-FB3FD77750E2}"/>
              </a:ext>
            </a:extLst>
          </p:cNvPr>
          <p:cNvSpPr txBox="1"/>
          <p:nvPr/>
        </p:nvSpPr>
        <p:spPr>
          <a:xfrm>
            <a:off x="1653988" y="4289612"/>
            <a:ext cx="586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Se separan las pruebas, de tal manera que estas pruebas sean declaradas con códigos diferentes. </a:t>
            </a:r>
          </a:p>
        </p:txBody>
      </p:sp>
    </p:spTree>
    <p:extLst>
      <p:ext uri="{BB962C8B-B14F-4D97-AF65-F5344CB8AC3E}">
        <p14:creationId xmlns:p14="http://schemas.microsoft.com/office/powerpoint/2010/main" val="45452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protocolo para la estimación del factor de conversión de las plantas hidráulicas</a:t>
            </a:r>
            <a:endParaRPr lang="es-CO" sz="1400" spc="-1" dirty="0">
              <a:solidFill>
                <a:srgbClr val="00A666"/>
              </a:solidFill>
              <a:latin typeface="Montserrat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EE90A78D-A06B-3B2D-B753-CB24BD2737B3}"/>
              </a:ext>
            </a:extLst>
          </p:cNvPr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071 de 2006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 y SURER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 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9C6453-93D6-468B-C86D-A69673B55896}"/>
              </a:ext>
            </a:extLst>
          </p:cNvPr>
          <p:cNvSpPr txBox="1"/>
          <p:nvPr/>
        </p:nvSpPr>
        <p:spPr>
          <a:xfrm>
            <a:off x="2656371" y="3784045"/>
            <a:ext cx="4839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Inclusión del parágrafo en el numeral 5.1.1 del Anexo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0AE047-9246-D2F3-0953-ADA86CD8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46" y="2342934"/>
            <a:ext cx="7287093" cy="10997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 la aplicabilidad, la periodicidad y los protocolos para la realización de las pruebas de estatismo y banda muerta de las plantas hidroeléctricas y térmicas despachadas centralmente</a:t>
            </a:r>
            <a:endParaRPr lang="es-CO" sz="1400" spc="-1" dirty="0">
              <a:solidFill>
                <a:srgbClr val="00A666"/>
              </a:solidFill>
              <a:latin typeface="Montserrat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EE90A78D-A06B-3B2D-B753-CB24BD2737B3}"/>
              </a:ext>
            </a:extLst>
          </p:cNvPr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023 de 2001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 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38E287-A15F-24C0-E9B0-908070DF4757}"/>
              </a:ext>
            </a:extLst>
          </p:cNvPr>
          <p:cNvSpPr txBox="1"/>
          <p:nvPr/>
        </p:nvSpPr>
        <p:spPr>
          <a:xfrm>
            <a:off x="1921685" y="2185250"/>
            <a:ext cx="6152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S</a:t>
            </a:r>
            <a:r>
              <a:rPr lang="es-E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itchFamily="2" charset="0"/>
              </a:rPr>
              <a:t>e establecen las condiciones bajo las cuales se aceptan los resultados de las pruebas de estatismo y banda muerta de las pruebas realizadas en un periodo de 1 año anterior al inicio de periodo de realización de las pruebas de estatismo y banda muerta por parte de todas las plantas, en cumplimiento de la Resolución CREG 023 de 2001.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BE0999-D78B-5185-BDD3-E2870756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94" y="3200913"/>
            <a:ext cx="6804212" cy="18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 la integración de la lista de firmas auditoras de las pruebas de potencia reactiva,</a:t>
            </a:r>
            <a:endParaRPr lang="es-CO" sz="1400" spc="-1" dirty="0">
              <a:solidFill>
                <a:srgbClr val="00A666"/>
              </a:solidFill>
              <a:latin typeface="Montserrat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EE90A78D-A06B-3B2D-B753-CB24BD2737B3}"/>
              </a:ext>
            </a:extLst>
          </p:cNvPr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135 de 2013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solidFill>
                <a:srgbClr val="808080"/>
              </a:solidFill>
              <a:latin typeface="Montserrat Medium"/>
              <a:ea typeface="DejaVu Sans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80C8D7-83D7-6BF6-A332-66C50DE84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9" y="2571750"/>
            <a:ext cx="7328647" cy="7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formato para el envió del reporte de los informes y diagnósticos anuales de los Operadores de Red sobre su desempeño operativo</a:t>
            </a:r>
            <a:endParaRPr lang="es-CO" sz="1400" spc="-1" dirty="0">
              <a:solidFill>
                <a:srgbClr val="00A666"/>
              </a:solidFill>
              <a:latin typeface="Montserrat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EE90A78D-A06B-3B2D-B753-CB24BD2737B3}"/>
              </a:ext>
            </a:extLst>
          </p:cNvPr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070 de 1998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57E96B-0D43-0A55-F7EF-A8B1E39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3" y="2679957"/>
            <a:ext cx="7469492" cy="8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Por el cual se actualiza la integración de la lista de verificadores de la aplicación de la regulación de la calidad del servicio en los Sistemas de Distribución Local</a:t>
            </a:r>
            <a:endParaRPr lang="es-CO" sz="1400" spc="-1" dirty="0">
              <a:solidFill>
                <a:srgbClr val="00A666"/>
              </a:solidFill>
              <a:latin typeface="Montserrat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EE90A78D-A06B-3B2D-B753-CB24BD2737B3}"/>
              </a:ext>
            </a:extLst>
          </p:cNvPr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101 032 de 2022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F25378-EDBB-69DD-EB35-45AC2843F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76" y="2045368"/>
            <a:ext cx="7782054" cy="23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2000" b="1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Actas pendientes</a:t>
            </a:r>
            <a:endParaRPr lang="es-CO" sz="2000" b="0" strike="noStrike" spc="-1" dirty="0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526760" y="1103760"/>
            <a:ext cx="7346160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CO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CO" sz="1800" b="0" strike="noStrike" spc="-1" dirty="0">
              <a:latin typeface="Montserrat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5418C-807C-BF3B-FC5D-36948F57E4F4}"/>
              </a:ext>
            </a:extLst>
          </p:cNvPr>
          <p:cNvSpPr txBox="1"/>
          <p:nvPr/>
        </p:nvSpPr>
        <p:spPr>
          <a:xfrm>
            <a:off x="1342571" y="1240971"/>
            <a:ext cx="77361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dirty="0">
                <a:solidFill>
                  <a:schemeClr val="tx1"/>
                </a:solidFill>
                <a:latin typeface="Montserrat" pitchFamily="2" charset="0"/>
              </a:rPr>
              <a:t>ACTA 691: Publicada para comentarios el 31 de enero de 2023. Comentarios de PROELECTRICA e</a:t>
            </a:r>
            <a:r>
              <a:rPr lang="es-MX" altLang="es-CO" dirty="0">
                <a:latin typeface="Montserrat" pitchFamily="2" charset="0"/>
              </a:rPr>
              <a:t> ISAGEN.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tx1"/>
              </a:solidFill>
              <a:latin typeface="Montserrat" pitchFamily="2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Montserrat" pitchFamily="2" charset="0"/>
              </a:rPr>
              <a:t>ACTA 692: Publicada para comentarios el 27 de febrero de 2023 Comentarios de ENEL, EPM, </a:t>
            </a:r>
            <a:r>
              <a:rPr lang="es-MX" altLang="es-CO">
                <a:latin typeface="Montserrat" pitchFamily="2" charset="0"/>
              </a:rPr>
              <a:t>ISAGEN y PROELECTRICA</a:t>
            </a:r>
            <a:r>
              <a:rPr lang="es-MX" altLang="es-CO" dirty="0">
                <a:latin typeface="Montserrat" pitchFamily="2" charset="0"/>
              </a:rPr>
              <a:t>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tx1"/>
              </a:solidFill>
              <a:latin typeface="Montserrat" pitchFamily="2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dirty="0">
                <a:latin typeface="Montserrat" pitchFamily="2" charset="0"/>
              </a:rPr>
              <a:t>ACTA 693: C N O NO PRESENCIAL.</a:t>
            </a:r>
            <a:endParaRPr lang="es-MX" altLang="es-CO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modificación del mínimo técnico del servicio de AGC de la unidad 2 de la central hidroeléctrica PORCE 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1428 de 2021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4368E5-8712-34DD-F81E-53D1EF85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50" y="2406600"/>
            <a:ext cx="7200900" cy="1947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las centrales de generación Paipa 1, 2 y 3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de 2021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1A687C-6347-982D-731A-EA4D8A6B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338" y="2150439"/>
            <a:ext cx="6864724" cy="23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 un cambio en el Nivel Máximo Físico Técnico y de los volúmenes característicos del embalse de Prado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1321 de 2020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4621F8-7A8B-2BEE-5D28-8C9A6CA57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56" y="2118724"/>
            <a:ext cx="5197287" cy="247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 la vigencia de los resultados de la batimetría del embalse Alto Anchicayá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Acuerdo 565 de 2012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AE8E88-CF97-4545-3902-1F38A1011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76" y="2784351"/>
            <a:ext cx="7750441" cy="765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Por el cual se establecen y actualizan las definiciones y los formatos de reporte de los parámetros técnicos de las unidades y plantas hidráulicas, térmicas, eólicas y solares y de los activos del STN y del STR para el planeamiento operativo y la operación del SIN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Resolución CREG 101 028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7AC646-BE90-C74C-CE60-CC757A7374C3}"/>
              </a:ext>
            </a:extLst>
          </p:cNvPr>
          <p:cNvSpPr txBox="1"/>
          <p:nvPr/>
        </p:nvSpPr>
        <p:spPr>
          <a:xfrm>
            <a:off x="1620371" y="2400299"/>
            <a:ext cx="590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Se incluyó el considerando 5 que se refiere al plazo de la transición del artículo 6 de la resolución CREG 101 028 de 2022.</a:t>
            </a:r>
          </a:p>
          <a:p>
            <a:pPr algn="just"/>
            <a:endParaRPr lang="es-ES" sz="1200" dirty="0">
              <a:solidFill>
                <a:schemeClr val="bg1">
                  <a:lumMod val="50000"/>
                </a:schemeClr>
              </a:solidFill>
              <a:latin typeface="Montserrat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Se actualizó el considerando 6 que se refiere al modelo operativo de TEBSA, el cual estuvo vigente hasta la fecha de finalización de la transición de que trata el artículo 6 de la misma resolución.</a:t>
            </a:r>
          </a:p>
        </p:txBody>
      </p:sp>
    </p:spTree>
    <p:extLst>
      <p:ext uri="{BB962C8B-B14F-4D97-AF65-F5344CB8AC3E}">
        <p14:creationId xmlns:p14="http://schemas.microsoft.com/office/powerpoint/2010/main" val="141818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8254</TotalTime>
  <Words>763</Words>
  <Application>Microsoft Office PowerPoint</Application>
  <PresentationFormat>Presentación en pantalla (16:9)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63</cp:revision>
  <dcterms:created xsi:type="dcterms:W3CDTF">2021-10-06T02:04:35Z</dcterms:created>
  <dcterms:modified xsi:type="dcterms:W3CDTF">2023-03-02T00:34:03Z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