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2" r:id="rId2"/>
    <p:sldMasterId id="2147483703" r:id="rId3"/>
    <p:sldMasterId id="214748375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0" r:id="rId6"/>
    <p:sldId id="272" r:id="rId7"/>
    <p:sldId id="271" r:id="rId8"/>
    <p:sldId id="263" r:id="rId9"/>
    <p:sldId id="282" r:id="rId10"/>
    <p:sldId id="293" r:id="rId11"/>
    <p:sldId id="269" r:id="rId1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Medium" panose="00000600000000000000" pitchFamily="2" charset="0"/>
      <p:regular r:id="rId19"/>
      <p:italic r:id="rId20"/>
    </p:embeddedFont>
    <p:embeddedFont>
      <p:font typeface="Montserrat SemiBold" panose="000007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NwCjQo9vD23ktInygd651gS1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73"/>
    <a:srgbClr val="00A666"/>
    <a:srgbClr val="0887A2"/>
    <a:srgbClr val="E23200"/>
    <a:srgbClr val="64BCD4"/>
    <a:srgbClr val="96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66872-C6D3-4791-88D7-AD35B94AD44D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15C4-04A0-4DBB-AD22-E98B963EF8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54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8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927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019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4217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717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1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903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00A666"/>
                </a:solidFill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451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4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79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0412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2951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191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88288"/>
            <a:ext cx="8885445" cy="4931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5557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959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36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851" y="444891"/>
            <a:ext cx="79306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280" y="62889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18554" y="3524537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18554" y="1143344"/>
            <a:ext cx="824617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18554" y="2150983"/>
            <a:ext cx="824617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18554" y="3067440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5627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69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8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503544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66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 sin marcador 2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07" y="444891"/>
            <a:ext cx="7037299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51327" y="3524537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51327" y="1143344"/>
            <a:ext cx="711340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51327" y="2150983"/>
            <a:ext cx="711340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51327" y="3067440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187;p13"/>
          <p:cNvPicPr preferRelativeResize="0"/>
          <p:nvPr userDrawn="1"/>
        </p:nvPicPr>
        <p:blipFill rotWithShape="1">
          <a:blip r:embed="rId2">
            <a:alphaModFix/>
          </a:blip>
          <a:srcRect l="20276"/>
          <a:stretch/>
        </p:blipFill>
        <p:spPr>
          <a:xfrm>
            <a:off x="0" y="480150"/>
            <a:ext cx="142269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5606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845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9765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10" y="4829067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548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51928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72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79" y="4798165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29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6C1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77324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96C11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075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5" name="Marcador de número de diapositiva 5"/>
          <p:cNvSpPr txBox="1">
            <a:spLocks/>
          </p:cNvSpPr>
          <p:nvPr userDrawn="1"/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13406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11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0"/>
            <a:ext cx="916192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71852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96C11E"/>
                </a:solidFill>
              </a:rPr>
              <a:t>HAGA CLIC PARA MODIFICAR EL ESTILO DE TÍTULO DEL PATRÓN</a:t>
            </a:r>
          </a:p>
        </p:txBody>
      </p:sp>
      <p:pic>
        <p:nvPicPr>
          <p:cNvPr id="22" name="Google Shape;170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429" y="58204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1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29" y="290404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2;p1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229" y="87724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3;p12"/>
          <p:cNvSpPr/>
          <p:nvPr userDrawn="1"/>
        </p:nvSpPr>
        <p:spPr>
          <a:xfrm>
            <a:off x="3225304" y="4565690"/>
            <a:ext cx="120900" cy="1191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4674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48756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25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99780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3461299" y="3288926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893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0"/>
            <a:ext cx="8904364" cy="5032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6808694" y="46448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3873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E23200"/>
                </a:solidFill>
              </a:defRPr>
            </a:lvl2pPr>
            <a:lvl3pPr>
              <a:defRPr sz="1100">
                <a:solidFill>
                  <a:srgbClr val="E23200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6383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78922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88" y="444711"/>
            <a:ext cx="788213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117" y="62871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56392" y="3517241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56392" y="1136048"/>
            <a:ext cx="8195724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56392" y="2143687"/>
            <a:ext cx="8195724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56392" y="3060144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68340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722" y="444711"/>
            <a:ext cx="713210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444121" y="3517241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444121" y="1136048"/>
            <a:ext cx="720799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444121" y="2143687"/>
            <a:ext cx="720799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444121" y="3060144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176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564" y="444711"/>
            <a:ext cx="7188260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387366" y="3517241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387366" y="1136048"/>
            <a:ext cx="726475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387366" y="2143687"/>
            <a:ext cx="726475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387366" y="3060144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0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008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18" y="444711"/>
            <a:ext cx="700730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70246" y="3517241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70246" y="1136048"/>
            <a:ext cx="708187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70246" y="2143687"/>
            <a:ext cx="708187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70246" y="3060144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pic>
        <p:nvPicPr>
          <p:cNvPr id="9" name="Google Shape;235;p16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4471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65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76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75231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34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59634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570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32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839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7053394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E51C73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702610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E51C7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7080686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161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846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14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643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E23200"/>
                </a:solidFill>
              </a:rPr>
              <a:t>HAGA CLIC PARA MODIFICAR EL ESTILO DE TÍTULO DEL PATRÓN</a:t>
            </a:r>
          </a:p>
        </p:txBody>
      </p:sp>
      <p:pic>
        <p:nvPicPr>
          <p:cNvPr id="13" name="Google Shape;156;p1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000" y="56520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7;p1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00" y="288720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8;p11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800" y="86040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9;p11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E51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2026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78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227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2330263" cy="435887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52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86037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655347" y="1504950"/>
            <a:ext cx="3271195" cy="1722344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210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0"/>
            <a:ext cx="8919544" cy="5029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1504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802" y="274638"/>
            <a:ext cx="6717547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802" y="1370013"/>
            <a:ext cx="6717547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25"/>
            <a:ext cx="1524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9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789486"/>
            <a:ext cx="4638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3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080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374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7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6198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378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41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57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307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8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91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13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8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41" r:id="rId5"/>
    <p:sldLayoutId id="2147483743" r:id="rId6"/>
    <p:sldLayoutId id="2147483742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3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44" r:id="rId5"/>
    <p:sldLayoutId id="2147483745" r:id="rId6"/>
    <p:sldLayoutId id="214748374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07/07/2022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0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47" r:id="rId5"/>
    <p:sldLayoutId id="2147483748" r:id="rId6"/>
    <p:sldLayoutId id="214748374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2320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3974A03-90E8-4E4C-8DC9-FE3701CFB90E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7BDCC6D-5F3A-40B0-8349-00902C7E8B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906" y="1676400"/>
            <a:ext cx="8588188" cy="179070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Presentación actas y acuerdos</a:t>
            </a:r>
            <a:b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Reunión CNO 671</a:t>
            </a:r>
            <a:b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 de julio de 2022</a:t>
            </a:r>
            <a:endParaRPr lang="es-ES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7" y="561394"/>
            <a:ext cx="13525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C9736-6631-104F-8EBD-E558BBCF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C60364-5939-5E4B-8B20-ABEFFC94A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965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A750C-2F10-0247-B97D-E0044B54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583" y="50800"/>
            <a:ext cx="7347355" cy="254000"/>
          </a:xfrm>
        </p:spPr>
        <p:txBody>
          <a:bodyPr>
            <a:noAutofit/>
          </a:bodyPr>
          <a:lstStyle/>
          <a:p>
            <a:r>
              <a:rPr lang="es-CO" sz="2400" dirty="0"/>
              <a:t>Actas pendientes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07B7EE-0D03-5C4A-A7A9-4ED476FCD5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78856" y="761999"/>
            <a:ext cx="7765143" cy="3490687"/>
          </a:xfrm>
        </p:spPr>
        <p:txBody>
          <a:bodyPr/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668: Publicada para comentarios el 30 de mayo. Comentarios de PROELECTRICA, TEBSA, EPM, ISAGEN, ENERTOTAL y GECELCA.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669: Publicada para comentarios el 4 de julio. Comentarios de ISAGEN, ENERTOTAL, ISAGEN y EDELSUROESTE y GECELCA.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670: Publicada para comentarios el 4 de julio. Comentarios de ISAGEN.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18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0" lvl="2" indent="0" algn="just">
              <a:buNone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r>
              <a:rPr lang="es-CO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878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532EE-B2C0-A547-B425-B30FB198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Acuerdos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6C449-18D5-294D-B6BB-7EF5798E7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1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incorporación de un cambio en el factor de conversión de la central hidroeléctrica Betania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1413 y 1419 de 2021</a:t>
            </a:r>
          </a:p>
          <a:p>
            <a:r>
              <a:rPr lang="es-CO" dirty="0"/>
              <a:t>Concepto:		SURER y Subcomité de Plantas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F045A6-2A4E-4F96-40FB-03A8CCC71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35" y="2312945"/>
            <a:ext cx="6564371" cy="20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483498"/>
            <a:ext cx="7751433" cy="605075"/>
          </a:xfrm>
        </p:spPr>
        <p:txBody>
          <a:bodyPr>
            <a:normAutofit/>
          </a:bodyPr>
          <a:lstStyle/>
          <a:p>
            <a:r>
              <a:rPr lang="es-CO" b="0" dirty="0"/>
              <a:t>Por los cuales se aprueba la actualización de la integración del CNO, del Comité de Transmisión y del Comité de Distribución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164828"/>
            <a:ext cx="7625569" cy="286900"/>
          </a:xfrm>
        </p:spPr>
        <p:txBody>
          <a:bodyPr/>
          <a:lstStyle/>
          <a:p>
            <a:r>
              <a:rPr lang="es-CO" dirty="0"/>
              <a:t>Cumplimiento:		Acuerdo 1511 de 2021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2E59E2-77CB-A67B-35EB-0F9D6A352D19}"/>
              </a:ext>
            </a:extLst>
          </p:cNvPr>
          <p:cNvSpPr txBox="1"/>
          <p:nvPr/>
        </p:nvSpPr>
        <p:spPr>
          <a:xfrm>
            <a:off x="1234911" y="2205872"/>
            <a:ext cx="709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Se actualiza la razón social de AES CHIVOR &amp; CIA S.C.A &amp; E.S.P. por AES COLOMBIA &amp; CIA S.C.A E.S.P.</a:t>
            </a:r>
          </a:p>
        </p:txBody>
      </p:sp>
    </p:spTree>
    <p:extLst>
      <p:ext uri="{BB962C8B-B14F-4D97-AF65-F5344CB8AC3E}">
        <p14:creationId xmlns:p14="http://schemas.microsoft.com/office/powerpoint/2010/main" val="159985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483498"/>
            <a:ext cx="7751433" cy="605075"/>
          </a:xfrm>
        </p:spPr>
        <p:txBody>
          <a:bodyPr>
            <a:normAutofit/>
          </a:bodyPr>
          <a:lstStyle/>
          <a:p>
            <a:r>
              <a:rPr lang="es-CO" b="0" dirty="0"/>
              <a:t>Por el cual se aprueba la modificación del Reglamento Interno del Consejo Nacional de Operación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164828"/>
            <a:ext cx="7751433" cy="277473"/>
          </a:xfrm>
        </p:spPr>
        <p:txBody>
          <a:bodyPr/>
          <a:lstStyle/>
          <a:p>
            <a:r>
              <a:rPr lang="es-CO" dirty="0"/>
              <a:t>Recomendación:		Comité Legal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391FF2-EAFC-A34A-BE89-116948162F81}"/>
              </a:ext>
            </a:extLst>
          </p:cNvPr>
          <p:cNvSpPr txBox="1"/>
          <p:nvPr/>
        </p:nvSpPr>
        <p:spPr>
          <a:xfrm>
            <a:off x="1269920" y="1551459"/>
            <a:ext cx="74566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Se generaliza el procedimiento de selección del representante de la demanda regulada (las reglas estaban previstas para el año 2022).</a:t>
            </a:r>
          </a:p>
          <a:p>
            <a:pPr marL="285750" indent="-285750" algn="just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Se establece la repetición por 1 vez del procedimiento de convocatoria, cuando en la primera convocatoria nadie se postula o quien se postula no cumple los requisitos.</a:t>
            </a:r>
          </a:p>
          <a:p>
            <a:pPr marL="285750" indent="-285750" algn="just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Se establecen las reglas del procedimiento de convocatoria para la selección de los miembros por elección en cualquier momento del año calendario, cuando hay vacancia.</a:t>
            </a:r>
          </a:p>
          <a:p>
            <a:pPr marL="285750" indent="-285750" algn="just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El periodo de un miembro por elección del CNO puede ser inferior a 1 año calendario.</a:t>
            </a:r>
          </a:p>
          <a:p>
            <a:pPr marL="285750" indent="-285750" algn="just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Se aclara que también hay vacancia cuando la empresa que se postula no cumple con los términos y condiciones para ser miembro por elección.</a:t>
            </a:r>
          </a:p>
          <a:p>
            <a:pPr marL="285750" indent="-285750" algn="just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Se establece el deber de todos los miembros del CNO de cumplir con los trámites de adhesión como fideicomitente al contrato de fiducia mercantil irrevocable de administración y pagos del CNO y la obligación de pago de las cuotas de presupuesto.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038725-C843-7546-B526-9982660F764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algn="ctr"/>
            <a:r>
              <a:rPr lang="es-CO" sz="4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73015393"/>
      </p:ext>
    </p:extLst>
  </p:cSld>
  <p:clrMapOvr>
    <a:masterClrMapping/>
  </p:clrMapOvr>
</p:sld>
</file>

<file path=ppt/theme/theme1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E5F92007-F3B1-F141-8623-B94E5F1D4EFB}"/>
    </a:ext>
  </a:extLst>
</a:theme>
</file>

<file path=ppt/theme/theme2.xml><?xml version="1.0" encoding="utf-8"?>
<a:theme xmlns:a="http://schemas.openxmlformats.org/drawingml/2006/main" name="CNO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50B29184-2449-9245-AE03-B109DC9FF63C}"/>
    </a:ext>
  </a:extLst>
</a:theme>
</file>

<file path=ppt/theme/theme3.xml><?xml version="1.0" encoding="utf-8"?>
<a:theme xmlns:a="http://schemas.openxmlformats.org/drawingml/2006/main" name="CNO Nara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1D713156-C711-124C-A2FC-5CBF00A63049}"/>
    </a:ext>
  </a:extLst>
</a:theme>
</file>

<file path=ppt/theme/theme4.xml><?xml version="1.0" encoding="utf-8"?>
<a:theme xmlns:a="http://schemas.openxmlformats.org/drawingml/2006/main" name="Recursos ex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7C2886EB-C829-BF40-865C-4FE0D3B9FF17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7723</TotalTime>
  <Words>380</Words>
  <Application>Microsoft Office PowerPoint</Application>
  <PresentationFormat>Presentación en pantalla (16:9)</PresentationFormat>
  <Paragraphs>32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Wingdings</vt:lpstr>
      <vt:lpstr>Courier New</vt:lpstr>
      <vt:lpstr>Montserrat SemiBold</vt:lpstr>
      <vt:lpstr>Montserrat</vt:lpstr>
      <vt:lpstr>Montserrat Medium</vt:lpstr>
      <vt:lpstr>CNO Turquesa</vt:lpstr>
      <vt:lpstr>CNO Verde</vt:lpstr>
      <vt:lpstr>CNO Naranja</vt:lpstr>
      <vt:lpstr>Recursos extra</vt:lpstr>
      <vt:lpstr>Presentación actas y acuerdos Reunión CNO 671 7 de julio de 2022</vt:lpstr>
      <vt:lpstr>Actas</vt:lpstr>
      <vt:lpstr>Actas pendientes</vt:lpstr>
      <vt:lpstr>Acuerdos</vt:lpstr>
      <vt:lpstr>Por el cual se aprueba la incorporación de un cambio en el factor de conversión de la central hidroeléctrica Betania</vt:lpstr>
      <vt:lpstr>Por los cuales se aprueba la actualización de la integración del CNO, del Comité de Transmisión y del Comité de Distribución</vt:lpstr>
      <vt:lpstr>Por el cual se aprueba la modificación del Reglamento Interno del Consejo Nacional de Operación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creator>Adriana Perez</dc:creator>
  <cp:lastModifiedBy>Alberto Olarte</cp:lastModifiedBy>
  <cp:revision>38</cp:revision>
  <dcterms:created xsi:type="dcterms:W3CDTF">2021-10-06T02:04:35Z</dcterms:created>
  <dcterms:modified xsi:type="dcterms:W3CDTF">2022-07-07T12:45:57Z</dcterms:modified>
</cp:coreProperties>
</file>