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24"/>
  </p:notesMasterIdLst>
  <p:sldIdLst>
    <p:sldId id="498" r:id="rId3"/>
    <p:sldId id="499" r:id="rId4"/>
    <p:sldId id="551" r:id="rId5"/>
    <p:sldId id="552" r:id="rId6"/>
    <p:sldId id="554" r:id="rId7"/>
    <p:sldId id="553" r:id="rId8"/>
    <p:sldId id="523" r:id="rId9"/>
    <p:sldId id="543" r:id="rId10"/>
    <p:sldId id="544" r:id="rId11"/>
    <p:sldId id="545" r:id="rId12"/>
    <p:sldId id="546" r:id="rId13"/>
    <p:sldId id="531" r:id="rId14"/>
    <p:sldId id="532" r:id="rId15"/>
    <p:sldId id="518" r:id="rId16"/>
    <p:sldId id="542" r:id="rId17"/>
    <p:sldId id="536" r:id="rId18"/>
    <p:sldId id="534" r:id="rId19"/>
    <p:sldId id="549" r:id="rId20"/>
    <p:sldId id="550" r:id="rId21"/>
    <p:sldId id="497" r:id="rId22"/>
    <p:sldId id="390" r:id="rId23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953C"/>
    <a:srgbClr val="1BA075"/>
    <a:srgbClr val="FFA800"/>
    <a:srgbClr val="0000FF"/>
    <a:srgbClr val="3333FF"/>
    <a:srgbClr val="236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Estilo medio 3 - Énfasis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441" autoAdjust="0"/>
    <p:restoredTop sz="91647" autoAdjust="0"/>
  </p:normalViewPr>
  <p:slideViewPr>
    <p:cSldViewPr snapToGrid="0">
      <p:cViewPr varScale="1">
        <p:scale>
          <a:sx n="114" d="100"/>
          <a:sy n="114" d="100"/>
        </p:scale>
        <p:origin x="732" y="114"/>
      </p:cViewPr>
      <p:guideLst>
        <p:guide orient="horz" pos="2160"/>
        <p:guide pos="3863"/>
      </p:guideLst>
    </p:cSldViewPr>
  </p:slid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8C3737-A70E-46AA-95C4-645A80F58062}" type="datetimeFigureOut">
              <a:rPr lang="es-CO" smtClean="0"/>
              <a:pPr/>
              <a:t>5/03/2020</a:t>
            </a:fld>
            <a:endParaRPr lang="es-CO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335BC4-DB34-4A69-9A5E-5BE87E4FE0AE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465699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335BC4-DB34-4A69-9A5E-5BE87E4FE0AE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92693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JULIETA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3B8AB-64CB-49AF-82F2-F18B460E1256}" type="slidenum">
              <a:rPr lang="es-CO" smtClean="0"/>
              <a:t>18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3502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JULIETA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3B8AB-64CB-49AF-82F2-F18B460E1256}" type="slidenum">
              <a:rPr lang="es-CO" smtClean="0"/>
              <a:t>19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615551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JULIETA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3B8AB-64CB-49AF-82F2-F18B460E1256}" type="slidenum">
              <a:rPr lang="es-CO" smtClean="0"/>
              <a:t>20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2945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804F8-EEBC-4334-99CA-9C4817AAE49C}" type="datetimeFigureOut">
              <a:rPr lang="es-CO" smtClean="0"/>
              <a:pPr/>
              <a:t>5/03/2020</a:t>
            </a:fld>
            <a:endParaRPr lang="es-C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A9FE05-3260-4B17-BE68-C3DE30858173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282561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804F8-EEBC-4334-99CA-9C4817AAE49C}" type="datetimeFigureOut">
              <a:rPr lang="es-CO" smtClean="0"/>
              <a:pPr/>
              <a:t>5/03/2020</a:t>
            </a:fld>
            <a:endParaRPr lang="es-C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A9FE05-3260-4B17-BE68-C3DE30858173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714162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804F8-EEBC-4334-99CA-9C4817AAE49C}" type="datetimeFigureOut">
              <a:rPr lang="es-CO" smtClean="0"/>
              <a:pPr/>
              <a:t>5/03/2020</a:t>
            </a:fld>
            <a:endParaRPr lang="es-C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A9FE05-3260-4B17-BE68-C3DE30858173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1798790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60255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804F8-EEBC-4334-99CA-9C4817AAE49C}" type="datetimeFigureOut">
              <a:rPr kumimoji="0" lang="es-C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5/03/2020</a:t>
            </a:fld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9FE05-3260-4B17-BE68-C3DE30858173}" type="slidenum">
              <a:rPr kumimoji="0" lang="es-C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6629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804F8-EEBC-4334-99CA-9C4817AAE49C}" type="datetimeFigureOut">
              <a:rPr kumimoji="0" lang="es-C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5/03/2020</a:t>
            </a:fld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9FE05-3260-4B17-BE68-C3DE30858173}" type="slidenum">
              <a:rPr kumimoji="0" lang="es-C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34661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804F8-EEBC-4334-99CA-9C4817AAE49C}" type="datetimeFigureOut">
              <a:rPr kumimoji="0" lang="es-C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5/03/2020</a:t>
            </a:fld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9FE05-3260-4B17-BE68-C3DE30858173}" type="slidenum">
              <a:rPr kumimoji="0" lang="es-C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34977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804F8-EEBC-4334-99CA-9C4817AAE49C}" type="datetimeFigureOut">
              <a:rPr kumimoji="0" lang="es-C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5/03/2020</a:t>
            </a:fld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9FE05-3260-4B17-BE68-C3DE30858173}" type="slidenum">
              <a:rPr kumimoji="0" lang="es-C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9003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804F8-EEBC-4334-99CA-9C4817AAE49C}" type="datetimeFigureOut">
              <a:rPr kumimoji="0" lang="es-C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5/03/2020</a:t>
            </a:fld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9FE05-3260-4B17-BE68-C3DE30858173}" type="slidenum">
              <a:rPr kumimoji="0" lang="es-C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43290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804F8-EEBC-4334-99CA-9C4817AAE49C}" type="datetimeFigureOut">
              <a:rPr kumimoji="0" lang="es-C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5/03/2020</a:t>
            </a:fld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9FE05-3260-4B17-BE68-C3DE30858173}" type="slidenum">
              <a:rPr kumimoji="0" lang="es-C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03158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804F8-EEBC-4334-99CA-9C4817AAE49C}" type="datetimeFigureOut">
              <a:rPr kumimoji="0" lang="es-C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5/03/2020</a:t>
            </a:fld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9FE05-3260-4B17-BE68-C3DE30858173}" type="slidenum">
              <a:rPr kumimoji="0" lang="es-C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3293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804F8-EEBC-4334-99CA-9C4817AAE49C}" type="datetimeFigureOut">
              <a:rPr lang="es-CO" smtClean="0"/>
              <a:pPr/>
              <a:t>5/03/2020</a:t>
            </a:fld>
            <a:endParaRPr lang="es-C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A9FE05-3260-4B17-BE68-C3DE30858173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8479268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804F8-EEBC-4334-99CA-9C4817AAE49C}" type="datetimeFigureOut">
              <a:rPr kumimoji="0" lang="es-C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5/03/2020</a:t>
            </a:fld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9FE05-3260-4B17-BE68-C3DE30858173}" type="slidenum">
              <a:rPr kumimoji="0" lang="es-C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6027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804F8-EEBC-4334-99CA-9C4817AAE49C}" type="datetimeFigureOut">
              <a:rPr kumimoji="0" lang="es-C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5/03/2020</a:t>
            </a:fld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9FE05-3260-4B17-BE68-C3DE30858173}" type="slidenum">
              <a:rPr kumimoji="0" lang="es-C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76790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804F8-EEBC-4334-99CA-9C4817AAE49C}" type="datetimeFigureOut">
              <a:rPr kumimoji="0" lang="es-C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5/03/2020</a:t>
            </a:fld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9FE05-3260-4B17-BE68-C3DE30858173}" type="slidenum">
              <a:rPr kumimoji="0" lang="es-C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082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804F8-EEBC-4334-99CA-9C4817AAE49C}" type="datetimeFigureOut">
              <a:rPr kumimoji="0" lang="es-C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5/03/2020</a:t>
            </a:fld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9FE05-3260-4B17-BE68-C3DE30858173}" type="slidenum">
              <a:rPr kumimoji="0" lang="es-C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78619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Image Over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Insert Picture Here 2018.png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9" name="Rectangle"/>
          <p:cNvSpPr>
            <a:spLocks noGrp="1"/>
          </p:cNvSpPr>
          <p:nvPr>
            <p:ph type="body" idx="14"/>
          </p:nvPr>
        </p:nvSpPr>
        <p:spPr>
          <a:xfrm>
            <a:off x="635000" y="635000"/>
            <a:ext cx="10922000" cy="5588000"/>
          </a:xfrm>
          <a:prstGeom prst="rect">
            <a:avLst/>
          </a:prstGeom>
          <a:solidFill>
            <a:srgbClr val="FFFFFF">
              <a:alpha val="75000"/>
            </a:srgbClr>
          </a:solidFill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defRPr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0" name="Shape"/>
          <p:cNvSpPr>
            <a:spLocks noGrp="1"/>
          </p:cNvSpPr>
          <p:nvPr>
            <p:ph type="body" idx="15"/>
          </p:nvPr>
        </p:nvSpPr>
        <p:spPr>
          <a:xfrm>
            <a:off x="317500" y="317500"/>
            <a:ext cx="11557000" cy="6223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007" y="0"/>
                </a:moveTo>
                <a:lnTo>
                  <a:pt x="21007" y="220"/>
                </a:lnTo>
                <a:lnTo>
                  <a:pt x="21481" y="220"/>
                </a:lnTo>
                <a:lnTo>
                  <a:pt x="21481" y="1102"/>
                </a:lnTo>
                <a:lnTo>
                  <a:pt x="21600" y="1102"/>
                </a:lnTo>
                <a:lnTo>
                  <a:pt x="21600" y="0"/>
                </a:lnTo>
                <a:lnTo>
                  <a:pt x="21007" y="0"/>
                </a:lnTo>
                <a:close/>
                <a:moveTo>
                  <a:pt x="0" y="20498"/>
                </a:moveTo>
                <a:lnTo>
                  <a:pt x="0" y="21600"/>
                </a:lnTo>
                <a:lnTo>
                  <a:pt x="593" y="21600"/>
                </a:lnTo>
                <a:lnTo>
                  <a:pt x="593" y="21380"/>
                </a:lnTo>
                <a:lnTo>
                  <a:pt x="119" y="21380"/>
                </a:lnTo>
                <a:lnTo>
                  <a:pt x="119" y="20498"/>
                </a:lnTo>
                <a:lnTo>
                  <a:pt x="0" y="20498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defRPr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9516" y="6540500"/>
            <a:ext cx="226619" cy="23053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8158471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804F8-EEBC-4334-99CA-9C4817AAE49C}" type="datetimeFigureOut">
              <a:rPr lang="es-CO" smtClean="0"/>
              <a:pPr/>
              <a:t>5/03/2020</a:t>
            </a:fld>
            <a:endParaRPr lang="es-C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A9FE05-3260-4B17-BE68-C3DE30858173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777236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804F8-EEBC-4334-99CA-9C4817AAE49C}" type="datetimeFigureOut">
              <a:rPr lang="es-CO" smtClean="0"/>
              <a:pPr/>
              <a:t>5/03/2020</a:t>
            </a:fld>
            <a:endParaRPr lang="es-CO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A9FE05-3260-4B17-BE68-C3DE30858173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64056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804F8-EEBC-4334-99CA-9C4817AAE49C}" type="datetimeFigureOut">
              <a:rPr lang="es-CO" smtClean="0"/>
              <a:pPr/>
              <a:t>5/03/2020</a:t>
            </a:fld>
            <a:endParaRPr lang="es-CO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A9FE05-3260-4B17-BE68-C3DE30858173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600505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804F8-EEBC-4334-99CA-9C4817AAE49C}" type="datetimeFigureOut">
              <a:rPr lang="es-CO" smtClean="0"/>
              <a:pPr/>
              <a:t>5/03/2020</a:t>
            </a:fld>
            <a:endParaRPr lang="es-C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A9FE05-3260-4B17-BE68-C3DE30858173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510978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804F8-EEBC-4334-99CA-9C4817AAE49C}" type="datetimeFigureOut">
              <a:rPr lang="es-CO" smtClean="0"/>
              <a:pPr/>
              <a:t>5/03/2020</a:t>
            </a:fld>
            <a:endParaRPr lang="es-CO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A9FE05-3260-4B17-BE68-C3DE30858173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998390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804F8-EEBC-4334-99CA-9C4817AAE49C}" type="datetimeFigureOut">
              <a:rPr lang="es-CO" smtClean="0"/>
              <a:pPr/>
              <a:t>5/03/2020</a:t>
            </a:fld>
            <a:endParaRPr lang="es-CO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A9FE05-3260-4B17-BE68-C3DE30858173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911075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804F8-EEBC-4334-99CA-9C4817AAE49C}" type="datetimeFigureOut">
              <a:rPr lang="es-CO" smtClean="0"/>
              <a:pPr/>
              <a:t>5/03/2020</a:t>
            </a:fld>
            <a:endParaRPr lang="es-CO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A9FE05-3260-4B17-BE68-C3DE30858173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382112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2263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9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780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12" Type="http://schemas.openxmlformats.org/officeDocument/2006/relationships/image" Target="../media/image36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/>
          <p:cNvSpPr/>
          <p:nvPr/>
        </p:nvSpPr>
        <p:spPr>
          <a:xfrm>
            <a:off x="0" y="5116592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haroni" panose="02010803020104030203" pitchFamily="2" charset="-79"/>
              </a:rPr>
              <a:t>5 Marzo  de 2020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1496704" y="2828835"/>
            <a:ext cx="9198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30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cs typeface="Aharoni" panose="02010803020104030203" pitchFamily="2" charset="-79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Aharoni" panose="02010803020104030203" pitchFamily="2" charset="-79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989364" y="1862406"/>
            <a:ext cx="105906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3200" b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haroni" panose="02010803020104030203" pitchFamily="2" charset="-79"/>
              </a:defRPr>
            </a:lvl1pPr>
          </a:lstStyle>
          <a:p>
            <a:r>
              <a:rPr lang="es-ES" sz="4000" cap="all" dirty="0">
                <a:solidFill>
                  <a:schemeClr val="tx1"/>
                </a:solidFill>
              </a:rPr>
              <a:t>Situación climática de Colombia – IDEAM.</a:t>
            </a:r>
          </a:p>
          <a:p>
            <a:endParaRPr lang="es-ES" sz="4000" cap="al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23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9">
            <a:extLst>
              <a:ext uri="{FF2B5EF4-FFF2-40B4-BE49-F238E27FC236}">
                <a16:creationId xmlns:a16="http://schemas.microsoft.com/office/drawing/2014/main" id="{9BDD17B0-6B5B-4849-9A17-AB24E74F1EF0}"/>
              </a:ext>
            </a:extLst>
          </p:cNvPr>
          <p:cNvSpPr txBox="1"/>
          <p:nvPr/>
        </p:nvSpPr>
        <p:spPr>
          <a:xfrm>
            <a:off x="546456" y="148057"/>
            <a:ext cx="8915596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s-CO" sz="2400" dirty="0">
                <a:solidFill>
                  <a:schemeClr val="bg1"/>
                </a:solidFill>
                <a:latin typeface="Arial Black" panose="020B0A04020102020204" pitchFamily="34" charset="0"/>
              </a:rPr>
              <a:t>SEGUIMIENTO MENSUAL DE LA PRECIPITACIÓN</a:t>
            </a:r>
            <a:endParaRPr lang="es-CO" sz="2400" cap="all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635" y="1139536"/>
            <a:ext cx="9513743" cy="536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3446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9">
            <a:extLst>
              <a:ext uri="{FF2B5EF4-FFF2-40B4-BE49-F238E27FC236}">
                <a16:creationId xmlns:a16="http://schemas.microsoft.com/office/drawing/2014/main" id="{9BDD17B0-6B5B-4849-9A17-AB24E74F1EF0}"/>
              </a:ext>
            </a:extLst>
          </p:cNvPr>
          <p:cNvSpPr txBox="1"/>
          <p:nvPr/>
        </p:nvSpPr>
        <p:spPr>
          <a:xfrm>
            <a:off x="546456" y="148057"/>
            <a:ext cx="8915596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s-CO" sz="2400" dirty="0">
                <a:solidFill>
                  <a:schemeClr val="bg1"/>
                </a:solidFill>
                <a:latin typeface="Arial Black" panose="020B0A04020102020204" pitchFamily="34" charset="0"/>
              </a:rPr>
              <a:t>SEGUIMIENTO MENSUAL DE LA PRECIPITACIÓN</a:t>
            </a:r>
            <a:endParaRPr lang="es-CO" sz="2400" cap="all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036" y="1538720"/>
            <a:ext cx="9275619" cy="382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4701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CB2E15D-4CE1-44C3-A3C2-9F8F909537BB}"/>
              </a:ext>
            </a:extLst>
          </p:cNvPr>
          <p:cNvSpPr/>
          <p:nvPr/>
        </p:nvSpPr>
        <p:spPr>
          <a:xfrm>
            <a:off x="0" y="4972753"/>
            <a:ext cx="12192000" cy="1885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F895AEB8-06B8-467C-B44D-178B52820F57}"/>
              </a:ext>
            </a:extLst>
          </p:cNvPr>
          <p:cNvSpPr/>
          <p:nvPr/>
        </p:nvSpPr>
        <p:spPr>
          <a:xfrm>
            <a:off x="0" y="0"/>
            <a:ext cx="12192000" cy="4844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2976357-04E8-48E5-871F-00AE693177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91" y="982483"/>
            <a:ext cx="2479986" cy="337711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1EE15C2-0D23-474B-95D1-CDBC079DA3C4}"/>
              </a:ext>
            </a:extLst>
          </p:cNvPr>
          <p:cNvSpPr txBox="1"/>
          <p:nvPr/>
        </p:nvSpPr>
        <p:spPr>
          <a:xfrm>
            <a:off x="1547173" y="4213904"/>
            <a:ext cx="1301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>
                <a:latin typeface="Impact" panose="020B0806030902050204" pitchFamily="34" charset="0"/>
              </a:rPr>
              <a:t>Diciembre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D23DDD7-646D-46D0-88FA-14853F3946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075" y="733721"/>
            <a:ext cx="2479535" cy="337711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E39304A-34AE-4E97-AF7A-FE36C8BE27D3}"/>
              </a:ext>
            </a:extLst>
          </p:cNvPr>
          <p:cNvSpPr txBox="1"/>
          <p:nvPr/>
        </p:nvSpPr>
        <p:spPr>
          <a:xfrm>
            <a:off x="4170212" y="4213904"/>
            <a:ext cx="1301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>
                <a:latin typeface="Impact" panose="020B0806030902050204" pitchFamily="34" charset="0"/>
              </a:rPr>
              <a:t>Enero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3A2A138-E78D-43F3-955D-3262E77B86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114" y="733721"/>
            <a:ext cx="2479535" cy="3377119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5451A2EC-16C2-42C8-8989-3F238B520A9B}"/>
              </a:ext>
            </a:extLst>
          </p:cNvPr>
          <p:cNvSpPr txBox="1"/>
          <p:nvPr/>
        </p:nvSpPr>
        <p:spPr>
          <a:xfrm>
            <a:off x="6793251" y="4213904"/>
            <a:ext cx="1301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>
                <a:latin typeface="Impact" panose="020B0806030902050204" pitchFamily="34" charset="0"/>
              </a:rPr>
              <a:t>Febrero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6F82055-D7CC-4217-95E7-DB737359F5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153" y="733721"/>
            <a:ext cx="2479535" cy="3377119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46196570-1380-47EB-B23C-33EDE27CCA8B}"/>
              </a:ext>
            </a:extLst>
          </p:cNvPr>
          <p:cNvSpPr txBox="1"/>
          <p:nvPr/>
        </p:nvSpPr>
        <p:spPr>
          <a:xfrm>
            <a:off x="9416290" y="4213904"/>
            <a:ext cx="1301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>
                <a:latin typeface="Impact" panose="020B0806030902050204" pitchFamily="34" charset="0"/>
              </a:rPr>
              <a:t>Marzo</a:t>
            </a: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E4B9E9CF-CAC8-4842-AF61-4ECF0E7D418D}"/>
              </a:ext>
            </a:extLst>
          </p:cNvPr>
          <p:cNvGrpSpPr/>
          <p:nvPr/>
        </p:nvGrpSpPr>
        <p:grpSpPr>
          <a:xfrm>
            <a:off x="4170212" y="176039"/>
            <a:ext cx="3597980" cy="190821"/>
            <a:chOff x="787060" y="6125901"/>
            <a:chExt cx="3597980" cy="190821"/>
          </a:xfrm>
        </p:grpSpPr>
        <p:cxnSp>
          <p:nvCxnSpPr>
            <p:cNvPr id="13" name="Conector recto 12">
              <a:extLst>
                <a:ext uri="{FF2B5EF4-FFF2-40B4-BE49-F238E27FC236}">
                  <a16:creationId xmlns:a16="http://schemas.microsoft.com/office/drawing/2014/main" id="{4D1BD4D6-C917-4479-98BF-95C66323C0CD}"/>
                </a:ext>
              </a:extLst>
            </p:cNvPr>
            <p:cNvCxnSpPr/>
            <p:nvPr/>
          </p:nvCxnSpPr>
          <p:spPr>
            <a:xfrm>
              <a:off x="873891" y="6298254"/>
              <a:ext cx="324000" cy="0"/>
            </a:xfrm>
            <a:prstGeom prst="line">
              <a:avLst/>
            </a:prstGeom>
            <a:ln w="69850">
              <a:solidFill>
                <a:srgbClr val="FE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cto 13">
              <a:extLst>
                <a:ext uri="{FF2B5EF4-FFF2-40B4-BE49-F238E27FC236}">
                  <a16:creationId xmlns:a16="http://schemas.microsoft.com/office/drawing/2014/main" id="{7C177829-419A-42D8-A51B-E397B66B7AB7}"/>
                </a:ext>
              </a:extLst>
            </p:cNvPr>
            <p:cNvCxnSpPr/>
            <p:nvPr/>
          </p:nvCxnSpPr>
          <p:spPr>
            <a:xfrm>
              <a:off x="1197281" y="6298254"/>
              <a:ext cx="324000" cy="0"/>
            </a:xfrm>
            <a:prstGeom prst="line">
              <a:avLst/>
            </a:prstGeom>
            <a:ln w="69850">
              <a:solidFill>
                <a:srgbClr val="FFAA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cto 14">
              <a:extLst>
                <a:ext uri="{FF2B5EF4-FFF2-40B4-BE49-F238E27FC236}">
                  <a16:creationId xmlns:a16="http://schemas.microsoft.com/office/drawing/2014/main" id="{B8E09C5E-0EA3-4C67-8F2A-9A0C2F743534}"/>
                </a:ext>
              </a:extLst>
            </p:cNvPr>
            <p:cNvCxnSpPr/>
            <p:nvPr/>
          </p:nvCxnSpPr>
          <p:spPr>
            <a:xfrm>
              <a:off x="1521757" y="6298254"/>
              <a:ext cx="324000" cy="0"/>
            </a:xfrm>
            <a:prstGeom prst="line">
              <a:avLst/>
            </a:prstGeom>
            <a:ln w="698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61F300F3-5150-4015-BE39-B87D9C17A849}"/>
                </a:ext>
              </a:extLst>
            </p:cNvPr>
            <p:cNvCxnSpPr/>
            <p:nvPr/>
          </p:nvCxnSpPr>
          <p:spPr>
            <a:xfrm>
              <a:off x="1846692" y="6298254"/>
              <a:ext cx="324000" cy="0"/>
            </a:xfrm>
            <a:prstGeom prst="line">
              <a:avLst/>
            </a:prstGeom>
            <a:ln w="69850">
              <a:solidFill>
                <a:srgbClr val="C2FEC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cto 16">
              <a:extLst>
                <a:ext uri="{FF2B5EF4-FFF2-40B4-BE49-F238E27FC236}">
                  <a16:creationId xmlns:a16="http://schemas.microsoft.com/office/drawing/2014/main" id="{1B391B7C-1B48-4E45-B935-C6EA0C34CE25}"/>
                </a:ext>
              </a:extLst>
            </p:cNvPr>
            <p:cNvCxnSpPr/>
            <p:nvPr/>
          </p:nvCxnSpPr>
          <p:spPr>
            <a:xfrm>
              <a:off x="2170829" y="6298254"/>
              <a:ext cx="324000" cy="0"/>
            </a:xfrm>
            <a:prstGeom prst="line">
              <a:avLst/>
            </a:prstGeom>
            <a:ln w="69850">
              <a:solidFill>
                <a:srgbClr val="00FF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C36AC450-83ED-4240-828D-16E3DBA4877D}"/>
                </a:ext>
              </a:extLst>
            </p:cNvPr>
            <p:cNvSpPr txBox="1"/>
            <p:nvPr/>
          </p:nvSpPr>
          <p:spPr>
            <a:xfrm>
              <a:off x="787060" y="6125901"/>
              <a:ext cx="197648" cy="1908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s-CO" sz="800" dirty="0">
                  <a:latin typeface="Gill Sans MT" panose="020B0502020104020203" pitchFamily="34" charset="0"/>
                </a:rPr>
                <a:t>0</a:t>
              </a:r>
            </a:p>
          </p:txBody>
        </p:sp>
        <p:cxnSp>
          <p:nvCxnSpPr>
            <p:cNvPr id="19" name="Conector recto 18">
              <a:extLst>
                <a:ext uri="{FF2B5EF4-FFF2-40B4-BE49-F238E27FC236}">
                  <a16:creationId xmlns:a16="http://schemas.microsoft.com/office/drawing/2014/main" id="{DB8546A5-F124-41B7-86C7-267D160847C5}"/>
                </a:ext>
              </a:extLst>
            </p:cNvPr>
            <p:cNvCxnSpPr/>
            <p:nvPr/>
          </p:nvCxnSpPr>
          <p:spPr>
            <a:xfrm>
              <a:off x="2492560" y="6298254"/>
              <a:ext cx="324000" cy="0"/>
            </a:xfrm>
            <a:prstGeom prst="line">
              <a:avLst/>
            </a:prstGeom>
            <a:ln w="69850">
              <a:solidFill>
                <a:srgbClr val="00AA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cto 19">
              <a:extLst>
                <a:ext uri="{FF2B5EF4-FFF2-40B4-BE49-F238E27FC236}">
                  <a16:creationId xmlns:a16="http://schemas.microsoft.com/office/drawing/2014/main" id="{446BFD48-DF00-4A50-96EB-15757CF5A4C6}"/>
                </a:ext>
              </a:extLst>
            </p:cNvPr>
            <p:cNvCxnSpPr/>
            <p:nvPr/>
          </p:nvCxnSpPr>
          <p:spPr>
            <a:xfrm>
              <a:off x="2815103" y="6298254"/>
              <a:ext cx="324000" cy="0"/>
            </a:xfrm>
            <a:prstGeom prst="line">
              <a:avLst/>
            </a:prstGeom>
            <a:ln w="69850">
              <a:solidFill>
                <a:srgbClr val="C1FB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2037775A-2341-460E-A868-2BF46D297CDD}"/>
                </a:ext>
              </a:extLst>
            </p:cNvPr>
            <p:cNvCxnSpPr/>
            <p:nvPr/>
          </p:nvCxnSpPr>
          <p:spPr>
            <a:xfrm>
              <a:off x="3138046" y="6298254"/>
              <a:ext cx="324000" cy="0"/>
            </a:xfrm>
            <a:prstGeom prst="line">
              <a:avLst/>
            </a:prstGeom>
            <a:ln w="69850">
              <a:solidFill>
                <a:srgbClr val="00DAF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2718A905-F9DD-4541-A774-544ACEF6ACB4}"/>
                </a:ext>
              </a:extLst>
            </p:cNvPr>
            <p:cNvCxnSpPr/>
            <p:nvPr/>
          </p:nvCxnSpPr>
          <p:spPr>
            <a:xfrm>
              <a:off x="3461393" y="6298254"/>
              <a:ext cx="324000" cy="0"/>
            </a:xfrm>
            <a:prstGeom prst="line">
              <a:avLst/>
            </a:prstGeom>
            <a:ln w="69850">
              <a:solidFill>
                <a:srgbClr val="0181F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6C2BA6A7-2908-4451-B684-79F7A9BD948B}"/>
                </a:ext>
              </a:extLst>
            </p:cNvPr>
            <p:cNvCxnSpPr/>
            <p:nvPr/>
          </p:nvCxnSpPr>
          <p:spPr>
            <a:xfrm>
              <a:off x="3781561" y="6298254"/>
              <a:ext cx="324000" cy="0"/>
            </a:xfrm>
            <a:prstGeom prst="line">
              <a:avLst/>
            </a:prstGeom>
            <a:ln w="69850">
              <a:solidFill>
                <a:srgbClr val="FF01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5B528FDA-5B1F-46DB-9F75-C838B34E702D}"/>
                </a:ext>
              </a:extLst>
            </p:cNvPr>
            <p:cNvSpPr txBox="1"/>
            <p:nvPr/>
          </p:nvSpPr>
          <p:spPr>
            <a:xfrm>
              <a:off x="1013147" y="6125901"/>
              <a:ext cx="349177" cy="1908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s-CO" sz="800" dirty="0">
                  <a:latin typeface="Gill Sans MT" panose="020B0502020104020203" pitchFamily="34" charset="0"/>
                </a:rPr>
                <a:t>50</a:t>
              </a:r>
            </a:p>
          </p:txBody>
        </p: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657BD6BE-8863-40EE-8C42-1102E76BF5E6}"/>
                </a:ext>
              </a:extLst>
            </p:cNvPr>
            <p:cNvSpPr txBox="1"/>
            <p:nvPr/>
          </p:nvSpPr>
          <p:spPr>
            <a:xfrm>
              <a:off x="1333012" y="6125901"/>
              <a:ext cx="349177" cy="1908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s-CO" sz="800" dirty="0">
                  <a:latin typeface="Gill Sans MT" panose="020B0502020104020203" pitchFamily="34" charset="0"/>
                </a:rPr>
                <a:t>100</a:t>
              </a:r>
            </a:p>
          </p:txBody>
        </p: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623DD385-E477-4FEA-8979-13FC096C1977}"/>
                </a:ext>
              </a:extLst>
            </p:cNvPr>
            <p:cNvSpPr txBox="1"/>
            <p:nvPr/>
          </p:nvSpPr>
          <p:spPr>
            <a:xfrm>
              <a:off x="1671856" y="6125901"/>
              <a:ext cx="349177" cy="1908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s-CO" sz="800" dirty="0">
                  <a:latin typeface="Gill Sans MT" panose="020B0502020104020203" pitchFamily="34" charset="0"/>
                </a:rPr>
                <a:t>150</a:t>
              </a:r>
            </a:p>
          </p:txBody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71FFDF50-DA5A-409B-AA62-7C6ED34F56A0}"/>
                </a:ext>
              </a:extLst>
            </p:cNvPr>
            <p:cNvSpPr txBox="1"/>
            <p:nvPr/>
          </p:nvSpPr>
          <p:spPr>
            <a:xfrm>
              <a:off x="1998071" y="6125901"/>
              <a:ext cx="349177" cy="1908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s-CO" sz="800" dirty="0">
                  <a:latin typeface="Gill Sans MT" panose="020B0502020104020203" pitchFamily="34" charset="0"/>
                </a:rPr>
                <a:t>200</a:t>
              </a:r>
            </a:p>
          </p:txBody>
        </p: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7FFEDB63-FC95-402E-B98A-F8C579EA1E5A}"/>
                </a:ext>
              </a:extLst>
            </p:cNvPr>
            <p:cNvSpPr txBox="1"/>
            <p:nvPr/>
          </p:nvSpPr>
          <p:spPr>
            <a:xfrm>
              <a:off x="2323404" y="6125901"/>
              <a:ext cx="349177" cy="1908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s-CO" sz="800" dirty="0">
                  <a:latin typeface="Gill Sans MT" panose="020B0502020104020203" pitchFamily="34" charset="0"/>
                </a:rPr>
                <a:t>300</a:t>
              </a:r>
            </a:p>
          </p:txBody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8A5C96D2-B08E-4B3B-B8B5-CD6002EC6C77}"/>
                </a:ext>
              </a:extLst>
            </p:cNvPr>
            <p:cNvSpPr txBox="1"/>
            <p:nvPr/>
          </p:nvSpPr>
          <p:spPr>
            <a:xfrm>
              <a:off x="2652794" y="6125901"/>
              <a:ext cx="349177" cy="1908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s-CO" sz="800" dirty="0">
                  <a:latin typeface="Gill Sans MT" panose="020B0502020104020203" pitchFamily="34" charset="0"/>
                </a:rPr>
                <a:t>400</a:t>
              </a:r>
            </a:p>
          </p:txBody>
        </p: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023D254F-70FA-42F6-893C-A8CE19EE8849}"/>
                </a:ext>
              </a:extLst>
            </p:cNvPr>
            <p:cNvSpPr txBox="1"/>
            <p:nvPr/>
          </p:nvSpPr>
          <p:spPr>
            <a:xfrm>
              <a:off x="2975174" y="6125901"/>
              <a:ext cx="349177" cy="1908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s-CO" sz="800" dirty="0">
                  <a:latin typeface="Gill Sans MT" panose="020B0502020104020203" pitchFamily="34" charset="0"/>
                </a:rPr>
                <a:t>600</a:t>
              </a:r>
            </a:p>
          </p:txBody>
        </p:sp>
        <p:sp>
          <p:nvSpPr>
            <p:cNvPr id="31" name="CuadroTexto 30">
              <a:extLst>
                <a:ext uri="{FF2B5EF4-FFF2-40B4-BE49-F238E27FC236}">
                  <a16:creationId xmlns:a16="http://schemas.microsoft.com/office/drawing/2014/main" id="{27846AC4-C3A4-47E2-AF76-5401EE8E5CB6}"/>
                </a:ext>
              </a:extLst>
            </p:cNvPr>
            <p:cNvSpPr txBox="1"/>
            <p:nvPr/>
          </p:nvSpPr>
          <p:spPr>
            <a:xfrm>
              <a:off x="3296432" y="6125901"/>
              <a:ext cx="349177" cy="1908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s-CO" sz="800" dirty="0">
                  <a:latin typeface="Gill Sans MT" panose="020B0502020104020203" pitchFamily="34" charset="0"/>
                </a:rPr>
                <a:t>800</a:t>
              </a:r>
            </a:p>
          </p:txBody>
        </p:sp>
        <p:sp>
          <p:nvSpPr>
            <p:cNvPr id="32" name="CuadroTexto 31">
              <a:extLst>
                <a:ext uri="{FF2B5EF4-FFF2-40B4-BE49-F238E27FC236}">
                  <a16:creationId xmlns:a16="http://schemas.microsoft.com/office/drawing/2014/main" id="{A5116B7A-7651-4E3A-8097-AD170209A61A}"/>
                </a:ext>
              </a:extLst>
            </p:cNvPr>
            <p:cNvSpPr txBox="1"/>
            <p:nvPr/>
          </p:nvSpPr>
          <p:spPr>
            <a:xfrm>
              <a:off x="3569964" y="6125901"/>
              <a:ext cx="459808" cy="1908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s-CO" sz="800" dirty="0">
                  <a:latin typeface="Gill Sans MT" panose="020B0502020104020203" pitchFamily="34" charset="0"/>
                </a:rPr>
                <a:t>1000</a:t>
              </a:r>
            </a:p>
          </p:txBody>
        </p:sp>
        <p:sp>
          <p:nvSpPr>
            <p:cNvPr id="33" name="CuadroTexto 32">
              <a:extLst>
                <a:ext uri="{FF2B5EF4-FFF2-40B4-BE49-F238E27FC236}">
                  <a16:creationId xmlns:a16="http://schemas.microsoft.com/office/drawing/2014/main" id="{389E62D9-D898-48E7-82E1-2E9FA714A1DD}"/>
                </a:ext>
              </a:extLst>
            </p:cNvPr>
            <p:cNvSpPr txBox="1"/>
            <p:nvPr/>
          </p:nvSpPr>
          <p:spPr>
            <a:xfrm>
              <a:off x="3869769" y="6125901"/>
              <a:ext cx="515271" cy="1908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s-CO" sz="800" dirty="0">
                  <a:latin typeface="Gill Sans MT" panose="020B0502020104020203" pitchFamily="34" charset="0"/>
                </a:rPr>
                <a:t>&gt;1000</a:t>
              </a:r>
            </a:p>
          </p:txBody>
        </p:sp>
      </p:grpSp>
      <p:sp>
        <p:nvSpPr>
          <p:cNvPr id="34" name="CuadroTexto 33">
            <a:extLst>
              <a:ext uri="{FF2B5EF4-FFF2-40B4-BE49-F238E27FC236}">
                <a16:creationId xmlns:a16="http://schemas.microsoft.com/office/drawing/2014/main" id="{EF10D3E3-3DA8-413C-86A7-83480B3DD87B}"/>
              </a:ext>
            </a:extLst>
          </p:cNvPr>
          <p:cNvSpPr txBox="1"/>
          <p:nvPr/>
        </p:nvSpPr>
        <p:spPr>
          <a:xfrm>
            <a:off x="5144846" y="-45238"/>
            <a:ext cx="13012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00" dirty="0">
                <a:latin typeface="Gill Sans MT" panose="020B0502020104020203" pitchFamily="34" charset="0"/>
              </a:rPr>
              <a:t>Milímetros</a:t>
            </a: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C86A16AF-6027-4686-A7E4-D11E1C9364A3}"/>
              </a:ext>
            </a:extLst>
          </p:cNvPr>
          <p:cNvSpPr/>
          <p:nvPr/>
        </p:nvSpPr>
        <p:spPr>
          <a:xfrm>
            <a:off x="120770" y="0"/>
            <a:ext cx="2484407" cy="6306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C77ACE79-A8DB-4BA9-81D6-A71336587661}"/>
              </a:ext>
            </a:extLst>
          </p:cNvPr>
          <p:cNvSpPr txBox="1"/>
          <p:nvPr/>
        </p:nvSpPr>
        <p:spPr>
          <a:xfrm>
            <a:off x="29433" y="128191"/>
            <a:ext cx="2696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Precipitación Mensual</a:t>
            </a: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37D99C4E-5801-4C70-B236-37F733A180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92" y="5128385"/>
            <a:ext cx="1201810" cy="1636563"/>
          </a:xfrm>
          <a:prstGeom prst="rect">
            <a:avLst/>
          </a:prstGeom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DFF5BAD0-2696-4774-84F6-F5A0A290A7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54" y="5128385"/>
            <a:ext cx="1201810" cy="1636563"/>
          </a:xfrm>
          <a:prstGeom prst="rect">
            <a:avLst/>
          </a:prstGeom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4A27A9FB-CF8E-4B78-A44F-F32974E8F04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216" y="5128385"/>
            <a:ext cx="1201810" cy="1636563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1D33CF52-EC6E-42DD-9CDB-BE9E831F4A3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497" y="5124757"/>
            <a:ext cx="1201810" cy="1636563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6C449F8C-BDC9-4927-BF62-A81909D5EDB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735" y="5124757"/>
            <a:ext cx="1201810" cy="1636563"/>
          </a:xfrm>
          <a:prstGeom prst="rect">
            <a:avLst/>
          </a:prstGeom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id="{35A08794-1876-4122-9DAA-5B5E548A780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973" y="5133721"/>
            <a:ext cx="1201810" cy="1636563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F3ED7A98-2F62-439E-8133-F0B615FBD0C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135" y="5133721"/>
            <a:ext cx="1201810" cy="1636563"/>
          </a:xfrm>
          <a:prstGeom prst="rect">
            <a:avLst/>
          </a:prstGeom>
        </p:spPr>
      </p:pic>
      <p:pic>
        <p:nvPicPr>
          <p:cNvPr id="44" name="Imagen 43">
            <a:extLst>
              <a:ext uri="{FF2B5EF4-FFF2-40B4-BE49-F238E27FC236}">
                <a16:creationId xmlns:a16="http://schemas.microsoft.com/office/drawing/2014/main" id="{585011FF-8645-476E-9426-C791B68A63D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297" y="5124757"/>
            <a:ext cx="1201810" cy="1636563"/>
          </a:xfrm>
          <a:prstGeom prst="rect">
            <a:avLst/>
          </a:prstGeom>
        </p:spPr>
      </p:pic>
      <p:sp>
        <p:nvSpPr>
          <p:cNvPr id="45" name="CuadroTexto 44">
            <a:extLst>
              <a:ext uri="{FF2B5EF4-FFF2-40B4-BE49-F238E27FC236}">
                <a16:creationId xmlns:a16="http://schemas.microsoft.com/office/drawing/2014/main" id="{C448DA78-1DBC-471E-AE8E-2D5384CBC28C}"/>
              </a:ext>
            </a:extLst>
          </p:cNvPr>
          <p:cNvSpPr txBox="1"/>
          <p:nvPr/>
        </p:nvSpPr>
        <p:spPr>
          <a:xfrm>
            <a:off x="1699884" y="5208951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6EA851D5-31ED-4D86-945D-46582CCD35B3}"/>
              </a:ext>
            </a:extLst>
          </p:cNvPr>
          <p:cNvSpPr txBox="1"/>
          <p:nvPr/>
        </p:nvSpPr>
        <p:spPr>
          <a:xfrm>
            <a:off x="2918675" y="5208951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AA84CBAB-2B1D-4EBE-905E-216D81DB4190}"/>
              </a:ext>
            </a:extLst>
          </p:cNvPr>
          <p:cNvSpPr txBox="1"/>
          <p:nvPr/>
        </p:nvSpPr>
        <p:spPr>
          <a:xfrm>
            <a:off x="4162432" y="5208951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E41BD8A6-21C3-412B-B9A4-C21CDDA40C3E}"/>
              </a:ext>
            </a:extLst>
          </p:cNvPr>
          <p:cNvSpPr txBox="1"/>
          <p:nvPr/>
        </p:nvSpPr>
        <p:spPr>
          <a:xfrm>
            <a:off x="5381223" y="5208951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E2B501A8-776A-4A33-87CD-7A76BAAAB695}"/>
              </a:ext>
            </a:extLst>
          </p:cNvPr>
          <p:cNvSpPr txBox="1"/>
          <p:nvPr/>
        </p:nvSpPr>
        <p:spPr>
          <a:xfrm>
            <a:off x="6655212" y="5211423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A8C6F95B-072F-4637-A580-EF754F15D540}"/>
              </a:ext>
            </a:extLst>
          </p:cNvPr>
          <p:cNvSpPr txBox="1"/>
          <p:nvPr/>
        </p:nvSpPr>
        <p:spPr>
          <a:xfrm>
            <a:off x="7874003" y="5211423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C93EACD6-BA21-4CAB-A3BB-86B37F69B485}"/>
              </a:ext>
            </a:extLst>
          </p:cNvPr>
          <p:cNvSpPr txBox="1"/>
          <p:nvPr/>
        </p:nvSpPr>
        <p:spPr>
          <a:xfrm>
            <a:off x="9117759" y="5211423"/>
            <a:ext cx="461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>
                <a:latin typeface="Impact" panose="020B0806030902050204" pitchFamily="34" charset="0"/>
              </a:rPr>
              <a:t>10</a:t>
            </a: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1E6CBFA5-6784-4AD2-8646-F6E879B71861}"/>
              </a:ext>
            </a:extLst>
          </p:cNvPr>
          <p:cNvSpPr txBox="1"/>
          <p:nvPr/>
        </p:nvSpPr>
        <p:spPr>
          <a:xfrm>
            <a:off x="10336551" y="5211423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>
                <a:latin typeface="Impact" panose="020B0806030902050204" pitchFamily="34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8741569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CFE1964B-FC8B-4FE4-8B3B-497BDA1F736D}"/>
              </a:ext>
            </a:extLst>
          </p:cNvPr>
          <p:cNvSpPr/>
          <p:nvPr/>
        </p:nvSpPr>
        <p:spPr>
          <a:xfrm>
            <a:off x="6276" y="0"/>
            <a:ext cx="12185724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64728DE5-F147-4792-B79E-697D643AEA28}"/>
              </a:ext>
            </a:extLst>
          </p:cNvPr>
          <p:cNvSpPr/>
          <p:nvPr/>
        </p:nvSpPr>
        <p:spPr>
          <a:xfrm>
            <a:off x="36689" y="5002"/>
            <a:ext cx="12094436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AA928F8-BDA6-4B73-8770-A2B669BCB0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61" y="761186"/>
            <a:ext cx="1850561" cy="2519999"/>
          </a:xfrm>
          <a:prstGeom prst="rect">
            <a:avLst/>
          </a:prstGeom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76A38D2-003E-454C-BE27-05A1E6A68E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446" y="761186"/>
            <a:ext cx="1850561" cy="2520000"/>
          </a:xfrm>
          <a:prstGeom prst="rect">
            <a:avLst/>
          </a:prstGeom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D9EE39D-3591-4CE4-AAD7-119C6D2F03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636" y="761186"/>
            <a:ext cx="1850561" cy="2519999"/>
          </a:xfrm>
          <a:prstGeom prst="rect">
            <a:avLst/>
          </a:prstGeom>
          <a:ln>
            <a:noFill/>
          </a:ln>
        </p:spPr>
      </p:pic>
      <p:sp>
        <p:nvSpPr>
          <p:cNvPr id="7" name="CuadroTexto 4">
            <a:extLst>
              <a:ext uri="{FF2B5EF4-FFF2-40B4-BE49-F238E27FC236}">
                <a16:creationId xmlns:a16="http://schemas.microsoft.com/office/drawing/2014/main" id="{E5E0A440-A3C1-4EB3-8F3C-149FE9972CFF}"/>
              </a:ext>
            </a:extLst>
          </p:cNvPr>
          <p:cNvSpPr txBox="1"/>
          <p:nvPr/>
        </p:nvSpPr>
        <p:spPr>
          <a:xfrm>
            <a:off x="982615" y="1087521"/>
            <a:ext cx="1336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sz="4400">
                <a:solidFill>
                  <a:srgbClr val="C13F25"/>
                </a:solidFill>
                <a:latin typeface="Arial Black" panose="020B0A04020102020204" pitchFamily="34" charset="0"/>
              </a:defRPr>
            </a:lvl1pPr>
          </a:lstStyle>
          <a:p>
            <a:pPr algn="ctr"/>
            <a:r>
              <a:rPr lang="es-CO" sz="2000" dirty="0">
                <a:solidFill>
                  <a:srgbClr val="002060"/>
                </a:solidFill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8" name="CuadroTexto 4">
            <a:extLst>
              <a:ext uri="{FF2B5EF4-FFF2-40B4-BE49-F238E27FC236}">
                <a16:creationId xmlns:a16="http://schemas.microsoft.com/office/drawing/2014/main" id="{54D5F0A6-D371-4AD1-8E1F-5C0A4334931A}"/>
              </a:ext>
            </a:extLst>
          </p:cNvPr>
          <p:cNvSpPr txBox="1"/>
          <p:nvPr/>
        </p:nvSpPr>
        <p:spPr>
          <a:xfrm>
            <a:off x="2951613" y="1089580"/>
            <a:ext cx="1336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sz="4400">
                <a:solidFill>
                  <a:srgbClr val="C13F25"/>
                </a:solidFill>
                <a:latin typeface="Arial Black" panose="020B0A04020102020204" pitchFamily="34" charset="0"/>
              </a:defRPr>
            </a:lvl1pPr>
          </a:lstStyle>
          <a:p>
            <a:pPr algn="ctr"/>
            <a:r>
              <a:rPr lang="es-CO" sz="2000" dirty="0">
                <a:solidFill>
                  <a:srgbClr val="002060"/>
                </a:solidFill>
                <a:latin typeface="Impact" panose="020B0806030902050204" pitchFamily="34" charset="0"/>
              </a:rPr>
              <a:t>2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D006D5D-2BF8-433B-A1A2-40E63672DC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902" y="761186"/>
            <a:ext cx="1850561" cy="2520000"/>
          </a:xfrm>
          <a:prstGeom prst="rect">
            <a:avLst/>
          </a:prstGeom>
          <a:ln>
            <a:noFill/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4DFCEDC-CED5-49FF-8F79-B37781E56D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849" y="764117"/>
            <a:ext cx="1850561" cy="2519999"/>
          </a:xfrm>
          <a:prstGeom prst="rect">
            <a:avLst/>
          </a:prstGeom>
          <a:ln>
            <a:noFill/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DF854D7-13B7-490C-BE9F-254844793F8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17" y="3675615"/>
            <a:ext cx="1850561" cy="2519999"/>
          </a:xfrm>
          <a:prstGeom prst="rect">
            <a:avLst/>
          </a:prstGeom>
          <a:ln>
            <a:noFill/>
          </a:ln>
        </p:spPr>
      </p:pic>
      <p:sp>
        <p:nvSpPr>
          <p:cNvPr id="12" name="CuadroTexto 4">
            <a:extLst>
              <a:ext uri="{FF2B5EF4-FFF2-40B4-BE49-F238E27FC236}">
                <a16:creationId xmlns:a16="http://schemas.microsoft.com/office/drawing/2014/main" id="{7D20BCFF-9E77-46CD-80C4-B6E87310EB6D}"/>
              </a:ext>
            </a:extLst>
          </p:cNvPr>
          <p:cNvSpPr txBox="1"/>
          <p:nvPr/>
        </p:nvSpPr>
        <p:spPr>
          <a:xfrm>
            <a:off x="8685250" y="1080866"/>
            <a:ext cx="1336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sz="4400">
                <a:solidFill>
                  <a:srgbClr val="C13F25"/>
                </a:solidFill>
                <a:latin typeface="Arial Black" panose="020B0A04020102020204" pitchFamily="34" charset="0"/>
              </a:defRPr>
            </a:lvl1pPr>
          </a:lstStyle>
          <a:p>
            <a:pPr algn="ctr"/>
            <a:r>
              <a:rPr lang="es-CO" sz="2000" dirty="0">
                <a:solidFill>
                  <a:srgbClr val="002060"/>
                </a:solidFill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13" name="CuadroTexto 4">
            <a:extLst>
              <a:ext uri="{FF2B5EF4-FFF2-40B4-BE49-F238E27FC236}">
                <a16:creationId xmlns:a16="http://schemas.microsoft.com/office/drawing/2014/main" id="{937C46A2-CC7F-433A-8E7E-871A950E7C1C}"/>
              </a:ext>
            </a:extLst>
          </p:cNvPr>
          <p:cNvSpPr txBox="1"/>
          <p:nvPr/>
        </p:nvSpPr>
        <p:spPr>
          <a:xfrm>
            <a:off x="0" y="23689"/>
            <a:ext cx="12161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sz="4400">
                <a:solidFill>
                  <a:srgbClr val="C13F25"/>
                </a:solidFill>
                <a:latin typeface="Arial Black" panose="020B0A04020102020204" pitchFamily="34" charset="0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es-CO" sz="2000" dirty="0">
                <a:solidFill>
                  <a:srgbClr val="3266CC"/>
                </a:solidFill>
                <a:latin typeface="Impact" panose="020B0806030902050204" pitchFamily="34" charset="0"/>
              </a:rPr>
              <a:t>Anomalía de la Precipitación </a:t>
            </a:r>
          </a:p>
          <a:p>
            <a:pPr algn="ctr">
              <a:lnSpc>
                <a:spcPct val="80000"/>
              </a:lnSpc>
            </a:pPr>
            <a:r>
              <a:rPr lang="es-CO" sz="2000" dirty="0">
                <a:solidFill>
                  <a:srgbClr val="002060"/>
                </a:solidFill>
                <a:latin typeface="Impact" panose="020B0806030902050204" pitchFamily="34" charset="0"/>
              </a:rPr>
              <a:t>2019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5E1571A7-035A-4B14-A851-D08203FDD3D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832" y="3675615"/>
            <a:ext cx="1850560" cy="2519999"/>
          </a:xfrm>
          <a:prstGeom prst="rect">
            <a:avLst/>
          </a:prstGeom>
          <a:ln>
            <a:noFill/>
          </a:ln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3A5284BF-1B01-41E5-AD97-147619C79A5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099" y="3675615"/>
            <a:ext cx="1850561" cy="2519999"/>
          </a:xfrm>
          <a:prstGeom prst="rect">
            <a:avLst/>
          </a:prstGeom>
          <a:ln>
            <a:noFill/>
          </a:ln>
        </p:spPr>
      </p:pic>
      <p:grpSp>
        <p:nvGrpSpPr>
          <p:cNvPr id="16" name="Grupo 15">
            <a:extLst>
              <a:ext uri="{FF2B5EF4-FFF2-40B4-BE49-F238E27FC236}">
                <a16:creationId xmlns:a16="http://schemas.microsoft.com/office/drawing/2014/main" id="{C219957F-D63E-43AF-A827-5BF5F4B8FB93}"/>
              </a:ext>
            </a:extLst>
          </p:cNvPr>
          <p:cNvGrpSpPr/>
          <p:nvPr/>
        </p:nvGrpSpPr>
        <p:grpSpPr>
          <a:xfrm>
            <a:off x="4198522" y="6416267"/>
            <a:ext cx="3735607" cy="432118"/>
            <a:chOff x="1205348" y="6563286"/>
            <a:chExt cx="3735607" cy="432118"/>
          </a:xfrm>
        </p:grpSpPr>
        <p:cxnSp>
          <p:nvCxnSpPr>
            <p:cNvPr id="17" name="Conector recto 16">
              <a:extLst>
                <a:ext uri="{FF2B5EF4-FFF2-40B4-BE49-F238E27FC236}">
                  <a16:creationId xmlns:a16="http://schemas.microsoft.com/office/drawing/2014/main" id="{922109FD-194F-4625-AFF7-B34880E0E8BF}"/>
                </a:ext>
              </a:extLst>
            </p:cNvPr>
            <p:cNvCxnSpPr/>
            <p:nvPr/>
          </p:nvCxnSpPr>
          <p:spPr>
            <a:xfrm>
              <a:off x="1363569" y="6809237"/>
              <a:ext cx="684000" cy="0"/>
            </a:xfrm>
            <a:prstGeom prst="line">
              <a:avLst/>
            </a:prstGeom>
            <a:ln w="76200">
              <a:solidFill>
                <a:srgbClr val="FFAA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cto 17">
              <a:extLst>
                <a:ext uri="{FF2B5EF4-FFF2-40B4-BE49-F238E27FC236}">
                  <a16:creationId xmlns:a16="http://schemas.microsoft.com/office/drawing/2014/main" id="{6F663E9F-5D58-4937-84C8-0672D93F9CAE}"/>
                </a:ext>
              </a:extLst>
            </p:cNvPr>
            <p:cNvCxnSpPr/>
            <p:nvPr/>
          </p:nvCxnSpPr>
          <p:spPr>
            <a:xfrm>
              <a:off x="2049171" y="6809237"/>
              <a:ext cx="684000" cy="0"/>
            </a:xfrm>
            <a:prstGeom prst="line">
              <a:avLst/>
            </a:prstGeom>
            <a:ln w="76200">
              <a:solidFill>
                <a:srgbClr val="FFFF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cto 18">
              <a:extLst>
                <a:ext uri="{FF2B5EF4-FFF2-40B4-BE49-F238E27FC236}">
                  <a16:creationId xmlns:a16="http://schemas.microsoft.com/office/drawing/2014/main" id="{1E4FF2DC-C544-4D9F-A2A8-B1DDD98D793E}"/>
                </a:ext>
              </a:extLst>
            </p:cNvPr>
            <p:cNvCxnSpPr/>
            <p:nvPr/>
          </p:nvCxnSpPr>
          <p:spPr>
            <a:xfrm>
              <a:off x="2735059" y="6809237"/>
              <a:ext cx="684000" cy="0"/>
            </a:xfrm>
            <a:prstGeom prst="line">
              <a:avLst/>
            </a:prstGeom>
            <a:ln w="76200">
              <a:solidFill>
                <a:srgbClr val="E4E4E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cto 19">
              <a:extLst>
                <a:ext uri="{FF2B5EF4-FFF2-40B4-BE49-F238E27FC236}">
                  <a16:creationId xmlns:a16="http://schemas.microsoft.com/office/drawing/2014/main" id="{E444F437-C722-4A83-9E8E-BEDE502794F2}"/>
                </a:ext>
              </a:extLst>
            </p:cNvPr>
            <p:cNvCxnSpPr/>
            <p:nvPr/>
          </p:nvCxnSpPr>
          <p:spPr>
            <a:xfrm>
              <a:off x="3423833" y="6809237"/>
              <a:ext cx="684000" cy="0"/>
            </a:xfrm>
            <a:prstGeom prst="line">
              <a:avLst/>
            </a:prstGeom>
            <a:ln w="76200">
              <a:solidFill>
                <a:srgbClr val="BEE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4B1CFD24-034F-4425-AED9-6790C2871F56}"/>
                </a:ext>
              </a:extLst>
            </p:cNvPr>
            <p:cNvCxnSpPr/>
            <p:nvPr/>
          </p:nvCxnSpPr>
          <p:spPr>
            <a:xfrm>
              <a:off x="4099907" y="6809237"/>
              <a:ext cx="684000" cy="0"/>
            </a:xfrm>
            <a:prstGeom prst="line">
              <a:avLst/>
            </a:prstGeom>
            <a:ln w="76200">
              <a:solidFill>
                <a:srgbClr val="0171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C69D4EED-A49E-400F-9CF4-A98646BFC997}"/>
                </a:ext>
              </a:extLst>
            </p:cNvPr>
            <p:cNvSpPr txBox="1"/>
            <p:nvPr/>
          </p:nvSpPr>
          <p:spPr>
            <a:xfrm>
              <a:off x="1205348" y="6563286"/>
              <a:ext cx="933266" cy="2523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s-CO" sz="650" dirty="0">
                  <a:latin typeface="Gill Sans MT" panose="020B0502020104020203" pitchFamily="34" charset="0"/>
                </a:rPr>
                <a:t>Muy por Debajo </a:t>
              </a:r>
            </a:p>
            <a:p>
              <a:pPr algn="ctr">
                <a:lnSpc>
                  <a:spcPct val="80000"/>
                </a:lnSpc>
              </a:pPr>
              <a:r>
                <a:rPr lang="es-CO" sz="650" dirty="0">
                  <a:latin typeface="Gill Sans MT" panose="020B0502020104020203" pitchFamily="34" charset="0"/>
                </a:rPr>
                <a:t>de lo Normal</a:t>
              </a:r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E10FD4EF-A1CF-4D1D-8483-7F0230A3596B}"/>
                </a:ext>
              </a:extLst>
            </p:cNvPr>
            <p:cNvSpPr txBox="1"/>
            <p:nvPr/>
          </p:nvSpPr>
          <p:spPr>
            <a:xfrm>
              <a:off x="1924497" y="6563286"/>
              <a:ext cx="933266" cy="2523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s-CO" sz="650" dirty="0">
                  <a:latin typeface="Gill Sans MT" panose="020B0502020104020203" pitchFamily="34" charset="0"/>
                </a:rPr>
                <a:t>Por Debajo</a:t>
              </a:r>
              <a:r>
                <a:rPr lang="es-CO" sz="650" b="1" dirty="0">
                  <a:latin typeface="Gill Sans MT" panose="020B0502020104020203" pitchFamily="34" charset="0"/>
                </a:rPr>
                <a:t> </a:t>
              </a:r>
            </a:p>
            <a:p>
              <a:pPr algn="ctr">
                <a:lnSpc>
                  <a:spcPct val="80000"/>
                </a:lnSpc>
              </a:pPr>
              <a:r>
                <a:rPr lang="es-CO" sz="650" dirty="0">
                  <a:latin typeface="Gill Sans MT" panose="020B0502020104020203" pitchFamily="34" charset="0"/>
                </a:rPr>
                <a:t>d</a:t>
              </a:r>
              <a:r>
                <a:rPr lang="es-CO" sz="650" b="1" dirty="0">
                  <a:latin typeface="Gill Sans MT" panose="020B0502020104020203" pitchFamily="34" charset="0"/>
                </a:rPr>
                <a:t>e </a:t>
              </a:r>
              <a:r>
                <a:rPr lang="es-CO" sz="650" dirty="0">
                  <a:latin typeface="Gill Sans MT" panose="020B0502020104020203" pitchFamily="34" charset="0"/>
                </a:rPr>
                <a:t>lo Normal</a:t>
              </a:r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AA27AAE6-580C-4713-A2E4-58E662FEF766}"/>
                </a:ext>
              </a:extLst>
            </p:cNvPr>
            <p:cNvSpPr txBox="1"/>
            <p:nvPr/>
          </p:nvSpPr>
          <p:spPr>
            <a:xfrm>
              <a:off x="2640598" y="6600220"/>
              <a:ext cx="933266" cy="172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s-CO" sz="650" dirty="0">
                  <a:latin typeface="Gill Sans MT" panose="020B0502020104020203" pitchFamily="34" charset="0"/>
                </a:rPr>
                <a:t>Normal</a:t>
              </a:r>
            </a:p>
          </p:txBody>
        </p: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E873B3A9-4318-40A1-BBF3-2DFB06CAFDCC}"/>
                </a:ext>
              </a:extLst>
            </p:cNvPr>
            <p:cNvSpPr txBox="1"/>
            <p:nvPr/>
          </p:nvSpPr>
          <p:spPr>
            <a:xfrm>
              <a:off x="3288540" y="6563286"/>
              <a:ext cx="933266" cy="2523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s-CO" sz="650" dirty="0">
                  <a:latin typeface="Gill Sans MT" panose="020B0502020104020203" pitchFamily="34" charset="0"/>
                </a:rPr>
                <a:t>Por Encima </a:t>
              </a:r>
            </a:p>
            <a:p>
              <a:pPr algn="ctr">
                <a:lnSpc>
                  <a:spcPct val="80000"/>
                </a:lnSpc>
              </a:pPr>
              <a:r>
                <a:rPr lang="es-CO" sz="650" dirty="0">
                  <a:latin typeface="Gill Sans MT" panose="020B0502020104020203" pitchFamily="34" charset="0"/>
                </a:rPr>
                <a:t>de lo Normal</a:t>
              </a:r>
            </a:p>
          </p:txBody>
        </p: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1AF4C911-1142-47C5-9E3A-F985EBE29D51}"/>
                </a:ext>
              </a:extLst>
            </p:cNvPr>
            <p:cNvSpPr txBox="1"/>
            <p:nvPr/>
          </p:nvSpPr>
          <p:spPr>
            <a:xfrm>
              <a:off x="4007689" y="6563286"/>
              <a:ext cx="933266" cy="2523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s-CO" sz="650" dirty="0">
                  <a:latin typeface="Gill Sans MT" panose="020B0502020104020203" pitchFamily="34" charset="0"/>
                </a:rPr>
                <a:t>Muy por Encima </a:t>
              </a:r>
            </a:p>
            <a:p>
              <a:pPr algn="ctr">
                <a:lnSpc>
                  <a:spcPct val="80000"/>
                </a:lnSpc>
              </a:pPr>
              <a:r>
                <a:rPr lang="es-CO" sz="650" dirty="0">
                  <a:latin typeface="Gill Sans MT" panose="020B0502020104020203" pitchFamily="34" charset="0"/>
                </a:rPr>
                <a:t>de lo Normal</a:t>
              </a:r>
            </a:p>
          </p:txBody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17FBD071-55FA-4188-91A0-B79BF487D938}"/>
                </a:ext>
              </a:extLst>
            </p:cNvPr>
            <p:cNvSpPr txBox="1"/>
            <p:nvPr/>
          </p:nvSpPr>
          <p:spPr>
            <a:xfrm>
              <a:off x="1354045" y="6816894"/>
              <a:ext cx="684000" cy="178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s-CO" sz="650" dirty="0">
                  <a:latin typeface="Gill Sans MT" panose="020B0502020104020203" pitchFamily="34" charset="0"/>
                </a:rPr>
                <a:t>0% - 40%</a:t>
              </a:r>
            </a:p>
          </p:txBody>
        </p: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94E98EBA-C2AB-4412-A4E4-1CFDD70A05F9}"/>
                </a:ext>
              </a:extLst>
            </p:cNvPr>
            <p:cNvSpPr txBox="1"/>
            <p:nvPr/>
          </p:nvSpPr>
          <p:spPr>
            <a:xfrm>
              <a:off x="2038045" y="6816894"/>
              <a:ext cx="701788" cy="178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s-CO" sz="650" dirty="0">
                  <a:latin typeface="Gill Sans MT" panose="020B0502020104020203" pitchFamily="34" charset="0"/>
                </a:rPr>
                <a:t>40% - 80%</a:t>
              </a:r>
            </a:p>
          </p:txBody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FA5701A0-F67A-49C5-9E27-255879F222E8}"/>
                </a:ext>
              </a:extLst>
            </p:cNvPr>
            <p:cNvSpPr txBox="1"/>
            <p:nvPr/>
          </p:nvSpPr>
          <p:spPr>
            <a:xfrm>
              <a:off x="2735059" y="6816894"/>
              <a:ext cx="688774" cy="178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s-CO" sz="650" dirty="0">
                  <a:latin typeface="Gill Sans MT" panose="020B0502020104020203" pitchFamily="34" charset="0"/>
                </a:rPr>
                <a:t>80% - 120%</a:t>
              </a:r>
            </a:p>
          </p:txBody>
        </p: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E7077718-5941-4B2A-B0BC-5681B3DF3693}"/>
                </a:ext>
              </a:extLst>
            </p:cNvPr>
            <p:cNvSpPr txBox="1"/>
            <p:nvPr/>
          </p:nvSpPr>
          <p:spPr>
            <a:xfrm>
              <a:off x="3423833" y="6816894"/>
              <a:ext cx="676074" cy="178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s-CO" sz="650" dirty="0">
                  <a:latin typeface="Gill Sans MT" panose="020B0502020104020203" pitchFamily="34" charset="0"/>
                </a:rPr>
                <a:t>120% - 160%</a:t>
              </a:r>
            </a:p>
          </p:txBody>
        </p:sp>
        <p:sp>
          <p:nvSpPr>
            <p:cNvPr id="31" name="CuadroTexto 30">
              <a:extLst>
                <a:ext uri="{FF2B5EF4-FFF2-40B4-BE49-F238E27FC236}">
                  <a16:creationId xmlns:a16="http://schemas.microsoft.com/office/drawing/2014/main" id="{FE208DD3-A4C4-496D-B8B7-75781FA5C19C}"/>
                </a:ext>
              </a:extLst>
            </p:cNvPr>
            <p:cNvSpPr txBox="1"/>
            <p:nvPr/>
          </p:nvSpPr>
          <p:spPr>
            <a:xfrm>
              <a:off x="4099907" y="6816894"/>
              <a:ext cx="684000" cy="178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s-CO" sz="650" dirty="0">
                  <a:latin typeface="Gill Sans MT" panose="020B0502020104020203" pitchFamily="34" charset="0"/>
                </a:rPr>
                <a:t>&gt;160%</a:t>
              </a:r>
            </a:p>
          </p:txBody>
        </p:sp>
      </p:grpSp>
      <p:sp>
        <p:nvSpPr>
          <p:cNvPr id="32" name="CuadroTexto 4">
            <a:extLst>
              <a:ext uri="{FF2B5EF4-FFF2-40B4-BE49-F238E27FC236}">
                <a16:creationId xmlns:a16="http://schemas.microsoft.com/office/drawing/2014/main" id="{A9B6A49D-FC88-447B-AFC8-845B9570C961}"/>
              </a:ext>
            </a:extLst>
          </p:cNvPr>
          <p:cNvSpPr txBox="1"/>
          <p:nvPr/>
        </p:nvSpPr>
        <p:spPr>
          <a:xfrm>
            <a:off x="4880082" y="1094582"/>
            <a:ext cx="1336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sz="4400">
                <a:solidFill>
                  <a:srgbClr val="C13F25"/>
                </a:solidFill>
                <a:latin typeface="Arial Black" panose="020B0A04020102020204" pitchFamily="34" charset="0"/>
              </a:defRPr>
            </a:lvl1pPr>
          </a:lstStyle>
          <a:p>
            <a:pPr algn="ctr"/>
            <a:r>
              <a:rPr lang="es-CO" sz="2000" dirty="0">
                <a:solidFill>
                  <a:srgbClr val="002060"/>
                </a:solidFill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33" name="CuadroTexto 4">
            <a:extLst>
              <a:ext uri="{FF2B5EF4-FFF2-40B4-BE49-F238E27FC236}">
                <a16:creationId xmlns:a16="http://schemas.microsoft.com/office/drawing/2014/main" id="{208DF646-642D-4B76-B8E4-26FB93F2C1AB}"/>
              </a:ext>
            </a:extLst>
          </p:cNvPr>
          <p:cNvSpPr txBox="1"/>
          <p:nvPr/>
        </p:nvSpPr>
        <p:spPr>
          <a:xfrm>
            <a:off x="6063639" y="3945170"/>
            <a:ext cx="1336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sz="4400">
                <a:solidFill>
                  <a:srgbClr val="C13F25"/>
                </a:solidFill>
                <a:latin typeface="Arial Black" panose="020B0A04020102020204" pitchFamily="34" charset="0"/>
              </a:defRPr>
            </a:lvl1pPr>
          </a:lstStyle>
          <a:p>
            <a:pPr algn="ctr"/>
            <a:r>
              <a:rPr lang="es-CO" sz="2000" dirty="0">
                <a:solidFill>
                  <a:srgbClr val="002060"/>
                </a:solidFill>
                <a:latin typeface="Impact" panose="020B0806030902050204" pitchFamily="34" charset="0"/>
              </a:rPr>
              <a:t>8</a:t>
            </a:r>
          </a:p>
        </p:txBody>
      </p:sp>
      <p:pic>
        <p:nvPicPr>
          <p:cNvPr id="34" name="Imagen 33">
            <a:extLst>
              <a:ext uri="{FF2B5EF4-FFF2-40B4-BE49-F238E27FC236}">
                <a16:creationId xmlns:a16="http://schemas.microsoft.com/office/drawing/2014/main" id="{3F77E227-5F61-4549-AD4B-D0AD60FC06E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902" y="3675615"/>
            <a:ext cx="1850560" cy="2519999"/>
          </a:xfrm>
          <a:prstGeom prst="rect">
            <a:avLst/>
          </a:prstGeom>
          <a:ln>
            <a:noFill/>
          </a:ln>
        </p:spPr>
      </p:pic>
      <p:sp>
        <p:nvSpPr>
          <p:cNvPr id="35" name="CuadroTexto 4">
            <a:extLst>
              <a:ext uri="{FF2B5EF4-FFF2-40B4-BE49-F238E27FC236}">
                <a16:creationId xmlns:a16="http://schemas.microsoft.com/office/drawing/2014/main" id="{C5BA832F-DBC7-418E-A416-F24207B03AB8}"/>
              </a:ext>
            </a:extLst>
          </p:cNvPr>
          <p:cNvSpPr txBox="1"/>
          <p:nvPr/>
        </p:nvSpPr>
        <p:spPr>
          <a:xfrm>
            <a:off x="8257154" y="3945170"/>
            <a:ext cx="1336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sz="4400">
                <a:solidFill>
                  <a:srgbClr val="C13F25"/>
                </a:solidFill>
                <a:latin typeface="Arial Black" panose="020B0A04020102020204" pitchFamily="34" charset="0"/>
              </a:defRPr>
            </a:lvl1pPr>
          </a:lstStyle>
          <a:p>
            <a:pPr algn="ctr"/>
            <a:r>
              <a:rPr lang="es-CO" sz="2000" dirty="0">
                <a:solidFill>
                  <a:srgbClr val="002060"/>
                </a:solidFill>
                <a:latin typeface="Impact" panose="020B0806030902050204" pitchFamily="34" charset="0"/>
              </a:rPr>
              <a:t>9</a:t>
            </a: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218A6C5B-4779-427B-8613-D7776A4F84D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543" y="3673438"/>
            <a:ext cx="1850224" cy="2519998"/>
          </a:xfrm>
          <a:prstGeom prst="rect">
            <a:avLst/>
          </a:prstGeom>
          <a:ln>
            <a:noFill/>
          </a:ln>
        </p:spPr>
      </p:pic>
      <p:sp>
        <p:nvSpPr>
          <p:cNvPr id="37" name="CuadroTexto 4">
            <a:extLst>
              <a:ext uri="{FF2B5EF4-FFF2-40B4-BE49-F238E27FC236}">
                <a16:creationId xmlns:a16="http://schemas.microsoft.com/office/drawing/2014/main" id="{FC7334E1-F36F-4332-9AD6-C2E1428876BB}"/>
              </a:ext>
            </a:extLst>
          </p:cNvPr>
          <p:cNvSpPr txBox="1"/>
          <p:nvPr/>
        </p:nvSpPr>
        <p:spPr>
          <a:xfrm>
            <a:off x="6781319" y="1080866"/>
            <a:ext cx="1336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sz="4400">
                <a:solidFill>
                  <a:srgbClr val="C13F25"/>
                </a:solidFill>
                <a:latin typeface="Arial Black" panose="020B0A04020102020204" pitchFamily="34" charset="0"/>
              </a:defRPr>
            </a:lvl1pPr>
          </a:lstStyle>
          <a:p>
            <a:pPr algn="ctr"/>
            <a:r>
              <a:rPr lang="es-CO" sz="2000" dirty="0">
                <a:solidFill>
                  <a:srgbClr val="002060"/>
                </a:solidFill>
                <a:latin typeface="Impact" panose="020B0806030902050204" pitchFamily="34" charset="0"/>
              </a:rPr>
              <a:t>4</a:t>
            </a:r>
          </a:p>
        </p:txBody>
      </p:sp>
      <p:pic>
        <p:nvPicPr>
          <p:cNvPr id="38" name="Imagen 37">
            <a:extLst>
              <a:ext uri="{FF2B5EF4-FFF2-40B4-BE49-F238E27FC236}">
                <a16:creationId xmlns:a16="http://schemas.microsoft.com/office/drawing/2014/main" id="{4365A802-4E55-46A8-B40A-D9D08355638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887" y="761186"/>
            <a:ext cx="1850560" cy="2519999"/>
          </a:xfrm>
          <a:prstGeom prst="rect">
            <a:avLst/>
          </a:prstGeom>
          <a:ln>
            <a:noFill/>
          </a:ln>
        </p:spPr>
      </p:pic>
      <p:sp>
        <p:nvSpPr>
          <p:cNvPr id="39" name="CuadroTexto 4">
            <a:extLst>
              <a:ext uri="{FF2B5EF4-FFF2-40B4-BE49-F238E27FC236}">
                <a16:creationId xmlns:a16="http://schemas.microsoft.com/office/drawing/2014/main" id="{8B92A1EE-5307-46A6-A31D-FD190C25454A}"/>
              </a:ext>
            </a:extLst>
          </p:cNvPr>
          <p:cNvSpPr txBox="1"/>
          <p:nvPr/>
        </p:nvSpPr>
        <p:spPr>
          <a:xfrm>
            <a:off x="10586201" y="1077172"/>
            <a:ext cx="1336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sz="4400">
                <a:solidFill>
                  <a:srgbClr val="C13F25"/>
                </a:solidFill>
                <a:latin typeface="Arial Black" panose="020B0A04020102020204" pitchFamily="34" charset="0"/>
              </a:defRPr>
            </a:lvl1pPr>
          </a:lstStyle>
          <a:p>
            <a:pPr algn="ctr"/>
            <a:r>
              <a:rPr lang="es-CO" sz="2000" dirty="0">
                <a:solidFill>
                  <a:srgbClr val="002060"/>
                </a:solidFill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40" name="CuadroTexto 4">
            <a:extLst>
              <a:ext uri="{FF2B5EF4-FFF2-40B4-BE49-F238E27FC236}">
                <a16:creationId xmlns:a16="http://schemas.microsoft.com/office/drawing/2014/main" id="{16D5129D-0291-4D77-AC44-3AFB9BD4D620}"/>
              </a:ext>
            </a:extLst>
          </p:cNvPr>
          <p:cNvSpPr txBox="1"/>
          <p:nvPr/>
        </p:nvSpPr>
        <p:spPr>
          <a:xfrm>
            <a:off x="986754" y="3985955"/>
            <a:ext cx="1336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sz="4400">
                <a:solidFill>
                  <a:srgbClr val="C13F25"/>
                </a:solidFill>
                <a:latin typeface="Arial Black" panose="020B0A04020102020204" pitchFamily="34" charset="0"/>
              </a:defRPr>
            </a:lvl1pPr>
          </a:lstStyle>
          <a:p>
            <a:pPr algn="ctr"/>
            <a:r>
              <a:rPr lang="es-CO" sz="2000" dirty="0">
                <a:solidFill>
                  <a:srgbClr val="002060"/>
                </a:solidFill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41" name="CuadroTexto 4">
            <a:extLst>
              <a:ext uri="{FF2B5EF4-FFF2-40B4-BE49-F238E27FC236}">
                <a16:creationId xmlns:a16="http://schemas.microsoft.com/office/drawing/2014/main" id="{5CE09FAF-0F57-4830-9C79-D39593E0245C}"/>
              </a:ext>
            </a:extLst>
          </p:cNvPr>
          <p:cNvSpPr txBox="1"/>
          <p:nvPr/>
        </p:nvSpPr>
        <p:spPr>
          <a:xfrm>
            <a:off x="2955752" y="3988014"/>
            <a:ext cx="1336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sz="4400">
                <a:solidFill>
                  <a:srgbClr val="C13F25"/>
                </a:solidFill>
                <a:latin typeface="Arial Black" panose="020B0A04020102020204" pitchFamily="34" charset="0"/>
              </a:defRPr>
            </a:lvl1pPr>
          </a:lstStyle>
          <a:p>
            <a:pPr algn="ctr"/>
            <a:r>
              <a:rPr lang="es-CO" sz="2000" dirty="0">
                <a:solidFill>
                  <a:srgbClr val="002060"/>
                </a:solidFill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42" name="CuadroTexto 4">
            <a:extLst>
              <a:ext uri="{FF2B5EF4-FFF2-40B4-BE49-F238E27FC236}">
                <a16:creationId xmlns:a16="http://schemas.microsoft.com/office/drawing/2014/main" id="{A6D34C81-D647-463D-B6C7-A344F9BC786F}"/>
              </a:ext>
            </a:extLst>
          </p:cNvPr>
          <p:cNvSpPr txBox="1"/>
          <p:nvPr/>
        </p:nvSpPr>
        <p:spPr>
          <a:xfrm>
            <a:off x="8689389" y="3979300"/>
            <a:ext cx="1336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sz="4400">
                <a:solidFill>
                  <a:srgbClr val="C13F25"/>
                </a:solidFill>
                <a:latin typeface="Arial Black" panose="020B0A04020102020204" pitchFamily="34" charset="0"/>
              </a:defRPr>
            </a:lvl1pPr>
          </a:lstStyle>
          <a:p>
            <a:pPr algn="ctr"/>
            <a:r>
              <a:rPr lang="es-CO" sz="2000" dirty="0">
                <a:solidFill>
                  <a:srgbClr val="002060"/>
                </a:solidFill>
                <a:latin typeface="Impact" panose="020B0806030902050204" pitchFamily="34" charset="0"/>
              </a:rPr>
              <a:t>11</a:t>
            </a:r>
          </a:p>
        </p:txBody>
      </p:sp>
      <p:sp>
        <p:nvSpPr>
          <p:cNvPr id="43" name="CuadroTexto 4">
            <a:extLst>
              <a:ext uri="{FF2B5EF4-FFF2-40B4-BE49-F238E27FC236}">
                <a16:creationId xmlns:a16="http://schemas.microsoft.com/office/drawing/2014/main" id="{1DD114C9-0607-4C27-BB03-96BF1875C67B}"/>
              </a:ext>
            </a:extLst>
          </p:cNvPr>
          <p:cNvSpPr txBox="1"/>
          <p:nvPr/>
        </p:nvSpPr>
        <p:spPr>
          <a:xfrm>
            <a:off x="4884221" y="3993016"/>
            <a:ext cx="1336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sz="4400">
                <a:solidFill>
                  <a:srgbClr val="C13F25"/>
                </a:solidFill>
                <a:latin typeface="Arial Black" panose="020B0A04020102020204" pitchFamily="34" charset="0"/>
              </a:defRPr>
            </a:lvl1pPr>
          </a:lstStyle>
          <a:p>
            <a:pPr algn="ctr"/>
            <a:r>
              <a:rPr lang="es-CO" sz="2000" dirty="0">
                <a:solidFill>
                  <a:srgbClr val="002060"/>
                </a:solidFill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44" name="CuadroTexto 4">
            <a:extLst>
              <a:ext uri="{FF2B5EF4-FFF2-40B4-BE49-F238E27FC236}">
                <a16:creationId xmlns:a16="http://schemas.microsoft.com/office/drawing/2014/main" id="{D00C1EE0-9286-4112-85D1-0B00D392A111}"/>
              </a:ext>
            </a:extLst>
          </p:cNvPr>
          <p:cNvSpPr txBox="1"/>
          <p:nvPr/>
        </p:nvSpPr>
        <p:spPr>
          <a:xfrm>
            <a:off x="6785458" y="3979300"/>
            <a:ext cx="1336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sz="4400">
                <a:solidFill>
                  <a:srgbClr val="C13F25"/>
                </a:solidFill>
                <a:latin typeface="Arial Black" panose="020B0A04020102020204" pitchFamily="34" charset="0"/>
              </a:defRPr>
            </a:lvl1pPr>
          </a:lstStyle>
          <a:p>
            <a:pPr algn="ctr"/>
            <a:r>
              <a:rPr lang="es-CO" sz="2000" dirty="0">
                <a:solidFill>
                  <a:srgbClr val="002060"/>
                </a:solidFill>
                <a:latin typeface="Impact" panose="020B0806030902050204" pitchFamily="34" charset="0"/>
              </a:rPr>
              <a:t>10</a:t>
            </a:r>
          </a:p>
        </p:txBody>
      </p:sp>
      <p:pic>
        <p:nvPicPr>
          <p:cNvPr id="45" name="Imagen 44">
            <a:extLst>
              <a:ext uri="{FF2B5EF4-FFF2-40B4-BE49-F238E27FC236}">
                <a16:creationId xmlns:a16="http://schemas.microsoft.com/office/drawing/2014/main" id="{5F41A0A8-DC56-4610-9056-4082B5D966B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412" y="3673438"/>
            <a:ext cx="1850223" cy="2519998"/>
          </a:xfrm>
          <a:prstGeom prst="rect">
            <a:avLst/>
          </a:prstGeom>
          <a:ln>
            <a:noFill/>
          </a:ln>
        </p:spPr>
      </p:pic>
      <p:sp>
        <p:nvSpPr>
          <p:cNvPr id="46" name="CuadroTexto 4">
            <a:extLst>
              <a:ext uri="{FF2B5EF4-FFF2-40B4-BE49-F238E27FC236}">
                <a16:creationId xmlns:a16="http://schemas.microsoft.com/office/drawing/2014/main" id="{0EC4E746-8FB2-4B7B-9986-331D9F62700F}"/>
              </a:ext>
            </a:extLst>
          </p:cNvPr>
          <p:cNvSpPr txBox="1"/>
          <p:nvPr/>
        </p:nvSpPr>
        <p:spPr>
          <a:xfrm>
            <a:off x="10598309" y="3979300"/>
            <a:ext cx="1336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sz="4400">
                <a:solidFill>
                  <a:srgbClr val="C13F25"/>
                </a:solidFill>
                <a:latin typeface="Arial Black" panose="020B0A04020102020204" pitchFamily="34" charset="0"/>
              </a:defRPr>
            </a:lvl1pPr>
          </a:lstStyle>
          <a:p>
            <a:pPr algn="ctr"/>
            <a:r>
              <a:rPr lang="es-CO" sz="2000" dirty="0">
                <a:solidFill>
                  <a:srgbClr val="002060"/>
                </a:solidFill>
                <a:latin typeface="Impact" panose="020B0806030902050204" pitchFamily="34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1773330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9">
            <a:extLst>
              <a:ext uri="{FF2B5EF4-FFF2-40B4-BE49-F238E27FC236}">
                <a16:creationId xmlns:a16="http://schemas.microsoft.com/office/drawing/2014/main" id="{9A012D2F-AE38-4544-9D50-AD7EA4B6CFB4}"/>
              </a:ext>
            </a:extLst>
          </p:cNvPr>
          <p:cNvSpPr txBox="1"/>
          <p:nvPr/>
        </p:nvSpPr>
        <p:spPr>
          <a:xfrm>
            <a:off x="417480" y="779976"/>
            <a:ext cx="8915596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s-CO" sz="2800" dirty="0">
                <a:latin typeface="Arial Black" panose="020B0A04020102020204" pitchFamily="34" charset="0"/>
              </a:rPr>
              <a:t>COMPORTAMIENTO DE LA PRECIPITACIÓN EN </a:t>
            </a:r>
            <a:r>
              <a:rPr lang="es-CO" sz="2800" cap="all" dirty="0">
                <a:latin typeface="Arial Black" panose="020B0A04020102020204" pitchFamily="34" charset="0"/>
              </a:rPr>
              <a:t>Enero DE 2020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650962A-89E3-4D85-AE43-45AF01C02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446" y="2726634"/>
            <a:ext cx="1154406" cy="231666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B889EE3-CD46-4B29-8143-6AD45473697B}"/>
              </a:ext>
            </a:extLst>
          </p:cNvPr>
          <p:cNvSpPr txBox="1"/>
          <p:nvPr/>
        </p:nvSpPr>
        <p:spPr>
          <a:xfrm>
            <a:off x="8701923" y="1489266"/>
            <a:ext cx="3355236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s-CO" sz="1400" b="1" cap="all" dirty="0"/>
              <a:t>Anomalía de la Precipitación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A4815FD-76C3-4F06-A284-41B5FDC0CC9E}"/>
              </a:ext>
            </a:extLst>
          </p:cNvPr>
          <p:cNvSpPr txBox="1"/>
          <p:nvPr/>
        </p:nvSpPr>
        <p:spPr>
          <a:xfrm>
            <a:off x="5100429" y="1489266"/>
            <a:ext cx="3241501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s-CO" sz="1400" b="1" cap="all" dirty="0"/>
              <a:t>la Precipitación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6D3679A4-C0AD-4156-8D10-C2DB56F145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256" y="1737959"/>
            <a:ext cx="3837909" cy="4966706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E5261047-7FD7-4D6C-949F-0524C844490A}"/>
              </a:ext>
            </a:extLst>
          </p:cNvPr>
          <p:cNvSpPr txBox="1"/>
          <p:nvPr/>
        </p:nvSpPr>
        <p:spPr>
          <a:xfrm>
            <a:off x="1250363" y="1562199"/>
            <a:ext cx="3558027" cy="3515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/>
              <a:t>CLIMATOLÓGICO</a:t>
            </a:r>
            <a:endParaRPr lang="es-CO" sz="1600" b="1" cap="all" dirty="0"/>
          </a:p>
        </p:txBody>
      </p:sp>
      <p:pic>
        <p:nvPicPr>
          <p:cNvPr id="3" name="Imagen 2" descr="Imagen que contiene texto, mapa&#10;&#10;Descripción generada automáticamente">
            <a:extLst>
              <a:ext uri="{FF2B5EF4-FFF2-40B4-BE49-F238E27FC236}">
                <a16:creationId xmlns:a16="http://schemas.microsoft.com/office/drawing/2014/main" id="{B052C18C-F8D9-416D-82C9-68279ABB06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278" y="1856127"/>
            <a:ext cx="3624917" cy="4691069"/>
          </a:xfrm>
          <a:prstGeom prst="rect">
            <a:avLst/>
          </a:prstGeom>
        </p:spPr>
      </p:pic>
      <p:pic>
        <p:nvPicPr>
          <p:cNvPr id="10" name="Imagen 9" descr="Imagen que contiene texto, mapa&#10;&#10;Descripción generada automáticamente">
            <a:extLst>
              <a:ext uri="{FF2B5EF4-FFF2-40B4-BE49-F238E27FC236}">
                <a16:creationId xmlns:a16="http://schemas.microsoft.com/office/drawing/2014/main" id="{B17435DD-4292-4574-95BE-139216BB0C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083" y="1875777"/>
            <a:ext cx="3624917" cy="469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7466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9">
            <a:extLst>
              <a:ext uri="{FF2B5EF4-FFF2-40B4-BE49-F238E27FC236}">
                <a16:creationId xmlns:a16="http://schemas.microsoft.com/office/drawing/2014/main" id="{9A012D2F-AE38-4544-9D50-AD7EA4B6CFB4}"/>
              </a:ext>
            </a:extLst>
          </p:cNvPr>
          <p:cNvSpPr txBox="1"/>
          <p:nvPr/>
        </p:nvSpPr>
        <p:spPr>
          <a:xfrm>
            <a:off x="417480" y="779976"/>
            <a:ext cx="8915596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s-CO" sz="2800" dirty="0">
                <a:latin typeface="Arial Black" panose="020B0A04020102020204" pitchFamily="34" charset="0"/>
              </a:rPr>
              <a:t>COMPORTAMIENTO DE LA PRECIPITACIÓN EN </a:t>
            </a:r>
            <a:r>
              <a:rPr lang="es-CO" sz="2800" cap="all" dirty="0">
                <a:latin typeface="Arial Black" panose="020B0A04020102020204" pitchFamily="34" charset="0"/>
              </a:rPr>
              <a:t>FEBRERO DE 2020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650962A-89E3-4D85-AE43-45AF01C02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446" y="2726634"/>
            <a:ext cx="1154406" cy="231666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B889EE3-CD46-4B29-8143-6AD45473697B}"/>
              </a:ext>
            </a:extLst>
          </p:cNvPr>
          <p:cNvSpPr txBox="1"/>
          <p:nvPr/>
        </p:nvSpPr>
        <p:spPr>
          <a:xfrm>
            <a:off x="8701923" y="1489266"/>
            <a:ext cx="3355236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s-CO" sz="1400" b="1" cap="all" dirty="0"/>
              <a:t>Anomalía de la Precipitación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A4815FD-76C3-4F06-A284-41B5FDC0CC9E}"/>
              </a:ext>
            </a:extLst>
          </p:cNvPr>
          <p:cNvSpPr txBox="1"/>
          <p:nvPr/>
        </p:nvSpPr>
        <p:spPr>
          <a:xfrm>
            <a:off x="5100429" y="1489266"/>
            <a:ext cx="3241501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s-CO" sz="1400" b="1" cap="all" dirty="0"/>
              <a:t>la Precipitación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5261047-7FD7-4D6C-949F-0524C844490A}"/>
              </a:ext>
            </a:extLst>
          </p:cNvPr>
          <p:cNvSpPr txBox="1"/>
          <p:nvPr/>
        </p:nvSpPr>
        <p:spPr>
          <a:xfrm>
            <a:off x="1250363" y="1562199"/>
            <a:ext cx="3558027" cy="3515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/>
              <a:t>CLIMATOLÓGICO</a:t>
            </a:r>
            <a:endParaRPr lang="es-CO" sz="1600" b="1" cap="all" dirty="0"/>
          </a:p>
        </p:txBody>
      </p:sp>
      <p:pic>
        <p:nvPicPr>
          <p:cNvPr id="6" name="Imagen 5" descr="Imagen que contiene texto, mapa&#10;&#10;Descripción generada automáticamente">
            <a:extLst>
              <a:ext uri="{FF2B5EF4-FFF2-40B4-BE49-F238E27FC236}">
                <a16:creationId xmlns:a16="http://schemas.microsoft.com/office/drawing/2014/main" id="{0687EEE4-3963-4E4F-8312-2861ED56E1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563" y="1830892"/>
            <a:ext cx="3415367" cy="4419887"/>
          </a:xfrm>
          <a:prstGeom prst="rect">
            <a:avLst/>
          </a:prstGeom>
        </p:spPr>
      </p:pic>
      <p:pic>
        <p:nvPicPr>
          <p:cNvPr id="12" name="Imagen 11" descr="Imagen que contiene texto, mapa&#10;&#10;Descripción generada automáticamente">
            <a:extLst>
              <a:ext uri="{FF2B5EF4-FFF2-40B4-BE49-F238E27FC236}">
                <a16:creationId xmlns:a16="http://schemas.microsoft.com/office/drawing/2014/main" id="{5A2E6A8D-5D59-46F4-A4DF-CD22181702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923" y="1830892"/>
            <a:ext cx="3306295" cy="4278734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4AE708A-99AE-4A06-BAEA-A80830BB8E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023" y="1913719"/>
            <a:ext cx="3415367" cy="441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7939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668826-0058-4BA7-A89D-299712F1E356}"/>
              </a:ext>
            </a:extLst>
          </p:cNvPr>
          <p:cNvSpPr txBox="1">
            <a:spLocks/>
          </p:cNvSpPr>
          <p:nvPr/>
        </p:nvSpPr>
        <p:spPr>
          <a:xfrm>
            <a:off x="1628382" y="117776"/>
            <a:ext cx="8935236" cy="73324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75000"/>
              </a:lnSpc>
            </a:pPr>
            <a:r>
              <a:rPr lang="es-CO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+mn-ea"/>
                <a:cs typeface="+mn-cs"/>
              </a:rPr>
              <a:t>Cantidad de LLUVIA</a:t>
            </a:r>
          </a:p>
          <a:p>
            <a:pPr algn="ctr">
              <a:lnSpc>
                <a:spcPct val="75000"/>
              </a:lnSpc>
            </a:pPr>
            <a:r>
              <a:rPr lang="es-CO" sz="2200" dirty="0">
                <a:solidFill>
                  <a:schemeClr val="bg1"/>
                </a:solidFill>
                <a:latin typeface="Impact" panose="020B0806030902050204" pitchFamily="34" charset="0"/>
                <a:ea typeface="+mn-ea"/>
                <a:cs typeface="+mn-cs"/>
              </a:rPr>
              <a:t>Climatología para el trimestre MAM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F48EE4CF-81BA-4610-87DE-09734D084B17}"/>
              </a:ext>
            </a:extLst>
          </p:cNvPr>
          <p:cNvSpPr/>
          <p:nvPr/>
        </p:nvSpPr>
        <p:spPr>
          <a:xfrm>
            <a:off x="5834907" y="851019"/>
            <a:ext cx="8242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sz="2200" dirty="0">
                <a:latin typeface="Impact" panose="020B0806030902050204" pitchFamily="34" charset="0"/>
              </a:rPr>
              <a:t>ABRIL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40B9A94C-F823-4102-8FAE-91CFA37EAD13}"/>
              </a:ext>
            </a:extLst>
          </p:cNvPr>
          <p:cNvSpPr/>
          <p:nvPr/>
        </p:nvSpPr>
        <p:spPr>
          <a:xfrm>
            <a:off x="9779286" y="917083"/>
            <a:ext cx="80022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sz="2200" dirty="0">
                <a:latin typeface="Impact" panose="020B0806030902050204" pitchFamily="34" charset="0"/>
              </a:rPr>
              <a:t>Mayo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AA0D8DFB-9203-4A58-9DC0-7ADA408E10DA}"/>
              </a:ext>
            </a:extLst>
          </p:cNvPr>
          <p:cNvSpPr/>
          <p:nvPr/>
        </p:nvSpPr>
        <p:spPr>
          <a:xfrm>
            <a:off x="1686253" y="851020"/>
            <a:ext cx="94769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sz="2200" dirty="0">
                <a:latin typeface="Impact" panose="020B0806030902050204" pitchFamily="34" charset="0"/>
              </a:rPr>
              <a:t>MARZO</a:t>
            </a:r>
          </a:p>
        </p:txBody>
      </p:sp>
      <p:pic>
        <p:nvPicPr>
          <p:cNvPr id="29" name="0 Imagen">
            <a:extLst>
              <a:ext uri="{FF2B5EF4-FFF2-40B4-BE49-F238E27FC236}">
                <a16:creationId xmlns:a16="http://schemas.microsoft.com/office/drawing/2014/main" id="{6FE9756A-FB24-4DF4-866E-7E798F2BE63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64" y="1281906"/>
            <a:ext cx="3793377" cy="4809469"/>
          </a:xfrm>
          <a:prstGeom prst="rect">
            <a:avLst/>
          </a:prstGeom>
        </p:spPr>
      </p:pic>
      <p:pic>
        <p:nvPicPr>
          <p:cNvPr id="30" name="0 Imagen">
            <a:extLst>
              <a:ext uri="{FF2B5EF4-FFF2-40B4-BE49-F238E27FC236}">
                <a16:creationId xmlns:a16="http://schemas.microsoft.com/office/drawing/2014/main" id="{7ABFD5E3-4649-468B-8DA9-996D506D0D8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474" y="1347970"/>
            <a:ext cx="3889829" cy="4764696"/>
          </a:xfrm>
          <a:prstGeom prst="rect">
            <a:avLst/>
          </a:prstGeom>
        </p:spPr>
      </p:pic>
      <p:pic>
        <p:nvPicPr>
          <p:cNvPr id="7" name="Imagen 6" descr="Imagen que contiene texto, mapa&#10;&#10;Descripción generada automáticamente">
            <a:extLst>
              <a:ext uri="{FF2B5EF4-FFF2-40B4-BE49-F238E27FC236}">
                <a16:creationId xmlns:a16="http://schemas.microsoft.com/office/drawing/2014/main" id="{06DAE503-4F99-45B9-A8EF-CC21A68DED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303" y="1281907"/>
            <a:ext cx="3681810" cy="476469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48A15F2-A87E-4175-9C66-92D337D34A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150" y="2505922"/>
            <a:ext cx="1154406" cy="231666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521265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668826-0058-4BA7-A89D-299712F1E356}"/>
              </a:ext>
            </a:extLst>
          </p:cNvPr>
          <p:cNvSpPr txBox="1">
            <a:spLocks/>
          </p:cNvSpPr>
          <p:nvPr/>
        </p:nvSpPr>
        <p:spPr>
          <a:xfrm>
            <a:off x="1628382" y="117776"/>
            <a:ext cx="8935236" cy="73324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75000"/>
              </a:lnSpc>
            </a:pPr>
            <a:r>
              <a:rPr lang="es-CO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+mn-ea"/>
                <a:cs typeface="+mn-cs"/>
              </a:rPr>
              <a:t>NÚMERO DE DÍAS CON LLUVIA</a:t>
            </a:r>
          </a:p>
          <a:p>
            <a:pPr algn="ctr">
              <a:lnSpc>
                <a:spcPct val="75000"/>
              </a:lnSpc>
            </a:pPr>
            <a:r>
              <a:rPr lang="es-CO" sz="2200" dirty="0">
                <a:solidFill>
                  <a:schemeClr val="bg1"/>
                </a:solidFill>
                <a:latin typeface="Impact" panose="020B0806030902050204" pitchFamily="34" charset="0"/>
                <a:ea typeface="+mn-ea"/>
                <a:cs typeface="+mn-cs"/>
              </a:rPr>
              <a:t>Climatología para el trimestre EFM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F48EE4CF-81BA-4610-87DE-09734D084B17}"/>
              </a:ext>
            </a:extLst>
          </p:cNvPr>
          <p:cNvSpPr/>
          <p:nvPr/>
        </p:nvSpPr>
        <p:spPr>
          <a:xfrm>
            <a:off x="4904219" y="869336"/>
            <a:ext cx="117170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200" dirty="0">
                <a:latin typeface="Impact" panose="020B0806030902050204" pitchFamily="34" charset="0"/>
              </a:rPr>
              <a:t>ABRIL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AA0D8DFB-9203-4A58-9DC0-7ADA408E10DA}"/>
              </a:ext>
            </a:extLst>
          </p:cNvPr>
          <p:cNvSpPr/>
          <p:nvPr/>
        </p:nvSpPr>
        <p:spPr>
          <a:xfrm>
            <a:off x="1295813" y="883452"/>
            <a:ext cx="94769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sz="2200" dirty="0">
                <a:latin typeface="Impact" panose="020B0806030902050204" pitchFamily="34" charset="0"/>
              </a:rPr>
              <a:t>MARZO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26B10A20-7589-44B6-B534-B15ABC80C3CB}"/>
              </a:ext>
            </a:extLst>
          </p:cNvPr>
          <p:cNvGrpSpPr/>
          <p:nvPr/>
        </p:nvGrpSpPr>
        <p:grpSpPr>
          <a:xfrm>
            <a:off x="3164186" y="6251096"/>
            <a:ext cx="4348066" cy="489128"/>
            <a:chOff x="3551852" y="6015135"/>
            <a:chExt cx="4348066" cy="489128"/>
          </a:xfrm>
        </p:grpSpPr>
        <p:cxnSp>
          <p:nvCxnSpPr>
            <p:cNvPr id="9" name="Conector recto 8">
              <a:extLst>
                <a:ext uri="{FF2B5EF4-FFF2-40B4-BE49-F238E27FC236}">
                  <a16:creationId xmlns:a16="http://schemas.microsoft.com/office/drawing/2014/main" id="{ED6E53B6-F7FE-4D62-B1F2-F0C349F261BC}"/>
                </a:ext>
              </a:extLst>
            </p:cNvPr>
            <p:cNvCxnSpPr>
              <a:cxnSpLocks/>
            </p:cNvCxnSpPr>
            <p:nvPr/>
          </p:nvCxnSpPr>
          <p:spPr>
            <a:xfrm>
              <a:off x="3685423" y="6293109"/>
              <a:ext cx="694835" cy="0"/>
            </a:xfrm>
            <a:prstGeom prst="line">
              <a:avLst/>
            </a:prstGeom>
            <a:ln w="1111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cto 9">
              <a:extLst>
                <a:ext uri="{FF2B5EF4-FFF2-40B4-BE49-F238E27FC236}">
                  <a16:creationId xmlns:a16="http://schemas.microsoft.com/office/drawing/2014/main" id="{237BB4EE-0981-42FC-94F7-F69DD2B98A4A}"/>
                </a:ext>
              </a:extLst>
            </p:cNvPr>
            <p:cNvCxnSpPr>
              <a:cxnSpLocks/>
            </p:cNvCxnSpPr>
            <p:nvPr/>
          </p:nvCxnSpPr>
          <p:spPr>
            <a:xfrm>
              <a:off x="4163614" y="6293109"/>
              <a:ext cx="694835" cy="0"/>
            </a:xfrm>
            <a:prstGeom prst="line">
              <a:avLst/>
            </a:prstGeom>
            <a:ln w="111125">
              <a:solidFill>
                <a:srgbClr val="FFAA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cto 10">
              <a:extLst>
                <a:ext uri="{FF2B5EF4-FFF2-40B4-BE49-F238E27FC236}">
                  <a16:creationId xmlns:a16="http://schemas.microsoft.com/office/drawing/2014/main" id="{833D1C1E-F08A-428E-8861-4F688A3EE692}"/>
                </a:ext>
              </a:extLst>
            </p:cNvPr>
            <p:cNvCxnSpPr>
              <a:cxnSpLocks/>
            </p:cNvCxnSpPr>
            <p:nvPr/>
          </p:nvCxnSpPr>
          <p:spPr>
            <a:xfrm>
              <a:off x="4646509" y="6293109"/>
              <a:ext cx="694835" cy="0"/>
            </a:xfrm>
            <a:prstGeom prst="line">
              <a:avLst/>
            </a:prstGeom>
            <a:ln w="11112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cto 11">
              <a:extLst>
                <a:ext uri="{FF2B5EF4-FFF2-40B4-BE49-F238E27FC236}">
                  <a16:creationId xmlns:a16="http://schemas.microsoft.com/office/drawing/2014/main" id="{722097AF-7751-48AC-B27B-32711ADF3A48}"/>
                </a:ext>
              </a:extLst>
            </p:cNvPr>
            <p:cNvCxnSpPr>
              <a:cxnSpLocks/>
            </p:cNvCxnSpPr>
            <p:nvPr/>
          </p:nvCxnSpPr>
          <p:spPr>
            <a:xfrm>
              <a:off x="5139710" y="6293109"/>
              <a:ext cx="694835" cy="0"/>
            </a:xfrm>
            <a:prstGeom prst="line">
              <a:avLst/>
            </a:prstGeom>
            <a:ln w="111125">
              <a:solidFill>
                <a:srgbClr val="A3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12">
              <a:extLst>
                <a:ext uri="{FF2B5EF4-FFF2-40B4-BE49-F238E27FC236}">
                  <a16:creationId xmlns:a16="http://schemas.microsoft.com/office/drawing/2014/main" id="{F5016E81-A920-4098-AFD0-74F4488C0A3C}"/>
                </a:ext>
              </a:extLst>
            </p:cNvPr>
            <p:cNvCxnSpPr>
              <a:cxnSpLocks/>
            </p:cNvCxnSpPr>
            <p:nvPr/>
          </p:nvCxnSpPr>
          <p:spPr>
            <a:xfrm>
              <a:off x="5615374" y="6293109"/>
              <a:ext cx="694835" cy="0"/>
            </a:xfrm>
            <a:prstGeom prst="line">
              <a:avLst/>
            </a:prstGeom>
            <a:ln w="111125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CA90458F-323D-4FD8-804D-94164D7EACED}"/>
                </a:ext>
              </a:extLst>
            </p:cNvPr>
            <p:cNvSpPr txBox="1"/>
            <p:nvPr/>
          </p:nvSpPr>
          <p:spPr>
            <a:xfrm>
              <a:off x="3551852" y="6047039"/>
              <a:ext cx="346799" cy="227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s-CO" sz="1100" dirty="0">
                  <a:latin typeface="Gill Sans MT" panose="020B0502020104020203" pitchFamily="34" charset="0"/>
                </a:rPr>
                <a:t>0</a:t>
              </a:r>
            </a:p>
          </p:txBody>
        </p:sp>
        <p:cxnSp>
          <p:nvCxnSpPr>
            <p:cNvPr id="15" name="Conector recto 14">
              <a:extLst>
                <a:ext uri="{FF2B5EF4-FFF2-40B4-BE49-F238E27FC236}">
                  <a16:creationId xmlns:a16="http://schemas.microsoft.com/office/drawing/2014/main" id="{3641320D-EE2A-42B8-B7F3-83EFFB72CF16}"/>
                </a:ext>
              </a:extLst>
            </p:cNvPr>
            <p:cNvCxnSpPr>
              <a:cxnSpLocks/>
            </p:cNvCxnSpPr>
            <p:nvPr/>
          </p:nvCxnSpPr>
          <p:spPr>
            <a:xfrm>
              <a:off x="6095868" y="6293109"/>
              <a:ext cx="694835" cy="0"/>
            </a:xfrm>
            <a:prstGeom prst="line">
              <a:avLst/>
            </a:prstGeom>
            <a:ln w="111125">
              <a:solidFill>
                <a:srgbClr val="73D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0E1614E8-6592-4E5A-B93E-7DEF86CF2178}"/>
                </a:ext>
              </a:extLst>
            </p:cNvPr>
            <p:cNvCxnSpPr>
              <a:cxnSpLocks/>
            </p:cNvCxnSpPr>
            <p:nvPr/>
          </p:nvCxnSpPr>
          <p:spPr>
            <a:xfrm>
              <a:off x="6575428" y="6293109"/>
              <a:ext cx="694835" cy="0"/>
            </a:xfrm>
            <a:prstGeom prst="line">
              <a:avLst/>
            </a:prstGeom>
            <a:ln w="111125">
              <a:solidFill>
                <a:srgbClr val="007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cto 16">
              <a:extLst>
                <a:ext uri="{FF2B5EF4-FFF2-40B4-BE49-F238E27FC236}">
                  <a16:creationId xmlns:a16="http://schemas.microsoft.com/office/drawing/2014/main" id="{A2C985B1-BFED-42B7-AB29-5435DB97B6F7}"/>
                </a:ext>
              </a:extLst>
            </p:cNvPr>
            <p:cNvCxnSpPr>
              <a:cxnSpLocks/>
            </p:cNvCxnSpPr>
            <p:nvPr/>
          </p:nvCxnSpPr>
          <p:spPr>
            <a:xfrm>
              <a:off x="7061302" y="6293109"/>
              <a:ext cx="694835" cy="0"/>
            </a:xfrm>
            <a:prstGeom prst="line">
              <a:avLst/>
            </a:prstGeom>
            <a:ln w="111125">
              <a:solidFill>
                <a:srgbClr val="0000E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B539FCA3-A9E8-4C6D-B6A2-552AC92E1783}"/>
                </a:ext>
              </a:extLst>
            </p:cNvPr>
            <p:cNvSpPr txBox="1"/>
            <p:nvPr/>
          </p:nvSpPr>
          <p:spPr>
            <a:xfrm>
              <a:off x="3941550" y="6047039"/>
              <a:ext cx="612677" cy="227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s-CO" sz="1100" dirty="0">
                  <a:latin typeface="Gill Sans MT" panose="020B0502020104020203" pitchFamily="34" charset="0"/>
                </a:rPr>
                <a:t>4</a:t>
              </a: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395A497F-21E1-4E9C-B3A4-EFF7DCE7CA22}"/>
                </a:ext>
              </a:extLst>
            </p:cNvPr>
            <p:cNvSpPr txBox="1"/>
            <p:nvPr/>
          </p:nvSpPr>
          <p:spPr>
            <a:xfrm>
              <a:off x="7287241" y="6015135"/>
              <a:ext cx="612677" cy="227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s-CO" sz="1100" dirty="0">
                  <a:latin typeface="Gill Sans MT" panose="020B0502020104020203" pitchFamily="34" charset="0"/>
                </a:rPr>
                <a:t>&gt;28</a:t>
              </a: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4D17C34E-9A14-427D-ACB8-20F3B44895CE}"/>
                </a:ext>
              </a:extLst>
            </p:cNvPr>
            <p:cNvSpPr txBox="1"/>
            <p:nvPr/>
          </p:nvSpPr>
          <p:spPr>
            <a:xfrm>
              <a:off x="4434265" y="6047039"/>
              <a:ext cx="612677" cy="227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s-CO" sz="1100" dirty="0">
                  <a:latin typeface="Gill Sans MT" panose="020B0502020104020203" pitchFamily="34" charset="0"/>
                </a:rPr>
                <a:t>8</a:t>
              </a: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D02115D3-82DF-42E1-B654-D81C9A3A5258}"/>
                </a:ext>
              </a:extLst>
            </p:cNvPr>
            <p:cNvSpPr txBox="1"/>
            <p:nvPr/>
          </p:nvSpPr>
          <p:spPr>
            <a:xfrm>
              <a:off x="4924166" y="6047039"/>
              <a:ext cx="612677" cy="227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s-CO" sz="1100" dirty="0">
                  <a:latin typeface="Gill Sans MT" panose="020B0502020104020203" pitchFamily="34" charset="0"/>
                </a:rPr>
                <a:t>12</a:t>
              </a:r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B6185381-BF31-4AEC-A6F5-37E6E7D7D908}"/>
                </a:ext>
              </a:extLst>
            </p:cNvPr>
            <p:cNvSpPr txBox="1"/>
            <p:nvPr/>
          </p:nvSpPr>
          <p:spPr>
            <a:xfrm>
              <a:off x="5397400" y="6047039"/>
              <a:ext cx="612677" cy="227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s-CO" sz="1100" dirty="0">
                  <a:latin typeface="Gill Sans MT" panose="020B0502020104020203" pitchFamily="34" charset="0"/>
                </a:rPr>
                <a:t>16</a:t>
              </a:r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2A450FE2-B7E0-4663-923F-323B817A35A8}"/>
                </a:ext>
              </a:extLst>
            </p:cNvPr>
            <p:cNvSpPr txBox="1"/>
            <p:nvPr/>
          </p:nvSpPr>
          <p:spPr>
            <a:xfrm>
              <a:off x="5863925" y="6047039"/>
              <a:ext cx="612677" cy="227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s-CO" sz="1100" dirty="0">
                  <a:latin typeface="Gill Sans MT" panose="020B0502020104020203" pitchFamily="34" charset="0"/>
                </a:rPr>
                <a:t>20</a:t>
              </a:r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67CF02E2-1FAA-4762-BE54-DA7E296C5517}"/>
                </a:ext>
              </a:extLst>
            </p:cNvPr>
            <p:cNvSpPr txBox="1"/>
            <p:nvPr/>
          </p:nvSpPr>
          <p:spPr>
            <a:xfrm>
              <a:off x="6336987" y="6047039"/>
              <a:ext cx="612677" cy="227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s-CO" sz="1100" dirty="0">
                  <a:latin typeface="Gill Sans MT" panose="020B0502020104020203" pitchFamily="34" charset="0"/>
                </a:rPr>
                <a:t>24</a:t>
              </a:r>
            </a:p>
          </p:txBody>
        </p: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6FA81804-2AAC-4A3D-B933-A3732115EF17}"/>
                </a:ext>
              </a:extLst>
            </p:cNvPr>
            <p:cNvSpPr txBox="1"/>
            <p:nvPr/>
          </p:nvSpPr>
          <p:spPr>
            <a:xfrm>
              <a:off x="6821043" y="6047039"/>
              <a:ext cx="612677" cy="227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s-CO" sz="1100" dirty="0">
                  <a:latin typeface="Gill Sans MT" panose="020B0502020104020203" pitchFamily="34" charset="0"/>
                </a:rPr>
                <a:t>28</a:t>
              </a:r>
            </a:p>
          </p:txBody>
        </p: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C0C44C8C-3F63-4B18-BE23-DE522D07ADB5}"/>
                </a:ext>
              </a:extLst>
            </p:cNvPr>
            <p:cNvSpPr txBox="1"/>
            <p:nvPr/>
          </p:nvSpPr>
          <p:spPr>
            <a:xfrm>
              <a:off x="5053037" y="6282664"/>
              <a:ext cx="1637537" cy="221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s-CO" sz="1050" b="1" dirty="0">
                  <a:latin typeface="Gill Sans MT" panose="020B0502020104020203" pitchFamily="34" charset="0"/>
                </a:rPr>
                <a:t>Días</a:t>
              </a:r>
            </a:p>
          </p:txBody>
        </p:sp>
      </p:grpSp>
      <p:sp>
        <p:nvSpPr>
          <p:cNvPr id="28" name="Rectángulo 27">
            <a:extLst>
              <a:ext uri="{FF2B5EF4-FFF2-40B4-BE49-F238E27FC236}">
                <a16:creationId xmlns:a16="http://schemas.microsoft.com/office/drawing/2014/main" id="{7E777F08-822A-42A9-82C7-EF7506E9AA67}"/>
              </a:ext>
            </a:extLst>
          </p:cNvPr>
          <p:cNvSpPr/>
          <p:nvPr/>
        </p:nvSpPr>
        <p:spPr>
          <a:xfrm>
            <a:off x="9470667" y="851021"/>
            <a:ext cx="80022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sz="2200" dirty="0">
                <a:latin typeface="Impact" panose="020B0806030902050204" pitchFamily="34" charset="0"/>
              </a:rPr>
              <a:t>Mayo</a:t>
            </a:r>
          </a:p>
        </p:txBody>
      </p:sp>
      <p:pic>
        <p:nvPicPr>
          <p:cNvPr id="30" name="Imagen 29" descr="Imagen que contiene texto, mapa&#10;&#10;Descripción generada automáticamente">
            <a:extLst>
              <a:ext uri="{FF2B5EF4-FFF2-40B4-BE49-F238E27FC236}">
                <a16:creationId xmlns:a16="http://schemas.microsoft.com/office/drawing/2014/main" id="{683E81AC-0BDC-41F4-B5FD-6F8C9FCF2F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174" y="1292114"/>
            <a:ext cx="3834013" cy="4961663"/>
          </a:xfrm>
          <a:prstGeom prst="rect">
            <a:avLst/>
          </a:prstGeom>
        </p:spPr>
      </p:pic>
      <p:pic>
        <p:nvPicPr>
          <p:cNvPr id="32" name="Imagen 31" descr="Imagen que contiene texto, mapa&#10;&#10;Descripción generada automáticamente">
            <a:extLst>
              <a:ext uri="{FF2B5EF4-FFF2-40B4-BE49-F238E27FC236}">
                <a16:creationId xmlns:a16="http://schemas.microsoft.com/office/drawing/2014/main" id="{738C4636-022B-45A8-99B7-60B7C3D1A9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963" y="1209213"/>
            <a:ext cx="3834013" cy="4961664"/>
          </a:xfrm>
          <a:prstGeom prst="rect">
            <a:avLst/>
          </a:prstGeom>
        </p:spPr>
      </p:pic>
      <p:pic>
        <p:nvPicPr>
          <p:cNvPr id="34" name="Imagen 33" descr="Imagen que contiene texto, mapa&#10;&#10;Descripción generada automáticamente">
            <a:extLst>
              <a:ext uri="{FF2B5EF4-FFF2-40B4-BE49-F238E27FC236}">
                <a16:creationId xmlns:a16="http://schemas.microsoft.com/office/drawing/2014/main" id="{573BEFE2-212D-480E-881C-B14FB7F402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0" y="1294796"/>
            <a:ext cx="3829869" cy="495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0931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088" y="957915"/>
            <a:ext cx="4385289" cy="5675079"/>
          </a:xfrm>
          <a:prstGeom prst="rect">
            <a:avLst/>
          </a:prstGeom>
        </p:spPr>
      </p:pic>
      <p:sp>
        <p:nvSpPr>
          <p:cNvPr id="9" name="CuadroTexto 9">
            <a:extLst>
              <a:ext uri="{FF2B5EF4-FFF2-40B4-BE49-F238E27FC236}">
                <a16:creationId xmlns:a16="http://schemas.microsoft.com/office/drawing/2014/main" id="{4FB9EFE9-EFFD-4483-B859-54E452C7A7BA}"/>
              </a:ext>
            </a:extLst>
          </p:cNvPr>
          <p:cNvSpPr txBox="1"/>
          <p:nvPr/>
        </p:nvSpPr>
        <p:spPr>
          <a:xfrm>
            <a:off x="1616855" y="181874"/>
            <a:ext cx="8915596" cy="87716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CO"/>
            </a:defPPr>
            <a:lvl1pPr algn="ctr">
              <a:defRPr sz="2000">
                <a:solidFill>
                  <a:srgbClr val="C13F25"/>
                </a:solidFill>
                <a:latin typeface="Arial Black" panose="020B0A04020102020204" pitchFamily="34" charset="0"/>
              </a:defRPr>
            </a:lvl1pPr>
          </a:lstStyle>
          <a:p>
            <a:pPr>
              <a:lnSpc>
                <a:spcPct val="75000"/>
              </a:lnSpc>
            </a:pPr>
            <a:r>
              <a:rPr lang="es-CO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PREDICCIÓN DE LA PRECIPITACIÓN</a:t>
            </a:r>
          </a:p>
          <a:p>
            <a:pPr>
              <a:lnSpc>
                <a:spcPct val="75000"/>
              </a:lnSpc>
            </a:pPr>
            <a:r>
              <a:rPr lang="es-CO" dirty="0">
                <a:solidFill>
                  <a:schemeClr val="tx1"/>
                </a:solidFill>
                <a:latin typeface="Impact" panose="020B0806030902050204" pitchFamily="34" charset="0"/>
              </a:rPr>
              <a:t>Marzo  2020</a:t>
            </a:r>
          </a:p>
          <a:p>
            <a:pPr>
              <a:lnSpc>
                <a:spcPct val="75000"/>
              </a:lnSpc>
            </a:pPr>
            <a:endParaRPr lang="es-CO" b="1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pic>
        <p:nvPicPr>
          <p:cNvPr id="34" name="Imagen 33" descr="Imagen que contiene texto, mapa&#10;&#10;Descripción generada automáticamente">
            <a:extLst>
              <a:ext uri="{FF2B5EF4-FFF2-40B4-BE49-F238E27FC236}">
                <a16:creationId xmlns:a16="http://schemas.microsoft.com/office/drawing/2014/main" id="{8CA44CFE-2A22-45AD-B979-033CB55E25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2" y="957915"/>
            <a:ext cx="4385291" cy="5675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9781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087" y="957915"/>
            <a:ext cx="4385289" cy="5675079"/>
          </a:xfrm>
          <a:prstGeom prst="rect">
            <a:avLst/>
          </a:prstGeom>
        </p:spPr>
      </p:pic>
      <p:pic>
        <p:nvPicPr>
          <p:cNvPr id="5" name="Imagen 4" descr="Imagen que contiene texto, mapa&#10;&#10;Descripción generada automáticamente">
            <a:extLst>
              <a:ext uri="{FF2B5EF4-FFF2-40B4-BE49-F238E27FC236}">
                <a16:creationId xmlns:a16="http://schemas.microsoft.com/office/drawing/2014/main" id="{6272EC37-0B9F-4EFF-8E38-F347BA8CB7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1" y="957915"/>
            <a:ext cx="4385291" cy="5675082"/>
          </a:xfrm>
          <a:prstGeom prst="rect">
            <a:avLst/>
          </a:prstGeom>
        </p:spPr>
      </p:pic>
      <p:sp>
        <p:nvSpPr>
          <p:cNvPr id="9" name="CuadroTexto 9">
            <a:extLst>
              <a:ext uri="{FF2B5EF4-FFF2-40B4-BE49-F238E27FC236}">
                <a16:creationId xmlns:a16="http://schemas.microsoft.com/office/drawing/2014/main" id="{4FB9EFE9-EFFD-4483-B859-54E452C7A7BA}"/>
              </a:ext>
            </a:extLst>
          </p:cNvPr>
          <p:cNvSpPr txBox="1"/>
          <p:nvPr/>
        </p:nvSpPr>
        <p:spPr>
          <a:xfrm>
            <a:off x="1616855" y="181874"/>
            <a:ext cx="8915596" cy="87716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CO"/>
            </a:defPPr>
            <a:lvl1pPr algn="ctr">
              <a:defRPr sz="2000">
                <a:solidFill>
                  <a:srgbClr val="C13F25"/>
                </a:solidFill>
                <a:latin typeface="Arial Black" panose="020B0A04020102020204" pitchFamily="34" charset="0"/>
              </a:defRPr>
            </a:lvl1pPr>
          </a:lstStyle>
          <a:p>
            <a:pPr>
              <a:lnSpc>
                <a:spcPct val="75000"/>
              </a:lnSpc>
            </a:pPr>
            <a:r>
              <a:rPr lang="es-CO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PREDICCIÓN DE LA PRECIPITACIÓN</a:t>
            </a:r>
          </a:p>
          <a:p>
            <a:pPr>
              <a:lnSpc>
                <a:spcPct val="75000"/>
              </a:lnSpc>
            </a:pPr>
            <a:r>
              <a:rPr lang="es-CO" dirty="0">
                <a:solidFill>
                  <a:schemeClr val="tx1"/>
                </a:solidFill>
                <a:latin typeface="Impact" panose="020B0806030902050204" pitchFamily="34" charset="0"/>
              </a:rPr>
              <a:t>Abril  2020</a:t>
            </a:r>
          </a:p>
          <a:p>
            <a:pPr>
              <a:lnSpc>
                <a:spcPct val="75000"/>
              </a:lnSpc>
            </a:pPr>
            <a:endParaRPr lang="es-CO" b="1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8691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FD42690D-FD97-4DFE-B970-76319F747666}"/>
              </a:ext>
            </a:extLst>
          </p:cNvPr>
          <p:cNvSpPr txBox="1"/>
          <p:nvPr/>
        </p:nvSpPr>
        <p:spPr>
          <a:xfrm>
            <a:off x="1859398" y="2028616"/>
            <a:ext cx="80721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cap="all" dirty="0">
                <a:latin typeface="Arial Black" panose="020B0A04020102020204" pitchFamily="34" charset="0"/>
              </a:rPr>
              <a:t>Seguimiento climático</a:t>
            </a:r>
          </a:p>
        </p:txBody>
      </p:sp>
    </p:spTree>
    <p:extLst>
      <p:ext uri="{BB962C8B-B14F-4D97-AF65-F5344CB8AC3E}">
        <p14:creationId xmlns:p14="http://schemas.microsoft.com/office/powerpoint/2010/main" val="27535782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1" y="957915"/>
            <a:ext cx="4385291" cy="567508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087" y="957915"/>
            <a:ext cx="4385289" cy="5675079"/>
          </a:xfrm>
          <a:prstGeom prst="rect">
            <a:avLst/>
          </a:prstGeom>
        </p:spPr>
      </p:pic>
      <p:sp>
        <p:nvSpPr>
          <p:cNvPr id="9" name="CuadroTexto 9">
            <a:extLst>
              <a:ext uri="{FF2B5EF4-FFF2-40B4-BE49-F238E27FC236}">
                <a16:creationId xmlns:a16="http://schemas.microsoft.com/office/drawing/2014/main" id="{4FB9EFE9-EFFD-4483-B859-54E452C7A7BA}"/>
              </a:ext>
            </a:extLst>
          </p:cNvPr>
          <p:cNvSpPr txBox="1"/>
          <p:nvPr/>
        </p:nvSpPr>
        <p:spPr>
          <a:xfrm>
            <a:off x="1616855" y="181874"/>
            <a:ext cx="8915596" cy="87716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CO"/>
            </a:defPPr>
            <a:lvl1pPr algn="ctr">
              <a:defRPr sz="2000">
                <a:solidFill>
                  <a:srgbClr val="C13F25"/>
                </a:solidFill>
                <a:latin typeface="Arial Black" panose="020B0A04020102020204" pitchFamily="34" charset="0"/>
              </a:defRPr>
            </a:lvl1pPr>
          </a:lstStyle>
          <a:p>
            <a:pPr>
              <a:lnSpc>
                <a:spcPct val="75000"/>
              </a:lnSpc>
            </a:pPr>
            <a:r>
              <a:rPr lang="es-CO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PREDICCIÓN DE LA PRECIPITACIÓN</a:t>
            </a:r>
          </a:p>
          <a:p>
            <a:pPr>
              <a:lnSpc>
                <a:spcPct val="75000"/>
              </a:lnSpc>
            </a:pPr>
            <a:r>
              <a:rPr lang="es-CO" dirty="0">
                <a:solidFill>
                  <a:schemeClr val="tx1"/>
                </a:solidFill>
                <a:latin typeface="Impact" panose="020B0806030902050204" pitchFamily="34" charset="0"/>
              </a:rPr>
              <a:t>MAYO  2020</a:t>
            </a:r>
          </a:p>
          <a:p>
            <a:pPr>
              <a:lnSpc>
                <a:spcPct val="75000"/>
              </a:lnSpc>
            </a:pPr>
            <a:endParaRPr lang="es-CO" b="1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3998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3" name="Insert Picture Here 2018.png"/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0" y="0"/>
            <a:ext cx="12156741" cy="6858000"/>
          </a:xfrm>
          <a:prstGeom prst="rect">
            <a:avLst/>
          </a:prstGeom>
        </p:spPr>
      </p:pic>
      <p:sp>
        <p:nvSpPr>
          <p:cNvPr id="1258" name="Shape"/>
          <p:cNvSpPr/>
          <p:nvPr/>
        </p:nvSpPr>
        <p:spPr>
          <a:xfrm>
            <a:off x="317500" y="317500"/>
            <a:ext cx="11557000" cy="6223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007" y="0"/>
                </a:moveTo>
                <a:lnTo>
                  <a:pt x="21007" y="220"/>
                </a:lnTo>
                <a:lnTo>
                  <a:pt x="21481" y="220"/>
                </a:lnTo>
                <a:lnTo>
                  <a:pt x="21481" y="1102"/>
                </a:lnTo>
                <a:lnTo>
                  <a:pt x="21600" y="1102"/>
                </a:lnTo>
                <a:lnTo>
                  <a:pt x="21600" y="0"/>
                </a:lnTo>
                <a:lnTo>
                  <a:pt x="21007" y="0"/>
                </a:lnTo>
                <a:close/>
                <a:moveTo>
                  <a:pt x="0" y="20498"/>
                </a:moveTo>
                <a:lnTo>
                  <a:pt x="0" y="21600"/>
                </a:lnTo>
                <a:lnTo>
                  <a:pt x="593" y="21600"/>
                </a:lnTo>
                <a:lnTo>
                  <a:pt x="593" y="21380"/>
                </a:lnTo>
                <a:lnTo>
                  <a:pt x="119" y="21380"/>
                </a:lnTo>
                <a:lnTo>
                  <a:pt x="119" y="20498"/>
                </a:lnTo>
                <a:lnTo>
                  <a:pt x="0" y="20498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2" name="Rectángulo 1"/>
          <p:cNvSpPr/>
          <p:nvPr/>
        </p:nvSpPr>
        <p:spPr>
          <a:xfrm>
            <a:off x="3349961" y="2967335"/>
            <a:ext cx="54920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MUCHAS GRACIAS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23DDC4-B4DE-4CFB-A8A3-0EBC01308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2847"/>
            <a:ext cx="10515600" cy="1325563"/>
          </a:xfrm>
        </p:spPr>
        <p:txBody>
          <a:bodyPr/>
          <a:lstStyle/>
          <a:p>
            <a:r>
              <a:rPr lang="es-CO" dirty="0">
                <a:solidFill>
                  <a:schemeClr val="bg1"/>
                </a:solidFill>
              </a:rPr>
              <a:t>Seguimiento del ENSO</a:t>
            </a:r>
          </a:p>
        </p:txBody>
      </p:sp>
      <p:pic>
        <p:nvPicPr>
          <p:cNvPr id="1026" name="Picture 2" descr="Animación de anomalías de las temperaturas de la superficie del mar tropical del Pacífico">
            <a:extLst>
              <a:ext uri="{FF2B5EF4-FFF2-40B4-BE49-F238E27FC236}">
                <a16:creationId xmlns:a16="http://schemas.microsoft.com/office/drawing/2014/main" id="{3C594AE8-6194-4994-8346-8DD29597259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76" y="1364145"/>
            <a:ext cx="7025032" cy="4215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ries temporales de anomalías semanales de la temperatura de la superficie del mar para las 4 regiones del Niño">
            <a:extLst>
              <a:ext uri="{FF2B5EF4-FFF2-40B4-BE49-F238E27FC236}">
                <a16:creationId xmlns:a16="http://schemas.microsoft.com/office/drawing/2014/main" id="{A087B7D0-8ECA-41F3-BBA9-DE7D090C1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918" y="1209260"/>
            <a:ext cx="4271171" cy="4913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62881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75EAB5-2368-4AE5-93E9-32AB86F01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D34EA48-0454-4841-82E3-D438C61A3B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AC22FDC-67D3-4779-9564-921F17002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13" y="740327"/>
            <a:ext cx="8628822" cy="5752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89984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800724-064B-469B-A288-6E46B710B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77676A-3406-4CC0-89BE-89F92C0305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944E542-3639-44E7-8048-4FD9FA1CB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40" y="1086678"/>
            <a:ext cx="4246676" cy="555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8F2B23FC-0FA2-450D-B646-4A96A13E6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851" y="1356625"/>
            <a:ext cx="6949495" cy="358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35529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036668-A4DA-46EC-93F7-3E0AC8123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D7DA2B1-2B83-4538-8207-5E958663F5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0B216CC-8AA4-48AB-BA17-70613D9B1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050" y="504241"/>
            <a:ext cx="8241489" cy="599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05756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9">
            <a:extLst>
              <a:ext uri="{FF2B5EF4-FFF2-40B4-BE49-F238E27FC236}">
                <a16:creationId xmlns:a16="http://schemas.microsoft.com/office/drawing/2014/main" id="{9BDD17B0-6B5B-4849-9A17-AB24E74F1EF0}"/>
              </a:ext>
            </a:extLst>
          </p:cNvPr>
          <p:cNvSpPr txBox="1"/>
          <p:nvPr/>
        </p:nvSpPr>
        <p:spPr>
          <a:xfrm>
            <a:off x="546456" y="148057"/>
            <a:ext cx="8915596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s-CO" sz="2400" dirty="0">
                <a:solidFill>
                  <a:schemeClr val="bg1"/>
                </a:solidFill>
                <a:latin typeface="Arial Black" panose="020B0A04020102020204" pitchFamily="34" charset="0"/>
              </a:rPr>
              <a:t>SEGUIMIENTO MENSUAL DE LA PRECIPITACIÓN</a:t>
            </a:r>
            <a:endParaRPr lang="es-CO" sz="2400" cap="all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071" y="1259109"/>
            <a:ext cx="9258301" cy="519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509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9">
            <a:extLst>
              <a:ext uri="{FF2B5EF4-FFF2-40B4-BE49-F238E27FC236}">
                <a16:creationId xmlns:a16="http://schemas.microsoft.com/office/drawing/2014/main" id="{9BDD17B0-6B5B-4849-9A17-AB24E74F1EF0}"/>
              </a:ext>
            </a:extLst>
          </p:cNvPr>
          <p:cNvSpPr txBox="1"/>
          <p:nvPr/>
        </p:nvSpPr>
        <p:spPr>
          <a:xfrm>
            <a:off x="546456" y="148057"/>
            <a:ext cx="8915596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s-CO" sz="2400" dirty="0">
                <a:solidFill>
                  <a:schemeClr val="bg1"/>
                </a:solidFill>
                <a:latin typeface="Arial Black" panose="020B0A04020102020204" pitchFamily="34" charset="0"/>
              </a:rPr>
              <a:t>SEGUIMIENTO MENSUAL DE LA PRECIPITACIÓN</a:t>
            </a:r>
            <a:endParaRPr lang="es-CO" sz="2400" cap="all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007485"/>
            <a:ext cx="10028526" cy="561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3671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9">
            <a:extLst>
              <a:ext uri="{FF2B5EF4-FFF2-40B4-BE49-F238E27FC236}">
                <a16:creationId xmlns:a16="http://schemas.microsoft.com/office/drawing/2014/main" id="{9BDD17B0-6B5B-4849-9A17-AB24E74F1EF0}"/>
              </a:ext>
            </a:extLst>
          </p:cNvPr>
          <p:cNvSpPr txBox="1"/>
          <p:nvPr/>
        </p:nvSpPr>
        <p:spPr>
          <a:xfrm>
            <a:off x="546456" y="148057"/>
            <a:ext cx="8915596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s-CO" sz="2400" dirty="0">
                <a:solidFill>
                  <a:schemeClr val="bg1"/>
                </a:solidFill>
                <a:latin typeface="Arial Black" panose="020B0A04020102020204" pitchFamily="34" charset="0"/>
              </a:rPr>
              <a:t>SEGUIMIENTO MENSUAL DE LA PRECIPITACIÓN</a:t>
            </a:r>
            <a:endParaRPr lang="es-CO" sz="2400" cap="all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5283" y="1386753"/>
            <a:ext cx="8865610" cy="457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96125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70355</TotalTime>
  <Words>225</Words>
  <Application>Microsoft Office PowerPoint</Application>
  <PresentationFormat>Panorámica</PresentationFormat>
  <Paragraphs>106</Paragraphs>
  <Slides>21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21</vt:i4>
      </vt:variant>
    </vt:vector>
  </HeadingPairs>
  <TitlesOfParts>
    <vt:vector size="32" baseType="lpstr">
      <vt:lpstr>Arial</vt:lpstr>
      <vt:lpstr>Arial Black</vt:lpstr>
      <vt:lpstr>Arial Narrow</vt:lpstr>
      <vt:lpstr>Arial Rounded MT Bold</vt:lpstr>
      <vt:lpstr>Calibri</vt:lpstr>
      <vt:lpstr>Calibri Light</vt:lpstr>
      <vt:lpstr>Gill Sans MT</vt:lpstr>
      <vt:lpstr>Helvetica Neue Medium</vt:lpstr>
      <vt:lpstr>Impact</vt:lpstr>
      <vt:lpstr>Tema de Office</vt:lpstr>
      <vt:lpstr>1_Tema de Office</vt:lpstr>
      <vt:lpstr>Presentación de PowerPoint</vt:lpstr>
      <vt:lpstr>Presentación de PowerPoint</vt:lpstr>
      <vt:lpstr>Seguimiento del ENSO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OSPA</dc:creator>
  <cp:lastModifiedBy>Siomara Beltran</cp:lastModifiedBy>
  <cp:revision>8537</cp:revision>
  <dcterms:created xsi:type="dcterms:W3CDTF">2015-05-27T16:00:17Z</dcterms:created>
  <dcterms:modified xsi:type="dcterms:W3CDTF">2020-03-05T14:49:07Z</dcterms:modified>
</cp:coreProperties>
</file>