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73" r:id="rId2"/>
    <p:sldId id="312" r:id="rId3"/>
    <p:sldId id="304" r:id="rId4"/>
    <p:sldId id="306" r:id="rId5"/>
    <p:sldId id="311" r:id="rId6"/>
    <p:sldId id="307" r:id="rId7"/>
    <p:sldId id="308" r:id="rId8"/>
    <p:sldId id="310" r:id="rId9"/>
    <p:sldId id="309" r:id="rId10"/>
    <p:sldId id="272" r:id="rId11"/>
  </p:sldIdLst>
  <p:sldSz cx="12192000" cy="6858000"/>
  <p:notesSz cx="9601200" cy="150876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Swis721 LtCn BT" panose="020B0406020202030204"/>
      <p:regular r:id="rId19"/>
      <p:italic r:id="rId20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tor" initials="E" lastIdx="1" clrIdx="0">
    <p:extLst>
      <p:ext uri="{19B8F6BF-5375-455C-9EA6-DF929625EA0E}">
        <p15:presenceInfo xmlns:p15="http://schemas.microsoft.com/office/powerpoint/2012/main" userId="Edi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7A8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07" autoAdjust="0"/>
  </p:normalViewPr>
  <p:slideViewPr>
    <p:cSldViewPr snapToGrid="0">
      <p:cViewPr varScale="1">
        <p:scale>
          <a:sx n="75" d="100"/>
          <a:sy n="75" d="100"/>
        </p:scale>
        <p:origin x="2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37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520" cy="757000"/>
          </a:xfrm>
          <a:prstGeom prst="rect">
            <a:avLst/>
          </a:prstGeom>
        </p:spPr>
        <p:txBody>
          <a:bodyPr vert="horz" lIns="141067" tIns="70534" rIns="141067" bIns="70534" rtlCol="0"/>
          <a:lstStyle>
            <a:lvl1pPr algn="l">
              <a:defRPr sz="19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438458" y="1"/>
            <a:ext cx="4160520" cy="757000"/>
          </a:xfrm>
          <a:prstGeom prst="rect">
            <a:avLst/>
          </a:prstGeom>
        </p:spPr>
        <p:txBody>
          <a:bodyPr vert="horz" lIns="141067" tIns="70534" rIns="141067" bIns="70534" rtlCol="0"/>
          <a:lstStyle>
            <a:lvl1pPr algn="r">
              <a:defRPr sz="1900"/>
            </a:lvl1pPr>
          </a:lstStyle>
          <a:p>
            <a:fld id="{5B5E4A03-AA62-4070-B8A3-C54251B6B735}" type="datetimeFigureOut">
              <a:rPr lang="es-CO" smtClean="0"/>
              <a:t>3/04/2019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76225" y="1885950"/>
            <a:ext cx="9048750" cy="509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41067" tIns="70534" rIns="141067" bIns="70534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60120" y="7260908"/>
            <a:ext cx="7680960" cy="5940743"/>
          </a:xfrm>
          <a:prstGeom prst="rect">
            <a:avLst/>
          </a:prstGeom>
        </p:spPr>
        <p:txBody>
          <a:bodyPr vert="horz" lIns="141067" tIns="70534" rIns="141067" bIns="70534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4330602"/>
            <a:ext cx="4160520" cy="756998"/>
          </a:xfrm>
          <a:prstGeom prst="rect">
            <a:avLst/>
          </a:prstGeom>
        </p:spPr>
        <p:txBody>
          <a:bodyPr vert="horz" lIns="141067" tIns="70534" rIns="141067" bIns="70534" rtlCol="0" anchor="b"/>
          <a:lstStyle>
            <a:lvl1pPr algn="l">
              <a:defRPr sz="19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438458" y="14330602"/>
            <a:ext cx="4160520" cy="756998"/>
          </a:xfrm>
          <a:prstGeom prst="rect">
            <a:avLst/>
          </a:prstGeom>
        </p:spPr>
        <p:txBody>
          <a:bodyPr vert="horz" lIns="141067" tIns="70534" rIns="141067" bIns="70534" rtlCol="0" anchor="b"/>
          <a:lstStyle>
            <a:lvl1pPr algn="r">
              <a:defRPr sz="1900"/>
            </a:lvl1pPr>
          </a:lstStyle>
          <a:p>
            <a:fld id="{70CAE6F7-F010-49CA-8B2E-6EC8C93B4D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8876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8510-7DA7-42D9-ABF2-C9034ED3C12A}" type="datetimeFigureOut">
              <a:rPr lang="es-CO" smtClean="0"/>
              <a:t>3/04/2019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67FD-4471-4FDA-9015-2A04D191BE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5246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8510-7DA7-42D9-ABF2-C9034ED3C12A}" type="datetimeFigureOut">
              <a:rPr lang="es-CO" smtClean="0"/>
              <a:t>3/04/2019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67FD-4471-4FDA-9015-2A04D191BE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371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8510-7DA7-42D9-ABF2-C9034ED3C12A}" type="datetimeFigureOut">
              <a:rPr lang="es-CO" smtClean="0"/>
              <a:t>3/04/2019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67FD-4471-4FDA-9015-2A04D191BE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0130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8510-7DA7-42D9-ABF2-C9034ED3C12A}" type="datetimeFigureOut">
              <a:rPr lang="es-CO" smtClean="0"/>
              <a:t>3/04/2019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67FD-4471-4FDA-9015-2A04D191BE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0464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8510-7DA7-42D9-ABF2-C9034ED3C12A}" type="datetimeFigureOut">
              <a:rPr lang="es-CO" smtClean="0"/>
              <a:t>3/04/2019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67FD-4471-4FDA-9015-2A04D191BE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2170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8510-7DA7-42D9-ABF2-C9034ED3C12A}" type="datetimeFigureOut">
              <a:rPr lang="es-CO" smtClean="0"/>
              <a:t>3/04/2019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67FD-4471-4FDA-9015-2A04D191BE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6966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8510-7DA7-42D9-ABF2-C9034ED3C12A}" type="datetimeFigureOut">
              <a:rPr lang="es-CO" smtClean="0"/>
              <a:t>3/04/2019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67FD-4471-4FDA-9015-2A04D191BE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008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8510-7DA7-42D9-ABF2-C9034ED3C12A}" type="datetimeFigureOut">
              <a:rPr lang="es-CO" smtClean="0"/>
              <a:t>3/04/2019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67FD-4471-4FDA-9015-2A04D191BE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6759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8510-7DA7-42D9-ABF2-C9034ED3C12A}" type="datetimeFigureOut">
              <a:rPr lang="es-CO" smtClean="0"/>
              <a:t>3/04/2019</a:t>
            </a:fld>
            <a:endParaRPr lang="es-CO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67FD-4471-4FDA-9015-2A04D191BE18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00" y="5760000"/>
            <a:ext cx="4932091" cy="1243692"/>
          </a:xfrm>
          <a:prstGeom prst="rect">
            <a:avLst/>
          </a:prstGeom>
        </p:spPr>
      </p:pic>
      <p:sp>
        <p:nvSpPr>
          <p:cNvPr id="5" name="Rectángulo 4"/>
          <p:cNvSpPr/>
          <p:nvPr userDrawn="1"/>
        </p:nvSpPr>
        <p:spPr>
          <a:xfrm>
            <a:off x="9204158" y="6160168"/>
            <a:ext cx="2646947" cy="196182"/>
          </a:xfrm>
          <a:prstGeom prst="rect">
            <a:avLst/>
          </a:prstGeom>
          <a:solidFill>
            <a:srgbClr val="F7A81C"/>
          </a:solidFill>
          <a:ln>
            <a:solidFill>
              <a:srgbClr val="F7A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989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8510-7DA7-42D9-ABF2-C9034ED3C12A}" type="datetimeFigureOut">
              <a:rPr lang="es-CO" smtClean="0"/>
              <a:t>3/04/2019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67FD-4471-4FDA-9015-2A04D191BE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3017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8510-7DA7-42D9-ABF2-C9034ED3C12A}" type="datetimeFigureOut">
              <a:rPr lang="es-CO" smtClean="0"/>
              <a:t>3/04/2019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67FD-4471-4FDA-9015-2A04D191BE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122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28510-7DA7-42D9-ABF2-C9034ED3C12A}" type="datetimeFigureOut">
              <a:rPr lang="es-CO" smtClean="0"/>
              <a:t>3/04/2019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D67FD-4471-4FDA-9015-2A04D191BE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2146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25" y="1734864"/>
            <a:ext cx="7772416" cy="3258319"/>
          </a:xfrm>
          <a:prstGeom prst="rect">
            <a:avLst/>
          </a:prstGeom>
        </p:spPr>
      </p:pic>
      <p:sp>
        <p:nvSpPr>
          <p:cNvPr id="10" name="Subtítulo 2"/>
          <p:cNvSpPr txBox="1">
            <a:spLocks/>
          </p:cNvSpPr>
          <p:nvPr/>
        </p:nvSpPr>
        <p:spPr>
          <a:xfrm>
            <a:off x="0" y="4720853"/>
            <a:ext cx="12192000" cy="544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2000" dirty="0">
                <a:latin typeface="Nexa Bold" panose="02000000000000000000" pitchFamily="2" charset="0"/>
              </a:rPr>
              <a:t>PROPUESTA </a:t>
            </a:r>
            <a:r>
              <a:rPr lang="es-419" sz="2000" dirty="0">
                <a:latin typeface="Nexa Bold" panose="02000000000000000000" pitchFamily="2" charset="0"/>
              </a:rPr>
              <a:t>OFICINAS CNO</a:t>
            </a:r>
          </a:p>
          <a:p>
            <a:pPr marL="0" indent="0" algn="ctr">
              <a:buNone/>
            </a:pPr>
            <a:r>
              <a:rPr lang="es-419" sz="2000" dirty="0">
                <a:latin typeface="Nexa Bold" panose="02000000000000000000" pitchFamily="2" charset="0"/>
              </a:rPr>
              <a:t>Marzo 2019</a:t>
            </a:r>
            <a:endParaRPr lang="es-CO" sz="2000" dirty="0">
              <a:latin typeface="Nexa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18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814142" y="5483485"/>
            <a:ext cx="4563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latin typeface="Nexa Bold" panose="02000000000000000000" pitchFamily="2" charset="0"/>
              </a:rPr>
              <a:t>Arq. Eduardo Hurtado</a:t>
            </a:r>
          </a:p>
          <a:p>
            <a:pPr algn="ctr"/>
            <a:r>
              <a:rPr lang="es-CO" sz="2000" u="sng" dirty="0">
                <a:solidFill>
                  <a:schemeClr val="accent5"/>
                </a:solidFill>
                <a:latin typeface="Nexa Bold" panose="02000000000000000000" pitchFamily="2" charset="0"/>
              </a:rPr>
              <a:t>www.lumaa.net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15EC934-D276-41A2-AF55-BA768BD8D1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25" y="1734864"/>
            <a:ext cx="7772416" cy="325831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71E0322-1689-43CC-A351-7E5EF26FDB66}"/>
              </a:ext>
            </a:extLst>
          </p:cNvPr>
          <p:cNvSpPr txBox="1"/>
          <p:nvPr/>
        </p:nvSpPr>
        <p:spPr>
          <a:xfrm>
            <a:off x="3814142" y="4285297"/>
            <a:ext cx="4563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latin typeface="Nexa Bold" panose="02000000000000000000" pitchFamily="2" charset="0"/>
              </a:rPr>
              <a:t>GRACIAS</a:t>
            </a:r>
            <a:endParaRPr lang="es-CO" sz="2000" u="sng" dirty="0">
              <a:solidFill>
                <a:schemeClr val="accent5"/>
              </a:solidFill>
              <a:latin typeface="Nexa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06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900" y="-241"/>
            <a:ext cx="7150100" cy="48641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30"/>
          <a:stretch/>
        </p:blipFill>
        <p:spPr>
          <a:xfrm>
            <a:off x="0" y="-241"/>
            <a:ext cx="5197642" cy="685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72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872B754-42FA-4C9F-8924-44C9114950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945ADC1-9579-4D9D-BEF7-B0D167A0E1DD}"/>
              </a:ext>
            </a:extLst>
          </p:cNvPr>
          <p:cNvSpPr txBox="1"/>
          <p:nvPr/>
        </p:nvSpPr>
        <p:spPr>
          <a:xfrm>
            <a:off x="9186512" y="5322783"/>
            <a:ext cx="2714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419" sz="2000" b="1" dirty="0">
                <a:latin typeface="Swis721 LtCn BT" panose="020B0406020202030204" pitchFamily="34" charset="0"/>
              </a:rPr>
              <a:t>ESTADO ACTUAL</a:t>
            </a:r>
          </a:p>
          <a:p>
            <a:pPr algn="r"/>
            <a:r>
              <a:rPr lang="es-419" sz="2000" b="1" dirty="0">
                <a:latin typeface="Swis721 LtCn BT" panose="020B0406020202030204" pitchFamily="34" charset="0"/>
              </a:rPr>
              <a:t>EDIFICIO ELEMENTO</a:t>
            </a:r>
            <a:endParaRPr lang="es-CO" sz="2000" b="1" dirty="0">
              <a:latin typeface="Swis721 LtCn BT" panose="020B04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65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3" y="0"/>
            <a:ext cx="7525424" cy="685800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DAA7AA2-149D-46B1-A176-A38952A35015}"/>
              </a:ext>
            </a:extLst>
          </p:cNvPr>
          <p:cNvCxnSpPr/>
          <p:nvPr/>
        </p:nvCxnSpPr>
        <p:spPr>
          <a:xfrm>
            <a:off x="8637161" y="4012707"/>
            <a:ext cx="852256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F2C73920-BADF-4BC3-A3F1-9CE9CF106D1C}"/>
              </a:ext>
            </a:extLst>
          </p:cNvPr>
          <p:cNvSpPr txBox="1"/>
          <p:nvPr/>
        </p:nvSpPr>
        <p:spPr>
          <a:xfrm>
            <a:off x="9683023" y="3766187"/>
            <a:ext cx="22717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latin typeface="Swis721 LtCn BT" panose="020B0406020202030204" pitchFamily="34" charset="0"/>
              </a:rPr>
              <a:t>Muros </a:t>
            </a:r>
            <a:r>
              <a:rPr lang="es-CO" sz="2000" b="1" dirty="0" err="1">
                <a:latin typeface="Swis721 LtCn BT" panose="020B0406020202030204" pitchFamily="34" charset="0"/>
              </a:rPr>
              <a:t>dry</a:t>
            </a:r>
            <a:r>
              <a:rPr lang="es-CO" sz="2000" b="1" dirty="0">
                <a:latin typeface="Swis721 LtCn BT" panose="020B0406020202030204" pitchFamily="34" charset="0"/>
              </a:rPr>
              <a:t> </a:t>
            </a:r>
            <a:r>
              <a:rPr lang="es-CO" sz="2000" b="1" dirty="0" err="1">
                <a:latin typeface="Swis721 LtCn BT" panose="020B0406020202030204" pitchFamily="34" charset="0"/>
              </a:rPr>
              <a:t>wall</a:t>
            </a:r>
            <a:endParaRPr lang="es-CO" sz="2000" b="1" dirty="0">
              <a:latin typeface="Swis721 LtCn BT" panose="020B0406020202030204" pitchFamily="34" charset="0"/>
            </a:endParaRPr>
          </a:p>
          <a:p>
            <a:endParaRPr lang="es-CO" sz="2000" b="1" dirty="0">
              <a:latin typeface="Swis721 LtCn BT" panose="020B0406020202030204" pitchFamily="34" charset="0"/>
            </a:endParaRPr>
          </a:p>
          <a:p>
            <a:r>
              <a:rPr lang="es-CO" sz="2000" b="1" dirty="0">
                <a:latin typeface="Swis721 LtCn BT" panose="020B0406020202030204" pitchFamily="34" charset="0"/>
              </a:rPr>
              <a:t>Divisiones vidrio templado  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8AA46FB1-2F13-43B6-8E06-2A21E577A9F4}"/>
              </a:ext>
            </a:extLst>
          </p:cNvPr>
          <p:cNvCxnSpPr/>
          <p:nvPr/>
        </p:nvCxnSpPr>
        <p:spPr>
          <a:xfrm>
            <a:off x="8637161" y="4688889"/>
            <a:ext cx="852256" cy="0"/>
          </a:xfrm>
          <a:prstGeom prst="line">
            <a:avLst/>
          </a:prstGeom>
          <a:ln w="5715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B6AEC281-6726-47F0-BA10-73C03EED1294}"/>
              </a:ext>
            </a:extLst>
          </p:cNvPr>
          <p:cNvSpPr/>
          <p:nvPr/>
        </p:nvSpPr>
        <p:spPr>
          <a:xfrm rot="16200000">
            <a:off x="4619431" y="6205491"/>
            <a:ext cx="382552" cy="5326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945ADC1-9579-4D9D-BEF7-B0D167A0E1DD}"/>
              </a:ext>
            </a:extLst>
          </p:cNvPr>
          <p:cNvSpPr txBox="1"/>
          <p:nvPr/>
        </p:nvSpPr>
        <p:spPr>
          <a:xfrm>
            <a:off x="9186512" y="5322783"/>
            <a:ext cx="2714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419" sz="2000" b="1" dirty="0">
                <a:latin typeface="Swis721 LtCn BT" panose="020B0406020202030204" pitchFamily="34" charset="0"/>
              </a:rPr>
              <a:t>PROPUESTA</a:t>
            </a:r>
            <a:endParaRPr lang="es-CO" sz="2000" b="1" dirty="0">
              <a:latin typeface="Swis721 LtCn BT" panose="020B04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E39434E-7024-4CBF-B962-BD179AE09D30}"/>
              </a:ext>
            </a:extLst>
          </p:cNvPr>
          <p:cNvSpPr txBox="1"/>
          <p:nvPr/>
        </p:nvSpPr>
        <p:spPr>
          <a:xfrm>
            <a:off x="8994558" y="5550993"/>
            <a:ext cx="2960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400" b="1" dirty="0">
                <a:latin typeface="Swis721 LtCn BT" panose="020B0406020202030204" pitchFamily="34" charset="0"/>
              </a:rPr>
              <a:t>Recepción</a:t>
            </a:r>
          </a:p>
        </p:txBody>
      </p:sp>
    </p:spTree>
    <p:extLst>
      <p:ext uri="{BB962C8B-B14F-4D97-AF65-F5344CB8AC3E}">
        <p14:creationId xmlns:p14="http://schemas.microsoft.com/office/powerpoint/2010/main" val="447554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E39434E-7024-4CBF-B962-BD179AE09D30}"/>
              </a:ext>
            </a:extLst>
          </p:cNvPr>
          <p:cNvSpPr txBox="1"/>
          <p:nvPr/>
        </p:nvSpPr>
        <p:spPr>
          <a:xfrm>
            <a:off x="8994558" y="5550993"/>
            <a:ext cx="2960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400" b="1" dirty="0">
                <a:latin typeface="Swis721 LtCn BT" panose="020B0406020202030204" pitchFamily="34" charset="0"/>
              </a:rPr>
              <a:t>Oficina abierta</a:t>
            </a:r>
          </a:p>
        </p:txBody>
      </p:sp>
    </p:spTree>
    <p:extLst>
      <p:ext uri="{BB962C8B-B14F-4D97-AF65-F5344CB8AC3E}">
        <p14:creationId xmlns:p14="http://schemas.microsoft.com/office/powerpoint/2010/main" val="3711645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E39434E-7024-4CBF-B962-BD179AE09D30}"/>
              </a:ext>
            </a:extLst>
          </p:cNvPr>
          <p:cNvSpPr txBox="1"/>
          <p:nvPr/>
        </p:nvSpPr>
        <p:spPr>
          <a:xfrm>
            <a:off x="8994558" y="5550993"/>
            <a:ext cx="2960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400" b="1" dirty="0">
                <a:latin typeface="Swis721 LtCn BT" panose="020B0406020202030204" pitchFamily="34" charset="0"/>
              </a:rPr>
              <a:t>Sala de juntas</a:t>
            </a:r>
          </a:p>
        </p:txBody>
      </p:sp>
    </p:spTree>
    <p:extLst>
      <p:ext uri="{BB962C8B-B14F-4D97-AF65-F5344CB8AC3E}">
        <p14:creationId xmlns:p14="http://schemas.microsoft.com/office/powerpoint/2010/main" val="3866911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E39434E-7024-4CBF-B962-BD179AE09D30}"/>
              </a:ext>
            </a:extLst>
          </p:cNvPr>
          <p:cNvSpPr txBox="1"/>
          <p:nvPr/>
        </p:nvSpPr>
        <p:spPr>
          <a:xfrm>
            <a:off x="8994558" y="5550993"/>
            <a:ext cx="2960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400" b="1" dirty="0">
                <a:latin typeface="Swis721 LtCn BT" panose="020B0406020202030204" pitchFamily="34" charset="0"/>
              </a:rPr>
              <a:t>Oficina cerrada</a:t>
            </a:r>
          </a:p>
        </p:txBody>
      </p:sp>
    </p:spTree>
    <p:extLst>
      <p:ext uri="{BB962C8B-B14F-4D97-AF65-F5344CB8AC3E}">
        <p14:creationId xmlns:p14="http://schemas.microsoft.com/office/powerpoint/2010/main" val="1237032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138" y="0"/>
            <a:ext cx="8179724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E39434E-7024-4CBF-B962-BD179AE09D30}"/>
              </a:ext>
            </a:extLst>
          </p:cNvPr>
          <p:cNvSpPr txBox="1"/>
          <p:nvPr/>
        </p:nvSpPr>
        <p:spPr>
          <a:xfrm>
            <a:off x="8994558" y="5550993"/>
            <a:ext cx="2960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400" b="1" dirty="0">
                <a:latin typeface="Swis721 LtCn BT" panose="020B0406020202030204" pitchFamily="34" charset="0"/>
              </a:rPr>
              <a:t>Vista superior</a:t>
            </a:r>
          </a:p>
        </p:txBody>
      </p:sp>
    </p:spTree>
    <p:extLst>
      <p:ext uri="{BB962C8B-B14F-4D97-AF65-F5344CB8AC3E}">
        <p14:creationId xmlns:p14="http://schemas.microsoft.com/office/powerpoint/2010/main" val="31111952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3400</TotalTime>
  <Words>36</Words>
  <Application>Microsoft Office PowerPoint</Application>
  <PresentationFormat>Panorámica</PresentationFormat>
  <Paragraphs>16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Swis721 LtCn BT</vt:lpstr>
      <vt:lpstr>Calibri Light</vt:lpstr>
      <vt:lpstr>Nexa Bold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Camilo</dc:creator>
  <cp:lastModifiedBy>Alberto Olarte</cp:lastModifiedBy>
  <cp:revision>193</cp:revision>
  <cp:lastPrinted>2017-10-06T18:26:12Z</cp:lastPrinted>
  <dcterms:created xsi:type="dcterms:W3CDTF">2016-06-13T14:31:07Z</dcterms:created>
  <dcterms:modified xsi:type="dcterms:W3CDTF">2019-04-03T21:43:28Z</dcterms:modified>
</cp:coreProperties>
</file>