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256" r:id="rId5"/>
    <p:sldId id="257" r:id="rId6"/>
    <p:sldId id="330" r:id="rId7"/>
    <p:sldId id="332" r:id="rId8"/>
    <p:sldId id="344" r:id="rId9"/>
    <p:sldId id="340" r:id="rId10"/>
    <p:sldId id="341" r:id="rId11"/>
    <p:sldId id="327" r:id="rId12"/>
    <p:sldId id="334" r:id="rId13"/>
    <p:sldId id="318" r:id="rId14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8A8A"/>
    <a:srgbClr val="777777"/>
    <a:srgbClr val="4D4D4D"/>
    <a:srgbClr val="7DD227"/>
    <a:srgbClr val="0E7837"/>
    <a:srgbClr val="7AD400"/>
    <a:srgbClr val="696969"/>
    <a:srgbClr val="7EB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64" autoAdjust="0"/>
    <p:restoredTop sz="93510" autoAdjust="0"/>
  </p:normalViewPr>
  <p:slideViewPr>
    <p:cSldViewPr snapToGrid="0">
      <p:cViewPr varScale="1">
        <p:scale>
          <a:sx n="66" d="100"/>
          <a:sy n="66" d="100"/>
        </p:scale>
        <p:origin x="428" y="3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9" d="100"/>
          <a:sy n="49" d="100"/>
        </p:scale>
        <p:origin x="2668" y="5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xmlns="" id="{C937C2AD-13E9-4536-9FB3-CA589E9CF0F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xmlns="" id="{8BEB6C87-40C6-464E-BAEC-3D767A949F2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87D233-721E-4A28-8D75-2972D0F9F060}" type="datetimeFigureOut">
              <a:rPr lang="es-CO" smtClean="0"/>
              <a:t>1/06/2023</a:t>
            </a:fld>
            <a:endParaRPr lang="es-CO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xmlns="" id="{7BA3B2B5-0BB8-435D-B55B-515565C7801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 dirty="0"/>
              <a:t>Reservada y Confidencial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xmlns="" id="{63E5A15C-3C4C-49C4-AEFE-5FF9255026B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35D396-14EB-4247-90D7-482A6183B50D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66734339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A3889A-C2B6-4B10-9491-F73095794970}" type="datetimeFigureOut">
              <a:rPr lang="es-CO" smtClean="0"/>
              <a:t>1/06/2023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CO" dirty="0"/>
              <a:t>Reservada y Confidencial</a:t>
            </a: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1EA5F6-5628-4B53-9481-25F68472AFE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1805966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B89387-46F6-4D6D-B72F-7E86B5EA37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CO" dirty="0"/>
              <a:t>Reservada y Confidencial</a:t>
            </a:r>
          </a:p>
        </p:txBody>
      </p:sp>
    </p:spTree>
    <p:extLst>
      <p:ext uri="{BB962C8B-B14F-4D97-AF65-F5344CB8AC3E}">
        <p14:creationId xmlns:p14="http://schemas.microsoft.com/office/powerpoint/2010/main" val="11100970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CCB89387-46F6-4D6D-B72F-7E86B5EA37A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s-CO" dirty="0"/>
              <a:t>Reservada y Confidencial</a:t>
            </a:r>
          </a:p>
        </p:txBody>
      </p:sp>
    </p:spTree>
    <p:extLst>
      <p:ext uri="{BB962C8B-B14F-4D97-AF65-F5344CB8AC3E}">
        <p14:creationId xmlns:p14="http://schemas.microsoft.com/office/powerpoint/2010/main" val="1264505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Un conjunto de letras blancas en un fondo blanco&#10;&#10;Descripción generada automáticamente con confianza media">
            <a:extLst>
              <a:ext uri="{FF2B5EF4-FFF2-40B4-BE49-F238E27FC236}">
                <a16:creationId xmlns:a16="http://schemas.microsoft.com/office/drawing/2014/main" xmlns="" id="{B90AE654-B272-42EE-A48C-18EDAB2F3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4" y="0"/>
            <a:ext cx="12189631" cy="2997200"/>
          </a:xfrm>
          <a:prstGeom prst="rect">
            <a:avLst/>
          </a:prstGeom>
        </p:spPr>
      </p:pic>
      <p:pic>
        <p:nvPicPr>
          <p:cNvPr id="26" name="Imagen 25" descr="Logotipo&#10;&#10;Descripción generada automáticamente con confianza media">
            <a:extLst>
              <a:ext uri="{FF2B5EF4-FFF2-40B4-BE49-F238E27FC236}">
                <a16:creationId xmlns:a16="http://schemas.microsoft.com/office/drawing/2014/main" xmlns="" id="{9EF6B9D3-2068-455D-9F80-8FC4BFCE71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1326" y="2603501"/>
            <a:ext cx="5169348" cy="2336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6180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ja interna sin tex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5BC0BEF-7C50-4B73-91ED-8E9953C63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9299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D07F622A-3C7A-4E98-83F2-9E1ABB0B3D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1"/>
          <a:stretch/>
        </p:blipFill>
        <p:spPr>
          <a:xfrm>
            <a:off x="-27928" y="0"/>
            <a:ext cx="12226683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0" y="0"/>
            <a:ext cx="12189630" cy="6858000"/>
          </a:xfrm>
          <a:prstGeom prst="rect">
            <a:avLst/>
          </a:prstGeom>
        </p:spPr>
      </p:pic>
      <p:sp>
        <p:nvSpPr>
          <p:cNvPr id="21" name="Elipse 20">
            <a:extLst>
              <a:ext uri="{FF2B5EF4-FFF2-40B4-BE49-F238E27FC236}">
                <a16:creationId xmlns:a16="http://schemas.microsoft.com/office/drawing/2014/main" xmlns="" id="{53276ED4-2ECD-4014-BD65-E42D83489504}"/>
              </a:ext>
            </a:extLst>
          </p:cNvPr>
          <p:cNvSpPr/>
          <p:nvPr userDrawn="1"/>
        </p:nvSpPr>
        <p:spPr>
          <a:xfrm>
            <a:off x="2794000" y="21082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xmlns="" id="{850C9763-6847-485F-840F-39CF6F2B65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59100" y="3346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256061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B75ED666-8025-42BD-AF24-9A0132A4CF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8601"/>
            <a:ext cx="12192000" cy="662939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760" y="0"/>
            <a:ext cx="12189630" cy="6858000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xmlns="" id="{E52767D2-5044-4B4C-88D6-F8AE3B5C7A74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xmlns="" id="{9309DF48-1F98-41BE-BE95-1E5CF51B38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711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448510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211B80D1-87BA-4534-B37A-4044DD97E5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222BAF33-B01D-4EFB-9C3A-4A165919A84F}"/>
              </a:ext>
            </a:extLst>
          </p:cNvPr>
          <p:cNvSpPr/>
          <p:nvPr userDrawn="1"/>
        </p:nvSpPr>
        <p:spPr>
          <a:xfrm>
            <a:off x="1981200" y="25146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D1A5EC38-11BA-4654-AA42-FBB6D62F416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46300" y="3727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3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40585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naturaleza, lluvia, agua&#10;&#10;Descripción generada automáticamente">
            <a:extLst>
              <a:ext uri="{FF2B5EF4-FFF2-40B4-BE49-F238E27FC236}">
                <a16:creationId xmlns:a16="http://schemas.microsoft.com/office/drawing/2014/main" xmlns="" id="{787D6631-9179-4653-BFD7-9DFB244742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-1"/>
            <a:ext cx="12189630" cy="6858000"/>
          </a:xfrm>
          <a:prstGeom prst="rect">
            <a:avLst/>
          </a:prstGeom>
        </p:spPr>
      </p:pic>
      <p:sp>
        <p:nvSpPr>
          <p:cNvPr id="7" name="Elipse 6">
            <a:extLst>
              <a:ext uri="{FF2B5EF4-FFF2-40B4-BE49-F238E27FC236}">
                <a16:creationId xmlns:a16="http://schemas.microsoft.com/office/drawing/2014/main" xmlns="" id="{055F28AA-B8D7-4EF1-8D0B-96D80E5977B7}"/>
              </a:ext>
            </a:extLst>
          </p:cNvPr>
          <p:cNvSpPr/>
          <p:nvPr userDrawn="1"/>
        </p:nvSpPr>
        <p:spPr>
          <a:xfrm>
            <a:off x="2082800" y="25146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7FB2C0FA-32D8-45BC-8753-4038968AA2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47900" y="37147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4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18651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Sitio web&#10;&#10;Descripción generada automáticamente">
            <a:extLst>
              <a:ext uri="{FF2B5EF4-FFF2-40B4-BE49-F238E27FC236}">
                <a16:creationId xmlns:a16="http://schemas.microsoft.com/office/drawing/2014/main" xmlns="" id="{16A98AE4-A120-45F9-AEDC-2228AECF8D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-1"/>
            <a:ext cx="1218963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475A1FAD-8F77-4625-882B-89EB3B03C249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98C5A098-3396-4B91-8FB2-3E68317F50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782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5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203178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interior, viendo, hombre, cuarto&#10;&#10;Descripción generada automáticamente">
            <a:extLst>
              <a:ext uri="{FF2B5EF4-FFF2-40B4-BE49-F238E27FC236}">
                <a16:creationId xmlns:a16="http://schemas.microsoft.com/office/drawing/2014/main" xmlns="" id="{E0B00FDD-E349-4D68-A8D8-EE1FE05431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3C54DD5-5A6B-4779-B0B3-F42273B3B8C5}"/>
              </a:ext>
            </a:extLst>
          </p:cNvPr>
          <p:cNvSpPr/>
          <p:nvPr userDrawn="1"/>
        </p:nvSpPr>
        <p:spPr>
          <a:xfrm>
            <a:off x="7213600" y="15240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78700" y="28384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6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1973819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Vista de una montaña junto a un cuerpo de agua&#10;&#10;Descripción generada automáticamente">
            <a:extLst>
              <a:ext uri="{FF2B5EF4-FFF2-40B4-BE49-F238E27FC236}">
                <a16:creationId xmlns:a16="http://schemas.microsoft.com/office/drawing/2014/main" xmlns="" id="{98B419EA-5474-48F7-AE44-58B1CE73CF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DCC8E42A-3B03-4617-8049-CBD38FE101FD}"/>
              </a:ext>
            </a:extLst>
          </p:cNvPr>
          <p:cNvSpPr/>
          <p:nvPr userDrawn="1"/>
        </p:nvSpPr>
        <p:spPr>
          <a:xfrm>
            <a:off x="7033098" y="1839609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720D5754-F6C5-41EE-A070-2916B5153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198" y="3065159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7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57077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xmlns="" id="{4047405C-58EB-4645-B8DA-8843523B60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" y="101599"/>
            <a:ext cx="12192001" cy="67564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xmlns="" id="{43C54DD5-5A6B-4779-B0B3-F42273B3B8C5}"/>
              </a:ext>
            </a:extLst>
          </p:cNvPr>
          <p:cNvSpPr/>
          <p:nvPr userDrawn="1"/>
        </p:nvSpPr>
        <p:spPr>
          <a:xfrm>
            <a:off x="7469762" y="1888787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79AE5C54-0154-4D9F-A4DD-CF2BBEC961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4862" y="3127037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8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4956197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xmlns="" id="{11EFA7BE-8BF9-4847-A670-5437CEF5C25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6812B3-38BA-4265-A0C4-9ED127F9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29039EC-CED5-46D4-ABF6-403B9D3BF6A7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5E67151C-5EB9-4976-A5E7-FDB22E209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528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9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328786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sin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D978D3C-045D-4C1F-9FFA-B8927883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44888" y="3429000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s-ES" dirty="0"/>
              <a:t>Haga clic para modificar título portada sin foto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7" name="Marcador de contenido 16">
            <a:extLst>
              <a:ext uri="{FF2B5EF4-FFF2-40B4-BE49-F238E27FC236}">
                <a16:creationId xmlns:a16="http://schemas.microsoft.com/office/drawing/2014/main" xmlns="" id="{8DAEAFCE-3521-40F8-85E3-A501C29F794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945188" y="457200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684788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parador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58BB4072-1E03-4D53-BD51-6BAA02C312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6812B3-38BA-4265-A0C4-9ED127F9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2" name="Elipse 11">
            <a:extLst>
              <a:ext uri="{FF2B5EF4-FFF2-40B4-BE49-F238E27FC236}">
                <a16:creationId xmlns:a16="http://schemas.microsoft.com/office/drawing/2014/main" xmlns="" id="{12765CBF-EFC0-47D2-9503-64520080675A}"/>
              </a:ext>
            </a:extLst>
          </p:cNvPr>
          <p:cNvSpPr/>
          <p:nvPr userDrawn="1"/>
        </p:nvSpPr>
        <p:spPr>
          <a:xfrm>
            <a:off x="2387600" y="2235200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xmlns="" id="{F0201F79-227F-4768-A150-11836003480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552700" y="34607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10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6287145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camino, verde, exterior, calle&#10;&#10;Descripción generada automáticamente">
            <a:extLst>
              <a:ext uri="{FF2B5EF4-FFF2-40B4-BE49-F238E27FC236}">
                <a16:creationId xmlns:a16="http://schemas.microsoft.com/office/drawing/2014/main" xmlns="" id="{496722A8-550F-4C95-AA9E-144DB7899A1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951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6C6812B3-38BA-4265-A0C4-9ED127F9EA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xmlns="" id="{329039EC-CED5-46D4-ABF6-403B9D3BF6A7}"/>
              </a:ext>
            </a:extLst>
          </p:cNvPr>
          <p:cNvSpPr/>
          <p:nvPr userDrawn="1"/>
        </p:nvSpPr>
        <p:spPr>
          <a:xfrm>
            <a:off x="1371600" y="2540000"/>
            <a:ext cx="3810000" cy="3810000"/>
          </a:xfrm>
          <a:prstGeom prst="ellipse">
            <a:avLst/>
          </a:prstGeom>
          <a:solidFill>
            <a:srgbClr val="7DD22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xmlns="" id="{5E67151C-5EB9-4976-A5E7-FDB22E209A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36700" y="3765550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11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1799208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parador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5083C3F-7274-49E0-8038-54AEB43515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9D4F388A-6733-4B78-96EA-DFF84A854D0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xmlns="" id="{DCC8E42A-3B03-4617-8049-CBD38FE101FD}"/>
              </a:ext>
            </a:extLst>
          </p:cNvPr>
          <p:cNvSpPr/>
          <p:nvPr userDrawn="1"/>
        </p:nvSpPr>
        <p:spPr>
          <a:xfrm>
            <a:off x="7033098" y="1839609"/>
            <a:ext cx="3810000" cy="3810000"/>
          </a:xfrm>
          <a:prstGeom prst="ellipse">
            <a:avLst/>
          </a:prstGeom>
          <a:solidFill>
            <a:srgbClr val="0E7837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xmlns="" id="{720D5754-F6C5-41EE-A070-2916B51537A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198198" y="3052459"/>
            <a:ext cx="3479800" cy="1162050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Clic modificar separador 12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89560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 con datos exposi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E23158E7-C02C-472E-AEB5-65A3B4FA83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C15DC63-5A4C-45A5-AAAD-32D1D9A85B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65901" y="3206750"/>
            <a:ext cx="4813300" cy="1365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Nombre</a:t>
            </a:r>
            <a:br>
              <a:rPr lang="es-ES" dirty="0"/>
            </a:br>
            <a:r>
              <a:rPr lang="es-ES" dirty="0"/>
              <a:t>Correo</a:t>
            </a:r>
            <a:br>
              <a:rPr lang="es-ES" dirty="0"/>
            </a:br>
            <a:r>
              <a:rPr lang="es-ES" dirty="0"/>
              <a:t>Teléfono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305419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c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DC7A16C5-620C-4180-9CA9-4498F31FB2E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xmlns="" id="{E3F9D0A4-C94B-4392-9891-A5B1F16DAE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32150" y="2997200"/>
            <a:ext cx="5727700" cy="1524000"/>
          </a:xfrm>
        </p:spPr>
        <p:txBody>
          <a:bodyPr anchor="b">
            <a:noAutofit/>
          </a:bodyPr>
          <a:lstStyle>
            <a:lvl1pPr algn="ctr">
              <a:defRPr sz="8800">
                <a:solidFill>
                  <a:schemeClr val="bg1"/>
                </a:solidFill>
                <a:effectLst/>
              </a:defRPr>
            </a:lvl1pPr>
          </a:lstStyle>
          <a:p>
            <a:r>
              <a:rPr lang="es-ES" dirty="0"/>
              <a:t>¡Gracias!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267244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grupo de personas posando junto a una niña&#10;&#10;Descripción generada automáticamente">
            <a:extLst>
              <a:ext uri="{FF2B5EF4-FFF2-40B4-BE49-F238E27FC236}">
                <a16:creationId xmlns:a16="http://schemas.microsoft.com/office/drawing/2014/main" xmlns="" id="{7C802AE8-7803-4766-8DC0-5C403F3279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105412" y="0"/>
            <a:ext cx="9086588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1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9183265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xmlns="" id="{3FFD81D4-99DC-44DE-A6FB-DB881CBE27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267844" y="0"/>
            <a:ext cx="10924156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2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499076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268CAD5-EFEA-4D37-9B12-0BA95F542CC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0" y="0"/>
            <a:ext cx="10938277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3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941486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pasto, exterior, campo, verde&#10;&#10;Descripción generada automáticamente">
            <a:extLst>
              <a:ext uri="{FF2B5EF4-FFF2-40B4-BE49-F238E27FC236}">
                <a16:creationId xmlns:a16="http://schemas.microsoft.com/office/drawing/2014/main" xmlns="" id="{D5202104-6CB0-4291-93B8-79F9B5D714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0140" y="0"/>
            <a:ext cx="11841860" cy="68580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4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694884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rtada con foto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Un atardecer en una ciudad&#10;&#10;Descripción generada automáticamente">
            <a:extLst>
              <a:ext uri="{FF2B5EF4-FFF2-40B4-BE49-F238E27FC236}">
                <a16:creationId xmlns:a16="http://schemas.microsoft.com/office/drawing/2014/main" xmlns="" id="{0AF047EC-A139-4B27-BBE8-8389582CCC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2212" y="-1"/>
            <a:ext cx="10559788" cy="685800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B7794B37-6AA3-48F6-893E-DC2E2FAD86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1989E6FA-3B79-41A5-B7D4-E2373DBD41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7308" y="776635"/>
            <a:ext cx="5753621" cy="1079782"/>
          </a:xfrm>
        </p:spPr>
        <p:txBody>
          <a:bodyPr anchor="b">
            <a:noAutofit/>
          </a:bodyPr>
          <a:lstStyle>
            <a:lvl1pPr algn="ct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s-ES" dirty="0"/>
              <a:t>Haga clic para modificar título portada 5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xmlns="" id="{E3AE11EF-BD07-41C4-9481-F774E6F404C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86013" y="5001583"/>
            <a:ext cx="3574093" cy="908137"/>
          </a:xfrm>
        </p:spPr>
        <p:txBody>
          <a:bodyPr/>
          <a:lstStyle>
            <a:lvl1pPr marL="0" indent="0" algn="l"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dirty="0"/>
              <a:t>Haga clic para ingresar el nombre de la dependencia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DD3533EA-65AC-4CEA-9CF4-4B0E7B1FAC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62212" y="5964933"/>
            <a:ext cx="2743200" cy="365125"/>
          </a:xfrm>
        </p:spPr>
        <p:txBody>
          <a:bodyPr/>
          <a:lstStyle>
            <a:lvl1pPr>
              <a:defRPr sz="2000" b="1" i="0">
                <a:solidFill>
                  <a:srgbClr val="0E7837"/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11" name="Marcador de contenido 16">
            <a:extLst>
              <a:ext uri="{FF2B5EF4-FFF2-40B4-BE49-F238E27FC236}">
                <a16:creationId xmlns:a16="http://schemas.microsoft.com/office/drawing/2014/main" xmlns="" id="{55FC8B6D-8809-4712-989D-1F043C157BC0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7829" y="1911630"/>
            <a:ext cx="5753100" cy="495300"/>
          </a:xfrm>
        </p:spPr>
        <p:txBody>
          <a:bodyPr>
            <a:normAutofit/>
          </a:bodyPr>
          <a:lstStyle>
            <a:lvl1pPr marL="0" indent="0" algn="ctr">
              <a:buNone/>
              <a:defRPr sz="2800" b="1" i="1">
                <a:solidFill>
                  <a:srgbClr val="7AD400"/>
                </a:solidFill>
              </a:defRPr>
            </a:lvl1pPr>
          </a:lstStyle>
          <a:p>
            <a:pPr lvl="0"/>
            <a:r>
              <a:rPr lang="es-ES" dirty="0"/>
              <a:t>Haga clic para agregar subtítulo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0639928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Hoja interna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97EF97B9-40F9-416A-A382-15312F1259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8" y="857"/>
            <a:ext cx="12186584" cy="685628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37898609-653F-4B2C-BCD1-FDEE896A0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00">
                <a:solidFill>
                  <a:srgbClr val="0E7837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75932AC-F36A-4863-8548-C40FA4C6B1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7AD4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64557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oja interna si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xmlns="" id="{45BC0BEF-7C50-4B73-91ED-8E9953C639F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85" y="0"/>
            <a:ext cx="1218963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E1BC3506-C0AF-48E2-B2B6-0DD7DB9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0" y="842629"/>
            <a:ext cx="5049795" cy="803609"/>
          </a:xfrm>
        </p:spPr>
        <p:txBody>
          <a:bodyPr>
            <a:normAutofit/>
          </a:bodyPr>
          <a:lstStyle>
            <a:lvl1pPr algn="ctr">
              <a:defRPr sz="2400">
                <a:solidFill>
                  <a:srgbClr val="7AD400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57D34863-9528-48D7-8AFE-C3646843BB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32470" y="1825625"/>
            <a:ext cx="3787346" cy="3982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7AD4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xmlns="" id="{E479FEB5-8A29-45E7-8EA7-94AC0DE772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3787346" cy="398205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7AD400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098783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A8A8A"/>
            </a:gs>
            <a:gs pos="97000">
              <a:srgbClr val="4D4D4D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xmlns="" id="{047693E7-6820-48AD-8011-C165795A8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333171"/>
            <a:ext cx="9642987" cy="502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 capítulo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37AB7D87-EEEB-408F-970F-9FEE2D1532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71716" y="1602658"/>
            <a:ext cx="9979742" cy="41295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xmlns="" id="{2AF661F5-42B5-4FE2-A48F-7863DDA74C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xmlns="" id="{B2CD7C8D-8B9E-4482-BD97-7C7DD91C00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O" dirty="0"/>
              <a:t>Reservada y Confidencial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xmlns="" id="{5C57A4CB-EE36-4020-9A88-F35C6DC86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94856-3D36-4730-8E02-557B215100F3}" type="slidenum">
              <a:rPr lang="es-CO" smtClean="0"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722609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49" r:id="rId2"/>
    <p:sldLayoutId id="2147483667" r:id="rId3"/>
    <p:sldLayoutId id="2147483670" r:id="rId4"/>
    <p:sldLayoutId id="2147483672" r:id="rId5"/>
    <p:sldLayoutId id="2147483673" r:id="rId6"/>
    <p:sldLayoutId id="2147483674" r:id="rId7"/>
    <p:sldLayoutId id="2147483650" r:id="rId8"/>
    <p:sldLayoutId id="2147483652" r:id="rId9"/>
    <p:sldLayoutId id="2147483677" r:id="rId10"/>
    <p:sldLayoutId id="2147483651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8" r:id="rId19"/>
    <p:sldLayoutId id="2147483675" r:id="rId20"/>
    <p:sldLayoutId id="2147483678" r:id="rId21"/>
    <p:sldLayoutId id="2147483680" r:id="rId22"/>
    <p:sldLayoutId id="2147483671" r:id="rId23"/>
    <p:sldLayoutId id="2147483669" r:id="rId2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rgbClr val="7AD400"/>
          </a:solidFill>
          <a:latin typeface="Arial Rounded MT Bold" panose="020F0704030504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5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1" i="1" kern="1200">
          <a:solidFill>
            <a:srgbClr val="7AD400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7">
            <a:extLst>
              <a:ext uri="{FF2B5EF4-FFF2-40B4-BE49-F238E27FC236}">
                <a16:creationId xmlns:a16="http://schemas.microsoft.com/office/drawing/2014/main" xmlns="" id="{B14CFB19-6336-47A8-B3AF-96F7695A7F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789" y="1316526"/>
            <a:ext cx="11650894" cy="1079782"/>
          </a:xfrm>
        </p:spPr>
        <p:txBody>
          <a:bodyPr/>
          <a:lstStyle/>
          <a:p>
            <a:r>
              <a:rPr lang="es-ES" dirty="0">
                <a:latin typeface="Trebuchet MS" panose="020B0603020202020204" pitchFamily="34" charset="0"/>
              </a:rPr>
              <a:t>Empresas Públicas </a:t>
            </a:r>
            <a:r>
              <a:rPr lang="es-ES">
                <a:latin typeface="Trebuchet MS" panose="020B0603020202020204" pitchFamily="34" charset="0"/>
              </a:rPr>
              <a:t>de Medellin</a:t>
            </a:r>
            <a:endParaRPr lang="es-CO" dirty="0">
              <a:latin typeface="Trebuchet MS" panose="020B0603020202020204" pitchFamily="34" charset="0"/>
            </a:endParaRPr>
          </a:p>
        </p:txBody>
      </p:sp>
      <p:sp>
        <p:nvSpPr>
          <p:cNvPr id="9" name="Subtítulo 8">
            <a:extLst>
              <a:ext uri="{FF2B5EF4-FFF2-40B4-BE49-F238E27FC236}">
                <a16:creationId xmlns:a16="http://schemas.microsoft.com/office/drawing/2014/main" xmlns="" id="{CB819AD7-7682-48A8-8D5A-6CDAD37429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6013" y="5001583"/>
            <a:ext cx="4771762" cy="908137"/>
          </a:xfrm>
        </p:spPr>
        <p:txBody>
          <a:bodyPr>
            <a:normAutofit/>
          </a:bodyPr>
          <a:lstStyle/>
          <a:p>
            <a:r>
              <a:rPr lang="es-ES" dirty="0">
                <a:latin typeface="Trebuchet MS" panose="020B0603020202020204" pitchFamily="34" charset="0"/>
              </a:rPr>
              <a:t>Consejo Nacional de Operación</a:t>
            </a:r>
          </a:p>
          <a:p>
            <a:r>
              <a:rPr lang="es-ES" dirty="0">
                <a:latin typeface="Trebuchet MS" panose="020B0603020202020204" pitchFamily="34" charset="0"/>
              </a:rPr>
              <a:t>Junio 2023</a:t>
            </a:r>
            <a:endParaRPr lang="es-CO" dirty="0">
              <a:latin typeface="Trebuchet MS" panose="020B0603020202020204" pitchFamily="34" charset="0"/>
            </a:endParaRPr>
          </a:p>
        </p:txBody>
      </p:sp>
      <p:sp>
        <p:nvSpPr>
          <p:cNvPr id="10" name="Marcador de contenido 9">
            <a:extLst>
              <a:ext uri="{FF2B5EF4-FFF2-40B4-BE49-F238E27FC236}">
                <a16:creationId xmlns:a16="http://schemas.microsoft.com/office/drawing/2014/main" xmlns="" id="{8937CF56-DFED-46BE-AEC9-7B1FF88BEDA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4749800" y="3642543"/>
            <a:ext cx="7442200" cy="1638300"/>
          </a:xfrm>
        </p:spPr>
        <p:txBody>
          <a:bodyPr>
            <a:normAutofit/>
          </a:bodyPr>
          <a:lstStyle/>
          <a:p>
            <a:r>
              <a:rPr lang="es-ES" dirty="0">
                <a:latin typeface="Trebuchet MS" panose="020B0603020202020204" pitchFamily="34" charset="0"/>
              </a:rPr>
              <a:t>Impactos y lecciones aprendidas </a:t>
            </a:r>
          </a:p>
          <a:p>
            <a:r>
              <a:rPr lang="es-ES" dirty="0">
                <a:latin typeface="Trebuchet MS" panose="020B0603020202020204" pitchFamily="34" charset="0"/>
              </a:rPr>
              <a:t>Incidente Ciberseguridad</a:t>
            </a:r>
            <a:endParaRPr lang="es-CO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15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729A9CD9-A8C8-4698-95D0-7DC07DE61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7246794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46A2302-991E-4157-9B6F-51D2A07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256971"/>
            <a:ext cx="9642987" cy="502572"/>
          </a:xfrm>
        </p:spPr>
        <p:txBody>
          <a:bodyPr/>
          <a:lstStyle/>
          <a:p>
            <a:r>
              <a:rPr lang="es-ES" dirty="0">
                <a:latin typeface="Trebuchet MS" panose="020B0603020202020204" pitchFamily="34" charset="0"/>
              </a:rPr>
              <a:t>Contexto – Evento Ciberseguridad EPM</a:t>
            </a:r>
            <a:endParaRPr lang="es-CO" dirty="0">
              <a:latin typeface="Trebuchet MS" panose="020B0603020202020204" pitchFamily="34" charset="0"/>
            </a:endParaRP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xmlns="" id="{0FFBBA80-0589-4783-A32B-E96668CCF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8643" y="1467734"/>
            <a:ext cx="5161444" cy="4183795"/>
          </a:xfrm>
        </p:spPr>
        <p:txBody>
          <a:bodyPr>
            <a:noAutofit/>
          </a:bodyPr>
          <a:lstStyle/>
          <a:p>
            <a:pPr algn="just">
              <a:spcBef>
                <a:spcPts val="1800"/>
              </a:spcBef>
            </a:pPr>
            <a:r>
              <a:rPr lang="es-ES" sz="1800" dirty="0">
                <a:latin typeface="Trebuchet MS" panose="020B0603020202020204" pitchFamily="34" charset="0"/>
              </a:rPr>
              <a:t>El 12 de diciembre de 2022 se presenta el  evento de Ciberseguridad que impacta a los servicios corporativos de TI. </a:t>
            </a:r>
          </a:p>
          <a:p>
            <a:pPr algn="just">
              <a:spcBef>
                <a:spcPts val="1800"/>
              </a:spcBef>
            </a:pPr>
            <a:r>
              <a:rPr lang="es-ES" sz="1800" dirty="0">
                <a:latin typeface="Trebuchet MS" panose="020B0603020202020204" pitchFamily="34" charset="0"/>
              </a:rPr>
              <a:t>Desde la Dirección Ciberseguridad reportan acontecimiento de  Ransomware Black Cat con cifrado de la información.</a:t>
            </a:r>
          </a:p>
          <a:p>
            <a:pPr algn="just">
              <a:spcBef>
                <a:spcPts val="1800"/>
              </a:spcBef>
            </a:pPr>
            <a:r>
              <a:rPr lang="es-ES" sz="1800" dirty="0">
                <a:latin typeface="Trebuchet MS" panose="020B0603020202020204" pitchFamily="34" charset="0"/>
              </a:rPr>
              <a:t>Por contención se interrumpe el acceso a Internet, conexión entre red corporativa- TI, red operativa- TO y filiales.</a:t>
            </a:r>
          </a:p>
          <a:p>
            <a:pPr algn="just">
              <a:spcBef>
                <a:spcPts val="1800"/>
              </a:spcBef>
            </a:pPr>
            <a:r>
              <a:rPr lang="es-ES" sz="1800" dirty="0">
                <a:latin typeface="Trebuchet MS" panose="020B0603020202020204" pitchFamily="34" charset="0"/>
              </a:rPr>
              <a:t>Se presentan afectaciones de carácter administrativo, los procesos productivos continúan la operación con algún traumatismo.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3388A7A7-4EC5-61D0-C25F-11B0CB4FA1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2636" y="1910265"/>
            <a:ext cx="3559128" cy="339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922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CC5A0F7C-6C69-4A79-BB0D-5496DC981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6200" y="3289300"/>
            <a:ext cx="3479800" cy="1162050"/>
          </a:xfrm>
        </p:spPr>
        <p:txBody>
          <a:bodyPr/>
          <a:lstStyle/>
          <a:p>
            <a:r>
              <a:rPr lang="es-ES" dirty="0">
                <a:latin typeface="Trebuchet MS" panose="020B0603020202020204" pitchFamily="34" charset="0"/>
              </a:rPr>
              <a:t>Impactos</a:t>
            </a:r>
            <a:endParaRPr lang="es-CO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200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46A2302-991E-4157-9B6F-51D2A07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166" y="335025"/>
            <a:ext cx="10314786" cy="502572"/>
          </a:xfrm>
        </p:spPr>
        <p:txBody>
          <a:bodyPr>
            <a:normAutofit/>
          </a:bodyPr>
          <a:lstStyle/>
          <a:p>
            <a:r>
              <a:rPr lang="es-ES" dirty="0">
                <a:latin typeface="Trebuchet MS" panose="020B0603020202020204" pitchFamily="34" charset="0"/>
              </a:rPr>
              <a:t>Impactos – Evento Ciberseguridad Negocio Generación Energía</a:t>
            </a:r>
            <a:endParaRPr lang="es-CO" dirty="0">
              <a:latin typeface="Trebuchet MS" panose="020B0603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8CF5CF9-43AD-C09E-2AE7-7634A23873CD}"/>
              </a:ext>
            </a:extLst>
          </p:cNvPr>
          <p:cNvSpPr txBox="1"/>
          <p:nvPr/>
        </p:nvSpPr>
        <p:spPr>
          <a:xfrm>
            <a:off x="2551760" y="1074743"/>
            <a:ext cx="679097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Procesos Administrativos - Entorno TI:</a:t>
            </a:r>
          </a:p>
          <a:p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814A646C-9AB0-DCF0-4738-6D0EDF59F5A5}"/>
              </a:ext>
            </a:extLst>
          </p:cNvPr>
          <p:cNvGrpSpPr/>
          <p:nvPr/>
        </p:nvGrpSpPr>
        <p:grpSpPr>
          <a:xfrm>
            <a:off x="2813065" y="1915708"/>
            <a:ext cx="2934684" cy="3665780"/>
            <a:chOff x="2869455" y="1878976"/>
            <a:chExt cx="2934684" cy="413570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xmlns="" id="{C7C9128D-E155-6B33-4329-97CF66506EA9}"/>
                </a:ext>
              </a:extLst>
            </p:cNvPr>
            <p:cNvSpPr/>
            <p:nvPr/>
          </p:nvSpPr>
          <p:spPr>
            <a:xfrm rot="5400000">
              <a:off x="2808445" y="3018987"/>
              <a:ext cx="3471388" cy="2520000"/>
            </a:xfrm>
            <a:prstGeom prst="roundRect">
              <a:avLst>
                <a:gd name="adj" fmla="val 7023"/>
              </a:avLst>
            </a:prstGeom>
            <a:solidFill>
              <a:srgbClr val="008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25E64129-B802-C54B-9023-EDB470394867}"/>
                </a:ext>
              </a:extLst>
            </p:cNvPr>
            <p:cNvSpPr txBox="1"/>
            <p:nvPr/>
          </p:nvSpPr>
          <p:spPr>
            <a:xfrm>
              <a:off x="3283235" y="2874438"/>
              <a:ext cx="2327828" cy="17235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 algn="just">
                <a:spcAft>
                  <a:spcPts val="60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Afectación para el acceso a las aplicaciones de TI.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Falla en las comunicaciones, Voz IP Administrativa.</a:t>
              </a: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xmlns="" id="{1407C349-9FF0-67F9-CDE7-AD649A13F532}"/>
                </a:ext>
              </a:extLst>
            </p:cNvPr>
            <p:cNvGrpSpPr/>
            <p:nvPr/>
          </p:nvGrpSpPr>
          <p:grpSpPr>
            <a:xfrm>
              <a:off x="2869455" y="1878976"/>
              <a:ext cx="1313645" cy="981531"/>
              <a:chOff x="2760908" y="1800491"/>
              <a:chExt cx="1313645" cy="981531"/>
            </a:xfrm>
          </p:grpSpPr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xmlns="" id="{D7FF5C7C-AB5A-B95F-0F4F-B0BF63C2BF61}"/>
                  </a:ext>
                </a:extLst>
              </p:cNvPr>
              <p:cNvGrpSpPr/>
              <p:nvPr/>
            </p:nvGrpSpPr>
            <p:grpSpPr>
              <a:xfrm>
                <a:off x="2958569" y="1858691"/>
                <a:ext cx="923331" cy="923331"/>
                <a:chOff x="2958569" y="1858691"/>
                <a:chExt cx="923331" cy="923331"/>
              </a:xfrm>
            </p:grpSpPr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xmlns="" id="{4DF25F97-D629-D185-B585-0AB5785478B1}"/>
                    </a:ext>
                  </a:extLst>
                </p:cNvPr>
                <p:cNvSpPr/>
                <p:nvPr/>
              </p:nvSpPr>
              <p:spPr>
                <a:xfrm>
                  <a:off x="2958569" y="1858691"/>
                  <a:ext cx="923331" cy="923331"/>
                </a:xfrm>
                <a:prstGeom prst="ellipse">
                  <a:avLst/>
                </a:prstGeom>
                <a:solidFill>
                  <a:srgbClr val="0084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xmlns="" id="{5DA0B70B-9C1A-4BA9-3A74-7FBB6BBD5BB8}"/>
                    </a:ext>
                  </a:extLst>
                </p:cNvPr>
                <p:cNvSpPr/>
                <p:nvPr/>
              </p:nvSpPr>
              <p:spPr>
                <a:xfrm>
                  <a:off x="3072925" y="1973047"/>
                  <a:ext cx="694618" cy="69461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</p:grp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xmlns="" id="{B532E699-4A8D-8C54-4DB1-673C163506BE}"/>
                  </a:ext>
                </a:extLst>
              </p:cNvPr>
              <p:cNvSpPr txBox="1"/>
              <p:nvPr/>
            </p:nvSpPr>
            <p:spPr>
              <a:xfrm>
                <a:off x="2760908" y="1800491"/>
                <a:ext cx="1313645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0" b="1" i="0" u="none" strike="noStrike" kern="1200" cap="all" spc="100" normalizeH="0" baseline="0" noProof="0" dirty="0">
                    <a:ln>
                      <a:noFill/>
                    </a:ln>
                    <a:solidFill>
                      <a:srgbClr val="008475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B5600AC1-0341-D7E9-5832-125FB9C6CBBD}"/>
              </a:ext>
            </a:extLst>
          </p:cNvPr>
          <p:cNvGrpSpPr/>
          <p:nvPr/>
        </p:nvGrpSpPr>
        <p:grpSpPr>
          <a:xfrm>
            <a:off x="5650559" y="1899909"/>
            <a:ext cx="2972059" cy="3697378"/>
            <a:chOff x="5706948" y="1843326"/>
            <a:chExt cx="2972059" cy="417135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xmlns="" id="{64716713-6733-10C9-5F38-7005E20E2E52}"/>
                </a:ext>
              </a:extLst>
            </p:cNvPr>
            <p:cNvSpPr/>
            <p:nvPr/>
          </p:nvSpPr>
          <p:spPr>
            <a:xfrm rot="5400000">
              <a:off x="5683313" y="3018987"/>
              <a:ext cx="3471387" cy="2520000"/>
            </a:xfrm>
            <a:prstGeom prst="roundRect">
              <a:avLst>
                <a:gd name="adj" fmla="val 7023"/>
              </a:avLst>
            </a:prstGeom>
            <a:solidFill>
              <a:srgbClr val="028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079CDD71-0275-7649-82E2-16A1F61BE753}"/>
                </a:ext>
              </a:extLst>
            </p:cNvPr>
            <p:cNvSpPr txBox="1"/>
            <p:nvPr/>
          </p:nvSpPr>
          <p:spPr>
            <a:xfrm>
              <a:off x="6159007" y="2820009"/>
              <a:ext cx="2520000" cy="24132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Afectación de los Sistemas de Información, demora en los procesos administrativos.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Indisponibilidad y retardo en procesos de servicios prepago de usuarios.</a:t>
              </a:r>
              <a:endParaRPr lang="es-CO" sz="1400" dirty="0">
                <a:latin typeface="Trebuchet MS" panose="020B0603020202020204" pitchFamily="34" charset="0"/>
              </a:endParaRPr>
            </a:p>
            <a:p>
              <a:pPr marL="0" indent="0" algn="just">
                <a:buNone/>
              </a:pPr>
              <a:endParaRPr lang="es-ES" sz="1500" dirty="0"/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xmlns="" id="{C6B5D3B9-9A0B-6471-4155-2DF210039924}"/>
                </a:ext>
              </a:extLst>
            </p:cNvPr>
            <p:cNvGrpSpPr/>
            <p:nvPr/>
          </p:nvGrpSpPr>
          <p:grpSpPr>
            <a:xfrm>
              <a:off x="5706948" y="1843326"/>
              <a:ext cx="1313645" cy="994311"/>
              <a:chOff x="5672127" y="1812524"/>
              <a:chExt cx="1313645" cy="994311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xmlns="" id="{B55739B6-8443-E288-AB7F-82B6AB6FB511}"/>
                  </a:ext>
                </a:extLst>
              </p:cNvPr>
              <p:cNvSpPr/>
              <p:nvPr/>
            </p:nvSpPr>
            <p:spPr>
              <a:xfrm>
                <a:off x="5854457" y="1883504"/>
                <a:ext cx="923331" cy="923331"/>
              </a:xfrm>
              <a:prstGeom prst="ellipse">
                <a:avLst/>
              </a:prstGeom>
              <a:solidFill>
                <a:srgbClr val="028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xmlns="" id="{9D6E996C-D4FE-06F4-A468-43FED78D4ABE}"/>
                  </a:ext>
                </a:extLst>
              </p:cNvPr>
              <p:cNvSpPr/>
              <p:nvPr/>
            </p:nvSpPr>
            <p:spPr>
              <a:xfrm>
                <a:off x="5968813" y="1997860"/>
                <a:ext cx="694618" cy="6946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xmlns="" id="{326CB2F0-6981-4E2A-1772-0C05A07439AB}"/>
                  </a:ext>
                </a:extLst>
              </p:cNvPr>
              <p:cNvSpPr txBox="1"/>
              <p:nvPr/>
            </p:nvSpPr>
            <p:spPr>
              <a:xfrm>
                <a:off x="5672127" y="1812524"/>
                <a:ext cx="1313645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0" b="1" i="0" u="none" strike="noStrike" kern="1200" cap="all" spc="100" normalizeH="0" baseline="0" noProof="0" dirty="0">
                    <a:ln>
                      <a:noFill/>
                    </a:ln>
                    <a:solidFill>
                      <a:srgbClr val="028B3B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3316E203-30E6-B23F-A0DB-097FFAB92B26}"/>
              </a:ext>
            </a:extLst>
          </p:cNvPr>
          <p:cNvGrpSpPr/>
          <p:nvPr/>
        </p:nvGrpSpPr>
        <p:grpSpPr>
          <a:xfrm>
            <a:off x="8490011" y="1899909"/>
            <a:ext cx="3015512" cy="3697379"/>
            <a:chOff x="8544441" y="1843326"/>
            <a:chExt cx="3015512" cy="4171355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xmlns="" id="{B08B51E8-406C-3C52-BE92-1F946E6A3942}"/>
                </a:ext>
              </a:extLst>
            </p:cNvPr>
            <p:cNvSpPr/>
            <p:nvPr/>
          </p:nvSpPr>
          <p:spPr>
            <a:xfrm rot="5400000">
              <a:off x="8558181" y="3018987"/>
              <a:ext cx="3471388" cy="2520000"/>
            </a:xfrm>
            <a:prstGeom prst="roundRect">
              <a:avLst>
                <a:gd name="adj" fmla="val 7023"/>
              </a:avLst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F32868FC-01B3-FAC2-6A97-0A126CCA3AB2}"/>
                </a:ext>
              </a:extLst>
            </p:cNvPr>
            <p:cNvSpPr txBox="1"/>
            <p:nvPr/>
          </p:nvSpPr>
          <p:spPr>
            <a:xfrm>
              <a:off x="9082094" y="2828492"/>
              <a:ext cx="2477859" cy="10764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Manualidad en procesos administrativos ante afectación de la automatización. </a:t>
              </a:r>
              <a:endParaRPr lang="es-CO" sz="1400" dirty="0">
                <a:latin typeface="Trebuchet MS" panose="020B0603020202020204" pitchFamily="34" charset="0"/>
              </a:endParaRPr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118552CF-5053-D748-0199-FF1FFA231705}"/>
                </a:ext>
              </a:extLst>
            </p:cNvPr>
            <p:cNvGrpSpPr/>
            <p:nvPr/>
          </p:nvGrpSpPr>
          <p:grpSpPr>
            <a:xfrm>
              <a:off x="8544441" y="1843326"/>
              <a:ext cx="1313645" cy="1003893"/>
              <a:chOff x="8544441" y="1703517"/>
              <a:chExt cx="1313645" cy="1003893"/>
            </a:xfrm>
          </p:grpSpPr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xmlns="" id="{56430CAF-3628-5EAB-4D09-6156239AFC56}"/>
                  </a:ext>
                </a:extLst>
              </p:cNvPr>
              <p:cNvSpPr/>
              <p:nvPr/>
            </p:nvSpPr>
            <p:spPr>
              <a:xfrm>
                <a:off x="8760147" y="1784079"/>
                <a:ext cx="923331" cy="923331"/>
              </a:xfrm>
              <a:prstGeom prst="ellipse">
                <a:avLst/>
              </a:prstGeom>
              <a:solidFill>
                <a:srgbClr val="7671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xmlns="" id="{101669F4-9792-C4B9-27AF-ABA134179ED3}"/>
                  </a:ext>
                </a:extLst>
              </p:cNvPr>
              <p:cNvSpPr/>
              <p:nvPr/>
            </p:nvSpPr>
            <p:spPr>
              <a:xfrm>
                <a:off x="8874503" y="1898435"/>
                <a:ext cx="694618" cy="6946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xmlns="" id="{94404840-3004-F110-EB4C-1C62471DCBEC}"/>
                  </a:ext>
                </a:extLst>
              </p:cNvPr>
              <p:cNvSpPr txBox="1"/>
              <p:nvPr/>
            </p:nvSpPr>
            <p:spPr>
              <a:xfrm>
                <a:off x="8544441" y="1703517"/>
                <a:ext cx="1313645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5000" b="1" cap="all" spc="100" dirty="0">
                    <a:solidFill>
                      <a:schemeClr val="bg2">
                        <a:lumMod val="50000"/>
                      </a:schemeClr>
                    </a:solidFill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4</a:t>
                </a:r>
                <a:endParaRPr kumimoji="0" lang="es-CO" sz="5000" b="1" i="0" u="none" strike="noStrike" kern="1200" cap="all" spc="10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CB3E149F-A8E0-C58B-2067-C2532E60358B}"/>
              </a:ext>
            </a:extLst>
          </p:cNvPr>
          <p:cNvGrpSpPr/>
          <p:nvPr/>
        </p:nvGrpSpPr>
        <p:grpSpPr>
          <a:xfrm>
            <a:off x="-68630" y="1899908"/>
            <a:ext cx="2940607" cy="3697381"/>
            <a:chOff x="-11337" y="1843326"/>
            <a:chExt cx="2940607" cy="4171357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xmlns="" id="{1756C492-7DE9-F163-0BE1-37437E1B6B21}"/>
                </a:ext>
              </a:extLst>
            </p:cNvPr>
            <p:cNvSpPr/>
            <p:nvPr/>
          </p:nvSpPr>
          <p:spPr>
            <a:xfrm rot="5400000">
              <a:off x="-66272" y="3019140"/>
              <a:ext cx="3471250" cy="2519835"/>
            </a:xfrm>
            <a:prstGeom prst="roundRect">
              <a:avLst>
                <a:gd name="adj" fmla="val 8805"/>
              </a:avLst>
            </a:prstGeom>
            <a:solidFill>
              <a:srgbClr val="57BE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xmlns="" id="{5DF60424-A34A-4BE5-AC52-387FE1D864BD}"/>
                </a:ext>
              </a:extLst>
            </p:cNvPr>
            <p:cNvSpPr txBox="1"/>
            <p:nvPr/>
          </p:nvSpPr>
          <p:spPr>
            <a:xfrm>
              <a:off x="349621" y="2809611"/>
              <a:ext cx="2519836" cy="21701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 algn="just">
                <a:spcAft>
                  <a:spcPts val="60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Falla de equipos de computo por afectación de Ransomware (encriptación de carpetas).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Indisponibilidad de salida a internet.</a:t>
              </a:r>
            </a:p>
            <a:p>
              <a:endParaRPr lang="es-CO" sz="1500" dirty="0"/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xmlns="" id="{C46A619C-2EB1-4793-006D-6CFEE0F1ECD0}"/>
                </a:ext>
              </a:extLst>
            </p:cNvPr>
            <p:cNvGrpSpPr/>
            <p:nvPr/>
          </p:nvGrpSpPr>
          <p:grpSpPr>
            <a:xfrm>
              <a:off x="-11337" y="1843326"/>
              <a:ext cx="1356946" cy="981356"/>
              <a:chOff x="-11337" y="1942039"/>
              <a:chExt cx="1356946" cy="981356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xmlns="" id="{B4756C4C-4466-DA3F-CC27-C6AB502B362F}"/>
                  </a:ext>
                </a:extLst>
              </p:cNvPr>
              <p:cNvGrpSpPr/>
              <p:nvPr/>
            </p:nvGrpSpPr>
            <p:grpSpPr>
              <a:xfrm>
                <a:off x="224383" y="2000064"/>
                <a:ext cx="923331" cy="923331"/>
                <a:chOff x="224383" y="2000064"/>
                <a:chExt cx="923331" cy="923331"/>
              </a:xfrm>
            </p:grpSpPr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xmlns="" id="{68AA82FD-FBE5-BA6A-D43B-00ABD9691EE3}"/>
                    </a:ext>
                  </a:extLst>
                </p:cNvPr>
                <p:cNvSpPr/>
                <p:nvPr/>
              </p:nvSpPr>
              <p:spPr>
                <a:xfrm>
                  <a:off x="224383" y="2000064"/>
                  <a:ext cx="923331" cy="923331"/>
                </a:xfrm>
                <a:prstGeom prst="ellipse">
                  <a:avLst/>
                </a:prstGeom>
                <a:solidFill>
                  <a:srgbClr val="57BE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xmlns="" id="{31D7762D-F4F7-17FE-6A2E-76D3EB00FE6B}"/>
                    </a:ext>
                  </a:extLst>
                </p:cNvPr>
                <p:cNvSpPr/>
                <p:nvPr/>
              </p:nvSpPr>
              <p:spPr>
                <a:xfrm>
                  <a:off x="338739" y="2114420"/>
                  <a:ext cx="694618" cy="69461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</p:grp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xmlns="" id="{55B61ED4-C486-22D2-7200-1507F3F75879}"/>
                  </a:ext>
                </a:extLst>
              </p:cNvPr>
              <p:cNvSpPr txBox="1"/>
              <p:nvPr/>
            </p:nvSpPr>
            <p:spPr>
              <a:xfrm>
                <a:off x="-11337" y="1942039"/>
                <a:ext cx="1356946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0" b="1" i="0" u="none" strike="noStrike" kern="1200" cap="all" spc="100" normalizeH="0" baseline="0" noProof="0" dirty="0">
                    <a:ln>
                      <a:noFill/>
                    </a:ln>
                    <a:solidFill>
                      <a:srgbClr val="028B3B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673849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46A2302-991E-4157-9B6F-51D2A07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3902" y="333171"/>
            <a:ext cx="10314786" cy="502572"/>
          </a:xfrm>
        </p:spPr>
        <p:txBody>
          <a:bodyPr>
            <a:normAutofit/>
          </a:bodyPr>
          <a:lstStyle/>
          <a:p>
            <a:r>
              <a:rPr lang="es-ES" dirty="0">
                <a:latin typeface="Trebuchet MS" panose="020B0603020202020204" pitchFamily="34" charset="0"/>
              </a:rPr>
              <a:t>Impactos – Evento Ciberseguridad Negocio Generación Energía</a:t>
            </a:r>
            <a:endParaRPr lang="es-CO" dirty="0">
              <a:latin typeface="Trebuchet MS" panose="020B0603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D8CF5CF9-43AD-C09E-2AE7-7634A23873CD}"/>
              </a:ext>
            </a:extLst>
          </p:cNvPr>
          <p:cNvSpPr txBox="1"/>
          <p:nvPr/>
        </p:nvSpPr>
        <p:spPr>
          <a:xfrm>
            <a:off x="2812164" y="1051654"/>
            <a:ext cx="67909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Trebuchet MS" panose="020B0603020202020204" pitchFamily="34" charset="0"/>
              </a:rPr>
              <a:t>Procesos Operativos - Entorno TO:</a:t>
            </a:r>
            <a:endParaRPr lang="es-CO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xmlns="" id="{814A646C-9AB0-DCF0-4738-6D0EDF59F5A5}"/>
              </a:ext>
            </a:extLst>
          </p:cNvPr>
          <p:cNvGrpSpPr/>
          <p:nvPr/>
        </p:nvGrpSpPr>
        <p:grpSpPr>
          <a:xfrm>
            <a:off x="2813065" y="1915708"/>
            <a:ext cx="2934684" cy="3665780"/>
            <a:chOff x="2869455" y="1878976"/>
            <a:chExt cx="2934684" cy="4135705"/>
          </a:xfrm>
        </p:grpSpPr>
        <p:sp>
          <p:nvSpPr>
            <p:cNvPr id="9" name="Rectángulo: esquinas redondeadas 8">
              <a:extLst>
                <a:ext uri="{FF2B5EF4-FFF2-40B4-BE49-F238E27FC236}">
                  <a16:creationId xmlns:a16="http://schemas.microsoft.com/office/drawing/2014/main" xmlns="" id="{C7C9128D-E155-6B33-4329-97CF66506EA9}"/>
                </a:ext>
              </a:extLst>
            </p:cNvPr>
            <p:cNvSpPr/>
            <p:nvPr/>
          </p:nvSpPr>
          <p:spPr>
            <a:xfrm rot="5400000">
              <a:off x="2808445" y="3018987"/>
              <a:ext cx="3471388" cy="2520000"/>
            </a:xfrm>
            <a:prstGeom prst="roundRect">
              <a:avLst>
                <a:gd name="adj" fmla="val 7023"/>
              </a:avLst>
            </a:prstGeom>
            <a:solidFill>
              <a:srgbClr val="00847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xmlns="" id="{25E64129-B802-C54B-9023-EDB470394867}"/>
                </a:ext>
              </a:extLst>
            </p:cNvPr>
            <p:cNvSpPr txBox="1"/>
            <p:nvPr/>
          </p:nvSpPr>
          <p:spPr>
            <a:xfrm>
              <a:off x="3283235" y="2874438"/>
              <a:ext cx="2327828" cy="31250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 algn="just">
                <a:spcAft>
                  <a:spcPts val="60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Indisponibilidad del sistema de información hidrometeorológico de EPM.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Inaccesibilidad a los aplicativos de operación (Centro Control Generación).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Indisponibilidad de acceso a lectura de medidores de fronteras.</a:t>
              </a:r>
            </a:p>
          </p:txBody>
        </p: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xmlns="" id="{1407C349-9FF0-67F9-CDE7-AD649A13F532}"/>
                </a:ext>
              </a:extLst>
            </p:cNvPr>
            <p:cNvGrpSpPr/>
            <p:nvPr/>
          </p:nvGrpSpPr>
          <p:grpSpPr>
            <a:xfrm>
              <a:off x="2869455" y="1878976"/>
              <a:ext cx="1313645" cy="981531"/>
              <a:chOff x="2760908" y="1800491"/>
              <a:chExt cx="1313645" cy="981531"/>
            </a:xfrm>
          </p:grpSpPr>
          <p:grpSp>
            <p:nvGrpSpPr>
              <p:cNvPr id="36" name="Grupo 35">
                <a:extLst>
                  <a:ext uri="{FF2B5EF4-FFF2-40B4-BE49-F238E27FC236}">
                    <a16:creationId xmlns:a16="http://schemas.microsoft.com/office/drawing/2014/main" xmlns="" id="{D7FF5C7C-AB5A-B95F-0F4F-B0BF63C2BF61}"/>
                  </a:ext>
                </a:extLst>
              </p:cNvPr>
              <p:cNvGrpSpPr/>
              <p:nvPr/>
            </p:nvGrpSpPr>
            <p:grpSpPr>
              <a:xfrm>
                <a:off x="2958569" y="1858691"/>
                <a:ext cx="923331" cy="923331"/>
                <a:chOff x="2958569" y="1858691"/>
                <a:chExt cx="923331" cy="923331"/>
              </a:xfrm>
            </p:grpSpPr>
            <p:sp>
              <p:nvSpPr>
                <p:cNvPr id="16" name="Elipse 15">
                  <a:extLst>
                    <a:ext uri="{FF2B5EF4-FFF2-40B4-BE49-F238E27FC236}">
                      <a16:creationId xmlns:a16="http://schemas.microsoft.com/office/drawing/2014/main" xmlns="" id="{4DF25F97-D629-D185-B585-0AB5785478B1}"/>
                    </a:ext>
                  </a:extLst>
                </p:cNvPr>
                <p:cNvSpPr/>
                <p:nvPr/>
              </p:nvSpPr>
              <p:spPr>
                <a:xfrm>
                  <a:off x="2958569" y="1858691"/>
                  <a:ext cx="923331" cy="923331"/>
                </a:xfrm>
                <a:prstGeom prst="ellipse">
                  <a:avLst/>
                </a:prstGeom>
                <a:solidFill>
                  <a:srgbClr val="00847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17" name="Elipse 16">
                  <a:extLst>
                    <a:ext uri="{FF2B5EF4-FFF2-40B4-BE49-F238E27FC236}">
                      <a16:creationId xmlns:a16="http://schemas.microsoft.com/office/drawing/2014/main" xmlns="" id="{5DA0B70B-9C1A-4BA9-3A74-7FBB6BBD5BB8}"/>
                    </a:ext>
                  </a:extLst>
                </p:cNvPr>
                <p:cNvSpPr/>
                <p:nvPr/>
              </p:nvSpPr>
              <p:spPr>
                <a:xfrm>
                  <a:off x="3072925" y="1973047"/>
                  <a:ext cx="694618" cy="69461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</p:grpSp>
          <p:sp>
            <p:nvSpPr>
              <p:cNvPr id="18" name="CuadroTexto 17">
                <a:extLst>
                  <a:ext uri="{FF2B5EF4-FFF2-40B4-BE49-F238E27FC236}">
                    <a16:creationId xmlns:a16="http://schemas.microsoft.com/office/drawing/2014/main" xmlns="" id="{B532E699-4A8D-8C54-4DB1-673C163506BE}"/>
                  </a:ext>
                </a:extLst>
              </p:cNvPr>
              <p:cNvSpPr txBox="1"/>
              <p:nvPr/>
            </p:nvSpPr>
            <p:spPr>
              <a:xfrm>
                <a:off x="2760908" y="1800491"/>
                <a:ext cx="1313645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0" b="1" i="0" u="none" strike="noStrike" kern="1200" cap="all" spc="100" normalizeH="0" baseline="0" noProof="0" dirty="0">
                    <a:ln>
                      <a:noFill/>
                    </a:ln>
                    <a:solidFill>
                      <a:srgbClr val="008475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41" name="Grupo 40">
            <a:extLst>
              <a:ext uri="{FF2B5EF4-FFF2-40B4-BE49-F238E27FC236}">
                <a16:creationId xmlns:a16="http://schemas.microsoft.com/office/drawing/2014/main" xmlns="" id="{B5600AC1-0341-D7E9-5832-125FB9C6CBBD}"/>
              </a:ext>
            </a:extLst>
          </p:cNvPr>
          <p:cNvGrpSpPr/>
          <p:nvPr/>
        </p:nvGrpSpPr>
        <p:grpSpPr>
          <a:xfrm>
            <a:off x="5650559" y="1899909"/>
            <a:ext cx="2972059" cy="3697378"/>
            <a:chOff x="5706948" y="1843326"/>
            <a:chExt cx="2972059" cy="4171354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xmlns="" id="{64716713-6733-10C9-5F38-7005E20E2E52}"/>
                </a:ext>
              </a:extLst>
            </p:cNvPr>
            <p:cNvSpPr/>
            <p:nvPr/>
          </p:nvSpPr>
          <p:spPr>
            <a:xfrm rot="5400000">
              <a:off x="5683313" y="3018987"/>
              <a:ext cx="3471387" cy="2520000"/>
            </a:xfrm>
            <a:prstGeom prst="roundRect">
              <a:avLst>
                <a:gd name="adj" fmla="val 7023"/>
              </a:avLst>
            </a:prstGeom>
            <a:solidFill>
              <a:srgbClr val="028B3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079CDD71-0275-7649-82E2-16A1F61BE753}"/>
                </a:ext>
              </a:extLst>
            </p:cNvPr>
            <p:cNvSpPr txBox="1"/>
            <p:nvPr/>
          </p:nvSpPr>
          <p:spPr>
            <a:xfrm>
              <a:off x="6159007" y="2820009"/>
              <a:ext cx="2520000" cy="314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Imposibilidad de generar reporte automático de variables hidrológicas al CND , Bolsa Energía y Planeación Generación Energía EPM.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Bloqueo de acceso a plataforma de XM (HEROPE, SNC, NEPTUNO, IDO).</a:t>
              </a:r>
            </a:p>
            <a:p>
              <a:pPr marL="0" indent="0" algn="just">
                <a:buNone/>
              </a:pPr>
              <a:endParaRPr lang="es-ES" sz="1500" dirty="0"/>
            </a:p>
          </p:txBody>
        </p:sp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xmlns="" id="{C6B5D3B9-9A0B-6471-4155-2DF210039924}"/>
                </a:ext>
              </a:extLst>
            </p:cNvPr>
            <p:cNvGrpSpPr/>
            <p:nvPr/>
          </p:nvGrpSpPr>
          <p:grpSpPr>
            <a:xfrm>
              <a:off x="5706948" y="1843326"/>
              <a:ext cx="1313645" cy="994311"/>
              <a:chOff x="5672127" y="1812524"/>
              <a:chExt cx="1313645" cy="994311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xmlns="" id="{B55739B6-8443-E288-AB7F-82B6AB6FB511}"/>
                  </a:ext>
                </a:extLst>
              </p:cNvPr>
              <p:cNvSpPr/>
              <p:nvPr/>
            </p:nvSpPr>
            <p:spPr>
              <a:xfrm>
                <a:off x="5854457" y="1883504"/>
                <a:ext cx="923331" cy="923331"/>
              </a:xfrm>
              <a:prstGeom prst="ellipse">
                <a:avLst/>
              </a:prstGeom>
              <a:solidFill>
                <a:srgbClr val="028B3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3" name="Elipse 22">
                <a:extLst>
                  <a:ext uri="{FF2B5EF4-FFF2-40B4-BE49-F238E27FC236}">
                    <a16:creationId xmlns:a16="http://schemas.microsoft.com/office/drawing/2014/main" xmlns="" id="{9D6E996C-D4FE-06F4-A468-43FED78D4ABE}"/>
                  </a:ext>
                </a:extLst>
              </p:cNvPr>
              <p:cNvSpPr/>
              <p:nvPr/>
            </p:nvSpPr>
            <p:spPr>
              <a:xfrm>
                <a:off x="5968813" y="1997860"/>
                <a:ext cx="694618" cy="6946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4" name="CuadroTexto 23">
                <a:extLst>
                  <a:ext uri="{FF2B5EF4-FFF2-40B4-BE49-F238E27FC236}">
                    <a16:creationId xmlns:a16="http://schemas.microsoft.com/office/drawing/2014/main" xmlns="" id="{326CB2F0-6981-4E2A-1772-0C05A07439AB}"/>
                  </a:ext>
                </a:extLst>
              </p:cNvPr>
              <p:cNvSpPr txBox="1"/>
              <p:nvPr/>
            </p:nvSpPr>
            <p:spPr>
              <a:xfrm>
                <a:off x="5672127" y="1812524"/>
                <a:ext cx="1313645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0" b="1" i="0" u="none" strike="noStrike" kern="1200" cap="all" spc="100" normalizeH="0" baseline="0" noProof="0" dirty="0">
                    <a:ln>
                      <a:noFill/>
                    </a:ln>
                    <a:solidFill>
                      <a:srgbClr val="028B3B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3</a:t>
                </a:r>
              </a:p>
            </p:txBody>
          </p:sp>
        </p:grpSp>
      </p:grpSp>
      <p:grpSp>
        <p:nvGrpSpPr>
          <p:cNvPr id="40" name="Grupo 39">
            <a:extLst>
              <a:ext uri="{FF2B5EF4-FFF2-40B4-BE49-F238E27FC236}">
                <a16:creationId xmlns:a16="http://schemas.microsoft.com/office/drawing/2014/main" xmlns="" id="{3316E203-30E6-B23F-A0DB-097FFAB92B26}"/>
              </a:ext>
            </a:extLst>
          </p:cNvPr>
          <p:cNvGrpSpPr/>
          <p:nvPr/>
        </p:nvGrpSpPr>
        <p:grpSpPr>
          <a:xfrm>
            <a:off x="8490011" y="1899909"/>
            <a:ext cx="3015512" cy="3697379"/>
            <a:chOff x="8544441" y="1843326"/>
            <a:chExt cx="3015512" cy="4171355"/>
          </a:xfrm>
        </p:grpSpPr>
        <p:sp>
          <p:nvSpPr>
            <p:cNvPr id="26" name="Rectángulo: esquinas redondeadas 25">
              <a:extLst>
                <a:ext uri="{FF2B5EF4-FFF2-40B4-BE49-F238E27FC236}">
                  <a16:creationId xmlns:a16="http://schemas.microsoft.com/office/drawing/2014/main" xmlns="" id="{B08B51E8-406C-3C52-BE92-1F946E6A3942}"/>
                </a:ext>
              </a:extLst>
            </p:cNvPr>
            <p:cNvSpPr/>
            <p:nvPr/>
          </p:nvSpPr>
          <p:spPr>
            <a:xfrm rot="5400000">
              <a:off x="8558181" y="3018987"/>
              <a:ext cx="3471388" cy="2520000"/>
            </a:xfrm>
            <a:prstGeom prst="roundRect">
              <a:avLst>
                <a:gd name="adj" fmla="val 7023"/>
              </a:avLst>
            </a:prstGeom>
            <a:solidFill>
              <a:srgbClr val="7671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F32868FC-01B3-FAC2-6A97-0A126CCA3AB2}"/>
                </a:ext>
              </a:extLst>
            </p:cNvPr>
            <p:cNvSpPr txBox="1"/>
            <p:nvPr/>
          </p:nvSpPr>
          <p:spPr>
            <a:xfrm>
              <a:off x="9082094" y="2828492"/>
              <a:ext cx="2477859" cy="1979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Indisponibilidad del EAM para realización de órdenes de trabajo y Permisos Operativos.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Afectación en las comunicaciones  de la telefonía operativa. </a:t>
              </a:r>
              <a:endParaRPr lang="es-CO" sz="1400" dirty="0">
                <a:latin typeface="Trebuchet MS" panose="020B0603020202020204" pitchFamily="34" charset="0"/>
              </a:endParaRPr>
            </a:p>
          </p:txBody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xmlns="" id="{118552CF-5053-D748-0199-FF1FFA231705}"/>
                </a:ext>
              </a:extLst>
            </p:cNvPr>
            <p:cNvGrpSpPr/>
            <p:nvPr/>
          </p:nvGrpSpPr>
          <p:grpSpPr>
            <a:xfrm>
              <a:off x="8544441" y="1843326"/>
              <a:ext cx="1313645" cy="1003893"/>
              <a:chOff x="8544441" y="1703517"/>
              <a:chExt cx="1313645" cy="1003893"/>
            </a:xfrm>
          </p:grpSpPr>
          <p:sp>
            <p:nvSpPr>
              <p:cNvPr id="28" name="Elipse 27">
                <a:extLst>
                  <a:ext uri="{FF2B5EF4-FFF2-40B4-BE49-F238E27FC236}">
                    <a16:creationId xmlns:a16="http://schemas.microsoft.com/office/drawing/2014/main" xmlns="" id="{56430CAF-3628-5EAB-4D09-6156239AFC56}"/>
                  </a:ext>
                </a:extLst>
              </p:cNvPr>
              <p:cNvSpPr/>
              <p:nvPr/>
            </p:nvSpPr>
            <p:spPr>
              <a:xfrm>
                <a:off x="8760147" y="1784079"/>
                <a:ext cx="923331" cy="923331"/>
              </a:xfrm>
              <a:prstGeom prst="ellipse">
                <a:avLst/>
              </a:prstGeom>
              <a:solidFill>
                <a:srgbClr val="7671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9" name="Elipse 28">
                <a:extLst>
                  <a:ext uri="{FF2B5EF4-FFF2-40B4-BE49-F238E27FC236}">
                    <a16:creationId xmlns:a16="http://schemas.microsoft.com/office/drawing/2014/main" xmlns="" id="{101669F4-9792-C4B9-27AF-ABA134179ED3}"/>
                  </a:ext>
                </a:extLst>
              </p:cNvPr>
              <p:cNvSpPr/>
              <p:nvPr/>
            </p:nvSpPr>
            <p:spPr>
              <a:xfrm>
                <a:off x="8874503" y="1898435"/>
                <a:ext cx="694618" cy="694618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0" name="CuadroTexto 29">
                <a:extLst>
                  <a:ext uri="{FF2B5EF4-FFF2-40B4-BE49-F238E27FC236}">
                    <a16:creationId xmlns:a16="http://schemas.microsoft.com/office/drawing/2014/main" xmlns="" id="{94404840-3004-F110-EB4C-1C62471DCBEC}"/>
                  </a:ext>
                </a:extLst>
              </p:cNvPr>
              <p:cNvSpPr txBox="1"/>
              <p:nvPr/>
            </p:nvSpPr>
            <p:spPr>
              <a:xfrm>
                <a:off x="8544441" y="1703517"/>
                <a:ext cx="1313645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s-ES" sz="5000" b="1" cap="all" spc="100" dirty="0">
                    <a:solidFill>
                      <a:schemeClr val="bg2">
                        <a:lumMod val="50000"/>
                      </a:schemeClr>
                    </a:solidFill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4</a:t>
                </a:r>
                <a:endParaRPr kumimoji="0" lang="es-CO" sz="5000" b="1" i="0" u="none" strike="noStrike" kern="1200" cap="all" spc="100" normalizeH="0" baseline="0" noProof="0" dirty="0">
                  <a:ln>
                    <a:noFill/>
                  </a:ln>
                  <a:solidFill>
                    <a:schemeClr val="bg2">
                      <a:lumMod val="50000"/>
                    </a:schemeClr>
                  </a:solidFill>
                  <a:effectLst/>
                  <a:uLnTx/>
                  <a:uFillTx/>
                  <a:latin typeface="Arial Rounded MT Bold" panose="020F07040305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3" name="Grupo 42">
            <a:extLst>
              <a:ext uri="{FF2B5EF4-FFF2-40B4-BE49-F238E27FC236}">
                <a16:creationId xmlns:a16="http://schemas.microsoft.com/office/drawing/2014/main" xmlns="" id="{CB3E149F-A8E0-C58B-2067-C2532E60358B}"/>
              </a:ext>
            </a:extLst>
          </p:cNvPr>
          <p:cNvGrpSpPr/>
          <p:nvPr/>
        </p:nvGrpSpPr>
        <p:grpSpPr>
          <a:xfrm>
            <a:off x="-68630" y="1899908"/>
            <a:ext cx="2940607" cy="3697380"/>
            <a:chOff x="-11337" y="1843326"/>
            <a:chExt cx="2940607" cy="4171357"/>
          </a:xfrm>
        </p:grpSpPr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xmlns="" id="{1756C492-7DE9-F163-0BE1-37437E1B6B21}"/>
                </a:ext>
              </a:extLst>
            </p:cNvPr>
            <p:cNvSpPr/>
            <p:nvPr/>
          </p:nvSpPr>
          <p:spPr>
            <a:xfrm rot="5400000">
              <a:off x="-66272" y="3019140"/>
              <a:ext cx="3471250" cy="2519835"/>
            </a:xfrm>
            <a:prstGeom prst="roundRect">
              <a:avLst>
                <a:gd name="adj" fmla="val 8805"/>
              </a:avLst>
            </a:prstGeom>
            <a:solidFill>
              <a:srgbClr val="57BE0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dirty="0"/>
            </a:p>
          </p:txBody>
        </p:sp>
        <p:sp>
          <p:nvSpPr>
            <p:cNvPr id="33" name="CuadroTexto 32">
              <a:extLst>
                <a:ext uri="{FF2B5EF4-FFF2-40B4-BE49-F238E27FC236}">
                  <a16:creationId xmlns:a16="http://schemas.microsoft.com/office/drawing/2014/main" xmlns="" id="{5DF60424-A34A-4BE5-AC52-387FE1D864BD}"/>
                </a:ext>
              </a:extLst>
            </p:cNvPr>
            <p:cNvSpPr txBox="1"/>
            <p:nvPr/>
          </p:nvSpPr>
          <p:spPr>
            <a:xfrm>
              <a:off x="349621" y="2809609"/>
              <a:ext cx="2519836" cy="2882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CO"/>
              </a:defPPr>
              <a:lvl1pPr marL="180000" indent="-180000" algn="just">
                <a:spcAft>
                  <a:spcPts val="600"/>
                </a:spcAft>
                <a:buFont typeface="Arial" panose="020B0604020202020204" pitchFamily="34" charset="0"/>
                <a:buChar char="•"/>
                <a:defRPr sz="160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defRPr>
              </a:lvl1pPr>
            </a:lstStyle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Afectación de los computadores administrativos de las salas de control locales y el Centro de Control Generación.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 Indisponibilidad de salida a internet.</a:t>
              </a:r>
            </a:p>
            <a:p>
              <a:pPr>
                <a:spcAft>
                  <a:spcPts val="1200"/>
                </a:spcAft>
              </a:pPr>
              <a:r>
                <a:rPr lang="es-ES" sz="1400" dirty="0">
                  <a:latin typeface="Trebuchet MS" panose="020B0603020202020204" pitchFamily="34" charset="0"/>
                </a:rPr>
                <a:t>Falla Voz IP Administrativa.</a:t>
              </a:r>
            </a:p>
          </p:txBody>
        </p: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xmlns="" id="{C46A619C-2EB1-4793-006D-6CFEE0F1ECD0}"/>
                </a:ext>
              </a:extLst>
            </p:cNvPr>
            <p:cNvGrpSpPr/>
            <p:nvPr/>
          </p:nvGrpSpPr>
          <p:grpSpPr>
            <a:xfrm>
              <a:off x="-11337" y="1843326"/>
              <a:ext cx="1356946" cy="981356"/>
              <a:chOff x="-11337" y="1942039"/>
              <a:chExt cx="1356946" cy="981356"/>
            </a:xfrm>
          </p:grpSpPr>
          <p:grpSp>
            <p:nvGrpSpPr>
              <p:cNvPr id="34" name="Grupo 33">
                <a:extLst>
                  <a:ext uri="{FF2B5EF4-FFF2-40B4-BE49-F238E27FC236}">
                    <a16:creationId xmlns:a16="http://schemas.microsoft.com/office/drawing/2014/main" xmlns="" id="{B4756C4C-4466-DA3F-CC27-C6AB502B362F}"/>
                  </a:ext>
                </a:extLst>
              </p:cNvPr>
              <p:cNvGrpSpPr/>
              <p:nvPr/>
            </p:nvGrpSpPr>
            <p:grpSpPr>
              <a:xfrm>
                <a:off x="224383" y="2000064"/>
                <a:ext cx="923331" cy="923331"/>
                <a:chOff x="224383" y="2000064"/>
                <a:chExt cx="923331" cy="923331"/>
              </a:xfrm>
            </p:grpSpPr>
            <p:sp>
              <p:nvSpPr>
                <p:cNvPr id="12" name="Elipse 11">
                  <a:extLst>
                    <a:ext uri="{FF2B5EF4-FFF2-40B4-BE49-F238E27FC236}">
                      <a16:creationId xmlns:a16="http://schemas.microsoft.com/office/drawing/2014/main" xmlns="" id="{68AA82FD-FBE5-BA6A-D43B-00ABD9691EE3}"/>
                    </a:ext>
                  </a:extLst>
                </p:cNvPr>
                <p:cNvSpPr/>
                <p:nvPr/>
              </p:nvSpPr>
              <p:spPr>
                <a:xfrm>
                  <a:off x="224383" y="2000064"/>
                  <a:ext cx="923331" cy="923331"/>
                </a:xfrm>
                <a:prstGeom prst="ellipse">
                  <a:avLst/>
                </a:prstGeom>
                <a:solidFill>
                  <a:srgbClr val="57BE0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  <p:sp>
              <p:nvSpPr>
                <p:cNvPr id="13" name="Elipse 12">
                  <a:extLst>
                    <a:ext uri="{FF2B5EF4-FFF2-40B4-BE49-F238E27FC236}">
                      <a16:creationId xmlns:a16="http://schemas.microsoft.com/office/drawing/2014/main" xmlns="" id="{31D7762D-F4F7-17FE-6A2E-76D3EB00FE6B}"/>
                    </a:ext>
                  </a:extLst>
                </p:cNvPr>
                <p:cNvSpPr/>
                <p:nvPr/>
              </p:nvSpPr>
              <p:spPr>
                <a:xfrm>
                  <a:off x="338739" y="2114420"/>
                  <a:ext cx="694618" cy="694618"/>
                </a:xfrm>
                <a:prstGeom prst="ellipse">
                  <a:avLst/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CO" dirty="0"/>
                </a:p>
              </p:txBody>
            </p:sp>
          </p:grpSp>
          <p:sp>
            <p:nvSpPr>
              <p:cNvPr id="14" name="CuadroTexto 13">
                <a:extLst>
                  <a:ext uri="{FF2B5EF4-FFF2-40B4-BE49-F238E27FC236}">
                    <a16:creationId xmlns:a16="http://schemas.microsoft.com/office/drawing/2014/main" xmlns="" id="{55B61ED4-C486-22D2-7200-1507F3F75879}"/>
                  </a:ext>
                </a:extLst>
              </p:cNvPr>
              <p:cNvSpPr txBox="1"/>
              <p:nvPr/>
            </p:nvSpPr>
            <p:spPr>
              <a:xfrm>
                <a:off x="-11337" y="1942039"/>
                <a:ext cx="1356946" cy="972247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s-CO" sz="5000" b="1" i="0" u="none" strike="noStrike" kern="1200" cap="all" spc="100" normalizeH="0" baseline="0" noProof="0" dirty="0">
                    <a:ln>
                      <a:noFill/>
                    </a:ln>
                    <a:solidFill>
                      <a:srgbClr val="028B3B"/>
                    </a:solidFill>
                    <a:effectLst/>
                    <a:uLnTx/>
                    <a:uFillTx/>
                    <a:latin typeface="Arial Rounded MT Bold" panose="020F0704030504030204" pitchFamily="34" charset="0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57861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FC90927-6BF8-4E81-A3C3-14541E4F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rebuchet MS" panose="020B0603020202020204" pitchFamily="34" charset="0"/>
              </a:rPr>
              <a:t>Acciones contingentes</a:t>
            </a:r>
            <a:endParaRPr lang="es-CO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27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46A2302-991E-4157-9B6F-51D2A0744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870" y="256970"/>
            <a:ext cx="11620072" cy="714793"/>
          </a:xfrm>
        </p:spPr>
        <p:txBody>
          <a:bodyPr>
            <a:normAutofit/>
          </a:bodyPr>
          <a:lstStyle/>
          <a:p>
            <a:r>
              <a:rPr lang="es-ES" dirty="0">
                <a:latin typeface="Trebuchet MS" panose="020B0603020202020204" pitchFamily="34" charset="0"/>
              </a:rPr>
              <a:t>Acciones contingentes – Negocio Generación Energía</a:t>
            </a:r>
            <a:endParaRPr lang="es-CO" dirty="0">
              <a:latin typeface="Trebuchet MS" panose="020B0603020202020204" pitchFamily="34" charset="0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xmlns="" id="{9B8768D4-7865-52C7-DEF6-AC6B62030B64}"/>
              </a:ext>
            </a:extLst>
          </p:cNvPr>
          <p:cNvGrpSpPr/>
          <p:nvPr/>
        </p:nvGrpSpPr>
        <p:grpSpPr>
          <a:xfrm>
            <a:off x="719191" y="1068267"/>
            <a:ext cx="10191965" cy="5150220"/>
            <a:chOff x="844119" y="1417483"/>
            <a:chExt cx="9877346" cy="5472890"/>
          </a:xfrm>
        </p:grpSpPr>
        <p:sp>
          <p:nvSpPr>
            <p:cNvPr id="2" name="Rectángulo: esquinas redondeadas 1">
              <a:extLst>
                <a:ext uri="{FF2B5EF4-FFF2-40B4-BE49-F238E27FC236}">
                  <a16:creationId xmlns:a16="http://schemas.microsoft.com/office/drawing/2014/main" xmlns="" id="{477CB16F-3986-8BE9-B386-221C64201643}"/>
                </a:ext>
              </a:extLst>
            </p:cNvPr>
            <p:cNvSpPr/>
            <p:nvPr/>
          </p:nvSpPr>
          <p:spPr>
            <a:xfrm rot="5400000">
              <a:off x="3368650" y="-583819"/>
              <a:ext cx="5017274" cy="9688356"/>
            </a:xfrm>
            <a:prstGeom prst="roundRect">
              <a:avLst>
                <a:gd name="adj" fmla="val 7023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xmlns="" id="{717DB012-27CF-08CB-2270-77F96335F39F}"/>
                </a:ext>
              </a:extLst>
            </p:cNvPr>
            <p:cNvSpPr txBox="1"/>
            <p:nvPr/>
          </p:nvSpPr>
          <p:spPr>
            <a:xfrm>
              <a:off x="1489928" y="2213425"/>
              <a:ext cx="9181559" cy="4676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Realización de informes y reportes de  manera manual.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Activación de canales de comunicación alternos (celular, trunking y telefonía analógica).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Adquisición y puesta en servicio de computadores para las salas de operación y actividades críticas.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Implementación de sistemas alternos de recepción de datos satelitales en PC’s fuera de la infraestructura de comunicaciones de EPM.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Habilitación de acceso a internet fuera del dominio de EPM.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Creación de correos electrónicos alternos para tramites con entes externos.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Atención rápida de integración de algunas señales hidrometeorológicas.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Recuperación de respaldos de la información (nube, servidores físicos y discos externos).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6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Revisión, depuración y recuperación de equipos operativos (Reseteo y actualización de antivirus).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endParaRPr lang="es-ES" sz="1400" dirty="0">
                <a:solidFill>
                  <a:schemeClr val="bg1"/>
                </a:solidFill>
                <a:latin typeface="Trebuchet MS" panose="020B060302020202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" name="Grupo 4">
              <a:extLst>
                <a:ext uri="{FF2B5EF4-FFF2-40B4-BE49-F238E27FC236}">
                  <a16:creationId xmlns:a16="http://schemas.microsoft.com/office/drawing/2014/main" xmlns="" id="{2F8B538D-BC3E-62C7-C6C6-6E2C6C8F649C}"/>
                </a:ext>
              </a:extLst>
            </p:cNvPr>
            <p:cNvGrpSpPr/>
            <p:nvPr/>
          </p:nvGrpSpPr>
          <p:grpSpPr>
            <a:xfrm>
              <a:off x="844119" y="1417483"/>
              <a:ext cx="947809" cy="917317"/>
              <a:chOff x="844117" y="1417483"/>
              <a:chExt cx="947809" cy="917317"/>
            </a:xfrm>
          </p:grpSpPr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xmlns="" id="{49CA3041-230B-3590-7B6E-8989113BA910}"/>
                  </a:ext>
                </a:extLst>
              </p:cNvPr>
              <p:cNvSpPr/>
              <p:nvPr/>
            </p:nvSpPr>
            <p:spPr>
              <a:xfrm>
                <a:off x="844117" y="1447963"/>
                <a:ext cx="942729" cy="886837"/>
              </a:xfrm>
              <a:prstGeom prst="ellipse">
                <a:avLst/>
              </a:prstGeom>
              <a:solidFill>
                <a:srgbClr val="767171">
                  <a:alpha val="6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37" name="Elipse 36">
                <a:extLst>
                  <a:ext uri="{FF2B5EF4-FFF2-40B4-BE49-F238E27FC236}">
                    <a16:creationId xmlns:a16="http://schemas.microsoft.com/office/drawing/2014/main" xmlns="" id="{DE4175CF-0C18-DF37-8128-83E3E3E78DA9}"/>
                  </a:ext>
                </a:extLst>
              </p:cNvPr>
              <p:cNvSpPr/>
              <p:nvPr/>
            </p:nvSpPr>
            <p:spPr>
              <a:xfrm>
                <a:off x="849197" y="1417483"/>
                <a:ext cx="942729" cy="88683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xmlns="" id="{C1618410-EC0D-61CD-D434-F27BAEC624FA}"/>
                  </a:ext>
                </a:extLst>
              </p:cNvPr>
              <p:cNvSpPr/>
              <p:nvPr/>
            </p:nvSpPr>
            <p:spPr>
              <a:xfrm>
                <a:off x="958460" y="1529670"/>
                <a:ext cx="709211" cy="66716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pic>
            <p:nvPicPr>
              <p:cNvPr id="3" name="Imagen 2">
                <a:extLst>
                  <a:ext uri="{FF2B5EF4-FFF2-40B4-BE49-F238E27FC236}">
                    <a16:creationId xmlns:a16="http://schemas.microsoft.com/office/drawing/2014/main" xmlns="" id="{2335713D-4781-3E43-A283-B9794156E8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6030" y="1476370"/>
                <a:ext cx="769062" cy="7690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775890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xmlns="" id="{0FC90927-6BF8-4E81-A3C3-14541E4F5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rebuchet MS" panose="020B0603020202020204" pitchFamily="34" charset="0"/>
              </a:rPr>
              <a:t>Lecciones aprendidas</a:t>
            </a:r>
            <a:endParaRPr lang="es-CO" dirty="0"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484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xmlns="" id="{846A2302-991E-4157-9B6F-51D2A0744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latin typeface="Trebuchet MS" panose="020B0603020202020204" pitchFamily="34" charset="0"/>
              </a:rPr>
              <a:t>Lecciones aprendidas – Evento Ciberseguridad</a:t>
            </a:r>
            <a:endParaRPr lang="es-CO" dirty="0">
              <a:latin typeface="Trebuchet MS" panose="020B0603020202020204" pitchFamily="34" charset="0"/>
            </a:endParaRPr>
          </a:p>
        </p:txBody>
      </p:sp>
      <p:grpSp>
        <p:nvGrpSpPr>
          <p:cNvPr id="14" name="Grupo 13">
            <a:extLst>
              <a:ext uri="{FF2B5EF4-FFF2-40B4-BE49-F238E27FC236}">
                <a16:creationId xmlns:a16="http://schemas.microsoft.com/office/drawing/2014/main" xmlns="" id="{C0B493EB-7704-4B94-08BB-960947E216FC}"/>
              </a:ext>
            </a:extLst>
          </p:cNvPr>
          <p:cNvGrpSpPr/>
          <p:nvPr/>
        </p:nvGrpSpPr>
        <p:grpSpPr>
          <a:xfrm>
            <a:off x="1418200" y="1068267"/>
            <a:ext cx="9355600" cy="4721466"/>
            <a:chOff x="844119" y="1417483"/>
            <a:chExt cx="9744230" cy="5017274"/>
          </a:xfrm>
        </p:grpSpPr>
        <p:sp>
          <p:nvSpPr>
            <p:cNvPr id="15" name="Rectángulo: esquinas redondeadas 14">
              <a:extLst>
                <a:ext uri="{FF2B5EF4-FFF2-40B4-BE49-F238E27FC236}">
                  <a16:creationId xmlns:a16="http://schemas.microsoft.com/office/drawing/2014/main" xmlns="" id="{7A440DA2-65A0-E5E7-D600-6EFD0E9CDEAB}"/>
                </a:ext>
              </a:extLst>
            </p:cNvPr>
            <p:cNvSpPr/>
            <p:nvPr/>
          </p:nvSpPr>
          <p:spPr>
            <a:xfrm rot="5400000">
              <a:off x="3356428" y="-797164"/>
              <a:ext cx="4958387" cy="9505455"/>
            </a:xfrm>
            <a:prstGeom prst="roundRect">
              <a:avLst>
                <a:gd name="adj" fmla="val 7023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dirty="0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xmlns="" id="{C8C3C5ED-9A5A-BA59-F92B-12BB570056AC}"/>
                </a:ext>
              </a:extLst>
            </p:cNvPr>
            <p:cNvSpPr txBox="1"/>
            <p:nvPr/>
          </p:nvSpPr>
          <p:spPr>
            <a:xfrm>
              <a:off x="1553037" y="1780813"/>
              <a:ext cx="9030233" cy="39901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Fortalecer simulacros de eventos y mantener el esquema de  sensibilización en los aspectos de  ciberseguridad. 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Propiciar la independientes las redes de TI y TO, entendiendo que existe una mayor vulnerabilidad  que se basa en la ingeniería social.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Reforzar el aseguramiento del perímetros lógicos y físicos en los centros productivos y los Sistemas de Control Industrial.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Actualizar y validar los procedimientos de contingencia y recuperación.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Mantener asegurados los respaldos de la información en repositorios físicos de fácil acceso en momentos de crisis.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Reforzar el respaldo de las comunicaciones operativas con esquemas de alta disponibilidad.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Integrar señales hidrometeorológicas de campo a redes de TO directamente. </a:t>
              </a:r>
            </a:p>
            <a:p>
              <a:pPr marL="285750" indent="-285750" algn="just">
                <a:spcBef>
                  <a:spcPts val="1200"/>
                </a:spcBef>
                <a:buFont typeface="Arial" panose="020B0604020202020204" pitchFamily="34" charset="0"/>
                <a:buChar char="•"/>
                <a:defRPr/>
              </a:pPr>
              <a:r>
                <a:rPr lang="es-ES" sz="1400" dirty="0">
                  <a:solidFill>
                    <a:schemeClr val="bg1"/>
                  </a:solidFill>
                  <a:latin typeface="Trebuchet MS" panose="020B0603020202020204" pitchFamily="34" charset="0"/>
                  <a:cs typeface="Calibri" panose="020F0502020204030204" pitchFamily="34" charset="0"/>
                </a:rPr>
                <a:t>Mantener equipos de computo y de comunicaciones de respaldo fuera del domino de EPM. </a:t>
              </a:r>
            </a:p>
          </p:txBody>
        </p:sp>
        <p:grpSp>
          <p:nvGrpSpPr>
            <p:cNvPr id="17" name="Grupo 16">
              <a:extLst>
                <a:ext uri="{FF2B5EF4-FFF2-40B4-BE49-F238E27FC236}">
                  <a16:creationId xmlns:a16="http://schemas.microsoft.com/office/drawing/2014/main" xmlns="" id="{B36D37C8-7A5E-E923-0B39-DE01EEB33F50}"/>
                </a:ext>
              </a:extLst>
            </p:cNvPr>
            <p:cNvGrpSpPr/>
            <p:nvPr/>
          </p:nvGrpSpPr>
          <p:grpSpPr>
            <a:xfrm>
              <a:off x="844119" y="1417483"/>
              <a:ext cx="947809" cy="917317"/>
              <a:chOff x="844117" y="1417483"/>
              <a:chExt cx="947809" cy="917317"/>
            </a:xfrm>
          </p:grpSpPr>
          <p:sp>
            <p:nvSpPr>
              <p:cNvPr id="18" name="Elipse 17">
                <a:extLst>
                  <a:ext uri="{FF2B5EF4-FFF2-40B4-BE49-F238E27FC236}">
                    <a16:creationId xmlns:a16="http://schemas.microsoft.com/office/drawing/2014/main" xmlns="" id="{DEFB374B-6CB4-DF50-65CE-42205F59E895}"/>
                  </a:ext>
                </a:extLst>
              </p:cNvPr>
              <p:cNvSpPr/>
              <p:nvPr/>
            </p:nvSpPr>
            <p:spPr>
              <a:xfrm>
                <a:off x="844117" y="1447963"/>
                <a:ext cx="942729" cy="886837"/>
              </a:xfrm>
              <a:prstGeom prst="ellipse">
                <a:avLst/>
              </a:prstGeom>
              <a:solidFill>
                <a:srgbClr val="767171">
                  <a:alpha val="67843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>
                  <a:solidFill>
                    <a:schemeClr val="bg2">
                      <a:lumMod val="25000"/>
                    </a:schemeClr>
                  </a:solidFill>
                </a:endParaRPr>
              </a:p>
            </p:txBody>
          </p:sp>
          <p:sp>
            <p:nvSpPr>
              <p:cNvPr id="19" name="Elipse 18">
                <a:extLst>
                  <a:ext uri="{FF2B5EF4-FFF2-40B4-BE49-F238E27FC236}">
                    <a16:creationId xmlns:a16="http://schemas.microsoft.com/office/drawing/2014/main" xmlns="" id="{58BDA19B-1F34-D14D-EF13-007CEF39951F}"/>
                  </a:ext>
                </a:extLst>
              </p:cNvPr>
              <p:cNvSpPr/>
              <p:nvPr/>
            </p:nvSpPr>
            <p:spPr>
              <a:xfrm>
                <a:off x="849197" y="1417483"/>
                <a:ext cx="942729" cy="886837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sp>
            <p:nvSpPr>
              <p:cNvPr id="20" name="Elipse 19">
                <a:extLst>
                  <a:ext uri="{FF2B5EF4-FFF2-40B4-BE49-F238E27FC236}">
                    <a16:creationId xmlns:a16="http://schemas.microsoft.com/office/drawing/2014/main" xmlns="" id="{E869DE95-39C5-7888-E43A-5F1DE839FEB8}"/>
                  </a:ext>
                </a:extLst>
              </p:cNvPr>
              <p:cNvSpPr/>
              <p:nvPr/>
            </p:nvSpPr>
            <p:spPr>
              <a:xfrm>
                <a:off x="958460" y="1529670"/>
                <a:ext cx="709211" cy="667163"/>
              </a:xfrm>
              <a:prstGeom prst="ellipse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 dirty="0"/>
              </a:p>
            </p:txBody>
          </p:sp>
          <p:pic>
            <p:nvPicPr>
              <p:cNvPr id="21" name="Imagen 20">
                <a:extLst>
                  <a:ext uri="{FF2B5EF4-FFF2-40B4-BE49-F238E27FC236}">
                    <a16:creationId xmlns:a16="http://schemas.microsoft.com/office/drawing/2014/main" xmlns="" id="{CBAA2BB3-E344-14CB-9525-14C8899F3A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36030" y="1476370"/>
                <a:ext cx="769062" cy="76906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76835609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234B6F753C52164FB1D554AAB843CFC0" ma:contentTypeVersion="13" ma:contentTypeDescription="Crear nuevo documento." ma:contentTypeScope="" ma:versionID="4684bbde00ccabb4c0c6011dd6780dde">
  <xsd:schema xmlns:xsd="http://www.w3.org/2001/XMLSchema" xmlns:xs="http://www.w3.org/2001/XMLSchema" xmlns:p="http://schemas.microsoft.com/office/2006/metadata/properties" xmlns:ns3="da22d1dd-5ebb-4fec-87c6-eff43ee1d269" xmlns:ns4="ad235908-71e9-4a93-8573-0051611839c1" targetNamespace="http://schemas.microsoft.com/office/2006/metadata/properties" ma:root="true" ma:fieldsID="2e2def53749401072bac78c184619a27" ns3:_="" ns4:_="">
    <xsd:import namespace="da22d1dd-5ebb-4fec-87c6-eff43ee1d269"/>
    <xsd:import namespace="ad235908-71e9-4a93-8573-0051611839c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22d1dd-5ebb-4fec-87c6-eff43ee1d2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d235908-71e9-4a93-8573-0051611839c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Hash de la sugerencia para compartir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CE277D5-9160-47D3-B8B7-DC99D8FA8CC7}">
  <ds:schemaRefs>
    <ds:schemaRef ds:uri="ad235908-71e9-4a93-8573-0051611839c1"/>
    <ds:schemaRef ds:uri="http://purl.org/dc/terms/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da22d1dd-5ebb-4fec-87c6-eff43ee1d269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DA1F649F-555D-4C99-A21F-D3CE994B424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a22d1dd-5ebb-4fec-87c6-eff43ee1d269"/>
    <ds:schemaRef ds:uri="ad235908-71e9-4a93-8573-0051611839c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5472E1D4-E214-4146-B45A-E9927EFDE4F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66bb131-2344-48ed-84db-fe1e84a9fae2}" enabled="1" method="Standard" siteId="{bf1ce8b5-5d39-4bc5-ad6e-07b3e4d7d67a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7077</TotalTime>
  <Words>588</Words>
  <Application>Microsoft Office PowerPoint</Application>
  <PresentationFormat>Panorámica</PresentationFormat>
  <Paragraphs>63</Paragraphs>
  <Slides>10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5" baseType="lpstr">
      <vt:lpstr>Arial</vt:lpstr>
      <vt:lpstr>Arial Rounded MT Bold</vt:lpstr>
      <vt:lpstr>Calibri</vt:lpstr>
      <vt:lpstr>Trebuchet MS</vt:lpstr>
      <vt:lpstr>Tema de Office</vt:lpstr>
      <vt:lpstr>Empresas Públicas de Medellin</vt:lpstr>
      <vt:lpstr>Contexto – Evento Ciberseguridad EPM</vt:lpstr>
      <vt:lpstr>Impactos</vt:lpstr>
      <vt:lpstr>Impactos – Evento Ciberseguridad Negocio Generación Energía</vt:lpstr>
      <vt:lpstr>Impactos – Evento Ciberseguridad Negocio Generación Energía</vt:lpstr>
      <vt:lpstr>Acciones contingentes</vt:lpstr>
      <vt:lpstr>Acciones contingentes – Negocio Generación Energía</vt:lpstr>
      <vt:lpstr>Lecciones aprendidas</vt:lpstr>
      <vt:lpstr>Lecciones aprendidas – Evento Ciberseguridad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BLANCA LILIAM OSPINA FERNANDEZ</dc:creator>
  <cp:lastModifiedBy>User</cp:lastModifiedBy>
  <cp:revision>51</cp:revision>
  <dcterms:created xsi:type="dcterms:W3CDTF">2021-04-08T15:34:02Z</dcterms:created>
  <dcterms:modified xsi:type="dcterms:W3CDTF">2023-06-01T19:09:01Z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0x010100234B6F753C52164FB1D554AAB843CFC0</vt:lpwstr>
  </property>
  <property fmtid="{D5CDD505-2E9C-101B-9397-08002B2CF9AE}" pid="3" name="MSIP_Label_666bb131-2344-48ed-84db-fe1e84a9fae2_Enabled">
    <vt:lpwstr>true</vt:lpwstr>
  </property>
  <property fmtid="{D5CDD505-2E9C-101B-9397-08002B2CF9AE}" pid="4" name="MSIP_Label_666bb131-2344-48ed-84db-fe1e84a9fae2_SetDate">
    <vt:lpwstr>2021-06-30T19:48:33Z</vt:lpwstr>
  </property>
  <property fmtid="{D5CDD505-2E9C-101B-9397-08002B2CF9AE}" pid="5" name="MSIP_Label_666bb131-2344-48ed-84db-fe1e84a9fae2_Method">
    <vt:lpwstr>Standard</vt:lpwstr>
  </property>
  <property fmtid="{D5CDD505-2E9C-101B-9397-08002B2CF9AE}" pid="6" name="MSIP_Label_666bb131-2344-48ed-84db-fe1e84a9fae2_Name">
    <vt:lpwstr>666bb131-2344-48ed-84db-fe1e84a9fae2</vt:lpwstr>
  </property>
  <property fmtid="{D5CDD505-2E9C-101B-9397-08002B2CF9AE}" pid="7" name="MSIP_Label_666bb131-2344-48ed-84db-fe1e84a9fae2_SiteId">
    <vt:lpwstr>bf1ce8b5-5d39-4bc5-ad6e-07b3e4d7d67a</vt:lpwstr>
  </property>
  <property fmtid="{D5CDD505-2E9C-101B-9397-08002B2CF9AE}" pid="8" name="MSIP_Label_666bb131-2344-48ed-84db-fe1e84a9fae2_ActionId">
    <vt:lpwstr>e1ee481e-ad00-4721-8a6d-a6dc49a8db84</vt:lpwstr>
  </property>
  <property fmtid="{D5CDD505-2E9C-101B-9397-08002B2CF9AE}" pid="9" name="MSIP_Label_666bb131-2344-48ed-84db-fe1e84a9fae2_ContentBits">
    <vt:lpwstr>0</vt:lpwstr>
  </property>
</Properties>
</file>