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0" r:id="rId1"/>
    <p:sldMasterId id="2147483697" r:id="rId2"/>
    <p:sldMasterId id="2147483704" r:id="rId3"/>
    <p:sldMasterId id="2147483711" r:id="rId4"/>
    <p:sldMasterId id="2147483713" r:id="rId5"/>
    <p:sldMasterId id="2147483724" r:id="rId6"/>
    <p:sldMasterId id="2147483732" r:id="rId7"/>
    <p:sldMasterId id="2147483736" r:id="rId8"/>
    <p:sldMasterId id="2147483740" r:id="rId9"/>
    <p:sldMasterId id="2147483747" r:id="rId10"/>
    <p:sldMasterId id="2147483754" r:id="rId11"/>
  </p:sldMasterIdLst>
  <p:notesMasterIdLst>
    <p:notesMasterId r:id="rId18"/>
  </p:notesMasterIdLst>
  <p:sldIdLst>
    <p:sldId id="277" r:id="rId12"/>
    <p:sldId id="920" r:id="rId13"/>
    <p:sldId id="1017" r:id="rId14"/>
    <p:sldId id="1018" r:id="rId15"/>
    <p:sldId id="1016" r:id="rId16"/>
    <p:sldId id="466" r:id="rId17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339966"/>
    <a:srgbClr val="339933"/>
    <a:srgbClr val="008000"/>
    <a:srgbClr val="00BC55"/>
    <a:srgbClr val="00C459"/>
    <a:srgbClr val="0033CC"/>
    <a:srgbClr val="C8B3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43" autoAdjust="0"/>
    <p:restoredTop sz="95282" autoAdjust="0"/>
  </p:normalViewPr>
  <p:slideViewPr>
    <p:cSldViewPr>
      <p:cViewPr varScale="1">
        <p:scale>
          <a:sx n="67" d="100"/>
          <a:sy n="67" d="100"/>
        </p:scale>
        <p:origin x="888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F681A27-522E-49FC-8CB9-B9FA7E17A9DA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2F31C66-ACD7-4C03-A9D3-4BBDA3551AC9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121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F398831-3528-4AF1-AD50-21A4CE768FB7}" type="slidenum">
              <a:rPr lang="es-CO" smtClean="0"/>
              <a:pPr eaLnBrk="1" hangingPunct="1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975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F398831-3528-4AF1-AD50-21A4CE768FB7}" type="slidenum">
              <a:rPr lang="es-CO" smtClean="0"/>
              <a:pPr eaLnBrk="1" hangingPunct="1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652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6DE22-6B63-42B3-AFEE-6702C8E498AC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54" tIns="46577" rIns="93154" bIns="46577" anchor="b"/>
          <a:lstStyle/>
          <a:p>
            <a:pPr algn="r" defTabSz="858838"/>
            <a:fld id="{81E8178C-99FC-4FB1-8B54-E48FDEB738F0}" type="slidenum">
              <a:rPr lang="es-ES_tradnl" sz="1200">
                <a:cs typeface="Arial" charset="0"/>
              </a:rPr>
              <a:pPr algn="r" defTabSz="858838"/>
              <a:t>6</a:t>
            </a:fld>
            <a:endParaRPr lang="es-ES_tradnl" sz="120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518" y="3258741"/>
            <a:ext cx="7310967" cy="3084909"/>
          </a:xfrm>
          <a:noFill/>
        </p:spPr>
        <p:txBody>
          <a:bodyPr wrap="square" lIns="93154" tIns="46577" rIns="93154" bIns="46577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4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65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797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2554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91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55575-0475-4867-BBE2-798265FF3748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3D869-74A7-49F1-9E67-C633DAA2D2F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450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5575-0475-4867-BBE2-798265FF3748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D869-74A7-49F1-9E67-C633DAA2D2F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0308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419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779912" y="274638"/>
            <a:ext cx="4906888" cy="490066"/>
          </a:xfrm>
          <a:prstGeom prst="rect">
            <a:avLst/>
          </a:prstGeom>
        </p:spPr>
        <p:txBody>
          <a:bodyPr/>
          <a:lstStyle>
            <a:lvl1pPr algn="r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0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491880" y="274638"/>
            <a:ext cx="5194920" cy="634082"/>
          </a:xfrm>
          <a:prstGeom prst="rect">
            <a:avLst/>
          </a:prstGeom>
        </p:spPr>
        <p:txBody>
          <a:bodyPr/>
          <a:lstStyle>
            <a:lvl1pPr algn="r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26488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3191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303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19135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C32E-2C3C-425F-A10C-9AC3750A31DB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281DC-921A-42F6-B11B-E8BA0124657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0467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83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83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155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154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125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37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5049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C32E-2C3C-425F-A10C-9AC3750A31DB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281DC-921A-42F6-B11B-E8BA0124657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8475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44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3384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1971836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2057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409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3604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4835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20503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66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126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C32E-2C3C-425F-A10C-9AC3750A31DB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281DC-921A-42F6-B11B-E8BA01246573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2017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s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797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14986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67544" y="199796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s-ES" sz="3400" b="1" i="0" u="none" strike="noStrike" kern="1200" cap="none" spc="0" normalizeH="0" baseline="0" noProof="0" dirty="0">
                <a:ln>
                  <a:noFill/>
                </a:ln>
                <a:solidFill>
                  <a:srgbClr val="C8B3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Título de la presentación </a:t>
            </a:r>
            <a:endParaRPr kumimoji="0" lang="es-CO" sz="3400" b="1" i="0" u="none" strike="noStrike" kern="1200" cap="none" spc="0" normalizeH="0" baseline="0" noProof="0" dirty="0">
              <a:ln>
                <a:noFill/>
              </a:ln>
              <a:solidFill>
                <a:srgbClr val="C8B3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285555"/>
            <a:ext cx="8208143" cy="503485"/>
          </a:xfrm>
          <a:prstGeom prst="rect">
            <a:avLst/>
          </a:prstGeom>
        </p:spPr>
        <p:txBody>
          <a:bodyPr/>
          <a:lstStyle>
            <a:lvl1pPr algn="ctr">
              <a:defRPr sz="2400" b="0" baseline="0">
                <a:solidFill>
                  <a:schemeClr val="tx1"/>
                </a:solidFill>
              </a:defRPr>
            </a:lvl1pPr>
            <a:lvl2pPr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0">
                <a:solidFill>
                  <a:schemeClr val="tx1"/>
                </a:solidFill>
              </a:defRPr>
            </a:lvl4pPr>
            <a:lvl5pPr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Unidad de Planeación Minero Energética - UPME</a:t>
            </a:r>
            <a:endParaRPr lang="es-CO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861817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Nombre del área/ subdirección/ oficina/ evento </a:t>
            </a:r>
          </a:p>
        </p:txBody>
      </p:sp>
      <p:sp>
        <p:nvSpPr>
          <p:cNvPr id="12" name="10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4365104"/>
            <a:ext cx="8207375" cy="431279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es-CO" sz="2400" b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lvl="0" indent="-34290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s-CO" dirty="0"/>
              <a:t>Fecha </a:t>
            </a:r>
          </a:p>
        </p:txBody>
      </p:sp>
    </p:spTree>
    <p:extLst>
      <p:ext uri="{BB962C8B-B14F-4D97-AF65-F5344CB8AC3E}">
        <p14:creationId xmlns:p14="http://schemas.microsoft.com/office/powerpoint/2010/main" val="772744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6040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5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29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302C-5767-4CA1-BCA8-36E74E96AD78}" type="datetimeFigureOut">
              <a:rPr lang="es-ES"/>
              <a:pPr>
                <a:defRPr/>
              </a:pPr>
              <a:t>03/04/2017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4AC1-4DD7-45AB-BAED-173955A58C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1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024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6864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34852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635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58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55575-0475-4867-BBE2-798265FF3748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93D869-74A7-49F1-9E67-C633DAA2D2F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799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2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2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4A84-D39D-4958-A257-6C280532033C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4384-F5C4-4A14-8DDC-B606C102767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349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D302C-5767-4CA1-BCA8-36E74E96AD78}" type="datetimeFigureOut">
              <a:rPr lang="es-ES"/>
              <a:pPr>
                <a:defRPr/>
              </a:pPr>
              <a:t>03/04/2017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4AC1-4DD7-45AB-BAED-173955A58C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03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995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7897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3949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2ABE-C65A-4120-8BD4-5A285CFA4A51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CAD8-4AF6-466F-9BD2-9108C021B331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202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5119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4A84-D39D-4958-A257-6C280532033C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4384-F5C4-4A14-8DDC-B606C1027674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79874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9748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112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5575-0475-4867-BBE2-798265FF3748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3D869-74A7-49F1-9E67-C633DAA2D2F7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1249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+ gráfic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83568" y="548680"/>
            <a:ext cx="5194920" cy="634082"/>
          </a:xfrm>
          <a:prstGeom prst="rect">
            <a:avLst/>
          </a:prstGeom>
        </p:spPr>
        <p:txBody>
          <a:bodyPr/>
          <a:lstStyle>
            <a:lvl1pPr algn="l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2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4248472" cy="3600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364088" y="2204864"/>
            <a:ext cx="3312368" cy="3600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800" baseline="0"/>
            </a:lvl1pPr>
          </a:lstStyle>
          <a:p>
            <a:r>
              <a:rPr lang="es-ES"/>
              <a:t>Haga clic en el icono para agregar una imagen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0527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42ABE-C65A-4120-8BD4-5A285CFA4A51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1CAD8-4AF6-466F-9BD2-9108C021B331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608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D30674-BE28-4D7E-A625-F45E41967111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C14287-04D9-4841-A232-6D8D30CA245D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8877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211960" y="476672"/>
            <a:ext cx="4392488" cy="648072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0" y="1557338"/>
            <a:ext cx="7992887" cy="4679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C8B300"/>
                </a:solidFill>
              </a:defRPr>
            </a:lvl1pPr>
            <a:lvl2pPr marL="0" indent="0">
              <a:buNone/>
              <a:defRPr sz="1400"/>
            </a:lvl2pPr>
            <a:lvl3pPr marL="228600" indent="-228600">
              <a:defRPr sz="1400"/>
            </a:lvl3pPr>
            <a:lvl4pPr marL="455613" indent="-228600">
              <a:defRPr sz="1400"/>
            </a:lvl4pPr>
            <a:lvl5pPr marL="709613" indent="-228600"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4A84-D39D-4958-A257-6C280532033C}" type="datetimeFigureOut">
              <a:rPr lang="es-CO" smtClean="0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4384-F5C4-4A14-8DDC-B606C1027674}" type="slidenum">
              <a:rPr lang="es-CO" smtClean="0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02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Present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1547664" y="2348880"/>
            <a:ext cx="6275040" cy="114300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C8B3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22" name="21 Marcador de texto"/>
          <p:cNvSpPr>
            <a:spLocks noGrp="1"/>
          </p:cNvSpPr>
          <p:nvPr>
            <p:ph type="body" sz="quarter" idx="13"/>
          </p:nvPr>
        </p:nvSpPr>
        <p:spPr>
          <a:xfrm>
            <a:off x="1547666" y="3068960"/>
            <a:ext cx="6264695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2200">
                <a:solidFill>
                  <a:schemeClr val="tx1"/>
                </a:solidFill>
              </a:defRPr>
            </a:lvl4pPr>
            <a:lvl5pPr marL="1828800" indent="0"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CD9C4-0DF1-487C-8FD1-DC71E3DD89FD}" type="datetimeFigureOut">
              <a:rPr lang="es-CO"/>
              <a:pPr>
                <a:defRPr/>
              </a:pPr>
              <a:t>3/04/2017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>
          <a:xfrm>
            <a:off x="3124200" y="65198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>
          <a:xfrm>
            <a:off x="6553200" y="651986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ECA1-D2B2-458C-960B-39F9C797CE3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933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3779912" y="274638"/>
            <a:ext cx="4906888" cy="490066"/>
          </a:xfrm>
          <a:prstGeom prst="rect">
            <a:avLst/>
          </a:prstGeom>
        </p:spPr>
        <p:txBody>
          <a:bodyPr/>
          <a:lstStyle>
            <a:lvl1pPr algn="r">
              <a:defRPr lang="es-CO" sz="2400" b="1" kern="1200" dirty="0">
                <a:solidFill>
                  <a:srgbClr val="C8B3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Título de la diapositiva </a:t>
            </a:r>
            <a:endParaRPr lang="es-CO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412776"/>
            <a:ext cx="7992243" cy="503634"/>
          </a:xfrm>
          <a:prstGeom prst="rect">
            <a:avLst/>
          </a:prstGeom>
        </p:spPr>
        <p:txBody>
          <a:bodyPr/>
          <a:lstStyle>
            <a:lvl1pPr>
              <a:buNone/>
              <a:defRPr lang="es-E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s-ES" dirty="0"/>
              <a:t>Subtítulo 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2204864"/>
            <a:ext cx="7992888" cy="36724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/>
            </a:lvl2pPr>
          </a:lstStyle>
          <a:p>
            <a:pPr lvl="0"/>
            <a:r>
              <a:rPr lang="es-ES" dirty="0"/>
              <a:t>Inserte aquí su primer </a:t>
            </a:r>
            <a:r>
              <a:rPr lang="es-ES" dirty="0" err="1"/>
              <a:t>bullet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018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s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80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2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12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9" name="2 Imagen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86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77" r:id="rId7"/>
    <p:sldLayoutId id="214748368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9" name="1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2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9" name="1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97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9" name="2 Imagen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0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 Imagen"/>
          <p:cNvPicPr>
            <a:picLocks noChangeAspect="1"/>
          </p:cNvPicPr>
          <p:nvPr/>
        </p:nvPicPr>
        <p:blipFill rotWithShape="1">
          <a:blip r:embed="rId8" cstate="print"/>
          <a:srcRect t="19551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"/>
          <p:cNvGrpSpPr/>
          <p:nvPr/>
        </p:nvGrpSpPr>
        <p:grpSpPr>
          <a:xfrm>
            <a:off x="333000" y="292399"/>
            <a:ext cx="1934744" cy="760337"/>
            <a:chOff x="333000" y="188640"/>
            <a:chExt cx="1934744" cy="760337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00" y="188640"/>
              <a:ext cx="1934744" cy="760337"/>
            </a:xfrm>
            <a:prstGeom prst="rect">
              <a:avLst/>
            </a:prstGeom>
          </p:spPr>
        </p:pic>
        <p:sp>
          <p:nvSpPr>
            <p:cNvPr id="5" name="Cuadro de texto 2"/>
            <p:cNvSpPr txBox="1">
              <a:spLocks noChangeArrowheads="1"/>
            </p:cNvSpPr>
            <p:nvPr userDrawn="1"/>
          </p:nvSpPr>
          <p:spPr bwMode="auto">
            <a:xfrm>
              <a:off x="853711" y="854373"/>
              <a:ext cx="1414033" cy="92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O" sz="6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 panose="020B0604020202020204" pitchFamily="34" charset="0"/>
                </a:rPr>
                <a:t>Unidad de Planeación Minero Energética</a:t>
              </a:r>
              <a:endParaRPr kumimoji="0" 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Cuadro de texto 2"/>
          <p:cNvSpPr txBox="1">
            <a:spLocks noChangeArrowheads="1"/>
          </p:cNvSpPr>
          <p:nvPr/>
        </p:nvSpPr>
        <p:spPr bwMode="auto">
          <a:xfrm>
            <a:off x="1933831" y="177595"/>
            <a:ext cx="432048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7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5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/>
          <a:srcRect t="62384"/>
          <a:stretch/>
        </p:blipFill>
        <p:spPr>
          <a:xfrm>
            <a:off x="-9525" y="4941168"/>
            <a:ext cx="9153525" cy="1916832"/>
          </a:xfrm>
          <a:prstGeom prst="rect">
            <a:avLst/>
          </a:prstGeom>
        </p:spPr>
      </p:pic>
      <p:pic>
        <p:nvPicPr>
          <p:cNvPr id="11" name="0 Image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" b="9280"/>
          <a:stretch/>
        </p:blipFill>
        <p:spPr>
          <a:xfrm>
            <a:off x="5321796" y="5560665"/>
            <a:ext cx="3024336" cy="7200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382000" cy="936104"/>
          </a:xfrm>
          <a:prstGeom prst="rect">
            <a:avLst/>
          </a:prstGeom>
        </p:spPr>
      </p:pic>
      <p:sp>
        <p:nvSpPr>
          <p:cNvPr id="9" name="Cuadro de texto 2"/>
          <p:cNvSpPr txBox="1">
            <a:spLocks noChangeArrowheads="1"/>
          </p:cNvSpPr>
          <p:nvPr/>
        </p:nvSpPr>
        <p:spPr bwMode="auto">
          <a:xfrm>
            <a:off x="813349" y="1145649"/>
            <a:ext cx="194421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2259322" y="177595"/>
            <a:ext cx="432048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CuadroTexto 9"/>
          <p:cNvSpPr txBox="1"/>
          <p:nvPr/>
        </p:nvSpPr>
        <p:spPr>
          <a:xfrm>
            <a:off x="2986101" y="2153505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CuadroTexto 10"/>
          <p:cNvSpPr txBox="1"/>
          <p:nvPr/>
        </p:nvSpPr>
        <p:spPr>
          <a:xfrm>
            <a:off x="3048659" y="2759449"/>
            <a:ext cx="265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15" y="324286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3265766" y="3234322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4605070" y="3237801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1" y="3247796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79149"/>
              </p:ext>
            </p:extLst>
          </p:nvPr>
        </p:nvGraphicFramePr>
        <p:xfrm>
          <a:off x="3085747" y="3212976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24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9525" y="1762125"/>
            <a:ext cx="9153525" cy="50958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382000" cy="936104"/>
          </a:xfrm>
          <a:prstGeom prst="rect">
            <a:avLst/>
          </a:prstGeom>
        </p:spPr>
      </p:pic>
      <p:sp>
        <p:nvSpPr>
          <p:cNvPr id="11" name="Cuadro de texto 2"/>
          <p:cNvSpPr txBox="1">
            <a:spLocks noChangeArrowheads="1"/>
          </p:cNvSpPr>
          <p:nvPr/>
        </p:nvSpPr>
        <p:spPr bwMode="auto">
          <a:xfrm>
            <a:off x="813349" y="1145649"/>
            <a:ext cx="194421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2259322" y="177595"/>
            <a:ext cx="432048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0 Imagen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" b="9280"/>
          <a:stretch/>
        </p:blipFill>
        <p:spPr>
          <a:xfrm>
            <a:off x="5321796" y="5560665"/>
            <a:ext cx="302433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9" name="1 Imagen"/>
          <p:cNvPicPr>
            <a:picLocks noChangeAspect="1"/>
          </p:cNvPicPr>
          <p:nvPr/>
        </p:nvPicPr>
        <p:blipFill rotWithShape="1">
          <a:blip r:embed="rId11" cstate="print"/>
          <a:srcRect t="19551"/>
          <a:stretch/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333000" y="292399"/>
            <a:ext cx="1934744" cy="760337"/>
            <a:chOff x="333000" y="188640"/>
            <a:chExt cx="1934744" cy="760337"/>
          </a:xfrm>
        </p:grpSpPr>
        <p:pic>
          <p:nvPicPr>
            <p:cNvPr id="11" name="Imagen 10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000" y="188640"/>
              <a:ext cx="1934744" cy="760337"/>
            </a:xfrm>
            <a:prstGeom prst="rect">
              <a:avLst/>
            </a:prstGeom>
          </p:spPr>
        </p:pic>
        <p:sp>
          <p:nvSpPr>
            <p:cNvPr id="12" name="Cuadro de texto 2"/>
            <p:cNvSpPr txBox="1">
              <a:spLocks noChangeArrowheads="1"/>
            </p:cNvSpPr>
            <p:nvPr userDrawn="1"/>
          </p:nvSpPr>
          <p:spPr bwMode="auto">
            <a:xfrm>
              <a:off x="853711" y="854373"/>
              <a:ext cx="1414033" cy="92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O" sz="600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Helvetica" panose="020B0604020202020204" pitchFamily="34" charset="0"/>
                </a:rPr>
                <a:t>Unidad de Planeación Minero Energética</a:t>
              </a:r>
              <a:endParaRPr kumimoji="0" 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1933831" y="177595"/>
            <a:ext cx="432048" cy="107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7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4" name="Rectángulo 33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40" name="Rectángulo 39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grpSp>
        <p:nvGrpSpPr>
          <p:cNvPr id="3" name="Grupo 2"/>
          <p:cNvGrpSpPr/>
          <p:nvPr/>
        </p:nvGrpSpPr>
        <p:grpSpPr>
          <a:xfrm>
            <a:off x="0" y="1"/>
            <a:ext cx="9144000" cy="6857999"/>
            <a:chOff x="-23613" y="1"/>
            <a:chExt cx="9144000" cy="6857999"/>
          </a:xfrm>
        </p:grpSpPr>
        <p:pic>
          <p:nvPicPr>
            <p:cNvPr id="2" name="Imagen 1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768"/>
            <a:stretch/>
          </p:blipFill>
          <p:spPr>
            <a:xfrm>
              <a:off x="-23613" y="1"/>
              <a:ext cx="9144000" cy="4437112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952"/>
            <a:stretch/>
          </p:blipFill>
          <p:spPr>
            <a:xfrm>
              <a:off x="-23613" y="4437112"/>
              <a:ext cx="9144000" cy="2420888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7092280" y="6700718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9525" y="1762125"/>
            <a:ext cx="9153525" cy="509587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382000" cy="936104"/>
          </a:xfrm>
          <a:prstGeom prst="rect">
            <a:avLst/>
          </a:prstGeom>
        </p:spPr>
      </p:pic>
      <p:sp>
        <p:nvSpPr>
          <p:cNvPr id="12" name="Cuadro de texto 2"/>
          <p:cNvSpPr txBox="1">
            <a:spLocks noChangeArrowheads="1"/>
          </p:cNvSpPr>
          <p:nvPr/>
        </p:nvSpPr>
        <p:spPr bwMode="auto">
          <a:xfrm>
            <a:off x="813349" y="1145649"/>
            <a:ext cx="1944216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uadro de texto 2"/>
          <p:cNvSpPr txBox="1">
            <a:spLocks noChangeArrowheads="1"/>
          </p:cNvSpPr>
          <p:nvPr/>
        </p:nvSpPr>
        <p:spPr bwMode="auto">
          <a:xfrm>
            <a:off x="2259322" y="177595"/>
            <a:ext cx="432048" cy="12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800" b="1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20 años</a:t>
            </a:r>
            <a:endParaRPr kumimoji="0" lang="es-CO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0 Imagen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6" b="9280"/>
          <a:stretch/>
        </p:blipFill>
        <p:spPr>
          <a:xfrm>
            <a:off x="5321796" y="5560665"/>
            <a:ext cx="302433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xStyles>
    <p:titleStyle>
      <a:lvl1pPr algn="ctr" defTabSz="914400" rtl="0" eaLnBrk="1" fontAlgn="base" latinLnBrk="0" hangingPunct="1">
        <a:spcBef>
          <a:spcPct val="0"/>
        </a:spcBef>
        <a:spcAft>
          <a:spcPct val="0"/>
        </a:spcAft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baseline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2pPr>
      <a:lvl3pPr marL="11430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3pPr>
      <a:lvl4pPr marL="16002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ES" sz="3400" b="1" kern="120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4pPr>
      <a:lvl5pPr marL="2057400" indent="-228600" algn="ctr" defTabSz="914400" rtl="0" eaLnBrk="1" fontAlgn="base" latinLnBrk="0" hangingPunct="1">
        <a:spcBef>
          <a:spcPct val="0"/>
        </a:spcBef>
        <a:spcAft>
          <a:spcPct val="0"/>
        </a:spcAft>
        <a:buFont typeface="Arial" pitchFamily="34" charset="0"/>
        <a:buNone/>
        <a:defRPr lang="es-CO" sz="3400" b="1" kern="1200" dirty="0" smtClean="0">
          <a:solidFill>
            <a:srgbClr val="C8B300"/>
          </a:solidFill>
          <a:latin typeface="Arial" pitchFamily="34" charset="0"/>
          <a:ea typeface="+mj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80" y="0"/>
            <a:ext cx="9171160" cy="5160867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7"/>
          <a:stretch/>
        </p:blipFill>
        <p:spPr>
          <a:xfrm>
            <a:off x="-14349" y="3429000"/>
            <a:ext cx="9171160" cy="3429000"/>
          </a:xfrm>
          <a:prstGeom prst="rect">
            <a:avLst/>
          </a:prstGeom>
        </p:spPr>
      </p:pic>
      <p:sp>
        <p:nvSpPr>
          <p:cNvPr id="17" name="CuadroTexto 10"/>
          <p:cNvSpPr txBox="1"/>
          <p:nvPr/>
        </p:nvSpPr>
        <p:spPr>
          <a:xfrm>
            <a:off x="2469242" y="263472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www.upme.gov.co</a:t>
            </a:r>
          </a:p>
        </p:txBody>
      </p:sp>
      <p:pic>
        <p:nvPicPr>
          <p:cNvPr id="13" name="Picture 2" descr="http://proprofs-cdn.s3.amazonaws.com/images/QM/user_images/1452023/755443507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8" y="31173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0"/>
          <p:cNvSpPr txBox="1"/>
          <p:nvPr/>
        </p:nvSpPr>
        <p:spPr>
          <a:xfrm>
            <a:off x="3261329" y="3108767"/>
            <a:ext cx="1152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@upmeoficial</a:t>
            </a:r>
          </a:p>
        </p:txBody>
      </p:sp>
      <p:sp>
        <p:nvSpPr>
          <p:cNvPr id="15" name="CuadroTexto 10"/>
          <p:cNvSpPr txBox="1"/>
          <p:nvPr/>
        </p:nvSpPr>
        <p:spPr>
          <a:xfrm>
            <a:off x="4600633" y="3112246"/>
            <a:ext cx="11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Upme (Oficial)</a:t>
            </a:r>
          </a:p>
        </p:txBody>
      </p:sp>
      <p:pic>
        <p:nvPicPr>
          <p:cNvPr id="2050" name="Picture 2" descr="http://www.premierecreative.com/wp-content/uploads/2014/05/facebook-logo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2241"/>
            <a:ext cx="247591" cy="2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41025"/>
              </p:ext>
            </p:extLst>
          </p:nvPr>
        </p:nvGraphicFramePr>
        <p:xfrm>
          <a:off x="3081310" y="3087421"/>
          <a:ext cx="2664296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974363" y="551471"/>
            <a:ext cx="721085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6" name="Rectángulo 25"/>
          <p:cNvSpPr/>
          <p:nvPr/>
        </p:nvSpPr>
        <p:spPr>
          <a:xfrm>
            <a:off x="2414018" y="551471"/>
            <a:ext cx="72108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7" name="Rectángulo 26"/>
          <p:cNvSpPr/>
          <p:nvPr/>
        </p:nvSpPr>
        <p:spPr>
          <a:xfrm>
            <a:off x="3853673" y="551471"/>
            <a:ext cx="718327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33" name="Rectángulo 32"/>
          <p:cNvSpPr/>
          <p:nvPr/>
        </p:nvSpPr>
        <p:spPr>
          <a:xfrm>
            <a:off x="-10293" y="545121"/>
            <a:ext cx="260396" cy="720972"/>
          </a:xfrm>
          <a:prstGeom prst="rect">
            <a:avLst/>
          </a:prstGeom>
          <a:solidFill>
            <a:srgbClr val="FFFFFF">
              <a:alpha val="36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/>
          </a:p>
        </p:txBody>
      </p:sp>
      <p:sp>
        <p:nvSpPr>
          <p:cNvPr id="23" name="CuadroTexto 9"/>
          <p:cNvSpPr txBox="1"/>
          <p:nvPr/>
        </p:nvSpPr>
        <p:spPr>
          <a:xfrm>
            <a:off x="3059832" y="2060848"/>
            <a:ext cx="278153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4500" dirty="0">
                <a:solidFill>
                  <a:srgbClr val="0033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GRACIAS</a:t>
            </a:r>
            <a:endParaRPr lang="es-CO" sz="45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7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3"/>
          <a:stretch/>
        </p:blipFill>
        <p:spPr>
          <a:xfrm>
            <a:off x="0" y="4437112"/>
            <a:ext cx="9144000" cy="24460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237312"/>
            <a:ext cx="1396780" cy="510405"/>
          </a:xfrm>
          <a:prstGeom prst="rect">
            <a:avLst/>
          </a:prstGeom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670825" y="701197"/>
            <a:ext cx="1020855" cy="6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CO" sz="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Helvetica" panose="020B0604020202020204" pitchFamily="34" charset="0"/>
              </a:rPr>
              <a:t>Unidad de Planeación Minero Energética</a:t>
            </a:r>
            <a:endParaRPr kumimoji="0" 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>
          <a:xfrm>
            <a:off x="0" y="1"/>
            <a:ext cx="9144000" cy="443711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0138" y="6747717"/>
            <a:ext cx="445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" b="1" dirty="0">
                <a:latin typeface="Arial" panose="020B0604020202020204" pitchFamily="34" charset="0"/>
                <a:cs typeface="Arial" panose="020B0604020202020204" pitchFamily="34" charset="0"/>
              </a:rPr>
              <a:t>F-DI-04</a:t>
            </a:r>
          </a:p>
        </p:txBody>
      </p:sp>
    </p:spTree>
    <p:extLst>
      <p:ext uri="{BB962C8B-B14F-4D97-AF65-F5344CB8AC3E}">
        <p14:creationId xmlns:p14="http://schemas.microsoft.com/office/powerpoint/2010/main" val="188900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678" r:id="rId6"/>
    <p:sldLayoutId id="214748376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xfrm>
            <a:off x="251520" y="1854200"/>
            <a:ext cx="9001000" cy="1143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sz="3000" b="0" dirty="0"/>
              <a:t>CNO</a:t>
            </a:r>
            <a:endParaRPr lang="es-CO" sz="3000" dirty="0"/>
          </a:p>
        </p:txBody>
      </p:sp>
      <p:sp>
        <p:nvSpPr>
          <p:cNvPr id="6147" name="2 Marcador de texto"/>
          <p:cNvSpPr>
            <a:spLocks noGrp="1"/>
          </p:cNvSpPr>
          <p:nvPr>
            <p:ph type="body" sz="quarter" idx="13"/>
          </p:nvPr>
        </p:nvSpPr>
        <p:spPr bwMode="auto">
          <a:xfrm>
            <a:off x="323528" y="2636912"/>
            <a:ext cx="7560195" cy="28803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CO" sz="1800" dirty="0"/>
          </a:p>
          <a:p>
            <a:pPr eaLnBrk="1" hangingPunct="1"/>
            <a:endParaRPr lang="es-CO" sz="1800" dirty="0"/>
          </a:p>
          <a:p>
            <a:pPr eaLnBrk="1" hangingPunct="1"/>
            <a:endParaRPr lang="es-CO" sz="1800" b="1" dirty="0"/>
          </a:p>
          <a:p>
            <a:pPr eaLnBrk="1" hangingPunct="1"/>
            <a:r>
              <a:rPr lang="en-US" sz="1800" dirty="0"/>
              <a:t>Bogotá, </a:t>
            </a:r>
            <a:r>
              <a:rPr lang="en-US" sz="1800" dirty="0" err="1"/>
              <a:t>marzo</a:t>
            </a:r>
            <a:r>
              <a:rPr lang="en-US" sz="1800" dirty="0"/>
              <a:t> de 2017</a:t>
            </a:r>
          </a:p>
        </p:txBody>
      </p:sp>
      <p:pic>
        <p:nvPicPr>
          <p:cNvPr id="4" name="2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29003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4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0240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Rectángulo"/>
          <p:cNvSpPr/>
          <p:nvPr/>
        </p:nvSpPr>
        <p:spPr>
          <a:xfrm>
            <a:off x="468312" y="1556792"/>
            <a:ext cx="84241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/>
              <a:t>Aspectos Relevantes Convocatorias: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Las fechas previstas se mantienen frente al reporte del mes pasado; en general, la mayoría de proyectos han logrado avances.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Entró Nueva Esperanza </a:t>
            </a:r>
            <a:r>
              <a:rPr lang="es-CO" dirty="0" err="1"/>
              <a:t>Guavio</a:t>
            </a:r>
            <a:r>
              <a:rPr lang="es-CO" dirty="0"/>
              <a:t>. </a:t>
            </a:r>
            <a:r>
              <a:rPr lang="es-CO" dirty="0" err="1"/>
              <a:t>Chivor</a:t>
            </a:r>
            <a:r>
              <a:rPr lang="es-CO" dirty="0"/>
              <a:t> Norte </a:t>
            </a:r>
            <a:r>
              <a:rPr lang="es-CO" dirty="0" err="1"/>
              <a:t>Bacatá</a:t>
            </a:r>
            <a:r>
              <a:rPr lang="es-CO" dirty="0"/>
              <a:t> y Sogamoso Norte Nueva Esperanza siguen en una situación compleja a la espera de definición de la sustracción de la cuenca alta del río Bogotá, las diferentes instituciones trabajan para sacar adelante esta situación.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err="1"/>
              <a:t>Ituango</a:t>
            </a:r>
            <a:r>
              <a:rPr lang="es-CO" dirty="0"/>
              <a:t> va en cronograma pero no hay holguras, es necesario analizar tanto el eventual atraso de las líneas como la posible entrada de líneas y atraso del generador.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revisará la fecha prevista de Bolívar - Cartagena porque aun no le han resuelto el recurso de reposición sobre la licencia entonces no han podido iniciar construcción.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Guayabal va bien pero requiere una modificación a la licencia lo que puede condicionar la fecha prevista de junio.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323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63" y="764704"/>
            <a:ext cx="6065520" cy="80879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lipse 5"/>
          <p:cNvSpPr/>
          <p:nvPr/>
        </p:nvSpPr>
        <p:spPr>
          <a:xfrm>
            <a:off x="5796136" y="3533886"/>
            <a:ext cx="360040" cy="288032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8" name="Conector recto de flecha 7"/>
          <p:cNvCxnSpPr>
            <a:stCxn id="9" idx="3"/>
            <a:endCxn id="6" idx="2"/>
          </p:cNvCxnSpPr>
          <p:nvPr/>
        </p:nvCxnSpPr>
        <p:spPr>
          <a:xfrm flipV="1">
            <a:off x="2852511" y="3677902"/>
            <a:ext cx="2943625" cy="81621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07504" y="3990063"/>
            <a:ext cx="274500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/>
              <a:t>Subestación Nueva Granada</a:t>
            </a:r>
          </a:p>
          <a:p>
            <a:pPr algn="ctr"/>
            <a:r>
              <a:rPr lang="es-MX" sz="1200" dirty="0"/>
              <a:t>Reconfigurando doble circuito </a:t>
            </a:r>
            <a:r>
              <a:rPr lang="es-MX" sz="1200" dirty="0" err="1"/>
              <a:t>Guatiguará</a:t>
            </a:r>
            <a:r>
              <a:rPr lang="es-MX" sz="1200" dirty="0"/>
              <a:t> - </a:t>
            </a:r>
            <a:r>
              <a:rPr lang="es-MX" sz="1200" dirty="0" err="1"/>
              <a:t>Sochagota</a:t>
            </a:r>
            <a:r>
              <a:rPr lang="es-MX" sz="1200" dirty="0"/>
              <a:t>  (dic 2022)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/>
              <a:t>Segundo transformador Sogamoso (nov 2019) </a:t>
            </a:r>
          </a:p>
          <a:p>
            <a:pPr algn="ctr"/>
            <a:endParaRPr lang="es-CO" sz="12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624031" y="239391"/>
            <a:ext cx="7349988" cy="634082"/>
          </a:xfrm>
          <a:prstGeom prst="rect">
            <a:avLst/>
          </a:prstGeo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s-CO" sz="3400" b="1" kern="1200" dirty="0" smtClean="0">
                <a:solidFill>
                  <a:srgbClr val="C8B3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dirty="0"/>
              <a:t>Plan Transmisión 2016 - 2030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04" y="1554351"/>
            <a:ext cx="2745007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Necesidad:</a:t>
            </a:r>
          </a:p>
          <a:p>
            <a:pPr algn="ctr"/>
            <a:r>
              <a:rPr lang="es-MX" sz="1200" dirty="0"/>
              <a:t>Confiabilidad de la demanda</a:t>
            </a:r>
          </a:p>
          <a:p>
            <a:pPr algn="ctr"/>
            <a:r>
              <a:rPr lang="es-MX" sz="1200" dirty="0"/>
              <a:t>Conexión de generación</a:t>
            </a:r>
            <a:endParaRPr lang="es-CO" sz="1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66949" y="3037418"/>
            <a:ext cx="24389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Solución Multipropósito</a:t>
            </a:r>
            <a:endParaRPr lang="es-CO" dirty="0"/>
          </a:p>
        </p:txBody>
      </p:sp>
      <p:cxnSp>
        <p:nvCxnSpPr>
          <p:cNvPr id="15" name="Conector recto de flecha 14"/>
          <p:cNvCxnSpPr>
            <a:stCxn id="13" idx="2"/>
            <a:endCxn id="5" idx="0"/>
          </p:cNvCxnSpPr>
          <p:nvPr/>
        </p:nvCxnSpPr>
        <p:spPr>
          <a:xfrm>
            <a:off x="1480008" y="2562463"/>
            <a:ext cx="6410" cy="47495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endCxn id="9" idx="0"/>
          </p:cNvCxnSpPr>
          <p:nvPr/>
        </p:nvCxnSpPr>
        <p:spPr>
          <a:xfrm flipH="1">
            <a:off x="1480008" y="3391749"/>
            <a:ext cx="9618" cy="59831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472569" y="5181810"/>
            <a:ext cx="2096935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u="sng" dirty="0"/>
              <a:t>Utilidad:</a:t>
            </a:r>
            <a:r>
              <a:rPr lang="es-MX" sz="1200" dirty="0"/>
              <a:t> Mejora las condiciones del sistema de ESSA y Conexión de plantas de generación</a:t>
            </a:r>
            <a:endParaRPr lang="es-CO" sz="1200" dirty="0"/>
          </a:p>
        </p:txBody>
      </p:sp>
      <p:cxnSp>
        <p:nvCxnSpPr>
          <p:cNvPr id="20" name="Conector recto de flecha 19"/>
          <p:cNvCxnSpPr>
            <a:stCxn id="9" idx="2"/>
          </p:cNvCxnSpPr>
          <p:nvPr/>
        </p:nvCxnSpPr>
        <p:spPr>
          <a:xfrm flipH="1">
            <a:off x="1476802" y="4998175"/>
            <a:ext cx="3206" cy="18363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2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894730"/>
            <a:ext cx="6065520" cy="808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Elipse 10"/>
          <p:cNvSpPr/>
          <p:nvPr/>
        </p:nvSpPr>
        <p:spPr>
          <a:xfrm rot="1561313">
            <a:off x="6063721" y="3305183"/>
            <a:ext cx="786081" cy="1309292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Conector recto de flecha 11"/>
          <p:cNvCxnSpPr>
            <a:stCxn id="14" idx="3"/>
          </p:cNvCxnSpPr>
          <p:nvPr/>
        </p:nvCxnSpPr>
        <p:spPr>
          <a:xfrm flipV="1">
            <a:off x="2534885" y="3800936"/>
            <a:ext cx="3575896" cy="5399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437950" y="3697983"/>
            <a:ext cx="2096935" cy="1285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/>
              <a:t>Interconexión Boyacá – Casanare  (San Antonio Alcaraván 230 </a:t>
            </a:r>
            <a:r>
              <a:rPr lang="es-MX" sz="1200" dirty="0" err="1"/>
              <a:t>kV</a:t>
            </a:r>
            <a:r>
              <a:rPr lang="es-MX" sz="1200" dirty="0"/>
              <a:t>)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200" dirty="0"/>
              <a:t>Interconexión Casanare – Arauca (Alcaraván – La Paz y Segundo </a:t>
            </a:r>
            <a:r>
              <a:rPr lang="es-MX" sz="1200" dirty="0" err="1"/>
              <a:t>Cto</a:t>
            </a:r>
            <a:r>
              <a:rPr lang="es-MX" sz="1200" dirty="0"/>
              <a:t> </a:t>
            </a:r>
            <a:r>
              <a:rPr lang="es-MX" sz="1200" dirty="0" err="1"/>
              <a:t>Banadía</a:t>
            </a:r>
            <a:r>
              <a:rPr lang="es-MX" sz="1200" dirty="0"/>
              <a:t> – La Paz) – Nov 2021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04" y="1554351"/>
            <a:ext cx="2745007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/>
              <a:t>Necesidad:</a:t>
            </a:r>
          </a:p>
          <a:p>
            <a:pPr algn="ctr"/>
            <a:r>
              <a:rPr lang="es-MX" sz="1200" dirty="0"/>
              <a:t>Confiabilidad de la demanda</a:t>
            </a:r>
          </a:p>
          <a:p>
            <a:pPr algn="ctr"/>
            <a:r>
              <a:rPr lang="es-MX" sz="1200" dirty="0"/>
              <a:t>Conexión </a:t>
            </a:r>
            <a:r>
              <a:rPr lang="es-MX" sz="1200"/>
              <a:t>de generación</a:t>
            </a:r>
            <a:endParaRPr lang="es-CO" sz="12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66949" y="3037418"/>
            <a:ext cx="243893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MX" dirty="0"/>
              <a:t>Solución Multipropósito</a:t>
            </a:r>
            <a:endParaRPr lang="es-CO" dirty="0"/>
          </a:p>
        </p:txBody>
      </p:sp>
      <p:cxnSp>
        <p:nvCxnSpPr>
          <p:cNvPr id="16" name="Conector recto de flecha 15"/>
          <p:cNvCxnSpPr>
            <a:stCxn id="13" idx="2"/>
            <a:endCxn id="15" idx="0"/>
          </p:cNvCxnSpPr>
          <p:nvPr/>
        </p:nvCxnSpPr>
        <p:spPr>
          <a:xfrm>
            <a:off x="1480008" y="2562463"/>
            <a:ext cx="6410" cy="474955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1480008" y="3391749"/>
            <a:ext cx="9618" cy="32528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388295" y="5290195"/>
            <a:ext cx="2196245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u="sng" dirty="0"/>
              <a:t>Utilidad: </a:t>
            </a:r>
            <a:r>
              <a:rPr lang="es-MX" sz="1200" dirty="0"/>
              <a:t>Mejora las condiciones del sistema de Casanare y Arauca y Conexión de plantas de generación en Casanare</a:t>
            </a:r>
            <a:endParaRPr lang="es-CO" sz="1200" dirty="0"/>
          </a:p>
        </p:txBody>
      </p:sp>
      <p:cxnSp>
        <p:nvCxnSpPr>
          <p:cNvPr id="19" name="Conector recto de flecha 18"/>
          <p:cNvCxnSpPr>
            <a:stCxn id="14" idx="2"/>
          </p:cNvCxnSpPr>
          <p:nvPr/>
        </p:nvCxnSpPr>
        <p:spPr>
          <a:xfrm>
            <a:off x="1486418" y="4983872"/>
            <a:ext cx="10172" cy="30830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/>
          <p:cNvSpPr txBox="1">
            <a:spLocks/>
          </p:cNvSpPr>
          <p:nvPr/>
        </p:nvSpPr>
        <p:spPr>
          <a:xfrm>
            <a:off x="-624031" y="239391"/>
            <a:ext cx="7349988" cy="634082"/>
          </a:xfrm>
          <a:prstGeom prst="rect">
            <a:avLst/>
          </a:prstGeom>
        </p:spPr>
        <p:txBody>
          <a:bodyPr/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s-CO" sz="3400" b="1" kern="1200" dirty="0" smtClean="0">
                <a:solidFill>
                  <a:srgbClr val="C8B3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s-CO" dirty="0"/>
              <a:t>Plan Transmisión 2016 - 2030</a:t>
            </a:r>
          </a:p>
        </p:txBody>
      </p:sp>
    </p:spTree>
    <p:extLst>
      <p:ext uri="{BB962C8B-B14F-4D97-AF65-F5344CB8AC3E}">
        <p14:creationId xmlns:p14="http://schemas.microsoft.com/office/powerpoint/2010/main" val="428606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0240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Rectángulo"/>
          <p:cNvSpPr/>
          <p:nvPr/>
        </p:nvSpPr>
        <p:spPr>
          <a:xfrm>
            <a:off x="468312" y="1556792"/>
            <a:ext cx="84241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u="sng" dirty="0"/>
              <a:t>Aspectos Relevantes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aprobó el Plan de Expansión – Resolución MME 40098 de 2017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La UPME adelantará estudio para identificar necesidades relacionadas con posibles modificaciones del código de conexión de recurso Solar, tal como ya lo hizo para el recurso eólico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 adelantara estudio con USTDA, para verificar la posibilidad de aumento de capacidad de la red en GCM y así permitir la conexión de mayor recurso Renovable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823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771800" y="1556792"/>
            <a:ext cx="3744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5400" dirty="0">
                <a:solidFill>
                  <a:srgbClr val="C8B300"/>
                </a:solidFill>
                <a:latin typeface="+mn-lt"/>
              </a:rPr>
              <a:t>¡GRACIAS!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899592" y="292494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>
              <a:latin typeface="+mn-lt"/>
            </a:endParaRPr>
          </a:p>
          <a:p>
            <a:pPr algn="ctr"/>
            <a:endParaRPr lang="es-CO" dirty="0">
              <a:latin typeface="+mn-lt"/>
            </a:endParaRPr>
          </a:p>
          <a:p>
            <a:pPr algn="ctr"/>
            <a:r>
              <a:rPr lang="es-CO" dirty="0">
                <a:latin typeface="+mn-lt"/>
              </a:rPr>
              <a:t>www.upme.gov.co</a:t>
            </a:r>
          </a:p>
        </p:txBody>
      </p:sp>
      <p:pic>
        <p:nvPicPr>
          <p:cNvPr id="4" name="3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2024062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75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iapositiva de títu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49456</TotalTime>
  <Words>279</Words>
  <Application>Microsoft Office PowerPoint</Application>
  <PresentationFormat>Presentación en pantalla (4:3)</PresentationFormat>
  <Paragraphs>40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6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Helvetica</vt:lpstr>
      <vt:lpstr>Times New Roman</vt:lpstr>
      <vt:lpstr>4_Diseño personalizado</vt:lpstr>
      <vt:lpstr>5_Diseño personalizado</vt:lpstr>
      <vt:lpstr>Diseño personalizado</vt:lpstr>
      <vt:lpstr>1_Diseño personalizado</vt:lpstr>
      <vt:lpstr>2_Diseño personalizado</vt:lpstr>
      <vt:lpstr>3_Diseño personalizado</vt:lpstr>
      <vt:lpstr>Diapositiva de título</vt:lpstr>
      <vt:lpstr>6_Diseño personalizado</vt:lpstr>
      <vt:lpstr>7_Diseño personalizado</vt:lpstr>
      <vt:lpstr>8_Diseño personalizado</vt:lpstr>
      <vt:lpstr>9_Diseño personalizado</vt:lpstr>
      <vt:lpstr>CNO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Norena Botero</dc:creator>
  <cp:lastModifiedBy>Alberto Olarte</cp:lastModifiedBy>
  <cp:revision>632</cp:revision>
  <dcterms:created xsi:type="dcterms:W3CDTF">2012-10-31T14:37:27Z</dcterms:created>
  <dcterms:modified xsi:type="dcterms:W3CDTF">2017-04-04T02:31:52Z</dcterms:modified>
</cp:coreProperties>
</file>