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56" r:id="rId2"/>
    <p:sldId id="280" r:id="rId3"/>
    <p:sldId id="257" r:id="rId4"/>
    <p:sldId id="258" r:id="rId5"/>
    <p:sldId id="263" r:id="rId6"/>
    <p:sldId id="265" r:id="rId7"/>
    <p:sldId id="266" r:id="rId8"/>
    <p:sldId id="271" r:id="rId9"/>
    <p:sldId id="272" r:id="rId10"/>
    <p:sldId id="273" r:id="rId11"/>
    <p:sldId id="281" r:id="rId12"/>
    <p:sldId id="1297" r:id="rId13"/>
    <p:sldId id="1298" r:id="rId14"/>
    <p:sldId id="1299" r:id="rId15"/>
    <p:sldId id="1300" r:id="rId16"/>
    <p:sldId id="1301" r:id="rId17"/>
    <p:sldId id="1303" r:id="rId18"/>
    <p:sldId id="1304" r:id="rId19"/>
    <p:sldId id="1307" r:id="rId20"/>
    <p:sldId id="1305" r:id="rId21"/>
    <p:sldId id="270" r:id="rId22"/>
  </p:sldIdLst>
  <p:sldSz cx="18288000" cy="10287000"/>
  <p:notesSz cx="6858000" cy="9144000"/>
  <p:embeddedFontLst>
    <p:embeddedFont>
      <p:font typeface="Arimo" panose="020B0604020202020204" charset="0"/>
      <p:regular r:id="rId24"/>
    </p:embeddedFont>
    <p:embeddedFont>
      <p:font typeface="Arimo Bold" panose="020B0604020202020204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Lato" panose="020F0502020204030203" pitchFamily="34" charset="0"/>
      <p:regular r:id="rId30"/>
      <p:bold r:id="rId31"/>
      <p:italic r:id="rId32"/>
      <p:boldItalic r:id="rId33"/>
    </p:embeddedFont>
    <p:embeddedFont>
      <p:font typeface="Lato Black" panose="020F0502020204030203" pitchFamily="34" charset="0"/>
      <p:bold r:id="rId34"/>
      <p:boldItalic r:id="rId35"/>
    </p:embeddedFont>
    <p:embeddedFont>
      <p:font typeface="Lato Light" panose="020F0502020204030203" pitchFamily="34" charset="0"/>
      <p:regular r:id="rId36"/>
      <p:bold r:id="rId37"/>
      <p:italic r:id="rId38"/>
      <p:boldItalic r:id="rId39"/>
    </p:embeddedFont>
    <p:embeddedFont>
      <p:font typeface="Nunito Bold" panose="020B0604020202020204" charset="0"/>
      <p:regular r:id="rId40"/>
    </p:embeddedFont>
    <p:embeddedFont>
      <p:font typeface="Nunito Light" pitchFamily="2" charset="0"/>
      <p:regular r:id="rId41"/>
      <p:bold r:id="rId42"/>
      <p:italic r:id="rId43"/>
      <p:boldItalic r:id="rId44"/>
    </p:embeddedFont>
    <p:embeddedFont>
      <p:font typeface="Rubik Medium" panose="020B0604020202020204" charset="0"/>
      <p:regular r:id="rId45"/>
      <p:bold r:id="rId46"/>
      <p:italic r:id="rId47"/>
      <p:boldItalic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1561"/>
    <a:srgbClr val="BE1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78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font" Target="fonts/font24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6.fntdata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font" Target="fonts/font2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font" Target="fonts/font25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font" Target="fonts/font23.fntdata"/><Relationship Id="rId20" Type="http://schemas.openxmlformats.org/officeDocument/2006/relationships/slide" Target="slides/slide19.xml"/><Relationship Id="rId41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AppData\Local\Microsoft\Windows\INetCache\Content.Outlook\YBSBEZ9J\INFORME%20FINAL%208%20JORNADA%20T&#201;CNICA%20DEL%20COMIT&#201;%20DE%20DISTRIBUCI&#211;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[INFORME FINAL 8 JORNADA TÉCNICA DEL COMITÉ DE DISTRIBUCIÓN.xlsx]Tablas de Resumen!TablaDinámica3</c:name>
    <c:fmtId val="10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rgbClr val="388E1A"/>
          </a:solidFill>
          <a:ln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rgbClr val="271E32"/>
          </a:solidFill>
          <a:ln>
            <a:solidFill>
              <a:schemeClr val="tx1"/>
            </a:solidFill>
          </a:ln>
          <a:effectLst/>
        </c:spPr>
      </c:pivotFmt>
      <c:pivotFmt>
        <c:idx val="4"/>
        <c:spPr>
          <a:solidFill>
            <a:srgbClr val="33CC33"/>
          </a:solidFill>
          <a:ln>
            <a:solidFill>
              <a:schemeClr val="tx1"/>
            </a:solidFill>
          </a:ln>
          <a:effectLst/>
        </c:spPr>
      </c:pivotFmt>
      <c:pivotFmt>
        <c:idx val="5"/>
        <c:spPr>
          <a:solidFill>
            <a:srgbClr val="0088B8"/>
          </a:solidFill>
          <a:ln>
            <a:solidFill>
              <a:schemeClr val="tx1"/>
            </a:solidFill>
          </a:ln>
          <a:effectLst/>
        </c:spPr>
      </c:pivotFmt>
      <c:pivotFmt>
        <c:idx val="6"/>
        <c:spPr>
          <a:solidFill>
            <a:srgbClr val="009AD0"/>
          </a:solidFill>
          <a:ln>
            <a:solidFill>
              <a:schemeClr val="tx1"/>
            </a:solidFill>
          </a:ln>
          <a:effectLst/>
        </c:spPr>
      </c:pivotFmt>
      <c:pivotFmt>
        <c:idx val="7"/>
        <c:spPr>
          <a:solidFill>
            <a:srgbClr val="33CC33"/>
          </a:solidFill>
          <a:ln>
            <a:solidFill>
              <a:schemeClr val="tx1"/>
            </a:solidFill>
          </a:ln>
          <a:effectLst/>
        </c:spPr>
      </c:pivotFmt>
      <c:pivotFmt>
        <c:idx val="8"/>
        <c:spPr>
          <a:solidFill>
            <a:srgbClr val="33CC33"/>
          </a:solidFill>
          <a:ln>
            <a:solidFill>
              <a:schemeClr val="tx1"/>
            </a:solidFill>
          </a:ln>
          <a:effectLst/>
        </c:spPr>
      </c:pivotFmt>
      <c:pivotFmt>
        <c:idx val="9"/>
        <c:spPr>
          <a:solidFill>
            <a:srgbClr val="002060"/>
          </a:solidFill>
          <a:ln>
            <a:solidFill>
              <a:schemeClr val="tx1"/>
            </a:solidFill>
          </a:ln>
          <a:effectLst/>
        </c:spPr>
      </c:pivotFmt>
      <c:pivotFmt>
        <c:idx val="10"/>
        <c:spPr>
          <a:solidFill>
            <a:srgbClr val="33CC33"/>
          </a:solidFill>
          <a:ln>
            <a:solidFill>
              <a:schemeClr val="tx1"/>
            </a:solidFill>
          </a:ln>
          <a:effectLst/>
        </c:spPr>
      </c:pivotFmt>
      <c:pivotFmt>
        <c:idx val="11"/>
        <c:spPr>
          <a:solidFill>
            <a:srgbClr val="21550F"/>
          </a:solidFill>
          <a:ln>
            <a:solidFill>
              <a:schemeClr val="tx1"/>
            </a:solidFill>
          </a:ln>
          <a:effectLst/>
        </c:spPr>
      </c:pivotFmt>
      <c:pivotFmt>
        <c:idx val="12"/>
        <c:spPr>
          <a:solidFill>
            <a:srgbClr val="33CC33"/>
          </a:solidFill>
          <a:ln>
            <a:solidFill>
              <a:schemeClr val="tx1"/>
            </a:solidFill>
          </a:ln>
          <a:effectLst/>
        </c:spPr>
      </c:pivotFmt>
      <c:pivotFmt>
        <c:idx val="13"/>
        <c:spPr>
          <a:solidFill>
            <a:srgbClr val="00C000"/>
          </a:solidFill>
          <a:ln>
            <a:solidFill>
              <a:schemeClr val="tx1"/>
            </a:solidFill>
          </a:ln>
          <a:effectLst/>
        </c:spPr>
      </c:pivotFmt>
      <c:pivotFmt>
        <c:idx val="14"/>
      </c:pivotFmt>
      <c:pivotFmt>
        <c:idx val="15"/>
        <c:spPr>
          <a:solidFill>
            <a:srgbClr val="002060"/>
          </a:solidFill>
          <a:ln>
            <a:solidFill>
              <a:schemeClr val="tx1"/>
            </a:solidFill>
          </a:ln>
          <a:effectLst/>
        </c:spPr>
      </c:pivotFmt>
      <c:pivotFmt>
        <c:idx val="16"/>
        <c:spPr>
          <a:solidFill>
            <a:srgbClr val="388E1A"/>
          </a:solidFill>
          <a:ln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rgbClr val="271E32"/>
          </a:solidFill>
          <a:ln>
            <a:solidFill>
              <a:schemeClr val="tx1"/>
            </a:solidFill>
          </a:ln>
          <a:effectLst/>
        </c:spPr>
      </c:pivotFmt>
      <c:pivotFmt>
        <c:idx val="18"/>
        <c:spPr>
          <a:solidFill>
            <a:srgbClr val="0088B8"/>
          </a:solidFill>
          <a:ln>
            <a:solidFill>
              <a:schemeClr val="tx1"/>
            </a:solidFill>
          </a:ln>
          <a:effectLst/>
        </c:spPr>
      </c:pivotFmt>
      <c:pivotFmt>
        <c:idx val="19"/>
        <c:spPr>
          <a:solidFill>
            <a:srgbClr val="00C000"/>
          </a:solidFill>
          <a:ln>
            <a:solidFill>
              <a:schemeClr val="tx1"/>
            </a:solidFill>
          </a:ln>
          <a:effectLst/>
        </c:spPr>
      </c:pivotFmt>
      <c:pivotFmt>
        <c:idx val="20"/>
        <c:spPr>
          <a:solidFill>
            <a:srgbClr val="388E1A"/>
          </a:solidFill>
          <a:ln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rgbClr val="271E32"/>
          </a:solidFill>
          <a:ln>
            <a:solidFill>
              <a:schemeClr val="tx1"/>
            </a:solidFill>
          </a:ln>
          <a:effectLst/>
        </c:spPr>
      </c:pivotFmt>
      <c:pivotFmt>
        <c:idx val="22"/>
        <c:spPr>
          <a:solidFill>
            <a:srgbClr val="0088B8"/>
          </a:solidFill>
          <a:ln>
            <a:solidFill>
              <a:schemeClr val="tx1"/>
            </a:solidFill>
          </a:ln>
          <a:effectLst/>
        </c:spPr>
      </c:pivotFmt>
      <c:pivotFmt>
        <c:idx val="23"/>
        <c:spPr>
          <a:solidFill>
            <a:srgbClr val="00C000"/>
          </a:solidFill>
          <a:ln>
            <a:solidFill>
              <a:schemeClr val="tx1"/>
            </a:solidFill>
          </a:ln>
          <a:effectLst/>
        </c:spPr>
      </c:pivotFmt>
    </c:pivotFmts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'Tablas de Resumen'!$C$8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388E1A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E1C7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1CC-493E-83C7-B29AC5D4AD4D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1CC-493E-83C7-B29AC5D4AD4D}"/>
              </c:ext>
            </c:extLst>
          </c:dPt>
          <c:dPt>
            <c:idx val="2"/>
            <c:invertIfNegative val="0"/>
            <c:bubble3D val="0"/>
            <c:spPr>
              <a:solidFill>
                <a:srgbClr val="92156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1CC-493E-83C7-B29AC5D4AD4D}"/>
              </c:ext>
            </c:extLst>
          </c:dPt>
          <c:cat>
            <c:strRef>
              <c:f>'Tablas de Resumen'!$B$9:$B$12</c:f>
              <c:strCache>
                <c:ptCount val="3"/>
                <c:pt idx="0">
                  <c:v>CONFERENCISTA</c:v>
                </c:pt>
                <c:pt idx="1">
                  <c:v>ORGANIZADOR</c:v>
                </c:pt>
                <c:pt idx="2">
                  <c:v>PARTICIPANTE</c:v>
                </c:pt>
              </c:strCache>
            </c:strRef>
          </c:cat>
          <c:val>
            <c:numRef>
              <c:f>'Tablas de Resumen'!$C$9:$C$12</c:f>
              <c:numCache>
                <c:formatCode>General</c:formatCode>
                <c:ptCount val="3"/>
                <c:pt idx="0">
                  <c:v>25</c:v>
                </c:pt>
                <c:pt idx="1">
                  <c:v>10</c:v>
                </c:pt>
                <c:pt idx="2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1CC-493E-83C7-B29AC5D4AD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65778816"/>
        <c:axId val="65780352"/>
      </c:barChart>
      <c:catAx>
        <c:axId val="65778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65780352"/>
        <c:crosses val="autoZero"/>
        <c:auto val="1"/>
        <c:lblAlgn val="ctr"/>
        <c:lblOffset val="100"/>
        <c:noMultiLvlLbl val="0"/>
      </c:catAx>
      <c:valAx>
        <c:axId val="65780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6577881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solidFill>
            <a:schemeClr val="bg1"/>
          </a:solidFill>
          <a:ln w="9525" cap="flat" cmpd="sng" algn="ctr">
            <a:solidFill>
              <a:schemeClr val="tx1"/>
            </a:solidFill>
            <a:round/>
          </a:ln>
          <a:effectLst/>
        </c:spPr>
      </c:dTable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02.08.2023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‹Nº›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7643704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1da8b391959_0_9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g1da8b391959_0_9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26220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1da8b391959_0_9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g1da8b391959_0_9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9805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1da8b391959_0_9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g1da8b391959_0_9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57537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1da8b391959_0_9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g1da8b391959_0_9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34639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1da8b391959_0_9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g1da8b391959_0_9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8958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1da8b391959_0_9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g1da8b391959_0_9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95206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1da8b391959_0_9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g1da8b391959_0_9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35345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1da8b391959_0_9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g1da8b391959_0_9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10455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1da8b391959_0_9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g1da8b391959_0_9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3466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075218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872867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142668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1257300" y="809586"/>
            <a:ext cx="15773400" cy="10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bik Medium"/>
              <a:buNone/>
              <a:defRPr sz="6000" b="0" i="0" u="none" strike="noStrike" cap="none">
                <a:solidFill>
                  <a:schemeClr val="dk1"/>
                </a:solidFill>
                <a:latin typeface="Rubik Medium"/>
                <a:ea typeface="Rubik Medium"/>
                <a:cs typeface="Rubik Medium"/>
                <a:sym typeface="Rubik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1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798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jpeg"/><Relationship Id="rId4" Type="http://schemas.openxmlformats.org/officeDocument/2006/relationships/image" Target="../media/image23.svg"/><Relationship Id="rId9" Type="http://schemas.openxmlformats.org/officeDocument/2006/relationships/image" Target="../media/image2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-16" y="-2"/>
            <a:ext cx="18288016" cy="10287002"/>
          </a:xfrm>
          <a:custGeom>
            <a:avLst/>
            <a:gdLst/>
            <a:ahLst/>
            <a:cxnLst/>
            <a:rect l="l" t="t" r="r" b="b"/>
            <a:pathLst>
              <a:path w="18288016" h="10287002">
                <a:moveTo>
                  <a:pt x="0" y="0"/>
                </a:moveTo>
                <a:lnTo>
                  <a:pt x="18288016" y="0"/>
                </a:lnTo>
                <a:lnTo>
                  <a:pt x="18288016" y="10287002"/>
                </a:lnTo>
                <a:lnTo>
                  <a:pt x="0" y="102870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4" name="Freeform 4"/>
          <p:cNvSpPr/>
          <p:nvPr/>
        </p:nvSpPr>
        <p:spPr>
          <a:xfrm>
            <a:off x="1040456" y="8607664"/>
            <a:ext cx="3398648" cy="716300"/>
          </a:xfrm>
          <a:custGeom>
            <a:avLst/>
            <a:gdLst/>
            <a:ahLst/>
            <a:cxnLst/>
            <a:rect l="l" t="t" r="r" b="b"/>
            <a:pathLst>
              <a:path w="3398648" h="716300">
                <a:moveTo>
                  <a:pt x="0" y="0"/>
                </a:moveTo>
                <a:lnTo>
                  <a:pt x="3398648" y="0"/>
                </a:lnTo>
                <a:lnTo>
                  <a:pt x="3398648" y="716300"/>
                </a:lnTo>
                <a:lnTo>
                  <a:pt x="0" y="7163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" name="TextBox 5"/>
          <p:cNvSpPr txBox="1"/>
          <p:nvPr/>
        </p:nvSpPr>
        <p:spPr>
          <a:xfrm>
            <a:off x="715317" y="4460361"/>
            <a:ext cx="11324456" cy="2577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</a:pPr>
            <a:r>
              <a:rPr lang="en-US" sz="5599" dirty="0">
                <a:solidFill>
                  <a:srgbClr val="FFFFFF"/>
                </a:solidFill>
                <a:latin typeface="Arimo"/>
              </a:rPr>
              <a:t>8 Jornada de </a:t>
            </a:r>
            <a:r>
              <a:rPr lang="en-US" sz="5599" dirty="0" err="1">
                <a:solidFill>
                  <a:srgbClr val="FFFFFF"/>
                </a:solidFill>
                <a:latin typeface="Arimo"/>
              </a:rPr>
              <a:t>Distribución</a:t>
            </a:r>
            <a:r>
              <a:rPr lang="en-US" sz="5599" dirty="0">
                <a:solidFill>
                  <a:srgbClr val="FFFFFF"/>
                </a:solidFill>
                <a:latin typeface="Arimo"/>
              </a:rPr>
              <a:t> 2023</a:t>
            </a:r>
          </a:p>
          <a:p>
            <a:pPr algn="l">
              <a:lnSpc>
                <a:spcPts val="6719"/>
              </a:lnSpc>
            </a:pPr>
            <a:r>
              <a:rPr lang="en-US" sz="5599" dirty="0">
                <a:solidFill>
                  <a:srgbClr val="FFFFFF"/>
                </a:solidFill>
                <a:latin typeface="Arimo"/>
              </a:rPr>
              <a:t>25 y 26 de Julio</a:t>
            </a:r>
          </a:p>
          <a:p>
            <a:pPr algn="l">
              <a:lnSpc>
                <a:spcPts val="6719"/>
              </a:lnSpc>
            </a:pPr>
            <a:r>
              <a:rPr lang="en-US" sz="5599" dirty="0">
                <a:solidFill>
                  <a:srgbClr val="FFFFFF"/>
                </a:solidFill>
                <a:latin typeface="Arimo"/>
              </a:rPr>
              <a:t>Hilton Garden Inn – Bogotá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685800" cy="10287000"/>
            <a:chOff x="0" y="0"/>
            <a:chExt cx="9144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14400" cy="13716000"/>
            </a:xfrm>
            <a:custGeom>
              <a:avLst/>
              <a:gdLst/>
              <a:ahLst/>
              <a:cxnLst/>
              <a:rect l="l" t="t" r="r" b="b"/>
              <a:pathLst>
                <a:path w="914400" h="13716000">
                  <a:moveTo>
                    <a:pt x="0" y="0"/>
                  </a:moveTo>
                  <a:lnTo>
                    <a:pt x="914400" y="0"/>
                  </a:lnTo>
                  <a:lnTo>
                    <a:pt x="9144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391850"/>
            <a:ext cx="685800" cy="895200"/>
            <a:chOff x="0" y="0"/>
            <a:chExt cx="914400" cy="11936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14400" cy="1193546"/>
            </a:xfrm>
            <a:custGeom>
              <a:avLst/>
              <a:gdLst/>
              <a:ahLst/>
              <a:cxnLst/>
              <a:rect l="l" t="t" r="r" b="b"/>
              <a:pathLst>
                <a:path w="914400" h="1193546">
                  <a:moveTo>
                    <a:pt x="0" y="0"/>
                  </a:moveTo>
                  <a:lnTo>
                    <a:pt x="914400" y="0"/>
                  </a:lnTo>
                  <a:lnTo>
                    <a:pt x="914400" y="1193546"/>
                  </a:lnTo>
                  <a:lnTo>
                    <a:pt x="0" y="1193546"/>
                  </a:lnTo>
                  <a:close/>
                </a:path>
              </a:pathLst>
            </a:custGeom>
            <a:solidFill>
              <a:srgbClr val="BE1C77"/>
            </a:solid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1425" y="9595925"/>
            <a:ext cx="502950" cy="2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20"/>
              </a:lnSpc>
            </a:pPr>
            <a:r>
              <a:rPr lang="en-US" sz="1600">
                <a:solidFill>
                  <a:srgbClr val="FFFFFF"/>
                </a:solidFill>
                <a:latin typeface="Arimo"/>
              </a:rPr>
              <a:t>09</a:t>
            </a:r>
          </a:p>
        </p:txBody>
      </p:sp>
      <p:sp>
        <p:nvSpPr>
          <p:cNvPr id="21" name="TextBox 21"/>
          <p:cNvSpPr txBox="1"/>
          <p:nvPr/>
        </p:nvSpPr>
        <p:spPr>
          <a:xfrm rot="-5400000">
            <a:off x="-3893386" y="4456698"/>
            <a:ext cx="8463046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20"/>
              </a:lnSpc>
            </a:pPr>
            <a:r>
              <a:rPr lang="en-US" sz="1600">
                <a:solidFill>
                  <a:srgbClr val="B7B7B7"/>
                </a:solidFill>
                <a:latin typeface="Lato"/>
              </a:rPr>
              <a:t>8 Jornada de Distribución 2023</a:t>
            </a:r>
          </a:p>
        </p:txBody>
      </p:sp>
      <p:sp>
        <p:nvSpPr>
          <p:cNvPr id="10" name="TextBox 16">
            <a:extLst>
              <a:ext uri="{FF2B5EF4-FFF2-40B4-BE49-F238E27FC236}">
                <a16:creationId xmlns:a16="http://schemas.microsoft.com/office/drawing/2014/main" id="{8505AD63-DAD1-A8AB-C893-1035D6C3F5AF}"/>
              </a:ext>
            </a:extLst>
          </p:cNvPr>
          <p:cNvSpPr txBox="1"/>
          <p:nvPr/>
        </p:nvSpPr>
        <p:spPr>
          <a:xfrm>
            <a:off x="1544778" y="580828"/>
            <a:ext cx="11693050" cy="807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80"/>
              </a:lnSpc>
            </a:pPr>
            <a:r>
              <a:rPr lang="en-US" sz="5400" err="1">
                <a:solidFill>
                  <a:srgbClr val="666666"/>
                </a:solidFill>
                <a:latin typeface="Rubik Medium"/>
              </a:rPr>
              <a:t>Presupuesto</a:t>
            </a:r>
            <a:r>
              <a:rPr lang="en-US" sz="5400">
                <a:solidFill>
                  <a:srgbClr val="666666"/>
                </a:solidFill>
                <a:latin typeface="Rubik Medium"/>
              </a:rPr>
              <a:t> </a:t>
            </a:r>
            <a:r>
              <a:rPr lang="en-US" sz="5400" err="1">
                <a:solidFill>
                  <a:srgbClr val="666666"/>
                </a:solidFill>
                <a:latin typeface="Rubik Medium"/>
              </a:rPr>
              <a:t>ejecutado</a:t>
            </a:r>
            <a:endParaRPr lang="en-US" sz="5400">
              <a:solidFill>
                <a:srgbClr val="666666"/>
              </a:solidFill>
              <a:latin typeface="Rubik Medium"/>
            </a:endParaRPr>
          </a:p>
        </p:txBody>
      </p:sp>
      <p:sp>
        <p:nvSpPr>
          <p:cNvPr id="11" name="TextBox 21">
            <a:extLst>
              <a:ext uri="{FF2B5EF4-FFF2-40B4-BE49-F238E27FC236}">
                <a16:creationId xmlns:a16="http://schemas.microsoft.com/office/drawing/2014/main" id="{5AB2D26F-4FEF-9BAC-4693-DBAE87ABDBE9}"/>
              </a:ext>
            </a:extLst>
          </p:cNvPr>
          <p:cNvSpPr txBox="1"/>
          <p:nvPr/>
        </p:nvSpPr>
        <p:spPr>
          <a:xfrm>
            <a:off x="1544778" y="1400682"/>
            <a:ext cx="3752514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 err="1">
                <a:solidFill>
                  <a:srgbClr val="000000"/>
                </a:solidFill>
                <a:latin typeface="Nunito Light"/>
              </a:rPr>
              <a:t>Valores</a:t>
            </a:r>
            <a:r>
              <a:rPr lang="en-US" sz="2000">
                <a:solidFill>
                  <a:srgbClr val="000000"/>
                </a:solidFill>
                <a:latin typeface="Nunito Light"/>
              </a:rPr>
              <a:t> antes de IVA.</a:t>
            </a: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99271B31-F105-0365-A7B5-5E49DB5BA4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531245"/>
              </p:ext>
            </p:extLst>
          </p:nvPr>
        </p:nvGraphicFramePr>
        <p:xfrm>
          <a:off x="5079589" y="2107754"/>
          <a:ext cx="8680655" cy="6873240"/>
        </p:xfrm>
        <a:graphic>
          <a:graphicData uri="http://schemas.openxmlformats.org/drawingml/2006/table">
            <a:tbl>
              <a:tblPr/>
              <a:tblGrid>
                <a:gridCol w="6229994">
                  <a:extLst>
                    <a:ext uri="{9D8B030D-6E8A-4147-A177-3AD203B41FA5}">
                      <a16:colId xmlns:a16="http://schemas.microsoft.com/office/drawing/2014/main" val="1866812935"/>
                    </a:ext>
                  </a:extLst>
                </a:gridCol>
                <a:gridCol w="2450661">
                  <a:extLst>
                    <a:ext uri="{9D8B030D-6E8A-4147-A177-3AD203B41FA5}">
                      <a16:colId xmlns:a16="http://schemas.microsoft.com/office/drawing/2014/main" val="407548722"/>
                    </a:ext>
                  </a:extLst>
                </a:gridCol>
              </a:tblGrid>
              <a:tr h="19812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COSTOS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VALOR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6986181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costos hotel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$ 26.514.320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89638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Audiovisuales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$ 6.520.480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8374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Imagen y promoción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$ 2.700.000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84159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Escenografía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$ 8.008.896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255985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Registro y acreditación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$ 1.730.736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482914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Traducción simultánea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785835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Presentadora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$ 6.000.000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10056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Convocatoria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$ 330.000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490112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Logística y montaje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$ 2.375.520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12929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Tiquetes y alojamiento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$ 2.203.436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477866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Escarapelas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$ 639.694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514982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Producción patrocinios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$ 6.864.906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22859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Logística y comercialización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$ 19.957.700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51161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COSTOS EVENTO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1" i="0" u="none" strike="noStrike">
                          <a:solidFill>
                            <a:srgbClr val="EEECE1"/>
                          </a:solidFill>
                          <a:effectLst/>
                          <a:latin typeface="Arial" panose="020B0604020202020204" pitchFamily="34" charset="0"/>
                        </a:rPr>
                        <a:t>$ 83.845.688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57634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784975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INGRESOS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947131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Patrocinios afiliados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$36.900.000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92473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Patrocinios varios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$36.500.000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50439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b="1" i="0" u="none" strike="noStrike">
                          <a:solidFill>
                            <a:srgbClr val="EEECE1"/>
                          </a:solidFill>
                          <a:effectLst/>
                          <a:latin typeface="Arial" panose="020B0604020202020204" pitchFamily="34" charset="0"/>
                        </a:rPr>
                        <a:t>TOTAL INGRESOS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>
                          <a:solidFill>
                            <a:srgbClr val="EEECE1"/>
                          </a:solidFill>
                          <a:effectLst/>
                          <a:latin typeface="Arial" panose="020B0604020202020204" pitchFamily="34" charset="0"/>
                        </a:rPr>
                        <a:t>$73.400.000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84863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026562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RESULTADOS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-$10.445.688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32823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400076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6" y="2"/>
            <a:ext cx="18288006" cy="10286992"/>
          </a:xfrm>
          <a:custGeom>
            <a:avLst/>
            <a:gdLst/>
            <a:ahLst/>
            <a:cxnLst/>
            <a:rect l="l" t="t" r="r" b="b"/>
            <a:pathLst>
              <a:path w="18288006" h="10286992">
                <a:moveTo>
                  <a:pt x="0" y="0"/>
                </a:moveTo>
                <a:lnTo>
                  <a:pt x="18288006" y="0"/>
                </a:lnTo>
                <a:lnTo>
                  <a:pt x="18288006" y="10286992"/>
                </a:lnTo>
                <a:lnTo>
                  <a:pt x="0" y="102869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" name="TextBox 3"/>
          <p:cNvSpPr txBox="1"/>
          <p:nvPr/>
        </p:nvSpPr>
        <p:spPr>
          <a:xfrm>
            <a:off x="2729441" y="3975008"/>
            <a:ext cx="12499358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err="1">
                <a:solidFill>
                  <a:srgbClr val="FFFFFF"/>
                </a:solidFill>
                <a:latin typeface="Arimo"/>
              </a:rPr>
              <a:t>Encuesta</a:t>
            </a:r>
            <a:endParaRPr lang="en-US" sz="6000">
              <a:solidFill>
                <a:srgbClr val="FFFFFF"/>
              </a:solidFill>
              <a:latin typeface="Arimo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685800" cy="10287000"/>
            <a:chOff x="0" y="0"/>
            <a:chExt cx="9144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14400" cy="13716000"/>
            </a:xfrm>
            <a:custGeom>
              <a:avLst/>
              <a:gdLst/>
              <a:ahLst/>
              <a:cxnLst/>
              <a:rect l="l" t="t" r="r" b="b"/>
              <a:pathLst>
                <a:path w="914400" h="13716000">
                  <a:moveTo>
                    <a:pt x="0" y="0"/>
                  </a:moveTo>
                  <a:lnTo>
                    <a:pt x="914400" y="0"/>
                  </a:lnTo>
                  <a:lnTo>
                    <a:pt x="9144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DF5D9D"/>
            </a:solid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6" name="TextBox 6"/>
          <p:cNvSpPr txBox="1"/>
          <p:nvPr/>
        </p:nvSpPr>
        <p:spPr>
          <a:xfrm rot="-5400000">
            <a:off x="-2060066" y="2621470"/>
            <a:ext cx="4796408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20"/>
              </a:lnSpc>
            </a:pPr>
            <a:r>
              <a:rPr lang="en-US" sz="1600">
                <a:solidFill>
                  <a:srgbClr val="FFFFFF"/>
                </a:solidFill>
                <a:latin typeface="Lato"/>
              </a:rPr>
              <a:t>8 Jornada de Distribución 2023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0" y="9391850"/>
            <a:ext cx="685800" cy="895200"/>
            <a:chOff x="0" y="0"/>
            <a:chExt cx="914400" cy="11936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14400" cy="1193546"/>
            </a:xfrm>
            <a:custGeom>
              <a:avLst/>
              <a:gdLst/>
              <a:ahLst/>
              <a:cxnLst/>
              <a:rect l="l" t="t" r="r" b="b"/>
              <a:pathLst>
                <a:path w="914400" h="1193546">
                  <a:moveTo>
                    <a:pt x="0" y="0"/>
                  </a:moveTo>
                  <a:lnTo>
                    <a:pt x="914400" y="0"/>
                  </a:lnTo>
                  <a:lnTo>
                    <a:pt x="914400" y="1193546"/>
                  </a:lnTo>
                  <a:lnTo>
                    <a:pt x="0" y="1193546"/>
                  </a:lnTo>
                  <a:close/>
                </a:path>
              </a:pathLst>
            </a:custGeom>
            <a:solidFill>
              <a:srgbClr val="921561"/>
            </a:solid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91425" y="9580159"/>
            <a:ext cx="502950" cy="2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20"/>
              </a:lnSpc>
            </a:pPr>
            <a:r>
              <a:rPr lang="en-US" sz="1600">
                <a:solidFill>
                  <a:srgbClr val="FFFFFF"/>
                </a:solidFill>
                <a:latin typeface="Arimo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541476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BF9E4803-04BA-26A6-316D-1CFA9D678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7406" y="1635445"/>
            <a:ext cx="8033189" cy="7016111"/>
          </a:xfrm>
          <a:prstGeom prst="rect">
            <a:avLst/>
          </a:prstGeom>
        </p:spPr>
      </p:pic>
      <p:sp>
        <p:nvSpPr>
          <p:cNvPr id="380" name="Google Shape;380;p27"/>
          <p:cNvSpPr/>
          <p:nvPr/>
        </p:nvSpPr>
        <p:spPr>
          <a:xfrm>
            <a:off x="0" y="0"/>
            <a:ext cx="685800" cy="10287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82" name="Google Shape;382;p27"/>
          <p:cNvSpPr/>
          <p:nvPr/>
        </p:nvSpPr>
        <p:spPr>
          <a:xfrm>
            <a:off x="0" y="9391850"/>
            <a:ext cx="685800" cy="895200"/>
          </a:xfrm>
          <a:prstGeom prst="rect">
            <a:avLst/>
          </a:prstGeom>
          <a:solidFill>
            <a:srgbClr val="BE1C77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83" name="Google Shape;383;p27"/>
          <p:cNvSpPr txBox="1"/>
          <p:nvPr/>
        </p:nvSpPr>
        <p:spPr>
          <a:xfrm>
            <a:off x="0" y="9523550"/>
            <a:ext cx="685800" cy="615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algn="ctr"/>
            <a:r>
              <a:rPr lang="es" sz="160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11</a:t>
            </a:r>
            <a:endParaRPr sz="1601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3" name="AutoShape 1" descr="Andeg">
            <a:extLst>
              <a:ext uri="{FF2B5EF4-FFF2-40B4-BE49-F238E27FC236}">
                <a16:creationId xmlns:a16="http://schemas.microsoft.com/office/drawing/2014/main" id="{F99DFE74-9A15-427F-AC5B-C273B54606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2301" y="3365501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O" sz="3600"/>
          </a:p>
        </p:txBody>
      </p:sp>
      <p:sp>
        <p:nvSpPr>
          <p:cNvPr id="4" name="AutoShape 2" descr="Andeg">
            <a:extLst>
              <a:ext uri="{FF2B5EF4-FFF2-40B4-BE49-F238E27FC236}">
                <a16:creationId xmlns:a16="http://schemas.microsoft.com/office/drawing/2014/main" id="{2380FDED-28AC-4089-9E9A-927E38F94F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2301" y="3365501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O" sz="3600"/>
          </a:p>
        </p:txBody>
      </p:sp>
      <p:sp>
        <p:nvSpPr>
          <p:cNvPr id="6" name="AutoShape 3" descr="Andeg">
            <a:extLst>
              <a:ext uri="{FF2B5EF4-FFF2-40B4-BE49-F238E27FC236}">
                <a16:creationId xmlns:a16="http://schemas.microsoft.com/office/drawing/2014/main" id="{23EE7CEA-CD4C-46D5-B5B0-AE08C6CC3A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2301" y="3365501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O" sz="3600"/>
          </a:p>
        </p:txBody>
      </p:sp>
      <p:sp>
        <p:nvSpPr>
          <p:cNvPr id="8" name="AutoShape 1" descr="Andeg">
            <a:extLst>
              <a:ext uri="{FF2B5EF4-FFF2-40B4-BE49-F238E27FC236}">
                <a16:creationId xmlns:a16="http://schemas.microsoft.com/office/drawing/2014/main" id="{F99DFE74-9A15-427F-AC5B-C273B54606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2301" y="3365501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O" sz="3600"/>
          </a:p>
        </p:txBody>
      </p:sp>
      <p:sp>
        <p:nvSpPr>
          <p:cNvPr id="10" name="AutoShape 2" descr="Andeg">
            <a:extLst>
              <a:ext uri="{FF2B5EF4-FFF2-40B4-BE49-F238E27FC236}">
                <a16:creationId xmlns:a16="http://schemas.microsoft.com/office/drawing/2014/main" id="{2380FDED-28AC-4089-9E9A-927E38F94F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2301" y="3365501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O" sz="3600"/>
          </a:p>
        </p:txBody>
      </p:sp>
      <p:sp>
        <p:nvSpPr>
          <p:cNvPr id="11" name="AutoShape 3" descr="Andeg">
            <a:extLst>
              <a:ext uri="{FF2B5EF4-FFF2-40B4-BE49-F238E27FC236}">
                <a16:creationId xmlns:a16="http://schemas.microsoft.com/office/drawing/2014/main" id="{23EE7CEA-CD4C-46D5-B5B0-AE08C6CC3A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2301" y="3365501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O" sz="3600"/>
          </a:p>
        </p:txBody>
      </p:sp>
      <p:sp>
        <p:nvSpPr>
          <p:cNvPr id="9" name="AutoShape 1" descr="Andeg">
            <a:extLst>
              <a:ext uri="{FF2B5EF4-FFF2-40B4-BE49-F238E27FC236}">
                <a16:creationId xmlns:a16="http://schemas.microsoft.com/office/drawing/2014/main" id="{F99DFE74-9A15-427F-AC5B-C273B54606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62150" y="30861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O" sz="360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7" name="Google Shape;378;p27">
            <a:extLst>
              <a:ext uri="{FF2B5EF4-FFF2-40B4-BE49-F238E27FC236}">
                <a16:creationId xmlns:a16="http://schemas.microsoft.com/office/drawing/2014/main" id="{2188C921-197A-7B2D-771B-345478B103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35187" y="380070"/>
            <a:ext cx="11830200" cy="792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37150" tIns="68550" rIns="137150" bIns="68550" rtlCol="0" anchor="ctr" anchorCtr="0">
            <a:normAutofit/>
          </a:bodyPr>
          <a:lstStyle/>
          <a:p>
            <a:r>
              <a:rPr lang="en-US" sz="3200">
                <a:solidFill>
                  <a:srgbClr val="666666"/>
                </a:solidFill>
              </a:rPr>
              <a:t>¿</a:t>
            </a:r>
            <a:r>
              <a:rPr lang="en-US" sz="3200" err="1">
                <a:solidFill>
                  <a:srgbClr val="666666"/>
                </a:solidFill>
              </a:rPr>
              <a:t>Cómo</a:t>
            </a:r>
            <a:r>
              <a:rPr lang="en-US" sz="3200">
                <a:solidFill>
                  <a:srgbClr val="666666"/>
                </a:solidFill>
              </a:rPr>
              <a:t> se </a:t>
            </a:r>
            <a:r>
              <a:rPr lang="en-US" sz="3200" err="1">
                <a:solidFill>
                  <a:srgbClr val="666666"/>
                </a:solidFill>
              </a:rPr>
              <a:t>enteró</a:t>
            </a:r>
            <a:r>
              <a:rPr lang="en-US" sz="3200">
                <a:solidFill>
                  <a:srgbClr val="666666"/>
                </a:solidFill>
              </a:rPr>
              <a:t> del </a:t>
            </a:r>
            <a:r>
              <a:rPr lang="en-US" sz="3200" err="1">
                <a:solidFill>
                  <a:srgbClr val="666666"/>
                </a:solidFill>
              </a:rPr>
              <a:t>evento</a:t>
            </a:r>
            <a:r>
              <a:rPr lang="en-US" sz="3200">
                <a:solidFill>
                  <a:srgbClr val="666666"/>
                </a:solidFill>
              </a:rPr>
              <a:t>?</a:t>
            </a:r>
            <a:endParaRPr lang="en-US" sz="3200"/>
          </a:p>
        </p:txBody>
      </p:sp>
      <p:sp>
        <p:nvSpPr>
          <p:cNvPr id="13" name="Google Shape;121;p19">
            <a:extLst>
              <a:ext uri="{FF2B5EF4-FFF2-40B4-BE49-F238E27FC236}">
                <a16:creationId xmlns:a16="http://schemas.microsoft.com/office/drawing/2014/main" id="{FADC1C35-01A2-58BD-89A5-D832BDF25AFD}"/>
              </a:ext>
            </a:extLst>
          </p:cNvPr>
          <p:cNvSpPr txBox="1"/>
          <p:nvPr/>
        </p:nvSpPr>
        <p:spPr>
          <a:xfrm rot="16200000">
            <a:off x="-4044591" y="4276571"/>
            <a:ext cx="8645897" cy="615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algn="r"/>
            <a:r>
              <a:rPr lang="es" sz="1601">
                <a:solidFill>
                  <a:srgbClr val="B7B7B7"/>
                </a:solidFill>
                <a:latin typeface="Lato"/>
                <a:ea typeface="Lato"/>
                <a:cs typeface="Lato"/>
                <a:sym typeface="Lato"/>
              </a:rPr>
              <a:t>8° Jornada Técnica del Comité de Distribución</a:t>
            </a:r>
            <a:endParaRPr sz="1601">
              <a:solidFill>
                <a:srgbClr val="B7B7B7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" name="Rectángulo: esquinas redondeadas 18">
            <a:extLst>
              <a:ext uri="{FF2B5EF4-FFF2-40B4-BE49-F238E27FC236}">
                <a16:creationId xmlns:a16="http://schemas.microsoft.com/office/drawing/2014/main" id="{13DCE821-DD26-8E66-96AC-C22B1262195F}"/>
              </a:ext>
            </a:extLst>
          </p:cNvPr>
          <p:cNvSpPr/>
          <p:nvPr/>
        </p:nvSpPr>
        <p:spPr>
          <a:xfrm>
            <a:off x="996178" y="7082524"/>
            <a:ext cx="4314026" cy="2834630"/>
          </a:xfrm>
          <a:prstGeom prst="round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s-CO" sz="2801"/>
          </a:p>
        </p:txBody>
      </p:sp>
      <p:sp>
        <p:nvSpPr>
          <p:cNvPr id="37" name="CuadroTexto 17">
            <a:extLst>
              <a:ext uri="{FF2B5EF4-FFF2-40B4-BE49-F238E27FC236}">
                <a16:creationId xmlns:a16="http://schemas.microsoft.com/office/drawing/2014/main" id="{60C342FD-CACE-6DB1-6440-089018EF2C82}"/>
              </a:ext>
            </a:extLst>
          </p:cNvPr>
          <p:cNvSpPr txBox="1"/>
          <p:nvPr/>
        </p:nvSpPr>
        <p:spPr>
          <a:xfrm>
            <a:off x="1102478" y="7146113"/>
            <a:ext cx="4207727" cy="2769989"/>
          </a:xfrm>
          <a:prstGeom prst="rect">
            <a:avLst/>
          </a:prstGeom>
          <a:noFill/>
        </p:spPr>
        <p:txBody>
          <a:bodyPr wrap="square" lIns="182880" tIns="91440" rIns="182880" bIns="9144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O" sz="2100" b="1"/>
              <a:t>Resultados:</a:t>
            </a:r>
          </a:p>
          <a:p>
            <a:endParaRPr lang="es-CO" sz="2100" b="1"/>
          </a:p>
          <a:p>
            <a:r>
              <a:rPr lang="es-CO" sz="2100"/>
              <a:t>La mayoría de las personas se enteraron del evento por otros medios, es decir: Empresa, invitación, voz a voz, miembros, asociados y por las redes sociales del evento.</a:t>
            </a:r>
          </a:p>
        </p:txBody>
      </p:sp>
    </p:spTree>
    <p:extLst>
      <p:ext uri="{BB962C8B-B14F-4D97-AF65-F5344CB8AC3E}">
        <p14:creationId xmlns:p14="http://schemas.microsoft.com/office/powerpoint/2010/main" val="217376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95D25E14-255D-2D3E-0C76-4A0D652EA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0918" y="1527320"/>
            <a:ext cx="7952000" cy="7232360"/>
          </a:xfrm>
          <a:prstGeom prst="rect">
            <a:avLst/>
          </a:prstGeom>
        </p:spPr>
      </p:pic>
      <p:sp>
        <p:nvSpPr>
          <p:cNvPr id="380" name="Google Shape;380;p27"/>
          <p:cNvSpPr/>
          <p:nvPr/>
        </p:nvSpPr>
        <p:spPr>
          <a:xfrm>
            <a:off x="0" y="0"/>
            <a:ext cx="685800" cy="10287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82" name="Google Shape;382;p27"/>
          <p:cNvSpPr/>
          <p:nvPr/>
        </p:nvSpPr>
        <p:spPr>
          <a:xfrm>
            <a:off x="0" y="9391850"/>
            <a:ext cx="685800" cy="895200"/>
          </a:xfrm>
          <a:prstGeom prst="rect">
            <a:avLst/>
          </a:prstGeom>
          <a:solidFill>
            <a:srgbClr val="BE1C77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83" name="Google Shape;383;p27"/>
          <p:cNvSpPr txBox="1"/>
          <p:nvPr/>
        </p:nvSpPr>
        <p:spPr>
          <a:xfrm>
            <a:off x="0" y="9523550"/>
            <a:ext cx="685800" cy="615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algn="ctr"/>
            <a:r>
              <a:rPr lang="es" sz="160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12</a:t>
            </a:r>
            <a:endParaRPr sz="1601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3" name="AutoShape 1" descr="Andeg">
            <a:extLst>
              <a:ext uri="{FF2B5EF4-FFF2-40B4-BE49-F238E27FC236}">
                <a16:creationId xmlns:a16="http://schemas.microsoft.com/office/drawing/2014/main" id="{F99DFE74-9A15-427F-AC5B-C273B54606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2301" y="3365501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O" sz="3600"/>
          </a:p>
        </p:txBody>
      </p:sp>
      <p:sp>
        <p:nvSpPr>
          <p:cNvPr id="4" name="AutoShape 2" descr="Andeg">
            <a:extLst>
              <a:ext uri="{FF2B5EF4-FFF2-40B4-BE49-F238E27FC236}">
                <a16:creationId xmlns:a16="http://schemas.microsoft.com/office/drawing/2014/main" id="{2380FDED-28AC-4089-9E9A-927E38F94F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2301" y="3365501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O" sz="3600"/>
          </a:p>
        </p:txBody>
      </p:sp>
      <p:sp>
        <p:nvSpPr>
          <p:cNvPr id="6" name="AutoShape 3" descr="Andeg">
            <a:extLst>
              <a:ext uri="{FF2B5EF4-FFF2-40B4-BE49-F238E27FC236}">
                <a16:creationId xmlns:a16="http://schemas.microsoft.com/office/drawing/2014/main" id="{23EE7CEA-CD4C-46D5-B5B0-AE08C6CC3A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2301" y="3365501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O" sz="3600"/>
          </a:p>
        </p:txBody>
      </p:sp>
      <p:sp>
        <p:nvSpPr>
          <p:cNvPr id="8" name="AutoShape 1" descr="Andeg">
            <a:extLst>
              <a:ext uri="{FF2B5EF4-FFF2-40B4-BE49-F238E27FC236}">
                <a16:creationId xmlns:a16="http://schemas.microsoft.com/office/drawing/2014/main" id="{F99DFE74-9A15-427F-AC5B-C273B54606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2301" y="3365501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O" sz="3600"/>
          </a:p>
        </p:txBody>
      </p:sp>
      <p:sp>
        <p:nvSpPr>
          <p:cNvPr id="10" name="AutoShape 2" descr="Andeg">
            <a:extLst>
              <a:ext uri="{FF2B5EF4-FFF2-40B4-BE49-F238E27FC236}">
                <a16:creationId xmlns:a16="http://schemas.microsoft.com/office/drawing/2014/main" id="{2380FDED-28AC-4089-9E9A-927E38F94F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2301" y="3365501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O" sz="3600"/>
          </a:p>
        </p:txBody>
      </p:sp>
      <p:sp>
        <p:nvSpPr>
          <p:cNvPr id="11" name="AutoShape 3" descr="Andeg">
            <a:extLst>
              <a:ext uri="{FF2B5EF4-FFF2-40B4-BE49-F238E27FC236}">
                <a16:creationId xmlns:a16="http://schemas.microsoft.com/office/drawing/2014/main" id="{23EE7CEA-CD4C-46D5-B5B0-AE08C6CC3A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2301" y="3365501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O" sz="3600"/>
          </a:p>
        </p:txBody>
      </p:sp>
      <p:sp>
        <p:nvSpPr>
          <p:cNvPr id="27" name="Google Shape;378;p27">
            <a:extLst>
              <a:ext uri="{FF2B5EF4-FFF2-40B4-BE49-F238E27FC236}">
                <a16:creationId xmlns:a16="http://schemas.microsoft.com/office/drawing/2014/main" id="{2188C921-197A-7B2D-771B-345478B103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75811" y="365226"/>
            <a:ext cx="11830200" cy="792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37150" tIns="68550" rIns="137150" bIns="68550" rtlCol="0" anchor="ctr" anchorCtr="0">
            <a:normAutofit fontScale="90000"/>
          </a:bodyPr>
          <a:lstStyle/>
          <a:p>
            <a:r>
              <a:rPr lang="en-US" sz="3200">
                <a:solidFill>
                  <a:srgbClr val="666666"/>
                </a:solidFill>
              </a:rPr>
              <a:t>  </a:t>
            </a:r>
            <a:r>
              <a:rPr lang="en-US" sz="3200" err="1">
                <a:solidFill>
                  <a:srgbClr val="666666"/>
                </a:solidFill>
              </a:rPr>
              <a:t>Califique</a:t>
            </a:r>
            <a:r>
              <a:rPr lang="en-US" sz="3200">
                <a:solidFill>
                  <a:srgbClr val="666666"/>
                </a:solidFill>
              </a:rPr>
              <a:t> de 1 a 5 </a:t>
            </a:r>
            <a:r>
              <a:rPr lang="en-US" sz="3200" err="1">
                <a:solidFill>
                  <a:srgbClr val="666666"/>
                </a:solidFill>
              </a:rPr>
              <a:t>el</a:t>
            </a:r>
            <a:r>
              <a:rPr lang="en-US" sz="3200">
                <a:solidFill>
                  <a:srgbClr val="666666"/>
                </a:solidFill>
              </a:rPr>
              <a:t> </a:t>
            </a:r>
            <a:r>
              <a:rPr lang="en-US" sz="3200" err="1">
                <a:solidFill>
                  <a:srgbClr val="666666"/>
                </a:solidFill>
              </a:rPr>
              <a:t>contenido</a:t>
            </a:r>
            <a:r>
              <a:rPr lang="en-US" sz="3200">
                <a:solidFill>
                  <a:srgbClr val="666666"/>
                </a:solidFill>
              </a:rPr>
              <a:t> de la agenda </a:t>
            </a:r>
            <a:r>
              <a:rPr lang="en-US" sz="3200" err="1">
                <a:solidFill>
                  <a:srgbClr val="666666"/>
                </a:solidFill>
              </a:rPr>
              <a:t>académica</a:t>
            </a:r>
            <a:r>
              <a:rPr lang="en-US" sz="3200">
                <a:solidFill>
                  <a:srgbClr val="666666"/>
                </a:solidFill>
              </a:rPr>
              <a:t> del </a:t>
            </a:r>
            <a:r>
              <a:rPr lang="en-US" sz="3200" err="1">
                <a:solidFill>
                  <a:srgbClr val="666666"/>
                </a:solidFill>
              </a:rPr>
              <a:t>evento</a:t>
            </a:r>
            <a:endParaRPr lang="en-US" sz="3200">
              <a:solidFill>
                <a:srgbClr val="666666"/>
              </a:solidFill>
            </a:endParaRPr>
          </a:p>
        </p:txBody>
      </p:sp>
      <p:sp>
        <p:nvSpPr>
          <p:cNvPr id="36" name="Rectángulo: esquinas redondeadas 18">
            <a:extLst>
              <a:ext uri="{FF2B5EF4-FFF2-40B4-BE49-F238E27FC236}">
                <a16:creationId xmlns:a16="http://schemas.microsoft.com/office/drawing/2014/main" id="{13DCE821-DD26-8E66-96AC-C22B1262195F}"/>
              </a:ext>
            </a:extLst>
          </p:cNvPr>
          <p:cNvSpPr/>
          <p:nvPr/>
        </p:nvSpPr>
        <p:spPr>
          <a:xfrm>
            <a:off x="996178" y="7379405"/>
            <a:ext cx="4314026" cy="2537748"/>
          </a:xfrm>
          <a:prstGeom prst="round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s-CO" sz="2801"/>
          </a:p>
        </p:txBody>
      </p:sp>
      <p:sp>
        <p:nvSpPr>
          <p:cNvPr id="37" name="CuadroTexto 17">
            <a:extLst>
              <a:ext uri="{FF2B5EF4-FFF2-40B4-BE49-F238E27FC236}">
                <a16:creationId xmlns:a16="http://schemas.microsoft.com/office/drawing/2014/main" id="{60C342FD-CACE-6DB1-6440-089018EF2C82}"/>
              </a:ext>
            </a:extLst>
          </p:cNvPr>
          <p:cNvSpPr txBox="1"/>
          <p:nvPr/>
        </p:nvSpPr>
        <p:spPr>
          <a:xfrm>
            <a:off x="1102478" y="7561750"/>
            <a:ext cx="4207727" cy="2123658"/>
          </a:xfrm>
          <a:prstGeom prst="rect">
            <a:avLst/>
          </a:prstGeom>
          <a:noFill/>
        </p:spPr>
        <p:txBody>
          <a:bodyPr wrap="square" lIns="182880" tIns="91440" rIns="182880" bIns="9144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O" sz="2100" b="1"/>
              <a:t>Resultados:</a:t>
            </a:r>
          </a:p>
          <a:p>
            <a:endParaRPr lang="es-CO" sz="2100" b="1"/>
          </a:p>
          <a:p>
            <a:r>
              <a:rPr lang="es-CO" sz="2100"/>
              <a:t>El 50% de las personas calificaron la agenda académica con 5, lo que da como resultado una calificación Excelente. </a:t>
            </a:r>
            <a:endParaRPr lang="es-CO" sz="2100" b="1"/>
          </a:p>
        </p:txBody>
      </p:sp>
      <p:sp>
        <p:nvSpPr>
          <p:cNvPr id="5" name="Rectángulo: esquinas redondeadas 18">
            <a:extLst>
              <a:ext uri="{FF2B5EF4-FFF2-40B4-BE49-F238E27FC236}">
                <a16:creationId xmlns:a16="http://schemas.microsoft.com/office/drawing/2014/main" id="{0C996372-A249-213A-00DC-1EE60ED7A289}"/>
              </a:ext>
            </a:extLst>
          </p:cNvPr>
          <p:cNvSpPr/>
          <p:nvPr/>
        </p:nvSpPr>
        <p:spPr>
          <a:xfrm>
            <a:off x="13212919" y="7349717"/>
            <a:ext cx="4314026" cy="2537748"/>
          </a:xfrm>
          <a:prstGeom prst="round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s-CO" sz="2801"/>
          </a:p>
        </p:txBody>
      </p:sp>
      <p:sp>
        <p:nvSpPr>
          <p:cNvPr id="7" name="CuadroTexto 17">
            <a:extLst>
              <a:ext uri="{FF2B5EF4-FFF2-40B4-BE49-F238E27FC236}">
                <a16:creationId xmlns:a16="http://schemas.microsoft.com/office/drawing/2014/main" id="{9B3A1C1C-A239-DC37-320E-6FDF8EB5F605}"/>
              </a:ext>
            </a:extLst>
          </p:cNvPr>
          <p:cNvSpPr txBox="1"/>
          <p:nvPr/>
        </p:nvSpPr>
        <p:spPr>
          <a:xfrm>
            <a:off x="13378594" y="7398462"/>
            <a:ext cx="4207727" cy="2446824"/>
          </a:xfrm>
          <a:prstGeom prst="rect">
            <a:avLst/>
          </a:prstGeom>
          <a:noFill/>
        </p:spPr>
        <p:txBody>
          <a:bodyPr wrap="square" lIns="182880" tIns="91440" rIns="182880" bIns="9144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O" sz="2100" b="1"/>
              <a:t>Escala de 1 a 5 </a:t>
            </a:r>
          </a:p>
          <a:p>
            <a:endParaRPr lang="es-CO" sz="2100" b="1"/>
          </a:p>
          <a:p>
            <a:r>
              <a:rPr lang="es-CO" sz="2100"/>
              <a:t>1 Malo</a:t>
            </a:r>
          </a:p>
          <a:p>
            <a:r>
              <a:rPr lang="es-CO" sz="2100"/>
              <a:t>2 Regular</a:t>
            </a:r>
          </a:p>
          <a:p>
            <a:r>
              <a:rPr lang="es-CO" sz="2100"/>
              <a:t>3 Bueno</a:t>
            </a:r>
          </a:p>
          <a:p>
            <a:r>
              <a:rPr lang="es-CO" sz="2100"/>
              <a:t>4 Muy bueno</a:t>
            </a:r>
          </a:p>
          <a:p>
            <a:r>
              <a:rPr lang="es-CO" sz="2100"/>
              <a:t>5 Excelente</a:t>
            </a:r>
          </a:p>
        </p:txBody>
      </p:sp>
      <p:sp>
        <p:nvSpPr>
          <p:cNvPr id="9" name="Google Shape;121;p19">
            <a:extLst>
              <a:ext uri="{FF2B5EF4-FFF2-40B4-BE49-F238E27FC236}">
                <a16:creationId xmlns:a16="http://schemas.microsoft.com/office/drawing/2014/main" id="{3F7F651B-6948-D0BD-EFB9-245C5DB7EE10}"/>
              </a:ext>
            </a:extLst>
          </p:cNvPr>
          <p:cNvSpPr txBox="1"/>
          <p:nvPr/>
        </p:nvSpPr>
        <p:spPr>
          <a:xfrm rot="16200000">
            <a:off x="-4044591" y="4276571"/>
            <a:ext cx="8645897" cy="615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algn="r"/>
            <a:r>
              <a:rPr lang="es" sz="1601">
                <a:solidFill>
                  <a:srgbClr val="B7B7B7"/>
                </a:solidFill>
                <a:latin typeface="Lato"/>
                <a:ea typeface="Lato"/>
                <a:cs typeface="Lato"/>
                <a:sym typeface="Lato"/>
              </a:rPr>
              <a:t>8° Jornada Técnica del Comité de Distribución</a:t>
            </a:r>
            <a:endParaRPr sz="1601">
              <a:solidFill>
                <a:srgbClr val="B7B7B7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8287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7"/>
          <p:cNvSpPr/>
          <p:nvPr/>
        </p:nvSpPr>
        <p:spPr>
          <a:xfrm>
            <a:off x="0" y="0"/>
            <a:ext cx="685800" cy="10287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82" name="Google Shape;382;p27"/>
          <p:cNvSpPr/>
          <p:nvPr/>
        </p:nvSpPr>
        <p:spPr>
          <a:xfrm>
            <a:off x="0" y="9391850"/>
            <a:ext cx="685800" cy="895200"/>
          </a:xfrm>
          <a:prstGeom prst="rect">
            <a:avLst/>
          </a:prstGeom>
          <a:solidFill>
            <a:srgbClr val="BE1C77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83" name="Google Shape;383;p27"/>
          <p:cNvSpPr txBox="1"/>
          <p:nvPr/>
        </p:nvSpPr>
        <p:spPr>
          <a:xfrm>
            <a:off x="0" y="9523550"/>
            <a:ext cx="685800" cy="615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algn="ctr"/>
            <a:r>
              <a:rPr lang="es" sz="160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13</a:t>
            </a:r>
            <a:endParaRPr sz="1601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3" name="AutoShape 1" descr="Andeg">
            <a:extLst>
              <a:ext uri="{FF2B5EF4-FFF2-40B4-BE49-F238E27FC236}">
                <a16:creationId xmlns:a16="http://schemas.microsoft.com/office/drawing/2014/main" id="{F99DFE74-9A15-427F-AC5B-C273B54606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2301" y="3365501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O" sz="3600"/>
          </a:p>
        </p:txBody>
      </p:sp>
      <p:sp>
        <p:nvSpPr>
          <p:cNvPr id="4" name="AutoShape 2" descr="Andeg">
            <a:extLst>
              <a:ext uri="{FF2B5EF4-FFF2-40B4-BE49-F238E27FC236}">
                <a16:creationId xmlns:a16="http://schemas.microsoft.com/office/drawing/2014/main" id="{2380FDED-28AC-4089-9E9A-927E38F94F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2301" y="3365501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O" sz="3600"/>
          </a:p>
        </p:txBody>
      </p:sp>
      <p:sp>
        <p:nvSpPr>
          <p:cNvPr id="6" name="AutoShape 3" descr="Andeg">
            <a:extLst>
              <a:ext uri="{FF2B5EF4-FFF2-40B4-BE49-F238E27FC236}">
                <a16:creationId xmlns:a16="http://schemas.microsoft.com/office/drawing/2014/main" id="{23EE7CEA-CD4C-46D5-B5B0-AE08C6CC3A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2301" y="3365501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O" sz="3600"/>
          </a:p>
        </p:txBody>
      </p:sp>
      <p:sp>
        <p:nvSpPr>
          <p:cNvPr id="8" name="AutoShape 1" descr="Andeg">
            <a:extLst>
              <a:ext uri="{FF2B5EF4-FFF2-40B4-BE49-F238E27FC236}">
                <a16:creationId xmlns:a16="http://schemas.microsoft.com/office/drawing/2014/main" id="{F99DFE74-9A15-427F-AC5B-C273B54606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2301" y="3365501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O" sz="3600"/>
          </a:p>
        </p:txBody>
      </p:sp>
      <p:sp>
        <p:nvSpPr>
          <p:cNvPr id="10" name="AutoShape 2" descr="Andeg">
            <a:extLst>
              <a:ext uri="{FF2B5EF4-FFF2-40B4-BE49-F238E27FC236}">
                <a16:creationId xmlns:a16="http://schemas.microsoft.com/office/drawing/2014/main" id="{2380FDED-28AC-4089-9E9A-927E38F94F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2301" y="3365501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O" sz="3600"/>
          </a:p>
        </p:txBody>
      </p:sp>
      <p:sp>
        <p:nvSpPr>
          <p:cNvPr id="11" name="AutoShape 3" descr="Andeg">
            <a:extLst>
              <a:ext uri="{FF2B5EF4-FFF2-40B4-BE49-F238E27FC236}">
                <a16:creationId xmlns:a16="http://schemas.microsoft.com/office/drawing/2014/main" id="{23EE7CEA-CD4C-46D5-B5B0-AE08C6CC3A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2301" y="3365501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O" sz="3600"/>
          </a:p>
        </p:txBody>
      </p:sp>
      <p:sp>
        <p:nvSpPr>
          <p:cNvPr id="27" name="Google Shape;378;p27">
            <a:extLst>
              <a:ext uri="{FF2B5EF4-FFF2-40B4-BE49-F238E27FC236}">
                <a16:creationId xmlns:a16="http://schemas.microsoft.com/office/drawing/2014/main" id="{2188C921-197A-7B2D-771B-345478B103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60967" y="365226"/>
            <a:ext cx="11830200" cy="792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37150" tIns="68550" rIns="137150" bIns="68550" rtlCol="0" anchor="ctr" anchorCtr="0">
            <a:normAutofit/>
          </a:bodyPr>
          <a:lstStyle/>
          <a:p>
            <a:r>
              <a:rPr lang="en-US" sz="3200" err="1">
                <a:solidFill>
                  <a:srgbClr val="666666"/>
                </a:solidFill>
              </a:rPr>
              <a:t>Califique</a:t>
            </a:r>
            <a:r>
              <a:rPr lang="en-US" sz="3200">
                <a:solidFill>
                  <a:srgbClr val="666666"/>
                </a:solidFill>
              </a:rPr>
              <a:t> la </a:t>
            </a:r>
            <a:r>
              <a:rPr lang="en-US" sz="3200" err="1">
                <a:solidFill>
                  <a:srgbClr val="666666"/>
                </a:solidFill>
              </a:rPr>
              <a:t>organización</a:t>
            </a:r>
            <a:r>
              <a:rPr lang="en-US" sz="3200">
                <a:solidFill>
                  <a:srgbClr val="666666"/>
                </a:solidFill>
              </a:rPr>
              <a:t> del </a:t>
            </a:r>
            <a:r>
              <a:rPr lang="en-US" sz="3200" err="1">
                <a:solidFill>
                  <a:srgbClr val="666666"/>
                </a:solidFill>
              </a:rPr>
              <a:t>evento</a:t>
            </a:r>
          </a:p>
        </p:txBody>
      </p:sp>
      <p:sp>
        <p:nvSpPr>
          <p:cNvPr id="36" name="Rectángulo: esquinas redondeadas 18">
            <a:extLst>
              <a:ext uri="{FF2B5EF4-FFF2-40B4-BE49-F238E27FC236}">
                <a16:creationId xmlns:a16="http://schemas.microsoft.com/office/drawing/2014/main" id="{13DCE821-DD26-8E66-96AC-C22B1262195F}"/>
              </a:ext>
            </a:extLst>
          </p:cNvPr>
          <p:cNvSpPr/>
          <p:nvPr/>
        </p:nvSpPr>
        <p:spPr>
          <a:xfrm>
            <a:off x="996178" y="7379405"/>
            <a:ext cx="4314026" cy="2537748"/>
          </a:xfrm>
          <a:prstGeom prst="round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s-CO" sz="2801"/>
          </a:p>
        </p:txBody>
      </p:sp>
      <p:sp>
        <p:nvSpPr>
          <p:cNvPr id="37" name="CuadroTexto 17">
            <a:extLst>
              <a:ext uri="{FF2B5EF4-FFF2-40B4-BE49-F238E27FC236}">
                <a16:creationId xmlns:a16="http://schemas.microsoft.com/office/drawing/2014/main" id="{60C342FD-CACE-6DB1-6440-089018EF2C82}"/>
              </a:ext>
            </a:extLst>
          </p:cNvPr>
          <p:cNvSpPr txBox="1"/>
          <p:nvPr/>
        </p:nvSpPr>
        <p:spPr>
          <a:xfrm>
            <a:off x="1102478" y="7799256"/>
            <a:ext cx="4207727" cy="1477328"/>
          </a:xfrm>
          <a:prstGeom prst="rect">
            <a:avLst/>
          </a:prstGeom>
          <a:noFill/>
        </p:spPr>
        <p:txBody>
          <a:bodyPr wrap="square" lIns="182880" tIns="91440" rIns="182880" bIns="9144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O" sz="2100" b="1"/>
              <a:t>Resultados:</a:t>
            </a:r>
          </a:p>
          <a:p>
            <a:endParaRPr lang="es-CO" sz="2100" b="1"/>
          </a:p>
          <a:p>
            <a:r>
              <a:rPr lang="es-CO" sz="2100"/>
              <a:t>La calificación del evento fue calificada como Excelente. </a:t>
            </a:r>
            <a:endParaRPr lang="es-CO" sz="2100" b="1"/>
          </a:p>
        </p:txBody>
      </p:sp>
      <p:sp>
        <p:nvSpPr>
          <p:cNvPr id="2" name="Google Shape;121;p19">
            <a:extLst>
              <a:ext uri="{FF2B5EF4-FFF2-40B4-BE49-F238E27FC236}">
                <a16:creationId xmlns:a16="http://schemas.microsoft.com/office/drawing/2014/main" id="{247F2C70-248E-A7B6-31BA-CAEA9421D89F}"/>
              </a:ext>
            </a:extLst>
          </p:cNvPr>
          <p:cNvSpPr txBox="1"/>
          <p:nvPr/>
        </p:nvSpPr>
        <p:spPr>
          <a:xfrm rot="16200000">
            <a:off x="-4044591" y="4276571"/>
            <a:ext cx="8645897" cy="615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algn="r"/>
            <a:r>
              <a:rPr lang="es" sz="1601">
                <a:solidFill>
                  <a:srgbClr val="B7B7B7"/>
                </a:solidFill>
                <a:latin typeface="Lato"/>
                <a:ea typeface="Lato"/>
                <a:cs typeface="Lato"/>
                <a:sym typeface="Lato"/>
              </a:rPr>
              <a:t>8° Jornada Técnica del Comité de Distribución</a:t>
            </a:r>
            <a:endParaRPr sz="1601">
              <a:solidFill>
                <a:srgbClr val="B7B7B7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45ED678-804D-28FE-9D9B-777F4138C2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0580" y="1538281"/>
            <a:ext cx="8817510" cy="736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7"/>
          <p:cNvSpPr/>
          <p:nvPr/>
        </p:nvSpPr>
        <p:spPr>
          <a:xfrm>
            <a:off x="0" y="0"/>
            <a:ext cx="685800" cy="10287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82" name="Google Shape;382;p27"/>
          <p:cNvSpPr/>
          <p:nvPr/>
        </p:nvSpPr>
        <p:spPr>
          <a:xfrm>
            <a:off x="0" y="9391850"/>
            <a:ext cx="685800" cy="895200"/>
          </a:xfrm>
          <a:prstGeom prst="rect">
            <a:avLst/>
          </a:prstGeom>
          <a:solidFill>
            <a:srgbClr val="BE1C77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83" name="Google Shape;383;p27"/>
          <p:cNvSpPr txBox="1"/>
          <p:nvPr/>
        </p:nvSpPr>
        <p:spPr>
          <a:xfrm>
            <a:off x="0" y="9523550"/>
            <a:ext cx="685800" cy="615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algn="ctr"/>
            <a:r>
              <a:rPr lang="es" sz="160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14</a:t>
            </a:r>
            <a:endParaRPr sz="1601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3" name="AutoShape 1" descr="Andeg">
            <a:extLst>
              <a:ext uri="{FF2B5EF4-FFF2-40B4-BE49-F238E27FC236}">
                <a16:creationId xmlns:a16="http://schemas.microsoft.com/office/drawing/2014/main" id="{F99DFE74-9A15-427F-AC5B-C273B54606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2301" y="3365501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O" sz="3600"/>
          </a:p>
        </p:txBody>
      </p:sp>
      <p:sp>
        <p:nvSpPr>
          <p:cNvPr id="4" name="AutoShape 2" descr="Andeg">
            <a:extLst>
              <a:ext uri="{FF2B5EF4-FFF2-40B4-BE49-F238E27FC236}">
                <a16:creationId xmlns:a16="http://schemas.microsoft.com/office/drawing/2014/main" id="{2380FDED-28AC-4089-9E9A-927E38F94F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2301" y="3365501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O" sz="3600"/>
          </a:p>
        </p:txBody>
      </p:sp>
      <p:sp>
        <p:nvSpPr>
          <p:cNvPr id="6" name="AutoShape 3" descr="Andeg">
            <a:extLst>
              <a:ext uri="{FF2B5EF4-FFF2-40B4-BE49-F238E27FC236}">
                <a16:creationId xmlns:a16="http://schemas.microsoft.com/office/drawing/2014/main" id="{23EE7CEA-CD4C-46D5-B5B0-AE08C6CC3A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2301" y="3365501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O" sz="3600"/>
          </a:p>
        </p:txBody>
      </p:sp>
      <p:sp>
        <p:nvSpPr>
          <p:cNvPr id="8" name="AutoShape 1" descr="Andeg">
            <a:extLst>
              <a:ext uri="{FF2B5EF4-FFF2-40B4-BE49-F238E27FC236}">
                <a16:creationId xmlns:a16="http://schemas.microsoft.com/office/drawing/2014/main" id="{F99DFE74-9A15-427F-AC5B-C273B54606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2301" y="3365501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O" sz="3600"/>
          </a:p>
        </p:txBody>
      </p:sp>
      <p:sp>
        <p:nvSpPr>
          <p:cNvPr id="10" name="AutoShape 2" descr="Andeg">
            <a:extLst>
              <a:ext uri="{FF2B5EF4-FFF2-40B4-BE49-F238E27FC236}">
                <a16:creationId xmlns:a16="http://schemas.microsoft.com/office/drawing/2014/main" id="{2380FDED-28AC-4089-9E9A-927E38F94F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2301" y="3365501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O" sz="3600"/>
          </a:p>
        </p:txBody>
      </p:sp>
      <p:sp>
        <p:nvSpPr>
          <p:cNvPr id="11" name="AutoShape 3" descr="Andeg">
            <a:extLst>
              <a:ext uri="{FF2B5EF4-FFF2-40B4-BE49-F238E27FC236}">
                <a16:creationId xmlns:a16="http://schemas.microsoft.com/office/drawing/2014/main" id="{23EE7CEA-CD4C-46D5-B5B0-AE08C6CC3A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2301" y="3365501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O" sz="3600"/>
          </a:p>
        </p:txBody>
      </p:sp>
      <p:sp>
        <p:nvSpPr>
          <p:cNvPr id="27" name="Google Shape;378;p27">
            <a:extLst>
              <a:ext uri="{FF2B5EF4-FFF2-40B4-BE49-F238E27FC236}">
                <a16:creationId xmlns:a16="http://schemas.microsoft.com/office/drawing/2014/main" id="{2188C921-197A-7B2D-771B-345478B103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06290" y="365226"/>
            <a:ext cx="11830200" cy="792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37150" tIns="68550" rIns="137150" bIns="68550" rtlCol="0" anchor="ctr" anchorCtr="0">
            <a:normAutofit/>
          </a:bodyPr>
          <a:lstStyle/>
          <a:p>
            <a:r>
              <a:rPr lang="en-US" sz="3200">
                <a:solidFill>
                  <a:srgbClr val="666666"/>
                </a:solidFill>
              </a:rPr>
              <a:t>¿</a:t>
            </a:r>
            <a:r>
              <a:rPr lang="en-US" sz="3200" err="1">
                <a:solidFill>
                  <a:srgbClr val="666666"/>
                </a:solidFill>
              </a:rPr>
              <a:t>Cómo</a:t>
            </a:r>
            <a:r>
              <a:rPr lang="en-US" sz="3200">
                <a:solidFill>
                  <a:srgbClr val="666666"/>
                </a:solidFill>
              </a:rPr>
              <a:t> </a:t>
            </a:r>
            <a:r>
              <a:rPr lang="en-US" sz="3200" err="1">
                <a:solidFill>
                  <a:srgbClr val="666666"/>
                </a:solidFill>
              </a:rPr>
              <a:t>fue</a:t>
            </a:r>
            <a:r>
              <a:rPr lang="en-US" sz="3200">
                <a:solidFill>
                  <a:srgbClr val="666666"/>
                </a:solidFill>
              </a:rPr>
              <a:t> </a:t>
            </a:r>
            <a:r>
              <a:rPr lang="en-US" sz="3200" err="1">
                <a:solidFill>
                  <a:srgbClr val="666666"/>
                </a:solidFill>
              </a:rPr>
              <a:t>su</a:t>
            </a:r>
            <a:r>
              <a:rPr lang="en-US" sz="3200">
                <a:solidFill>
                  <a:srgbClr val="666666"/>
                </a:solidFill>
              </a:rPr>
              <a:t> </a:t>
            </a:r>
            <a:r>
              <a:rPr lang="en-US" sz="3200" err="1">
                <a:solidFill>
                  <a:srgbClr val="666666"/>
                </a:solidFill>
              </a:rPr>
              <a:t>experiencia</a:t>
            </a:r>
            <a:r>
              <a:rPr lang="en-US" sz="3200">
                <a:solidFill>
                  <a:srgbClr val="666666"/>
                </a:solidFill>
              </a:rPr>
              <a:t> </a:t>
            </a:r>
            <a:r>
              <a:rPr lang="en-US" sz="3200" err="1">
                <a:solidFill>
                  <a:srgbClr val="666666"/>
                </a:solidFill>
              </a:rPr>
              <a:t>en</a:t>
            </a:r>
            <a:r>
              <a:rPr lang="en-US" sz="3200">
                <a:solidFill>
                  <a:srgbClr val="666666"/>
                </a:solidFill>
              </a:rPr>
              <a:t> </a:t>
            </a:r>
            <a:r>
              <a:rPr lang="en-US" sz="3200" err="1">
                <a:solidFill>
                  <a:srgbClr val="666666"/>
                </a:solidFill>
              </a:rPr>
              <a:t>el</a:t>
            </a:r>
            <a:r>
              <a:rPr lang="en-US" sz="3200">
                <a:solidFill>
                  <a:srgbClr val="666666"/>
                </a:solidFill>
              </a:rPr>
              <a:t> punto de </a:t>
            </a:r>
            <a:r>
              <a:rPr lang="en-US" sz="3200" err="1">
                <a:solidFill>
                  <a:srgbClr val="666666"/>
                </a:solidFill>
              </a:rPr>
              <a:t>registro</a:t>
            </a:r>
            <a:r>
              <a:rPr lang="en-US" sz="3200">
                <a:solidFill>
                  <a:srgbClr val="666666"/>
                </a:solidFill>
              </a:rPr>
              <a:t>?</a:t>
            </a:r>
          </a:p>
        </p:txBody>
      </p:sp>
      <p:sp>
        <p:nvSpPr>
          <p:cNvPr id="36" name="Rectángulo: esquinas redondeadas 18">
            <a:extLst>
              <a:ext uri="{FF2B5EF4-FFF2-40B4-BE49-F238E27FC236}">
                <a16:creationId xmlns:a16="http://schemas.microsoft.com/office/drawing/2014/main" id="{13DCE821-DD26-8E66-96AC-C22B1262195F}"/>
              </a:ext>
            </a:extLst>
          </p:cNvPr>
          <p:cNvSpPr/>
          <p:nvPr/>
        </p:nvSpPr>
        <p:spPr>
          <a:xfrm>
            <a:off x="996178" y="7379405"/>
            <a:ext cx="4314026" cy="2537748"/>
          </a:xfrm>
          <a:prstGeom prst="round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s-CO" sz="2801"/>
          </a:p>
        </p:txBody>
      </p:sp>
      <p:sp>
        <p:nvSpPr>
          <p:cNvPr id="37" name="CuadroTexto 17">
            <a:extLst>
              <a:ext uri="{FF2B5EF4-FFF2-40B4-BE49-F238E27FC236}">
                <a16:creationId xmlns:a16="http://schemas.microsoft.com/office/drawing/2014/main" id="{60C342FD-CACE-6DB1-6440-089018EF2C82}"/>
              </a:ext>
            </a:extLst>
          </p:cNvPr>
          <p:cNvSpPr txBox="1"/>
          <p:nvPr/>
        </p:nvSpPr>
        <p:spPr>
          <a:xfrm>
            <a:off x="1102478" y="7799255"/>
            <a:ext cx="4207727" cy="1800493"/>
          </a:xfrm>
          <a:prstGeom prst="rect">
            <a:avLst/>
          </a:prstGeom>
          <a:noFill/>
        </p:spPr>
        <p:txBody>
          <a:bodyPr wrap="square" lIns="182880" tIns="91440" rIns="182880" bIns="9144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O" sz="2100" b="1"/>
              <a:t>Resultados:</a:t>
            </a:r>
          </a:p>
          <a:p>
            <a:endParaRPr lang="es-CO" sz="2100" b="1"/>
          </a:p>
          <a:p>
            <a:r>
              <a:rPr lang="es-CO" sz="2100"/>
              <a:t>La mayoría de las personas tuvieron una Excelente experiencia en el registro.</a:t>
            </a:r>
          </a:p>
        </p:txBody>
      </p:sp>
      <p:sp>
        <p:nvSpPr>
          <p:cNvPr id="5" name="Google Shape;121;p19">
            <a:extLst>
              <a:ext uri="{FF2B5EF4-FFF2-40B4-BE49-F238E27FC236}">
                <a16:creationId xmlns:a16="http://schemas.microsoft.com/office/drawing/2014/main" id="{2EA888BA-E1DC-F2B2-514D-4E0ED46B6AF4}"/>
              </a:ext>
            </a:extLst>
          </p:cNvPr>
          <p:cNvSpPr txBox="1"/>
          <p:nvPr/>
        </p:nvSpPr>
        <p:spPr>
          <a:xfrm rot="16200000">
            <a:off x="-4044591" y="4276571"/>
            <a:ext cx="8645897" cy="615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algn="r"/>
            <a:r>
              <a:rPr lang="es" sz="1601">
                <a:solidFill>
                  <a:srgbClr val="B7B7B7"/>
                </a:solidFill>
                <a:latin typeface="Lato"/>
                <a:ea typeface="Lato"/>
                <a:cs typeface="Lato"/>
                <a:sym typeface="Lato"/>
              </a:rPr>
              <a:t>8° Jornada Técnica del Comité de Distribución</a:t>
            </a:r>
            <a:endParaRPr sz="1601">
              <a:solidFill>
                <a:srgbClr val="B7B7B7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A9320F6-CE6E-5101-0606-C98FBB829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7591" y="1639845"/>
            <a:ext cx="7667598" cy="730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68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7"/>
          <p:cNvSpPr/>
          <p:nvPr/>
        </p:nvSpPr>
        <p:spPr>
          <a:xfrm>
            <a:off x="0" y="0"/>
            <a:ext cx="685800" cy="10287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82" name="Google Shape;382;p27"/>
          <p:cNvSpPr/>
          <p:nvPr/>
        </p:nvSpPr>
        <p:spPr>
          <a:xfrm>
            <a:off x="0" y="9391850"/>
            <a:ext cx="685800" cy="895200"/>
          </a:xfrm>
          <a:prstGeom prst="rect">
            <a:avLst/>
          </a:prstGeom>
          <a:solidFill>
            <a:srgbClr val="BE1C77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83" name="Google Shape;383;p27"/>
          <p:cNvSpPr txBox="1"/>
          <p:nvPr/>
        </p:nvSpPr>
        <p:spPr>
          <a:xfrm>
            <a:off x="0" y="9523550"/>
            <a:ext cx="685800" cy="615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algn="ctr"/>
            <a:r>
              <a:rPr lang="es" sz="160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15</a:t>
            </a:r>
            <a:endParaRPr sz="1601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3" name="AutoShape 1" descr="Andeg">
            <a:extLst>
              <a:ext uri="{FF2B5EF4-FFF2-40B4-BE49-F238E27FC236}">
                <a16:creationId xmlns:a16="http://schemas.microsoft.com/office/drawing/2014/main" id="{F99DFE74-9A15-427F-AC5B-C273B54606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2301" y="3365501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O" sz="3600"/>
          </a:p>
        </p:txBody>
      </p:sp>
      <p:sp>
        <p:nvSpPr>
          <p:cNvPr id="4" name="AutoShape 2" descr="Andeg">
            <a:extLst>
              <a:ext uri="{FF2B5EF4-FFF2-40B4-BE49-F238E27FC236}">
                <a16:creationId xmlns:a16="http://schemas.microsoft.com/office/drawing/2014/main" id="{2380FDED-28AC-4089-9E9A-927E38F94F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2301" y="3365501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O" sz="3600"/>
          </a:p>
        </p:txBody>
      </p:sp>
      <p:sp>
        <p:nvSpPr>
          <p:cNvPr id="6" name="AutoShape 3" descr="Andeg">
            <a:extLst>
              <a:ext uri="{FF2B5EF4-FFF2-40B4-BE49-F238E27FC236}">
                <a16:creationId xmlns:a16="http://schemas.microsoft.com/office/drawing/2014/main" id="{23EE7CEA-CD4C-46D5-B5B0-AE08C6CC3A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2301" y="3365501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O" sz="3600"/>
          </a:p>
        </p:txBody>
      </p:sp>
      <p:sp>
        <p:nvSpPr>
          <p:cNvPr id="8" name="AutoShape 1" descr="Andeg">
            <a:extLst>
              <a:ext uri="{FF2B5EF4-FFF2-40B4-BE49-F238E27FC236}">
                <a16:creationId xmlns:a16="http://schemas.microsoft.com/office/drawing/2014/main" id="{F99DFE74-9A15-427F-AC5B-C273B54606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2301" y="3365501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O" sz="3600"/>
          </a:p>
        </p:txBody>
      </p:sp>
      <p:sp>
        <p:nvSpPr>
          <p:cNvPr id="10" name="AutoShape 2" descr="Andeg">
            <a:extLst>
              <a:ext uri="{FF2B5EF4-FFF2-40B4-BE49-F238E27FC236}">
                <a16:creationId xmlns:a16="http://schemas.microsoft.com/office/drawing/2014/main" id="{2380FDED-28AC-4089-9E9A-927E38F94F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2301" y="3365501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O" sz="3600"/>
          </a:p>
        </p:txBody>
      </p:sp>
      <p:sp>
        <p:nvSpPr>
          <p:cNvPr id="11" name="AutoShape 3" descr="Andeg">
            <a:extLst>
              <a:ext uri="{FF2B5EF4-FFF2-40B4-BE49-F238E27FC236}">
                <a16:creationId xmlns:a16="http://schemas.microsoft.com/office/drawing/2014/main" id="{23EE7CEA-CD4C-46D5-B5B0-AE08C6CC3A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2301" y="3365501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O" sz="3600"/>
          </a:p>
        </p:txBody>
      </p:sp>
      <p:sp>
        <p:nvSpPr>
          <p:cNvPr id="27" name="Google Shape;378;p27">
            <a:extLst>
              <a:ext uri="{FF2B5EF4-FFF2-40B4-BE49-F238E27FC236}">
                <a16:creationId xmlns:a16="http://schemas.microsoft.com/office/drawing/2014/main" id="{2188C921-197A-7B2D-771B-345478B103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67992" y="380070"/>
            <a:ext cx="11830200" cy="792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37150" tIns="68550" rIns="137150" bIns="68550" rtlCol="0" anchor="ctr" anchorCtr="0">
            <a:normAutofit/>
          </a:bodyPr>
          <a:lstStyle/>
          <a:p>
            <a:r>
              <a:rPr lang="en-US" sz="3200">
                <a:solidFill>
                  <a:srgbClr val="666666"/>
                </a:solidFill>
              </a:rPr>
              <a:t>¿</a:t>
            </a:r>
            <a:r>
              <a:rPr lang="en-US" sz="3200" err="1">
                <a:solidFill>
                  <a:srgbClr val="666666"/>
                </a:solidFill>
              </a:rPr>
              <a:t>Considera</a:t>
            </a:r>
            <a:r>
              <a:rPr lang="en-US" sz="3200">
                <a:solidFill>
                  <a:srgbClr val="666666"/>
                </a:solidFill>
              </a:rPr>
              <a:t> </a:t>
            </a:r>
            <a:r>
              <a:rPr lang="en-US" sz="3200" err="1">
                <a:solidFill>
                  <a:srgbClr val="666666"/>
                </a:solidFill>
              </a:rPr>
              <a:t>apropiada</a:t>
            </a:r>
            <a:r>
              <a:rPr lang="en-US" sz="3200">
                <a:solidFill>
                  <a:srgbClr val="666666"/>
                </a:solidFill>
              </a:rPr>
              <a:t> la </a:t>
            </a:r>
            <a:r>
              <a:rPr lang="en-US" sz="3200" err="1">
                <a:solidFill>
                  <a:srgbClr val="666666"/>
                </a:solidFill>
              </a:rPr>
              <a:t>fecha</a:t>
            </a:r>
            <a:r>
              <a:rPr lang="en-US" sz="3200">
                <a:solidFill>
                  <a:srgbClr val="666666"/>
                </a:solidFill>
              </a:rPr>
              <a:t> </a:t>
            </a:r>
            <a:r>
              <a:rPr lang="en-US" sz="3200" err="1">
                <a:solidFill>
                  <a:srgbClr val="666666"/>
                </a:solidFill>
              </a:rPr>
              <a:t>en</a:t>
            </a:r>
            <a:r>
              <a:rPr lang="en-US" sz="3200">
                <a:solidFill>
                  <a:srgbClr val="666666"/>
                </a:solidFill>
              </a:rPr>
              <a:t> la que se </a:t>
            </a:r>
            <a:r>
              <a:rPr lang="en-US" sz="3200" err="1">
                <a:solidFill>
                  <a:srgbClr val="666666"/>
                </a:solidFill>
              </a:rPr>
              <a:t>realizó</a:t>
            </a:r>
            <a:r>
              <a:rPr lang="en-US" sz="3200">
                <a:solidFill>
                  <a:srgbClr val="666666"/>
                </a:solidFill>
              </a:rPr>
              <a:t> </a:t>
            </a:r>
            <a:r>
              <a:rPr lang="en-US" sz="3200" err="1">
                <a:solidFill>
                  <a:srgbClr val="666666"/>
                </a:solidFill>
              </a:rPr>
              <a:t>el</a:t>
            </a:r>
            <a:r>
              <a:rPr lang="en-US" sz="3200">
                <a:solidFill>
                  <a:srgbClr val="666666"/>
                </a:solidFill>
              </a:rPr>
              <a:t> </a:t>
            </a:r>
            <a:r>
              <a:rPr lang="en-US" sz="3200" err="1">
                <a:solidFill>
                  <a:srgbClr val="666666"/>
                </a:solidFill>
              </a:rPr>
              <a:t>evento</a:t>
            </a:r>
            <a:r>
              <a:rPr lang="en-US" sz="3200">
                <a:solidFill>
                  <a:srgbClr val="666666"/>
                </a:solidFill>
              </a:rPr>
              <a:t>?</a:t>
            </a:r>
          </a:p>
        </p:txBody>
      </p:sp>
      <p:sp>
        <p:nvSpPr>
          <p:cNvPr id="36" name="Rectángulo: esquinas redondeadas 18">
            <a:extLst>
              <a:ext uri="{FF2B5EF4-FFF2-40B4-BE49-F238E27FC236}">
                <a16:creationId xmlns:a16="http://schemas.microsoft.com/office/drawing/2014/main" id="{13DCE821-DD26-8E66-96AC-C22B1262195F}"/>
              </a:ext>
            </a:extLst>
          </p:cNvPr>
          <p:cNvSpPr/>
          <p:nvPr/>
        </p:nvSpPr>
        <p:spPr>
          <a:xfrm>
            <a:off x="996178" y="7379405"/>
            <a:ext cx="4314026" cy="2537748"/>
          </a:xfrm>
          <a:prstGeom prst="round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s-CO" sz="2801"/>
          </a:p>
        </p:txBody>
      </p:sp>
      <p:sp>
        <p:nvSpPr>
          <p:cNvPr id="37" name="CuadroTexto 17">
            <a:extLst>
              <a:ext uri="{FF2B5EF4-FFF2-40B4-BE49-F238E27FC236}">
                <a16:creationId xmlns:a16="http://schemas.microsoft.com/office/drawing/2014/main" id="{60C342FD-CACE-6DB1-6440-089018EF2C82}"/>
              </a:ext>
            </a:extLst>
          </p:cNvPr>
          <p:cNvSpPr txBox="1"/>
          <p:nvPr/>
        </p:nvSpPr>
        <p:spPr>
          <a:xfrm>
            <a:off x="1102478" y="7650813"/>
            <a:ext cx="4207727" cy="2123658"/>
          </a:xfrm>
          <a:prstGeom prst="rect">
            <a:avLst/>
          </a:prstGeom>
          <a:noFill/>
        </p:spPr>
        <p:txBody>
          <a:bodyPr wrap="square" lIns="182880" tIns="91440" rIns="182880" bIns="9144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O" sz="2100" b="1"/>
              <a:t>Resultados:</a:t>
            </a:r>
          </a:p>
          <a:p>
            <a:endParaRPr lang="es-CO" sz="2100" b="1"/>
          </a:p>
          <a:p>
            <a:r>
              <a:rPr lang="es-CO" sz="2100"/>
              <a:t>El 96.9% de las personas estuvieron de acuerdo con la fecha en la que se realizó el evento. </a:t>
            </a:r>
            <a:endParaRPr lang="es-CO" sz="2100" b="1"/>
          </a:p>
        </p:txBody>
      </p:sp>
      <p:sp>
        <p:nvSpPr>
          <p:cNvPr id="2" name="Google Shape;121;p19">
            <a:extLst>
              <a:ext uri="{FF2B5EF4-FFF2-40B4-BE49-F238E27FC236}">
                <a16:creationId xmlns:a16="http://schemas.microsoft.com/office/drawing/2014/main" id="{72A160E2-610A-2576-2F18-F64689E999DF}"/>
              </a:ext>
            </a:extLst>
          </p:cNvPr>
          <p:cNvSpPr txBox="1"/>
          <p:nvPr/>
        </p:nvSpPr>
        <p:spPr>
          <a:xfrm rot="16200000">
            <a:off x="-4044591" y="4276571"/>
            <a:ext cx="8645897" cy="615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algn="r"/>
            <a:r>
              <a:rPr lang="es" sz="1601">
                <a:solidFill>
                  <a:srgbClr val="B7B7B7"/>
                </a:solidFill>
                <a:latin typeface="Lato"/>
                <a:ea typeface="Lato"/>
                <a:cs typeface="Lato"/>
                <a:sym typeface="Lato"/>
              </a:rPr>
              <a:t>8° Jornada Técnica del Comité de Distribución</a:t>
            </a:r>
            <a:endParaRPr sz="1601">
              <a:solidFill>
                <a:srgbClr val="B7B7B7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8667A1A-0E58-CE27-4383-94A38C664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9104" y="1423874"/>
            <a:ext cx="7967976" cy="796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50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7"/>
          <p:cNvSpPr/>
          <p:nvPr/>
        </p:nvSpPr>
        <p:spPr>
          <a:xfrm>
            <a:off x="0" y="0"/>
            <a:ext cx="685800" cy="10287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82" name="Google Shape;382;p27"/>
          <p:cNvSpPr/>
          <p:nvPr/>
        </p:nvSpPr>
        <p:spPr>
          <a:xfrm>
            <a:off x="0" y="9391850"/>
            <a:ext cx="685800" cy="895200"/>
          </a:xfrm>
          <a:prstGeom prst="rect">
            <a:avLst/>
          </a:prstGeom>
          <a:solidFill>
            <a:srgbClr val="BE1C77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83" name="Google Shape;383;p27"/>
          <p:cNvSpPr txBox="1"/>
          <p:nvPr/>
        </p:nvSpPr>
        <p:spPr>
          <a:xfrm>
            <a:off x="0" y="9523550"/>
            <a:ext cx="685800" cy="615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algn="ctr"/>
            <a:r>
              <a:rPr lang="es" sz="160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16</a:t>
            </a:r>
            <a:endParaRPr sz="1601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3" name="AutoShape 1" descr="Andeg">
            <a:extLst>
              <a:ext uri="{FF2B5EF4-FFF2-40B4-BE49-F238E27FC236}">
                <a16:creationId xmlns:a16="http://schemas.microsoft.com/office/drawing/2014/main" id="{F99DFE74-9A15-427F-AC5B-C273B54606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2301" y="3365501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O" sz="3600"/>
          </a:p>
        </p:txBody>
      </p:sp>
      <p:sp>
        <p:nvSpPr>
          <p:cNvPr id="4" name="AutoShape 2" descr="Andeg">
            <a:extLst>
              <a:ext uri="{FF2B5EF4-FFF2-40B4-BE49-F238E27FC236}">
                <a16:creationId xmlns:a16="http://schemas.microsoft.com/office/drawing/2014/main" id="{2380FDED-28AC-4089-9E9A-927E38F94F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2301" y="3365501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O" sz="3600"/>
          </a:p>
        </p:txBody>
      </p:sp>
      <p:sp>
        <p:nvSpPr>
          <p:cNvPr id="6" name="AutoShape 3" descr="Andeg">
            <a:extLst>
              <a:ext uri="{FF2B5EF4-FFF2-40B4-BE49-F238E27FC236}">
                <a16:creationId xmlns:a16="http://schemas.microsoft.com/office/drawing/2014/main" id="{23EE7CEA-CD4C-46D5-B5B0-AE08C6CC3A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2301" y="3365501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O" sz="3600"/>
          </a:p>
        </p:txBody>
      </p:sp>
      <p:sp>
        <p:nvSpPr>
          <p:cNvPr id="8" name="AutoShape 1" descr="Andeg">
            <a:extLst>
              <a:ext uri="{FF2B5EF4-FFF2-40B4-BE49-F238E27FC236}">
                <a16:creationId xmlns:a16="http://schemas.microsoft.com/office/drawing/2014/main" id="{F99DFE74-9A15-427F-AC5B-C273B54606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2301" y="3365501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O" sz="3600"/>
          </a:p>
        </p:txBody>
      </p:sp>
      <p:sp>
        <p:nvSpPr>
          <p:cNvPr id="10" name="AutoShape 2" descr="Andeg">
            <a:extLst>
              <a:ext uri="{FF2B5EF4-FFF2-40B4-BE49-F238E27FC236}">
                <a16:creationId xmlns:a16="http://schemas.microsoft.com/office/drawing/2014/main" id="{2380FDED-28AC-4089-9E9A-927E38F94F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2301" y="3365501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O" sz="3600"/>
          </a:p>
        </p:txBody>
      </p:sp>
      <p:sp>
        <p:nvSpPr>
          <p:cNvPr id="11" name="AutoShape 3" descr="Andeg">
            <a:extLst>
              <a:ext uri="{FF2B5EF4-FFF2-40B4-BE49-F238E27FC236}">
                <a16:creationId xmlns:a16="http://schemas.microsoft.com/office/drawing/2014/main" id="{23EE7CEA-CD4C-46D5-B5B0-AE08C6CC3A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2301" y="3365501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O" sz="3600"/>
          </a:p>
        </p:txBody>
      </p:sp>
      <p:sp>
        <p:nvSpPr>
          <p:cNvPr id="27" name="Google Shape;378;p27">
            <a:extLst>
              <a:ext uri="{FF2B5EF4-FFF2-40B4-BE49-F238E27FC236}">
                <a16:creationId xmlns:a16="http://schemas.microsoft.com/office/drawing/2014/main" id="{2188C921-197A-7B2D-771B-345478B103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36724" y="587888"/>
            <a:ext cx="13834160" cy="792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37150" tIns="68550" rIns="137150" bIns="68550" rtlCol="0" anchor="ctr" anchorCtr="0">
            <a:normAutofit/>
          </a:bodyPr>
          <a:lstStyle/>
          <a:p>
            <a:r>
              <a:rPr lang="en-US" sz="3200">
                <a:solidFill>
                  <a:srgbClr val="666666"/>
                </a:solidFill>
              </a:rPr>
              <a:t>¿</a:t>
            </a:r>
            <a:r>
              <a:rPr lang="en-US" sz="3200" err="1">
                <a:solidFill>
                  <a:srgbClr val="666666"/>
                </a:solidFill>
              </a:rPr>
              <a:t>Cómo</a:t>
            </a:r>
            <a:r>
              <a:rPr lang="en-US" sz="3200">
                <a:solidFill>
                  <a:srgbClr val="666666"/>
                </a:solidFill>
              </a:rPr>
              <a:t> </a:t>
            </a:r>
            <a:r>
              <a:rPr lang="en-US" sz="3200" err="1">
                <a:solidFill>
                  <a:srgbClr val="666666"/>
                </a:solidFill>
              </a:rPr>
              <a:t>califica</a:t>
            </a:r>
            <a:r>
              <a:rPr lang="en-US" sz="3200">
                <a:solidFill>
                  <a:srgbClr val="666666"/>
                </a:solidFill>
              </a:rPr>
              <a:t> la </a:t>
            </a:r>
            <a:r>
              <a:rPr lang="en-US" sz="3200" err="1">
                <a:solidFill>
                  <a:srgbClr val="666666"/>
                </a:solidFill>
              </a:rPr>
              <a:t>presentadora</a:t>
            </a:r>
            <a:r>
              <a:rPr lang="en-US" sz="3200">
                <a:solidFill>
                  <a:srgbClr val="666666"/>
                </a:solidFill>
              </a:rPr>
              <a:t> del </a:t>
            </a:r>
            <a:r>
              <a:rPr lang="en-US" sz="3200" err="1">
                <a:solidFill>
                  <a:srgbClr val="666666"/>
                </a:solidFill>
              </a:rPr>
              <a:t>evento</a:t>
            </a:r>
            <a:r>
              <a:rPr lang="en-US" sz="3200">
                <a:solidFill>
                  <a:srgbClr val="666666"/>
                </a:solidFill>
              </a:rPr>
              <a:t>?</a:t>
            </a:r>
          </a:p>
        </p:txBody>
      </p:sp>
      <p:sp>
        <p:nvSpPr>
          <p:cNvPr id="36" name="Rectángulo: esquinas redondeadas 18">
            <a:extLst>
              <a:ext uri="{FF2B5EF4-FFF2-40B4-BE49-F238E27FC236}">
                <a16:creationId xmlns:a16="http://schemas.microsoft.com/office/drawing/2014/main" id="{13DCE821-DD26-8E66-96AC-C22B1262195F}"/>
              </a:ext>
            </a:extLst>
          </p:cNvPr>
          <p:cNvSpPr/>
          <p:nvPr/>
        </p:nvSpPr>
        <p:spPr>
          <a:xfrm>
            <a:off x="996178" y="7379405"/>
            <a:ext cx="4314026" cy="2537748"/>
          </a:xfrm>
          <a:prstGeom prst="round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s-CO" sz="2801"/>
          </a:p>
        </p:txBody>
      </p:sp>
      <p:sp>
        <p:nvSpPr>
          <p:cNvPr id="37" name="CuadroTexto 17">
            <a:extLst>
              <a:ext uri="{FF2B5EF4-FFF2-40B4-BE49-F238E27FC236}">
                <a16:creationId xmlns:a16="http://schemas.microsoft.com/office/drawing/2014/main" id="{60C342FD-CACE-6DB1-6440-089018EF2C82}"/>
              </a:ext>
            </a:extLst>
          </p:cNvPr>
          <p:cNvSpPr txBox="1"/>
          <p:nvPr/>
        </p:nvSpPr>
        <p:spPr>
          <a:xfrm>
            <a:off x="1049327" y="7734896"/>
            <a:ext cx="4207727" cy="1477328"/>
          </a:xfrm>
          <a:prstGeom prst="rect">
            <a:avLst/>
          </a:prstGeom>
          <a:noFill/>
        </p:spPr>
        <p:txBody>
          <a:bodyPr wrap="square" lIns="182880" tIns="91440" rIns="182880" bIns="9144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O" sz="2100" b="1"/>
              <a:t>Resultados:</a:t>
            </a:r>
          </a:p>
          <a:p>
            <a:endParaRPr lang="es-CO" sz="2100" b="1"/>
          </a:p>
          <a:p>
            <a:r>
              <a:rPr lang="es-CO" sz="2100"/>
              <a:t>El 87,5% calificaron a la presentadora como Excelente. </a:t>
            </a:r>
          </a:p>
        </p:txBody>
      </p:sp>
      <p:sp>
        <p:nvSpPr>
          <p:cNvPr id="2" name="Google Shape;121;p19">
            <a:extLst>
              <a:ext uri="{FF2B5EF4-FFF2-40B4-BE49-F238E27FC236}">
                <a16:creationId xmlns:a16="http://schemas.microsoft.com/office/drawing/2014/main" id="{A430CE17-99DE-0389-BE97-3A3D31F1B49B}"/>
              </a:ext>
            </a:extLst>
          </p:cNvPr>
          <p:cNvSpPr txBox="1"/>
          <p:nvPr/>
        </p:nvSpPr>
        <p:spPr>
          <a:xfrm rot="16200000">
            <a:off x="-4044591" y="4276571"/>
            <a:ext cx="8645897" cy="615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algn="r"/>
            <a:r>
              <a:rPr lang="es" sz="1601">
                <a:solidFill>
                  <a:srgbClr val="B7B7B7"/>
                </a:solidFill>
                <a:latin typeface="Lato"/>
                <a:ea typeface="Lato"/>
                <a:cs typeface="Lato"/>
                <a:sym typeface="Lato"/>
              </a:rPr>
              <a:t>8° Jornada Técnica del Comité de Distribución</a:t>
            </a:r>
            <a:endParaRPr sz="1601">
              <a:solidFill>
                <a:srgbClr val="B7B7B7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4E3602B-1E16-C681-921B-F7A022FA65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0580" y="1873535"/>
            <a:ext cx="7357220" cy="733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65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7"/>
          <p:cNvSpPr/>
          <p:nvPr/>
        </p:nvSpPr>
        <p:spPr>
          <a:xfrm>
            <a:off x="0" y="0"/>
            <a:ext cx="685800" cy="10287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82" name="Google Shape;382;p27"/>
          <p:cNvSpPr/>
          <p:nvPr/>
        </p:nvSpPr>
        <p:spPr>
          <a:xfrm>
            <a:off x="0" y="9391850"/>
            <a:ext cx="685800" cy="895200"/>
          </a:xfrm>
          <a:prstGeom prst="rect">
            <a:avLst/>
          </a:prstGeom>
          <a:solidFill>
            <a:srgbClr val="BE1C77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83" name="Google Shape;383;p27"/>
          <p:cNvSpPr txBox="1"/>
          <p:nvPr/>
        </p:nvSpPr>
        <p:spPr>
          <a:xfrm>
            <a:off x="0" y="9523550"/>
            <a:ext cx="685800" cy="615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algn="ctr"/>
            <a:r>
              <a:rPr lang="es" sz="160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17</a:t>
            </a:r>
            <a:endParaRPr sz="1601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3" name="AutoShape 1" descr="Andeg">
            <a:extLst>
              <a:ext uri="{FF2B5EF4-FFF2-40B4-BE49-F238E27FC236}">
                <a16:creationId xmlns:a16="http://schemas.microsoft.com/office/drawing/2014/main" id="{F99DFE74-9A15-427F-AC5B-C273B54606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2301" y="3365501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O" sz="3600"/>
          </a:p>
        </p:txBody>
      </p:sp>
      <p:sp>
        <p:nvSpPr>
          <p:cNvPr id="4" name="AutoShape 2" descr="Andeg">
            <a:extLst>
              <a:ext uri="{FF2B5EF4-FFF2-40B4-BE49-F238E27FC236}">
                <a16:creationId xmlns:a16="http://schemas.microsoft.com/office/drawing/2014/main" id="{2380FDED-28AC-4089-9E9A-927E38F94F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2301" y="3365501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O" sz="3600"/>
          </a:p>
        </p:txBody>
      </p:sp>
      <p:sp>
        <p:nvSpPr>
          <p:cNvPr id="6" name="AutoShape 3" descr="Andeg">
            <a:extLst>
              <a:ext uri="{FF2B5EF4-FFF2-40B4-BE49-F238E27FC236}">
                <a16:creationId xmlns:a16="http://schemas.microsoft.com/office/drawing/2014/main" id="{23EE7CEA-CD4C-46D5-B5B0-AE08C6CC3A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2301" y="3365501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O" sz="3600"/>
          </a:p>
        </p:txBody>
      </p:sp>
      <p:sp>
        <p:nvSpPr>
          <p:cNvPr id="8" name="AutoShape 1" descr="Andeg">
            <a:extLst>
              <a:ext uri="{FF2B5EF4-FFF2-40B4-BE49-F238E27FC236}">
                <a16:creationId xmlns:a16="http://schemas.microsoft.com/office/drawing/2014/main" id="{F99DFE74-9A15-427F-AC5B-C273B54606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2301" y="3365501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O" sz="3600"/>
          </a:p>
        </p:txBody>
      </p:sp>
      <p:sp>
        <p:nvSpPr>
          <p:cNvPr id="10" name="AutoShape 2" descr="Andeg">
            <a:extLst>
              <a:ext uri="{FF2B5EF4-FFF2-40B4-BE49-F238E27FC236}">
                <a16:creationId xmlns:a16="http://schemas.microsoft.com/office/drawing/2014/main" id="{2380FDED-28AC-4089-9E9A-927E38F94F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2301" y="3365501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O" sz="3600"/>
          </a:p>
        </p:txBody>
      </p:sp>
      <p:sp>
        <p:nvSpPr>
          <p:cNvPr id="11" name="AutoShape 3" descr="Andeg">
            <a:extLst>
              <a:ext uri="{FF2B5EF4-FFF2-40B4-BE49-F238E27FC236}">
                <a16:creationId xmlns:a16="http://schemas.microsoft.com/office/drawing/2014/main" id="{23EE7CEA-CD4C-46D5-B5B0-AE08C6CC3A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2301" y="3365501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O" sz="3600"/>
          </a:p>
        </p:txBody>
      </p:sp>
      <p:sp>
        <p:nvSpPr>
          <p:cNvPr id="27" name="Google Shape;378;p27">
            <a:extLst>
              <a:ext uri="{FF2B5EF4-FFF2-40B4-BE49-F238E27FC236}">
                <a16:creationId xmlns:a16="http://schemas.microsoft.com/office/drawing/2014/main" id="{2188C921-197A-7B2D-771B-345478B103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25788" y="632420"/>
            <a:ext cx="13834160" cy="792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37150" tIns="68550" rIns="137150" bIns="68550" rtlCol="0" anchor="ctr" anchorCtr="0">
            <a:normAutofit/>
          </a:bodyPr>
          <a:lstStyle/>
          <a:p>
            <a:r>
              <a:rPr lang="en-US" sz="3200">
                <a:solidFill>
                  <a:srgbClr val="666666"/>
                </a:solidFill>
              </a:rPr>
              <a:t>¿Como </a:t>
            </a:r>
            <a:r>
              <a:rPr lang="en-US" sz="3200" err="1">
                <a:solidFill>
                  <a:srgbClr val="666666"/>
                </a:solidFill>
              </a:rPr>
              <a:t>califica</a:t>
            </a:r>
            <a:r>
              <a:rPr lang="en-US" sz="3200">
                <a:solidFill>
                  <a:srgbClr val="666666"/>
                </a:solidFill>
              </a:rPr>
              <a:t> </a:t>
            </a:r>
            <a:r>
              <a:rPr lang="en-US" sz="3200" err="1">
                <a:solidFill>
                  <a:srgbClr val="666666"/>
                </a:solidFill>
              </a:rPr>
              <a:t>el</a:t>
            </a:r>
            <a:r>
              <a:rPr lang="en-US" sz="3200">
                <a:solidFill>
                  <a:srgbClr val="666666"/>
                </a:solidFill>
              </a:rPr>
              <a:t> </a:t>
            </a:r>
            <a:r>
              <a:rPr lang="en-US" sz="3200" err="1">
                <a:solidFill>
                  <a:srgbClr val="666666"/>
                </a:solidFill>
              </a:rPr>
              <a:t>servicio</a:t>
            </a:r>
            <a:r>
              <a:rPr lang="en-US" sz="3200">
                <a:solidFill>
                  <a:srgbClr val="666666"/>
                </a:solidFill>
              </a:rPr>
              <a:t> de </a:t>
            </a:r>
            <a:r>
              <a:rPr lang="en-US" sz="3200" err="1">
                <a:solidFill>
                  <a:srgbClr val="666666"/>
                </a:solidFill>
              </a:rPr>
              <a:t>alimentos</a:t>
            </a:r>
            <a:r>
              <a:rPr lang="en-US" sz="3200">
                <a:solidFill>
                  <a:srgbClr val="666666"/>
                </a:solidFill>
              </a:rPr>
              <a:t> y </a:t>
            </a:r>
            <a:r>
              <a:rPr lang="en-US" sz="3200" err="1">
                <a:solidFill>
                  <a:srgbClr val="666666"/>
                </a:solidFill>
              </a:rPr>
              <a:t>bebidas</a:t>
            </a:r>
            <a:r>
              <a:rPr lang="en-US" sz="3200">
                <a:solidFill>
                  <a:srgbClr val="666666"/>
                </a:solidFill>
              </a:rPr>
              <a:t>?</a:t>
            </a:r>
          </a:p>
        </p:txBody>
      </p:sp>
      <p:sp>
        <p:nvSpPr>
          <p:cNvPr id="36" name="Rectángulo: esquinas redondeadas 18">
            <a:extLst>
              <a:ext uri="{FF2B5EF4-FFF2-40B4-BE49-F238E27FC236}">
                <a16:creationId xmlns:a16="http://schemas.microsoft.com/office/drawing/2014/main" id="{13DCE821-DD26-8E66-96AC-C22B1262195F}"/>
              </a:ext>
            </a:extLst>
          </p:cNvPr>
          <p:cNvSpPr/>
          <p:nvPr/>
        </p:nvSpPr>
        <p:spPr>
          <a:xfrm>
            <a:off x="996178" y="7379405"/>
            <a:ext cx="4314026" cy="2537748"/>
          </a:xfrm>
          <a:prstGeom prst="round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s-CO" sz="2801"/>
          </a:p>
        </p:txBody>
      </p:sp>
      <p:sp>
        <p:nvSpPr>
          <p:cNvPr id="37" name="CuadroTexto 17">
            <a:extLst>
              <a:ext uri="{FF2B5EF4-FFF2-40B4-BE49-F238E27FC236}">
                <a16:creationId xmlns:a16="http://schemas.microsoft.com/office/drawing/2014/main" id="{60C342FD-CACE-6DB1-6440-089018EF2C82}"/>
              </a:ext>
            </a:extLst>
          </p:cNvPr>
          <p:cNvSpPr txBox="1"/>
          <p:nvPr/>
        </p:nvSpPr>
        <p:spPr>
          <a:xfrm>
            <a:off x="1102478" y="7472684"/>
            <a:ext cx="4207727" cy="1800493"/>
          </a:xfrm>
          <a:prstGeom prst="rect">
            <a:avLst/>
          </a:prstGeom>
          <a:noFill/>
        </p:spPr>
        <p:txBody>
          <a:bodyPr wrap="square" lIns="182880" tIns="91440" rIns="182880" bIns="9144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O" sz="2100" b="1"/>
              <a:t>Resultados:</a:t>
            </a:r>
          </a:p>
          <a:p>
            <a:endParaRPr lang="es-CO" sz="2100" b="1"/>
          </a:p>
          <a:p>
            <a:r>
              <a:rPr lang="es-CO" sz="2100"/>
              <a:t>El 78,1% de las personas calificaron los alimentos y bebidas como Excelente.</a:t>
            </a:r>
          </a:p>
        </p:txBody>
      </p:sp>
      <p:sp>
        <p:nvSpPr>
          <p:cNvPr id="5" name="Google Shape;121;p19">
            <a:extLst>
              <a:ext uri="{FF2B5EF4-FFF2-40B4-BE49-F238E27FC236}">
                <a16:creationId xmlns:a16="http://schemas.microsoft.com/office/drawing/2014/main" id="{B0FF55EA-873F-DE17-52EE-283B7E11A826}"/>
              </a:ext>
            </a:extLst>
          </p:cNvPr>
          <p:cNvSpPr txBox="1"/>
          <p:nvPr/>
        </p:nvSpPr>
        <p:spPr>
          <a:xfrm rot="16200000">
            <a:off x="-4044591" y="4276571"/>
            <a:ext cx="8645897" cy="615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algn="r"/>
            <a:r>
              <a:rPr lang="es" sz="1601">
                <a:solidFill>
                  <a:srgbClr val="B7B7B7"/>
                </a:solidFill>
                <a:latin typeface="Lato"/>
                <a:ea typeface="Lato"/>
                <a:cs typeface="Lato"/>
                <a:sym typeface="Lato"/>
              </a:rPr>
              <a:t>8° Jornada Técnica del Comité de Distribución</a:t>
            </a:r>
            <a:endParaRPr sz="1601">
              <a:solidFill>
                <a:srgbClr val="B7B7B7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89016E74-7398-8C35-20FF-79B97A6AC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055" y="1909050"/>
            <a:ext cx="7346081" cy="736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8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997E2F0-B90F-0C04-11BF-6FD41C26D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0462" y="1820294"/>
            <a:ext cx="9159111" cy="7433997"/>
          </a:xfrm>
          <a:prstGeom prst="rect">
            <a:avLst/>
          </a:prstGeom>
        </p:spPr>
      </p:pic>
      <p:sp>
        <p:nvSpPr>
          <p:cNvPr id="380" name="Google Shape;380;p27"/>
          <p:cNvSpPr/>
          <p:nvPr/>
        </p:nvSpPr>
        <p:spPr>
          <a:xfrm>
            <a:off x="0" y="0"/>
            <a:ext cx="685800" cy="10287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82" name="Google Shape;382;p27"/>
          <p:cNvSpPr/>
          <p:nvPr/>
        </p:nvSpPr>
        <p:spPr>
          <a:xfrm>
            <a:off x="0" y="9391850"/>
            <a:ext cx="685800" cy="895200"/>
          </a:xfrm>
          <a:prstGeom prst="rect">
            <a:avLst/>
          </a:prstGeom>
          <a:solidFill>
            <a:srgbClr val="BE1C77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83" name="Google Shape;383;p27"/>
          <p:cNvSpPr txBox="1"/>
          <p:nvPr/>
        </p:nvSpPr>
        <p:spPr>
          <a:xfrm>
            <a:off x="0" y="9523550"/>
            <a:ext cx="685800" cy="615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algn="ctr"/>
            <a:r>
              <a:rPr lang="es" sz="160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18</a:t>
            </a:r>
            <a:endParaRPr sz="1601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3" name="AutoShape 1" descr="Andeg">
            <a:extLst>
              <a:ext uri="{FF2B5EF4-FFF2-40B4-BE49-F238E27FC236}">
                <a16:creationId xmlns:a16="http://schemas.microsoft.com/office/drawing/2014/main" id="{F99DFE74-9A15-427F-AC5B-C273B54606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2301" y="3365501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O" sz="3600"/>
          </a:p>
        </p:txBody>
      </p:sp>
      <p:sp>
        <p:nvSpPr>
          <p:cNvPr id="4" name="AutoShape 2" descr="Andeg">
            <a:extLst>
              <a:ext uri="{FF2B5EF4-FFF2-40B4-BE49-F238E27FC236}">
                <a16:creationId xmlns:a16="http://schemas.microsoft.com/office/drawing/2014/main" id="{2380FDED-28AC-4089-9E9A-927E38F94F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2301" y="3365501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O" sz="3600"/>
          </a:p>
        </p:txBody>
      </p:sp>
      <p:sp>
        <p:nvSpPr>
          <p:cNvPr id="6" name="AutoShape 3" descr="Andeg">
            <a:extLst>
              <a:ext uri="{FF2B5EF4-FFF2-40B4-BE49-F238E27FC236}">
                <a16:creationId xmlns:a16="http://schemas.microsoft.com/office/drawing/2014/main" id="{23EE7CEA-CD4C-46D5-B5B0-AE08C6CC3A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2301" y="3365501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O" sz="3600"/>
          </a:p>
        </p:txBody>
      </p:sp>
      <p:sp>
        <p:nvSpPr>
          <p:cNvPr id="8" name="AutoShape 1" descr="Andeg">
            <a:extLst>
              <a:ext uri="{FF2B5EF4-FFF2-40B4-BE49-F238E27FC236}">
                <a16:creationId xmlns:a16="http://schemas.microsoft.com/office/drawing/2014/main" id="{F99DFE74-9A15-427F-AC5B-C273B54606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2301" y="3365501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O" sz="3600"/>
          </a:p>
        </p:txBody>
      </p:sp>
      <p:sp>
        <p:nvSpPr>
          <p:cNvPr id="10" name="AutoShape 2" descr="Andeg">
            <a:extLst>
              <a:ext uri="{FF2B5EF4-FFF2-40B4-BE49-F238E27FC236}">
                <a16:creationId xmlns:a16="http://schemas.microsoft.com/office/drawing/2014/main" id="{2380FDED-28AC-4089-9E9A-927E38F94F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2301" y="3365501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O" sz="3600"/>
          </a:p>
        </p:txBody>
      </p:sp>
      <p:sp>
        <p:nvSpPr>
          <p:cNvPr id="11" name="AutoShape 3" descr="Andeg">
            <a:extLst>
              <a:ext uri="{FF2B5EF4-FFF2-40B4-BE49-F238E27FC236}">
                <a16:creationId xmlns:a16="http://schemas.microsoft.com/office/drawing/2014/main" id="{23EE7CEA-CD4C-46D5-B5B0-AE08C6CC3A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2301" y="3365501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O" sz="3600"/>
          </a:p>
        </p:txBody>
      </p:sp>
      <p:sp>
        <p:nvSpPr>
          <p:cNvPr id="27" name="Google Shape;378;p27">
            <a:extLst>
              <a:ext uri="{FF2B5EF4-FFF2-40B4-BE49-F238E27FC236}">
                <a16:creationId xmlns:a16="http://schemas.microsoft.com/office/drawing/2014/main" id="{2188C921-197A-7B2D-771B-345478B103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25788" y="632420"/>
            <a:ext cx="13834160" cy="792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37150" tIns="68550" rIns="137150" bIns="68550" rtlCol="0" anchor="ctr" anchorCtr="0">
            <a:normAutofit/>
          </a:bodyPr>
          <a:lstStyle/>
          <a:p>
            <a:r>
              <a:rPr lang="en-US" sz="3200">
                <a:solidFill>
                  <a:srgbClr val="666666"/>
                </a:solidFill>
              </a:rPr>
              <a:t>¿</a:t>
            </a:r>
            <a:r>
              <a:rPr lang="en-US" sz="3200" err="1">
                <a:solidFill>
                  <a:srgbClr val="666666"/>
                </a:solidFill>
              </a:rPr>
              <a:t>Califique</a:t>
            </a:r>
            <a:r>
              <a:rPr lang="en-US" sz="3200">
                <a:solidFill>
                  <a:srgbClr val="666666"/>
                </a:solidFill>
              </a:rPr>
              <a:t> </a:t>
            </a:r>
            <a:r>
              <a:rPr lang="en-US" sz="3200" err="1">
                <a:solidFill>
                  <a:srgbClr val="666666"/>
                </a:solidFill>
              </a:rPr>
              <a:t>el</a:t>
            </a:r>
            <a:r>
              <a:rPr lang="en-US" sz="3200">
                <a:solidFill>
                  <a:srgbClr val="666666"/>
                </a:solidFill>
              </a:rPr>
              <a:t> </a:t>
            </a:r>
            <a:r>
              <a:rPr lang="en-US" sz="3200" err="1">
                <a:solidFill>
                  <a:srgbClr val="666666"/>
                </a:solidFill>
              </a:rPr>
              <a:t>contenido</a:t>
            </a:r>
            <a:r>
              <a:rPr lang="en-US" sz="3200">
                <a:solidFill>
                  <a:srgbClr val="666666"/>
                </a:solidFill>
              </a:rPr>
              <a:t> de la agenda </a:t>
            </a:r>
            <a:r>
              <a:rPr lang="en-US" sz="3200" err="1">
                <a:solidFill>
                  <a:srgbClr val="666666"/>
                </a:solidFill>
              </a:rPr>
              <a:t>académica</a:t>
            </a:r>
            <a:r>
              <a:rPr lang="en-US" sz="3200">
                <a:solidFill>
                  <a:srgbClr val="666666"/>
                </a:solidFill>
              </a:rPr>
              <a:t> del </a:t>
            </a:r>
            <a:r>
              <a:rPr lang="en-US" sz="3200" err="1">
                <a:solidFill>
                  <a:srgbClr val="666666"/>
                </a:solidFill>
              </a:rPr>
              <a:t>evento</a:t>
            </a:r>
            <a:r>
              <a:rPr lang="en-US" sz="3200">
                <a:solidFill>
                  <a:srgbClr val="666666"/>
                </a:solidFill>
              </a:rPr>
              <a:t>?</a:t>
            </a:r>
          </a:p>
        </p:txBody>
      </p:sp>
      <p:sp>
        <p:nvSpPr>
          <p:cNvPr id="36" name="Rectángulo: esquinas redondeadas 18">
            <a:extLst>
              <a:ext uri="{FF2B5EF4-FFF2-40B4-BE49-F238E27FC236}">
                <a16:creationId xmlns:a16="http://schemas.microsoft.com/office/drawing/2014/main" id="{13DCE821-DD26-8E66-96AC-C22B1262195F}"/>
              </a:ext>
            </a:extLst>
          </p:cNvPr>
          <p:cNvSpPr/>
          <p:nvPr/>
        </p:nvSpPr>
        <p:spPr>
          <a:xfrm>
            <a:off x="996178" y="7379405"/>
            <a:ext cx="4314026" cy="2537748"/>
          </a:xfrm>
          <a:prstGeom prst="round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s-CO" sz="2801"/>
          </a:p>
        </p:txBody>
      </p:sp>
      <p:sp>
        <p:nvSpPr>
          <p:cNvPr id="37" name="CuadroTexto 17">
            <a:extLst>
              <a:ext uri="{FF2B5EF4-FFF2-40B4-BE49-F238E27FC236}">
                <a16:creationId xmlns:a16="http://schemas.microsoft.com/office/drawing/2014/main" id="{60C342FD-CACE-6DB1-6440-089018EF2C82}"/>
              </a:ext>
            </a:extLst>
          </p:cNvPr>
          <p:cNvSpPr txBox="1"/>
          <p:nvPr/>
        </p:nvSpPr>
        <p:spPr>
          <a:xfrm>
            <a:off x="1102478" y="7472684"/>
            <a:ext cx="4207727" cy="2123658"/>
          </a:xfrm>
          <a:prstGeom prst="rect">
            <a:avLst/>
          </a:prstGeom>
          <a:noFill/>
        </p:spPr>
        <p:txBody>
          <a:bodyPr wrap="square" lIns="182880" tIns="91440" rIns="182880" bIns="9144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O" sz="2100" b="1"/>
              <a:t>Resultados:</a:t>
            </a:r>
          </a:p>
          <a:p>
            <a:endParaRPr lang="es-CO" sz="2100" b="1"/>
          </a:p>
          <a:p>
            <a:r>
              <a:rPr lang="es-CO" sz="2100"/>
              <a:t>El 50% de las personas calificaron el contenido de la agenda académica como Excelente.</a:t>
            </a:r>
          </a:p>
        </p:txBody>
      </p:sp>
      <p:sp>
        <p:nvSpPr>
          <p:cNvPr id="5" name="Google Shape;121;p19">
            <a:extLst>
              <a:ext uri="{FF2B5EF4-FFF2-40B4-BE49-F238E27FC236}">
                <a16:creationId xmlns:a16="http://schemas.microsoft.com/office/drawing/2014/main" id="{B0FF55EA-873F-DE17-52EE-283B7E11A826}"/>
              </a:ext>
            </a:extLst>
          </p:cNvPr>
          <p:cNvSpPr txBox="1"/>
          <p:nvPr/>
        </p:nvSpPr>
        <p:spPr>
          <a:xfrm rot="16200000">
            <a:off x="-4044591" y="4276571"/>
            <a:ext cx="8645897" cy="615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algn="r"/>
            <a:r>
              <a:rPr lang="es" sz="1601">
                <a:solidFill>
                  <a:srgbClr val="B7B7B7"/>
                </a:solidFill>
                <a:latin typeface="Lato"/>
                <a:ea typeface="Lato"/>
                <a:cs typeface="Lato"/>
                <a:sym typeface="Lato"/>
              </a:rPr>
              <a:t>8° Jornada Técnica del Comité de Distribución</a:t>
            </a:r>
            <a:endParaRPr sz="1601">
              <a:solidFill>
                <a:srgbClr val="B7B7B7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" name="Rectángulo: esquinas redondeadas 18">
            <a:extLst>
              <a:ext uri="{FF2B5EF4-FFF2-40B4-BE49-F238E27FC236}">
                <a16:creationId xmlns:a16="http://schemas.microsoft.com/office/drawing/2014/main" id="{313C36C2-98BD-DAFB-1B99-BE5A34785185}"/>
              </a:ext>
            </a:extLst>
          </p:cNvPr>
          <p:cNvSpPr/>
          <p:nvPr/>
        </p:nvSpPr>
        <p:spPr>
          <a:xfrm>
            <a:off x="13726736" y="7379405"/>
            <a:ext cx="4314026" cy="2537748"/>
          </a:xfrm>
          <a:prstGeom prst="round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s-CO" sz="2801"/>
          </a:p>
        </p:txBody>
      </p:sp>
      <p:sp>
        <p:nvSpPr>
          <p:cNvPr id="12" name="CuadroTexto 17">
            <a:extLst>
              <a:ext uri="{FF2B5EF4-FFF2-40B4-BE49-F238E27FC236}">
                <a16:creationId xmlns:a16="http://schemas.microsoft.com/office/drawing/2014/main" id="{EAC57356-F89B-87B5-074C-D53A9185461B}"/>
              </a:ext>
            </a:extLst>
          </p:cNvPr>
          <p:cNvSpPr txBox="1"/>
          <p:nvPr/>
        </p:nvSpPr>
        <p:spPr>
          <a:xfrm>
            <a:off x="13892411" y="7428150"/>
            <a:ext cx="4207727" cy="2446824"/>
          </a:xfrm>
          <a:prstGeom prst="rect">
            <a:avLst/>
          </a:prstGeom>
          <a:noFill/>
        </p:spPr>
        <p:txBody>
          <a:bodyPr wrap="square" lIns="182880" tIns="91440" rIns="182880" bIns="9144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O" sz="2100" b="1"/>
              <a:t>Escala de 1 a 5 </a:t>
            </a:r>
          </a:p>
          <a:p>
            <a:endParaRPr lang="es-CO" sz="2100" b="1"/>
          </a:p>
          <a:p>
            <a:r>
              <a:rPr lang="es-CO" sz="2100"/>
              <a:t>1 Malo</a:t>
            </a:r>
          </a:p>
          <a:p>
            <a:r>
              <a:rPr lang="es-CO" sz="2100"/>
              <a:t>2 Regular</a:t>
            </a:r>
          </a:p>
          <a:p>
            <a:r>
              <a:rPr lang="es-CO" sz="2100"/>
              <a:t>3 Bueno</a:t>
            </a:r>
          </a:p>
          <a:p>
            <a:r>
              <a:rPr lang="es-CO" sz="2100"/>
              <a:t>4 Muy bueno</a:t>
            </a:r>
          </a:p>
          <a:p>
            <a:r>
              <a:rPr lang="es-CO" sz="2100"/>
              <a:t>5 Excelente</a:t>
            </a:r>
          </a:p>
        </p:txBody>
      </p:sp>
    </p:spTree>
    <p:extLst>
      <p:ext uri="{BB962C8B-B14F-4D97-AF65-F5344CB8AC3E}">
        <p14:creationId xmlns:p14="http://schemas.microsoft.com/office/powerpoint/2010/main" val="168795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erson standing in front of a screen&#10;&#10;Description automatically generated">
            <a:extLst>
              <a:ext uri="{FF2B5EF4-FFF2-40B4-BE49-F238E27FC236}">
                <a16:creationId xmlns:a16="http://schemas.microsoft.com/office/drawing/2014/main" id="{8031B489-6538-A7C2-7480-610911BA3E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8696" y="6835877"/>
            <a:ext cx="5176684" cy="3451123"/>
          </a:xfrm>
          <a:prstGeom prst="rect">
            <a:avLst/>
          </a:prstGeom>
        </p:spPr>
      </p:pic>
      <p:pic>
        <p:nvPicPr>
          <p:cNvPr id="24" name="Picture 23" descr="A desk with a sign on it&#10;&#10;Description automatically generated">
            <a:extLst>
              <a:ext uri="{FF2B5EF4-FFF2-40B4-BE49-F238E27FC236}">
                <a16:creationId xmlns:a16="http://schemas.microsoft.com/office/drawing/2014/main" id="{1F8059AE-34B9-1375-1F3A-E7787B2519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9065800" y="6210777"/>
            <a:ext cx="4431889" cy="372055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C7EC5E7-EAEF-A6FF-CB40-E1F3A3D91B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11317" y="6840982"/>
            <a:ext cx="5176684" cy="344601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32B06F1-7D8C-B2D0-F31D-39312CAE6DD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387"/>
          <a:stretch/>
        </p:blipFill>
        <p:spPr>
          <a:xfrm>
            <a:off x="13111317" y="3159655"/>
            <a:ext cx="5176684" cy="3681328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E7B088E3-677F-94CE-D8BB-519A49A0B6A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125" y="3167193"/>
            <a:ext cx="5712403" cy="7119807"/>
          </a:xfrm>
          <a:prstGeom prst="rect">
            <a:avLst/>
          </a:prstGeom>
        </p:spPr>
      </p:pic>
      <p:pic>
        <p:nvPicPr>
          <p:cNvPr id="4" name="Picture 3" descr="A stage with signs on it&#10;&#10;Description automatically generated">
            <a:extLst>
              <a:ext uri="{FF2B5EF4-FFF2-40B4-BE49-F238E27FC236}">
                <a16:creationId xmlns:a16="http://schemas.microsoft.com/office/drawing/2014/main" id="{96F2FF01-2DCB-DC09-B6C5-712803616DE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88" y="0"/>
            <a:ext cx="4902870" cy="3268580"/>
          </a:xfrm>
          <a:prstGeom prst="rect">
            <a:avLst/>
          </a:prstGeom>
        </p:spPr>
      </p:pic>
      <p:pic>
        <p:nvPicPr>
          <p:cNvPr id="16" name="Picture 15" descr="A person and person working on laptops&#10;&#10;Description automatically generated">
            <a:extLst>
              <a:ext uri="{FF2B5EF4-FFF2-40B4-BE49-F238E27FC236}">
                <a16:creationId xmlns:a16="http://schemas.microsoft.com/office/drawing/2014/main" id="{ED6737BF-4DA0-DE51-CBFA-7B39D7CC211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9082" y="1"/>
            <a:ext cx="4900188" cy="3266792"/>
          </a:xfrm>
          <a:prstGeom prst="rect">
            <a:avLst/>
          </a:prstGeom>
        </p:spPr>
      </p:pic>
      <p:pic>
        <p:nvPicPr>
          <p:cNvPr id="18" name="Picture 17" descr="A sign with colorful squares and text&#10;&#10;Description automatically generated">
            <a:extLst>
              <a:ext uri="{FF2B5EF4-FFF2-40B4-BE49-F238E27FC236}">
                <a16:creationId xmlns:a16="http://schemas.microsoft.com/office/drawing/2014/main" id="{F41BCDC5-956A-322D-BFD9-30773145ACC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24357" y="0"/>
            <a:ext cx="5463644" cy="3795704"/>
          </a:xfrm>
          <a:prstGeom prst="rect">
            <a:avLst/>
          </a:prstGeom>
        </p:spPr>
      </p:pic>
      <p:pic>
        <p:nvPicPr>
          <p:cNvPr id="12" name="Picture 11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08DC553F-BEE2-BBA3-50A1-00FF89F996B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8533" y="0"/>
            <a:ext cx="3035823" cy="3795705"/>
          </a:xfrm>
          <a:prstGeom prst="rect">
            <a:avLst/>
          </a:prstGeom>
        </p:spPr>
      </p:pic>
      <p:pic>
        <p:nvPicPr>
          <p:cNvPr id="26" name="Picture 25" descr="A person standing at a podium&#10;&#10;Description automatically generated">
            <a:extLst>
              <a:ext uri="{FF2B5EF4-FFF2-40B4-BE49-F238E27FC236}">
                <a16:creationId xmlns:a16="http://schemas.microsoft.com/office/drawing/2014/main" id="{C70E66B7-CC05-C3C6-CF5F-6E5B4A46D79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3278" y="3167189"/>
            <a:ext cx="4125018" cy="3758439"/>
          </a:xfrm>
          <a:prstGeom prst="rect">
            <a:avLst/>
          </a:prstGeom>
        </p:spPr>
      </p:pic>
      <p:pic>
        <p:nvPicPr>
          <p:cNvPr id="2" name="Picture 1" descr="A person in a vest and tie&#10;&#10;Description automatically generated">
            <a:extLst>
              <a:ext uri="{FF2B5EF4-FFF2-40B4-BE49-F238E27FC236}">
                <a16:creationId xmlns:a16="http://schemas.microsoft.com/office/drawing/2014/main" id="{9B5ACF07-0FD0-FB2D-403B-A30598268788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6299" y="3717017"/>
            <a:ext cx="4515118" cy="301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9400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7"/>
          <p:cNvSpPr/>
          <p:nvPr/>
        </p:nvSpPr>
        <p:spPr>
          <a:xfrm>
            <a:off x="0" y="0"/>
            <a:ext cx="685800" cy="10287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82" name="Google Shape;382;p27"/>
          <p:cNvSpPr/>
          <p:nvPr/>
        </p:nvSpPr>
        <p:spPr>
          <a:xfrm>
            <a:off x="0" y="9391850"/>
            <a:ext cx="685800" cy="895200"/>
          </a:xfrm>
          <a:prstGeom prst="rect">
            <a:avLst/>
          </a:prstGeom>
          <a:solidFill>
            <a:srgbClr val="BE1C77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83" name="Google Shape;383;p27"/>
          <p:cNvSpPr txBox="1"/>
          <p:nvPr/>
        </p:nvSpPr>
        <p:spPr>
          <a:xfrm>
            <a:off x="0" y="9523550"/>
            <a:ext cx="685800" cy="615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algn="ctr"/>
            <a:r>
              <a:rPr lang="es" sz="160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19</a:t>
            </a:r>
            <a:endParaRPr sz="1601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3" name="AutoShape 1" descr="Andeg">
            <a:extLst>
              <a:ext uri="{FF2B5EF4-FFF2-40B4-BE49-F238E27FC236}">
                <a16:creationId xmlns:a16="http://schemas.microsoft.com/office/drawing/2014/main" id="{F99DFE74-9A15-427F-AC5B-C273B54606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2301" y="3365501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O" sz="3600"/>
          </a:p>
        </p:txBody>
      </p:sp>
      <p:sp>
        <p:nvSpPr>
          <p:cNvPr id="4" name="AutoShape 2" descr="Andeg">
            <a:extLst>
              <a:ext uri="{FF2B5EF4-FFF2-40B4-BE49-F238E27FC236}">
                <a16:creationId xmlns:a16="http://schemas.microsoft.com/office/drawing/2014/main" id="{2380FDED-28AC-4089-9E9A-927E38F94F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2301" y="3365501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O" sz="3600"/>
          </a:p>
        </p:txBody>
      </p:sp>
      <p:sp>
        <p:nvSpPr>
          <p:cNvPr id="6" name="AutoShape 3" descr="Andeg">
            <a:extLst>
              <a:ext uri="{FF2B5EF4-FFF2-40B4-BE49-F238E27FC236}">
                <a16:creationId xmlns:a16="http://schemas.microsoft.com/office/drawing/2014/main" id="{23EE7CEA-CD4C-46D5-B5B0-AE08C6CC3A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2301" y="3365501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O" sz="3600"/>
          </a:p>
        </p:txBody>
      </p:sp>
      <p:sp>
        <p:nvSpPr>
          <p:cNvPr id="8" name="AutoShape 1" descr="Andeg">
            <a:extLst>
              <a:ext uri="{FF2B5EF4-FFF2-40B4-BE49-F238E27FC236}">
                <a16:creationId xmlns:a16="http://schemas.microsoft.com/office/drawing/2014/main" id="{F99DFE74-9A15-427F-AC5B-C273B54606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2301" y="3365501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O" sz="3600"/>
          </a:p>
        </p:txBody>
      </p:sp>
      <p:sp>
        <p:nvSpPr>
          <p:cNvPr id="10" name="AutoShape 2" descr="Andeg">
            <a:extLst>
              <a:ext uri="{FF2B5EF4-FFF2-40B4-BE49-F238E27FC236}">
                <a16:creationId xmlns:a16="http://schemas.microsoft.com/office/drawing/2014/main" id="{2380FDED-28AC-4089-9E9A-927E38F94F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2301" y="3365501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O" sz="3600"/>
          </a:p>
        </p:txBody>
      </p:sp>
      <p:sp>
        <p:nvSpPr>
          <p:cNvPr id="11" name="AutoShape 3" descr="Andeg">
            <a:extLst>
              <a:ext uri="{FF2B5EF4-FFF2-40B4-BE49-F238E27FC236}">
                <a16:creationId xmlns:a16="http://schemas.microsoft.com/office/drawing/2014/main" id="{23EE7CEA-CD4C-46D5-B5B0-AE08C6CC3A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2301" y="3365501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O" sz="3600"/>
          </a:p>
        </p:txBody>
      </p:sp>
      <p:sp>
        <p:nvSpPr>
          <p:cNvPr id="27" name="Google Shape;378;p27">
            <a:extLst>
              <a:ext uri="{FF2B5EF4-FFF2-40B4-BE49-F238E27FC236}">
                <a16:creationId xmlns:a16="http://schemas.microsoft.com/office/drawing/2014/main" id="{2188C921-197A-7B2D-771B-345478B103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82786" y="380070"/>
            <a:ext cx="15526392" cy="792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37150" tIns="68550" rIns="137150" bIns="68550" rtlCol="0" anchor="ctr" anchorCtr="0">
            <a:normAutofit/>
          </a:bodyPr>
          <a:lstStyle/>
          <a:p>
            <a:r>
              <a:rPr lang="en-US" sz="3200">
                <a:solidFill>
                  <a:srgbClr val="666666"/>
                </a:solidFill>
              </a:rPr>
              <a:t>¿</a:t>
            </a:r>
            <a:r>
              <a:rPr lang="en-US" sz="3200" err="1">
                <a:solidFill>
                  <a:srgbClr val="666666"/>
                </a:solidFill>
              </a:rPr>
              <a:t>Qué</a:t>
            </a:r>
            <a:r>
              <a:rPr lang="en-US" sz="3200">
                <a:solidFill>
                  <a:srgbClr val="666666"/>
                </a:solidFill>
              </a:rPr>
              <a:t> </a:t>
            </a:r>
            <a:r>
              <a:rPr lang="en-US" sz="3200" err="1">
                <a:solidFill>
                  <a:srgbClr val="666666"/>
                </a:solidFill>
              </a:rPr>
              <a:t>conferencista</a:t>
            </a:r>
            <a:r>
              <a:rPr lang="en-US" sz="3200">
                <a:solidFill>
                  <a:srgbClr val="666666"/>
                </a:solidFill>
              </a:rPr>
              <a:t> </a:t>
            </a:r>
            <a:r>
              <a:rPr lang="en-US" sz="3200" err="1">
                <a:solidFill>
                  <a:srgbClr val="666666"/>
                </a:solidFill>
              </a:rPr>
              <a:t>realizó</a:t>
            </a:r>
            <a:r>
              <a:rPr lang="en-US" sz="3200">
                <a:solidFill>
                  <a:srgbClr val="666666"/>
                </a:solidFill>
              </a:rPr>
              <a:t> </a:t>
            </a:r>
            <a:r>
              <a:rPr lang="en-US" sz="3200" err="1">
                <a:solidFill>
                  <a:srgbClr val="666666"/>
                </a:solidFill>
              </a:rPr>
              <a:t>los</a:t>
            </a:r>
            <a:r>
              <a:rPr lang="en-US" sz="3200">
                <a:solidFill>
                  <a:srgbClr val="666666"/>
                </a:solidFill>
              </a:rPr>
              <a:t> </a:t>
            </a:r>
            <a:r>
              <a:rPr lang="en-US" sz="3200" err="1">
                <a:solidFill>
                  <a:srgbClr val="666666"/>
                </a:solidFill>
              </a:rPr>
              <a:t>mejores</a:t>
            </a:r>
            <a:r>
              <a:rPr lang="en-US" sz="3200">
                <a:solidFill>
                  <a:srgbClr val="666666"/>
                </a:solidFill>
              </a:rPr>
              <a:t> </a:t>
            </a:r>
            <a:r>
              <a:rPr lang="en-US" sz="3200" err="1">
                <a:solidFill>
                  <a:srgbClr val="666666"/>
                </a:solidFill>
              </a:rPr>
              <a:t>aportes</a:t>
            </a:r>
            <a:r>
              <a:rPr lang="en-US" sz="3200">
                <a:solidFill>
                  <a:srgbClr val="666666"/>
                </a:solidFill>
              </a:rPr>
              <a:t> </a:t>
            </a:r>
            <a:r>
              <a:rPr lang="en-US" sz="3200" err="1">
                <a:solidFill>
                  <a:srgbClr val="666666"/>
                </a:solidFill>
              </a:rPr>
              <a:t>dentro</a:t>
            </a:r>
            <a:r>
              <a:rPr lang="en-US" sz="3200">
                <a:solidFill>
                  <a:srgbClr val="666666"/>
                </a:solidFill>
              </a:rPr>
              <a:t> de la agenda </a:t>
            </a:r>
            <a:r>
              <a:rPr lang="en-US" sz="3200" err="1">
                <a:solidFill>
                  <a:srgbClr val="666666"/>
                </a:solidFill>
              </a:rPr>
              <a:t>académica</a:t>
            </a:r>
            <a:r>
              <a:rPr lang="en-US" sz="3200">
                <a:solidFill>
                  <a:srgbClr val="666666"/>
                </a:solidFill>
              </a:rPr>
              <a:t>?</a:t>
            </a:r>
          </a:p>
        </p:txBody>
      </p:sp>
      <p:sp>
        <p:nvSpPr>
          <p:cNvPr id="2" name="Google Shape;121;p19">
            <a:extLst>
              <a:ext uri="{FF2B5EF4-FFF2-40B4-BE49-F238E27FC236}">
                <a16:creationId xmlns:a16="http://schemas.microsoft.com/office/drawing/2014/main" id="{BB22A7EC-C761-3CF4-0B09-4A7B1A24689A}"/>
              </a:ext>
            </a:extLst>
          </p:cNvPr>
          <p:cNvSpPr txBox="1"/>
          <p:nvPr/>
        </p:nvSpPr>
        <p:spPr>
          <a:xfrm rot="16200000">
            <a:off x="-4044591" y="4276571"/>
            <a:ext cx="8645897" cy="615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algn="r"/>
            <a:r>
              <a:rPr lang="es" sz="1601">
                <a:solidFill>
                  <a:srgbClr val="B7B7B7"/>
                </a:solidFill>
                <a:latin typeface="Lato"/>
                <a:ea typeface="Lato"/>
                <a:cs typeface="Lato"/>
                <a:sym typeface="Lato"/>
              </a:rPr>
              <a:t>8° Jornada Técnica del Comité de Distribución</a:t>
            </a:r>
            <a:endParaRPr sz="1601">
              <a:solidFill>
                <a:srgbClr val="B7B7B7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A6B8307-00A5-E812-B56F-2E8C887D7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9722" y="2121278"/>
            <a:ext cx="12965646" cy="639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4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6576" y="2510"/>
            <a:ext cx="18131424" cy="10281980"/>
          </a:xfrm>
          <a:custGeom>
            <a:avLst/>
            <a:gdLst/>
            <a:ahLst/>
            <a:cxnLst/>
            <a:rect l="l" t="t" r="r" b="b"/>
            <a:pathLst>
              <a:path w="18131424" h="10281980">
                <a:moveTo>
                  <a:pt x="0" y="0"/>
                </a:moveTo>
                <a:lnTo>
                  <a:pt x="18131424" y="0"/>
                </a:lnTo>
                <a:lnTo>
                  <a:pt x="18131424" y="10281980"/>
                </a:lnTo>
                <a:lnTo>
                  <a:pt x="0" y="1028198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b="-22"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" name="Freeform 3"/>
          <p:cNvSpPr/>
          <p:nvPr/>
        </p:nvSpPr>
        <p:spPr>
          <a:xfrm>
            <a:off x="7834264" y="7504778"/>
            <a:ext cx="3750480" cy="1592040"/>
          </a:xfrm>
          <a:custGeom>
            <a:avLst/>
            <a:gdLst/>
            <a:ahLst/>
            <a:cxnLst/>
            <a:rect l="l" t="t" r="r" b="b"/>
            <a:pathLst>
              <a:path w="3750480" h="1592040">
                <a:moveTo>
                  <a:pt x="0" y="0"/>
                </a:moveTo>
                <a:lnTo>
                  <a:pt x="3750480" y="0"/>
                </a:lnTo>
                <a:lnTo>
                  <a:pt x="3750480" y="1592040"/>
                </a:lnTo>
                <a:lnTo>
                  <a:pt x="0" y="159204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556552" y="4499858"/>
            <a:ext cx="1543200" cy="1528200"/>
            <a:chOff x="0" y="0"/>
            <a:chExt cx="2057600" cy="2037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57654" cy="2037588"/>
            </a:xfrm>
            <a:custGeom>
              <a:avLst/>
              <a:gdLst/>
              <a:ahLst/>
              <a:cxnLst/>
              <a:rect l="l" t="t" r="r" b="b"/>
              <a:pathLst>
                <a:path w="2057654" h="2037588">
                  <a:moveTo>
                    <a:pt x="2057654" y="249301"/>
                  </a:moveTo>
                  <a:cubicBezTo>
                    <a:pt x="2057654" y="111633"/>
                    <a:pt x="1946021" y="0"/>
                    <a:pt x="1808353" y="0"/>
                  </a:cubicBezTo>
                  <a:lnTo>
                    <a:pt x="249301" y="0"/>
                  </a:lnTo>
                  <a:cubicBezTo>
                    <a:pt x="111633" y="0"/>
                    <a:pt x="0" y="111633"/>
                    <a:pt x="0" y="249301"/>
                  </a:cubicBezTo>
                  <a:lnTo>
                    <a:pt x="0" y="1788287"/>
                  </a:lnTo>
                  <a:cubicBezTo>
                    <a:pt x="0" y="1925955"/>
                    <a:pt x="111633" y="2037588"/>
                    <a:pt x="249301" y="2037588"/>
                  </a:cubicBezTo>
                  <a:lnTo>
                    <a:pt x="1808353" y="2037588"/>
                  </a:lnTo>
                  <a:cubicBezTo>
                    <a:pt x="1946021" y="2037588"/>
                    <a:pt x="2057654" y="1925955"/>
                    <a:pt x="2057654" y="1788287"/>
                  </a:cubicBezTo>
                  <a:close/>
                </a:path>
              </a:pathLst>
            </a:custGeom>
            <a:solidFill>
              <a:srgbClr val="921561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685800" cy="10287000"/>
            <a:chOff x="0" y="0"/>
            <a:chExt cx="9144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14400" cy="13716000"/>
            </a:xfrm>
            <a:custGeom>
              <a:avLst/>
              <a:gdLst/>
              <a:ahLst/>
              <a:cxnLst/>
              <a:rect l="l" t="t" r="r" b="b"/>
              <a:pathLst>
                <a:path w="914400" h="13716000">
                  <a:moveTo>
                    <a:pt x="0" y="0"/>
                  </a:moveTo>
                  <a:lnTo>
                    <a:pt x="914400" y="0"/>
                  </a:lnTo>
                  <a:lnTo>
                    <a:pt x="9144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269900" y="5840408"/>
            <a:ext cx="5539800" cy="4509600"/>
            <a:chOff x="0" y="0"/>
            <a:chExt cx="7386400" cy="60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386447" cy="6012815"/>
            </a:xfrm>
            <a:custGeom>
              <a:avLst/>
              <a:gdLst/>
              <a:ahLst/>
              <a:cxnLst/>
              <a:rect l="l" t="t" r="r" b="b"/>
              <a:pathLst>
                <a:path w="7386447" h="6012815">
                  <a:moveTo>
                    <a:pt x="7386447" y="0"/>
                  </a:moveTo>
                  <a:lnTo>
                    <a:pt x="0" y="0"/>
                  </a:lnTo>
                  <a:lnTo>
                    <a:pt x="0" y="6012815"/>
                  </a:lnTo>
                  <a:lnTo>
                    <a:pt x="7386447" y="6012815"/>
                  </a:lnTo>
                  <a:close/>
                </a:path>
              </a:pathLst>
            </a:custGeom>
            <a:solidFill>
              <a:srgbClr val="BE1C77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496698" y="4411055"/>
            <a:ext cx="198000" cy="198000"/>
            <a:chOff x="0" y="0"/>
            <a:chExt cx="264000" cy="264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64033" cy="264033"/>
            </a:xfrm>
            <a:custGeom>
              <a:avLst/>
              <a:gdLst/>
              <a:ahLst/>
              <a:cxnLst/>
              <a:rect l="l" t="t" r="r" b="b"/>
              <a:pathLst>
                <a:path w="264033" h="264033">
                  <a:moveTo>
                    <a:pt x="0" y="131953"/>
                  </a:moveTo>
                  <a:cubicBezTo>
                    <a:pt x="0" y="59055"/>
                    <a:pt x="59055" y="0"/>
                    <a:pt x="131953" y="0"/>
                  </a:cubicBezTo>
                  <a:cubicBezTo>
                    <a:pt x="204851" y="0"/>
                    <a:pt x="264033" y="59055"/>
                    <a:pt x="264033" y="131953"/>
                  </a:cubicBezTo>
                  <a:cubicBezTo>
                    <a:pt x="264033" y="204851"/>
                    <a:pt x="204851" y="264033"/>
                    <a:pt x="131953" y="264033"/>
                  </a:cubicBezTo>
                  <a:cubicBezTo>
                    <a:pt x="59055" y="264033"/>
                    <a:pt x="0" y="204851"/>
                    <a:pt x="0" y="131953"/>
                  </a:cubicBezTo>
                  <a:close/>
                </a:path>
              </a:pathLst>
            </a:custGeom>
            <a:solidFill>
              <a:srgbClr val="DF5D9D"/>
            </a:solid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10" name="Freeform 10"/>
          <p:cNvSpPr/>
          <p:nvPr/>
        </p:nvSpPr>
        <p:spPr>
          <a:xfrm>
            <a:off x="9566010" y="6568546"/>
            <a:ext cx="946252" cy="804312"/>
          </a:xfrm>
          <a:custGeom>
            <a:avLst/>
            <a:gdLst/>
            <a:ahLst/>
            <a:cxnLst/>
            <a:rect l="l" t="t" r="r" b="b"/>
            <a:pathLst>
              <a:path w="946252" h="804312">
                <a:moveTo>
                  <a:pt x="0" y="0"/>
                </a:moveTo>
                <a:lnTo>
                  <a:pt x="946252" y="0"/>
                </a:lnTo>
                <a:lnTo>
                  <a:pt x="946252" y="804312"/>
                </a:lnTo>
                <a:lnTo>
                  <a:pt x="0" y="8043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1" name="TextBox 11"/>
          <p:cNvSpPr txBox="1"/>
          <p:nvPr/>
        </p:nvSpPr>
        <p:spPr>
          <a:xfrm rot="-5400000">
            <a:off x="-1993268" y="2568840"/>
            <a:ext cx="4662812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20"/>
              </a:lnSpc>
            </a:pPr>
            <a:r>
              <a:rPr lang="en-US" sz="1600">
                <a:solidFill>
                  <a:srgbClr val="B7B7B7"/>
                </a:solidFill>
                <a:latin typeface="Lato"/>
              </a:rPr>
              <a:t>8 Jornada de Distribución 2023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0" y="9391850"/>
            <a:ext cx="685800" cy="895200"/>
            <a:chOff x="0" y="0"/>
            <a:chExt cx="914400" cy="11936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14400" cy="1193546"/>
            </a:xfrm>
            <a:custGeom>
              <a:avLst/>
              <a:gdLst/>
              <a:ahLst/>
              <a:cxnLst/>
              <a:rect l="l" t="t" r="r" b="b"/>
              <a:pathLst>
                <a:path w="914400" h="1193546">
                  <a:moveTo>
                    <a:pt x="0" y="0"/>
                  </a:moveTo>
                  <a:lnTo>
                    <a:pt x="914400" y="0"/>
                  </a:lnTo>
                  <a:lnTo>
                    <a:pt x="914400" y="1193546"/>
                  </a:lnTo>
                  <a:lnTo>
                    <a:pt x="0" y="1193546"/>
                  </a:lnTo>
                  <a:close/>
                </a:path>
              </a:pathLst>
            </a:custGeom>
            <a:solidFill>
              <a:srgbClr val="BE1C77"/>
            </a:solid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91425" y="9595925"/>
            <a:ext cx="502950" cy="2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20"/>
              </a:lnSpc>
            </a:pPr>
            <a:r>
              <a:rPr lang="en-US" sz="1600">
                <a:solidFill>
                  <a:srgbClr val="FFFFFF"/>
                </a:solidFill>
                <a:latin typeface="Arimo"/>
              </a:rPr>
              <a:t>02</a:t>
            </a:r>
          </a:p>
        </p:txBody>
      </p:sp>
      <p:sp>
        <p:nvSpPr>
          <p:cNvPr id="15" name="Freeform 15"/>
          <p:cNvSpPr/>
          <p:nvPr/>
        </p:nvSpPr>
        <p:spPr>
          <a:xfrm>
            <a:off x="12985222" y="4954548"/>
            <a:ext cx="685860" cy="618820"/>
          </a:xfrm>
          <a:custGeom>
            <a:avLst/>
            <a:gdLst/>
            <a:ahLst/>
            <a:cxnLst/>
            <a:rect l="l" t="t" r="r" b="b"/>
            <a:pathLst>
              <a:path w="685860" h="618820">
                <a:moveTo>
                  <a:pt x="0" y="0"/>
                </a:moveTo>
                <a:lnTo>
                  <a:pt x="685860" y="0"/>
                </a:lnTo>
                <a:lnTo>
                  <a:pt x="685860" y="618820"/>
                </a:lnTo>
                <a:lnTo>
                  <a:pt x="0" y="6188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6" name="TextBox 16"/>
          <p:cNvSpPr txBox="1"/>
          <p:nvPr/>
        </p:nvSpPr>
        <p:spPr>
          <a:xfrm>
            <a:off x="2766501" y="4325811"/>
            <a:ext cx="4797316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40"/>
              </a:lnSpc>
            </a:pPr>
            <a:r>
              <a:rPr lang="en-US" sz="2200" err="1">
                <a:solidFill>
                  <a:srgbClr val="434343"/>
                </a:solidFill>
                <a:latin typeface="Lato Light"/>
              </a:rPr>
              <a:t>Resumen</a:t>
            </a:r>
            <a:r>
              <a:rPr lang="en-US" sz="2200">
                <a:solidFill>
                  <a:srgbClr val="434343"/>
                </a:solidFill>
                <a:latin typeface="Lato Light"/>
              </a:rPr>
              <a:t> </a:t>
            </a:r>
            <a:r>
              <a:rPr lang="en-US" sz="2200" err="1">
                <a:solidFill>
                  <a:srgbClr val="434343"/>
                </a:solidFill>
                <a:latin typeface="Lato Light"/>
              </a:rPr>
              <a:t>asistentes</a:t>
            </a:r>
            <a:endParaRPr lang="en-US" sz="2200">
              <a:solidFill>
                <a:srgbClr val="434343"/>
              </a:solidFill>
              <a:latin typeface="Lato Light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766501" y="3494983"/>
            <a:ext cx="3834658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40"/>
              </a:lnSpc>
            </a:pPr>
            <a:r>
              <a:rPr lang="en-US" sz="2200" err="1">
                <a:solidFill>
                  <a:srgbClr val="434343"/>
                </a:solidFill>
                <a:latin typeface="Lato Light"/>
              </a:rPr>
              <a:t>Resumen</a:t>
            </a:r>
            <a:r>
              <a:rPr lang="en-US" sz="2200">
                <a:solidFill>
                  <a:srgbClr val="434343"/>
                </a:solidFill>
                <a:latin typeface="Lato Light"/>
              </a:rPr>
              <a:t> de Ventas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2496698" y="3609730"/>
            <a:ext cx="198000" cy="198000"/>
            <a:chOff x="0" y="0"/>
            <a:chExt cx="264000" cy="2640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64033" cy="264033"/>
            </a:xfrm>
            <a:custGeom>
              <a:avLst/>
              <a:gdLst/>
              <a:ahLst/>
              <a:cxnLst/>
              <a:rect l="l" t="t" r="r" b="b"/>
              <a:pathLst>
                <a:path w="264033" h="264033">
                  <a:moveTo>
                    <a:pt x="0" y="131953"/>
                  </a:moveTo>
                  <a:cubicBezTo>
                    <a:pt x="0" y="59055"/>
                    <a:pt x="59055" y="0"/>
                    <a:pt x="131953" y="0"/>
                  </a:cubicBezTo>
                  <a:cubicBezTo>
                    <a:pt x="204851" y="0"/>
                    <a:pt x="264033" y="59055"/>
                    <a:pt x="264033" y="131953"/>
                  </a:cubicBezTo>
                  <a:cubicBezTo>
                    <a:pt x="264033" y="204851"/>
                    <a:pt x="204851" y="264033"/>
                    <a:pt x="131953" y="264033"/>
                  </a:cubicBezTo>
                  <a:cubicBezTo>
                    <a:pt x="59055" y="264033"/>
                    <a:pt x="0" y="204851"/>
                    <a:pt x="0" y="131953"/>
                  </a:cubicBezTo>
                  <a:close/>
                </a:path>
              </a:pathLst>
            </a:custGeom>
            <a:solidFill>
              <a:srgbClr val="921561"/>
            </a:solid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2381793" y="1150154"/>
            <a:ext cx="5764942" cy="1949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>
                <a:solidFill>
                  <a:srgbClr val="434343"/>
                </a:solidFill>
                <a:latin typeface="Arimo"/>
              </a:rPr>
              <a:t>Orden </a:t>
            </a:r>
          </a:p>
          <a:p>
            <a:pPr algn="l">
              <a:lnSpc>
                <a:spcPts val="7200"/>
              </a:lnSpc>
            </a:pPr>
            <a:r>
              <a:rPr lang="en-US" sz="6000">
                <a:solidFill>
                  <a:srgbClr val="434343"/>
                </a:solidFill>
                <a:latin typeface="Arimo"/>
              </a:rPr>
              <a:t>del día</a:t>
            </a:r>
          </a:p>
        </p:txBody>
      </p:sp>
      <p:sp>
        <p:nvSpPr>
          <p:cNvPr id="21" name="Freeform 21"/>
          <p:cNvSpPr/>
          <p:nvPr/>
        </p:nvSpPr>
        <p:spPr>
          <a:xfrm>
            <a:off x="7263168" y="63974"/>
            <a:ext cx="5562600" cy="5791200"/>
          </a:xfrm>
          <a:custGeom>
            <a:avLst/>
            <a:gdLst/>
            <a:ahLst/>
            <a:cxnLst/>
            <a:rect l="l" t="t" r="r" b="b"/>
            <a:pathLst>
              <a:path w="5562600" h="5791200">
                <a:moveTo>
                  <a:pt x="0" y="0"/>
                </a:moveTo>
                <a:lnTo>
                  <a:pt x="5562600" y="0"/>
                </a:lnTo>
                <a:lnTo>
                  <a:pt x="5562600" y="5791200"/>
                </a:lnTo>
                <a:lnTo>
                  <a:pt x="0" y="5791200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22" name="Freeform 22"/>
          <p:cNvSpPr/>
          <p:nvPr/>
        </p:nvSpPr>
        <p:spPr>
          <a:xfrm>
            <a:off x="12820366" y="5860008"/>
            <a:ext cx="5486400" cy="4514850"/>
          </a:xfrm>
          <a:custGeom>
            <a:avLst/>
            <a:gdLst/>
            <a:ahLst/>
            <a:cxnLst/>
            <a:rect l="l" t="t" r="r" b="b"/>
            <a:pathLst>
              <a:path w="5486400" h="4514850">
                <a:moveTo>
                  <a:pt x="0" y="0"/>
                </a:moveTo>
                <a:lnTo>
                  <a:pt x="5486400" y="0"/>
                </a:lnTo>
                <a:lnTo>
                  <a:pt x="5486400" y="4514850"/>
                </a:lnTo>
                <a:lnTo>
                  <a:pt x="0" y="4514850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23" name="Group 8">
            <a:extLst>
              <a:ext uri="{FF2B5EF4-FFF2-40B4-BE49-F238E27FC236}">
                <a16:creationId xmlns:a16="http://schemas.microsoft.com/office/drawing/2014/main" id="{25B36F94-B28B-C90E-B948-74497B3DDA45}"/>
              </a:ext>
            </a:extLst>
          </p:cNvPr>
          <p:cNvGrpSpPr/>
          <p:nvPr/>
        </p:nvGrpSpPr>
        <p:grpSpPr>
          <a:xfrm>
            <a:off x="2496698" y="5117120"/>
            <a:ext cx="198000" cy="198000"/>
            <a:chOff x="0" y="0"/>
            <a:chExt cx="264000" cy="264000"/>
          </a:xfrm>
          <a:solidFill>
            <a:srgbClr val="BE1C77"/>
          </a:solidFill>
        </p:grpSpPr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AF83CF79-8A30-9EBC-0595-69DBD33EB6E5}"/>
                </a:ext>
              </a:extLst>
            </p:cNvPr>
            <p:cNvSpPr/>
            <p:nvPr/>
          </p:nvSpPr>
          <p:spPr>
            <a:xfrm>
              <a:off x="0" y="0"/>
              <a:ext cx="264033" cy="264033"/>
            </a:xfrm>
            <a:custGeom>
              <a:avLst/>
              <a:gdLst/>
              <a:ahLst/>
              <a:cxnLst/>
              <a:rect l="l" t="t" r="r" b="b"/>
              <a:pathLst>
                <a:path w="264033" h="264033">
                  <a:moveTo>
                    <a:pt x="0" y="131953"/>
                  </a:moveTo>
                  <a:cubicBezTo>
                    <a:pt x="0" y="59055"/>
                    <a:pt x="59055" y="0"/>
                    <a:pt x="131953" y="0"/>
                  </a:cubicBezTo>
                  <a:cubicBezTo>
                    <a:pt x="204851" y="0"/>
                    <a:pt x="264033" y="59055"/>
                    <a:pt x="264033" y="131953"/>
                  </a:cubicBezTo>
                  <a:cubicBezTo>
                    <a:pt x="264033" y="204851"/>
                    <a:pt x="204851" y="264033"/>
                    <a:pt x="131953" y="264033"/>
                  </a:cubicBezTo>
                  <a:cubicBezTo>
                    <a:pt x="59055" y="264033"/>
                    <a:pt x="0" y="204851"/>
                    <a:pt x="0" y="131953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25" name="TextBox 16">
            <a:extLst>
              <a:ext uri="{FF2B5EF4-FFF2-40B4-BE49-F238E27FC236}">
                <a16:creationId xmlns:a16="http://schemas.microsoft.com/office/drawing/2014/main" id="{052F1CFF-1915-E034-748A-B105F3D5359E}"/>
              </a:ext>
            </a:extLst>
          </p:cNvPr>
          <p:cNvSpPr txBox="1"/>
          <p:nvPr/>
        </p:nvSpPr>
        <p:spPr>
          <a:xfrm>
            <a:off x="2766501" y="5031876"/>
            <a:ext cx="4797316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40"/>
              </a:lnSpc>
            </a:pPr>
            <a:r>
              <a:rPr lang="en-US" sz="2200" err="1">
                <a:solidFill>
                  <a:srgbClr val="434343"/>
                </a:solidFill>
                <a:latin typeface="Lato Light"/>
              </a:rPr>
              <a:t>Presupuesto</a:t>
            </a:r>
            <a:r>
              <a:rPr lang="en-US" sz="2200">
                <a:solidFill>
                  <a:srgbClr val="434343"/>
                </a:solidFill>
                <a:latin typeface="Lato Light"/>
              </a:rPr>
              <a:t> </a:t>
            </a:r>
            <a:r>
              <a:rPr lang="en-US" sz="2200" err="1">
                <a:solidFill>
                  <a:srgbClr val="434343"/>
                </a:solidFill>
                <a:latin typeface="Lato Light"/>
              </a:rPr>
              <a:t>ejecutado</a:t>
            </a:r>
            <a:endParaRPr lang="en-US" sz="2200">
              <a:solidFill>
                <a:srgbClr val="434343"/>
              </a:solidFill>
              <a:latin typeface="Lato Light"/>
            </a:endParaRPr>
          </a:p>
        </p:txBody>
      </p:sp>
      <p:grpSp>
        <p:nvGrpSpPr>
          <p:cNvPr id="26" name="Group 8">
            <a:extLst>
              <a:ext uri="{FF2B5EF4-FFF2-40B4-BE49-F238E27FC236}">
                <a16:creationId xmlns:a16="http://schemas.microsoft.com/office/drawing/2014/main" id="{E4C736D9-1437-653B-AB2B-2730BAE38E86}"/>
              </a:ext>
            </a:extLst>
          </p:cNvPr>
          <p:cNvGrpSpPr/>
          <p:nvPr/>
        </p:nvGrpSpPr>
        <p:grpSpPr>
          <a:xfrm>
            <a:off x="2496698" y="5758966"/>
            <a:ext cx="198000" cy="198000"/>
            <a:chOff x="0" y="0"/>
            <a:chExt cx="264000" cy="264000"/>
          </a:xfrm>
          <a:solidFill>
            <a:srgbClr val="BE1C77"/>
          </a:solidFill>
        </p:grpSpPr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71E75B8F-1189-1791-3863-24DE58FBBE71}"/>
                </a:ext>
              </a:extLst>
            </p:cNvPr>
            <p:cNvSpPr/>
            <p:nvPr/>
          </p:nvSpPr>
          <p:spPr>
            <a:xfrm>
              <a:off x="0" y="0"/>
              <a:ext cx="264033" cy="264033"/>
            </a:xfrm>
            <a:custGeom>
              <a:avLst/>
              <a:gdLst/>
              <a:ahLst/>
              <a:cxnLst/>
              <a:rect l="l" t="t" r="r" b="b"/>
              <a:pathLst>
                <a:path w="264033" h="264033">
                  <a:moveTo>
                    <a:pt x="0" y="131953"/>
                  </a:moveTo>
                  <a:cubicBezTo>
                    <a:pt x="0" y="59055"/>
                    <a:pt x="59055" y="0"/>
                    <a:pt x="131953" y="0"/>
                  </a:cubicBezTo>
                  <a:cubicBezTo>
                    <a:pt x="204851" y="0"/>
                    <a:pt x="264033" y="59055"/>
                    <a:pt x="264033" y="131953"/>
                  </a:cubicBezTo>
                  <a:cubicBezTo>
                    <a:pt x="264033" y="204851"/>
                    <a:pt x="204851" y="264033"/>
                    <a:pt x="131953" y="264033"/>
                  </a:cubicBezTo>
                  <a:cubicBezTo>
                    <a:pt x="59055" y="264033"/>
                    <a:pt x="0" y="204851"/>
                    <a:pt x="0" y="131953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28" name="TextBox 16">
            <a:extLst>
              <a:ext uri="{FF2B5EF4-FFF2-40B4-BE49-F238E27FC236}">
                <a16:creationId xmlns:a16="http://schemas.microsoft.com/office/drawing/2014/main" id="{418F0E78-97D9-957C-391E-06D1F72FA9EF}"/>
              </a:ext>
            </a:extLst>
          </p:cNvPr>
          <p:cNvSpPr txBox="1"/>
          <p:nvPr/>
        </p:nvSpPr>
        <p:spPr>
          <a:xfrm>
            <a:off x="2766501" y="5673722"/>
            <a:ext cx="4797316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40"/>
              </a:lnSpc>
            </a:pPr>
            <a:r>
              <a:rPr lang="en-US" sz="2200" err="1">
                <a:solidFill>
                  <a:srgbClr val="434343"/>
                </a:solidFill>
                <a:latin typeface="Lato Light"/>
              </a:rPr>
              <a:t>Encuesta</a:t>
            </a:r>
            <a:endParaRPr lang="en-US" sz="2200">
              <a:solidFill>
                <a:srgbClr val="434343"/>
              </a:solidFill>
              <a:latin typeface="Lato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6" y="2"/>
            <a:ext cx="18288006" cy="10286992"/>
          </a:xfrm>
          <a:custGeom>
            <a:avLst/>
            <a:gdLst/>
            <a:ahLst/>
            <a:cxnLst/>
            <a:rect l="l" t="t" r="r" b="b"/>
            <a:pathLst>
              <a:path w="18288006" h="10286992">
                <a:moveTo>
                  <a:pt x="0" y="0"/>
                </a:moveTo>
                <a:lnTo>
                  <a:pt x="18288006" y="0"/>
                </a:lnTo>
                <a:lnTo>
                  <a:pt x="18288006" y="10286992"/>
                </a:lnTo>
                <a:lnTo>
                  <a:pt x="0" y="102869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" name="TextBox 3"/>
          <p:cNvSpPr txBox="1"/>
          <p:nvPr/>
        </p:nvSpPr>
        <p:spPr>
          <a:xfrm>
            <a:off x="2729441" y="3975008"/>
            <a:ext cx="12499358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err="1">
                <a:solidFill>
                  <a:srgbClr val="FFFFFF"/>
                </a:solidFill>
                <a:latin typeface="Arimo"/>
              </a:rPr>
              <a:t>Resumen</a:t>
            </a:r>
            <a:r>
              <a:rPr lang="en-US" sz="6000">
                <a:solidFill>
                  <a:srgbClr val="FFFFFF"/>
                </a:solidFill>
                <a:latin typeface="Arimo"/>
              </a:rPr>
              <a:t> de Ventas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685800" cy="10287000"/>
            <a:chOff x="0" y="0"/>
            <a:chExt cx="9144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14400" cy="13716000"/>
            </a:xfrm>
            <a:custGeom>
              <a:avLst/>
              <a:gdLst/>
              <a:ahLst/>
              <a:cxnLst/>
              <a:rect l="l" t="t" r="r" b="b"/>
              <a:pathLst>
                <a:path w="914400" h="13716000">
                  <a:moveTo>
                    <a:pt x="0" y="0"/>
                  </a:moveTo>
                  <a:lnTo>
                    <a:pt x="914400" y="0"/>
                  </a:lnTo>
                  <a:lnTo>
                    <a:pt x="9144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DF5D9D"/>
            </a:solid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6" name="TextBox 6"/>
          <p:cNvSpPr txBox="1"/>
          <p:nvPr/>
        </p:nvSpPr>
        <p:spPr>
          <a:xfrm rot="-5400000">
            <a:off x="-2144236" y="2726064"/>
            <a:ext cx="4964748" cy="258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010"/>
              </a:lnSpc>
            </a:pPr>
            <a:r>
              <a:rPr lang="en-US" sz="1675">
                <a:solidFill>
                  <a:srgbClr val="FFFFFF"/>
                </a:solidFill>
                <a:latin typeface="Lato"/>
              </a:rPr>
              <a:t>8 Jornada de Distribución 2023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0" y="9391850"/>
            <a:ext cx="685800" cy="895200"/>
            <a:chOff x="0" y="0"/>
            <a:chExt cx="914400" cy="11936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14400" cy="1193546"/>
            </a:xfrm>
            <a:custGeom>
              <a:avLst/>
              <a:gdLst/>
              <a:ahLst/>
              <a:cxnLst/>
              <a:rect l="l" t="t" r="r" b="b"/>
              <a:pathLst>
                <a:path w="914400" h="1193546">
                  <a:moveTo>
                    <a:pt x="0" y="0"/>
                  </a:moveTo>
                  <a:lnTo>
                    <a:pt x="914400" y="0"/>
                  </a:lnTo>
                  <a:lnTo>
                    <a:pt x="914400" y="1193546"/>
                  </a:lnTo>
                  <a:lnTo>
                    <a:pt x="0" y="1193546"/>
                  </a:lnTo>
                  <a:close/>
                </a:path>
              </a:pathLst>
            </a:custGeom>
            <a:solidFill>
              <a:srgbClr val="921561"/>
            </a:solid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91425" y="9580159"/>
            <a:ext cx="502950" cy="2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20"/>
              </a:lnSpc>
            </a:pPr>
            <a:r>
              <a:rPr lang="en-US" sz="1600">
                <a:solidFill>
                  <a:srgbClr val="FFFFFF"/>
                </a:solidFill>
                <a:latin typeface="Arimo"/>
              </a:rPr>
              <a:t>03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51040" y="2749170"/>
            <a:ext cx="1333200" cy="1320600"/>
            <a:chOff x="0" y="0"/>
            <a:chExt cx="1777600" cy="1760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77619" cy="1760855"/>
            </a:xfrm>
            <a:custGeom>
              <a:avLst/>
              <a:gdLst/>
              <a:ahLst/>
              <a:cxnLst/>
              <a:rect l="l" t="t" r="r" b="b"/>
              <a:pathLst>
                <a:path w="1777619" h="1760855">
                  <a:moveTo>
                    <a:pt x="0" y="215392"/>
                  </a:moveTo>
                  <a:cubicBezTo>
                    <a:pt x="0" y="96393"/>
                    <a:pt x="96393" y="0"/>
                    <a:pt x="215392" y="0"/>
                  </a:cubicBezTo>
                  <a:lnTo>
                    <a:pt x="1562227" y="0"/>
                  </a:lnTo>
                  <a:cubicBezTo>
                    <a:pt x="1681226" y="0"/>
                    <a:pt x="1777619" y="96393"/>
                    <a:pt x="1777619" y="215392"/>
                  </a:cubicBezTo>
                  <a:lnTo>
                    <a:pt x="1777619" y="1545463"/>
                  </a:lnTo>
                  <a:cubicBezTo>
                    <a:pt x="1777619" y="1664462"/>
                    <a:pt x="1681226" y="1760855"/>
                    <a:pt x="1562227" y="1760855"/>
                  </a:cubicBezTo>
                  <a:lnTo>
                    <a:pt x="215392" y="1760855"/>
                  </a:lnTo>
                  <a:cubicBezTo>
                    <a:pt x="96393" y="1760855"/>
                    <a:pt x="0" y="1664335"/>
                    <a:pt x="0" y="1545463"/>
                  </a:cubicBezTo>
                  <a:close/>
                </a:path>
              </a:pathLst>
            </a:custGeom>
            <a:solidFill>
              <a:srgbClr val="BE1C77"/>
            </a:solid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4" name="AutoShape 4"/>
          <p:cNvSpPr/>
          <p:nvPr/>
        </p:nvSpPr>
        <p:spPr>
          <a:xfrm rot="5382583">
            <a:off x="337533" y="6366774"/>
            <a:ext cx="3760098" cy="0"/>
          </a:xfrm>
          <a:prstGeom prst="line">
            <a:avLst/>
          </a:prstGeom>
          <a:ln w="9525" cap="rnd">
            <a:solidFill>
              <a:srgbClr val="BE1C77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s-CO"/>
          </a:p>
        </p:txBody>
      </p:sp>
      <p:grpSp>
        <p:nvGrpSpPr>
          <p:cNvPr id="5" name="Group 5"/>
          <p:cNvGrpSpPr/>
          <p:nvPr/>
        </p:nvGrpSpPr>
        <p:grpSpPr>
          <a:xfrm>
            <a:off x="0" y="0"/>
            <a:ext cx="685800" cy="10287000"/>
            <a:chOff x="0" y="0"/>
            <a:chExt cx="914400" cy="13716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14400" cy="13716000"/>
            </a:xfrm>
            <a:custGeom>
              <a:avLst/>
              <a:gdLst/>
              <a:ahLst/>
              <a:cxnLst/>
              <a:rect l="l" t="t" r="r" b="b"/>
              <a:pathLst>
                <a:path w="914400" h="13716000">
                  <a:moveTo>
                    <a:pt x="0" y="0"/>
                  </a:moveTo>
                  <a:lnTo>
                    <a:pt x="914400" y="0"/>
                  </a:lnTo>
                  <a:lnTo>
                    <a:pt x="9144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0" y="9391850"/>
            <a:ext cx="685800" cy="895200"/>
            <a:chOff x="0" y="0"/>
            <a:chExt cx="914400" cy="11936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14400" cy="1193546"/>
            </a:xfrm>
            <a:custGeom>
              <a:avLst/>
              <a:gdLst/>
              <a:ahLst/>
              <a:cxnLst/>
              <a:rect l="l" t="t" r="r" b="b"/>
              <a:pathLst>
                <a:path w="914400" h="1193546">
                  <a:moveTo>
                    <a:pt x="0" y="0"/>
                  </a:moveTo>
                  <a:lnTo>
                    <a:pt x="914400" y="0"/>
                  </a:lnTo>
                  <a:lnTo>
                    <a:pt x="914400" y="1193546"/>
                  </a:lnTo>
                  <a:lnTo>
                    <a:pt x="0" y="1193546"/>
                  </a:lnTo>
                  <a:close/>
                </a:path>
              </a:pathLst>
            </a:custGeom>
            <a:solidFill>
              <a:srgbClr val="BE1C77"/>
            </a:solid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9" name="Freeform 9"/>
          <p:cNvSpPr/>
          <p:nvPr/>
        </p:nvSpPr>
        <p:spPr>
          <a:xfrm>
            <a:off x="1845636" y="3102186"/>
            <a:ext cx="743890" cy="807644"/>
          </a:xfrm>
          <a:custGeom>
            <a:avLst/>
            <a:gdLst/>
            <a:ahLst/>
            <a:cxnLst/>
            <a:rect l="l" t="t" r="r" b="b"/>
            <a:pathLst>
              <a:path w="743890" h="807644">
                <a:moveTo>
                  <a:pt x="0" y="0"/>
                </a:moveTo>
                <a:lnTo>
                  <a:pt x="743890" y="0"/>
                </a:lnTo>
                <a:lnTo>
                  <a:pt x="743890" y="807644"/>
                </a:lnTo>
                <a:lnTo>
                  <a:pt x="0" y="8076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aphicFrame>
        <p:nvGraphicFramePr>
          <p:cNvPr id="10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92772"/>
              </p:ext>
            </p:extLst>
          </p:nvPr>
        </p:nvGraphicFramePr>
        <p:xfrm>
          <a:off x="4111782" y="1748871"/>
          <a:ext cx="11101294" cy="7504001"/>
        </p:xfrm>
        <a:graphic>
          <a:graphicData uri="http://schemas.openxmlformats.org/drawingml/2006/table">
            <a:tbl>
              <a:tblPr/>
              <a:tblGrid>
                <a:gridCol w="2986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74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76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21581">
                <a:tc>
                  <a:txBody>
                    <a:bodyPr/>
                    <a:lstStyle/>
                    <a:p>
                      <a:pPr algn="ctr">
                        <a:lnSpc>
                          <a:spcPts val="4619"/>
                        </a:lnSpc>
                        <a:defRPr/>
                      </a:pPr>
                      <a:r>
                        <a:rPr lang="en-US" sz="3299" err="1">
                          <a:solidFill>
                            <a:srgbClr val="660033"/>
                          </a:solidFill>
                          <a:latin typeface="Arimo Bold"/>
                        </a:rPr>
                        <a:t>Empresa</a:t>
                      </a:r>
                      <a:endParaRPr lang="en-US" sz="1100"/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619"/>
                        </a:lnSpc>
                        <a:defRPr/>
                      </a:pPr>
                      <a:r>
                        <a:rPr lang="en-US" sz="3299" err="1">
                          <a:solidFill>
                            <a:srgbClr val="660033"/>
                          </a:solidFill>
                          <a:latin typeface="Arimo Bold"/>
                        </a:rPr>
                        <a:t>Patrocinio</a:t>
                      </a:r>
                      <a:endParaRPr lang="en-US" sz="1100"/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619"/>
                        </a:lnSpc>
                        <a:defRPr/>
                      </a:pPr>
                      <a:r>
                        <a:rPr lang="en-US" sz="3299">
                          <a:solidFill>
                            <a:srgbClr val="660033"/>
                          </a:solidFill>
                          <a:latin typeface="Arimo Bold"/>
                        </a:rPr>
                        <a:t>Valor</a:t>
                      </a:r>
                      <a:endParaRPr lang="en-US" sz="1100"/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7070">
                <a:tc>
                  <a:txBody>
                    <a:bodyPr/>
                    <a:lstStyle/>
                    <a:p>
                      <a:pPr algn="l">
                        <a:lnSpc>
                          <a:spcPts val="3359"/>
                        </a:lnSpc>
                        <a:defRPr/>
                      </a:pPr>
                      <a:endParaRPr lang="en-US" sz="2400">
                        <a:latin typeface="Arimo" panose="020B0604020202020204" charset="0"/>
                        <a:ea typeface="Arimo" panose="020B0604020202020204" charset="0"/>
                        <a:cs typeface="Arimo" panose="020B0604020202020204" charset="0"/>
                      </a:endParaRP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r>
                        <a:rPr lang="en-US" sz="2400" err="1"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Paquete</a:t>
                      </a:r>
                      <a:r>
                        <a:rPr lang="en-US" sz="2400"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 </a:t>
                      </a:r>
                      <a:r>
                        <a:rPr lang="en-US" sz="2400" err="1"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Aliado</a:t>
                      </a:r>
                      <a:r>
                        <a:rPr lang="en-US" sz="2400"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 1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r>
                        <a:rPr lang="en-US" sz="2400"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$ 24.000.000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441475"/>
                  </a:ext>
                </a:extLst>
              </a:tr>
              <a:tr h="1047070">
                <a:tc>
                  <a:txBody>
                    <a:bodyPr/>
                    <a:lstStyle/>
                    <a:p>
                      <a:pPr algn="l">
                        <a:lnSpc>
                          <a:spcPts val="3359"/>
                        </a:lnSpc>
                        <a:defRPr/>
                      </a:pPr>
                      <a:endParaRPr lang="en-US" sz="2400">
                        <a:latin typeface="Arimo" panose="020B0604020202020204" charset="0"/>
                        <a:ea typeface="Arimo" panose="020B0604020202020204" charset="0"/>
                        <a:cs typeface="Arimo" panose="020B0604020202020204" charset="0"/>
                      </a:endParaRP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Paquete Aliado 3</a:t>
                      </a:r>
                      <a:endParaRPr lang="en-US" sz="2400">
                        <a:latin typeface="Arimo" panose="020B0604020202020204" charset="0"/>
                        <a:ea typeface="Arimo" panose="020B0604020202020204" charset="0"/>
                        <a:cs typeface="Arimo" panose="020B0604020202020204" charset="0"/>
                      </a:endParaRP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$ 17.000.000</a:t>
                      </a:r>
                      <a:endParaRPr lang="en-US" sz="2400">
                        <a:latin typeface="Arimo" panose="020B0604020202020204" charset="0"/>
                        <a:ea typeface="Arimo" panose="020B0604020202020204" charset="0"/>
                        <a:cs typeface="Arimo" panose="020B0604020202020204" charset="0"/>
                      </a:endParaRP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7070">
                <a:tc>
                  <a:txBody>
                    <a:bodyPr/>
                    <a:lstStyle/>
                    <a:p>
                      <a:pPr algn="l">
                        <a:lnSpc>
                          <a:spcPts val="3359"/>
                        </a:lnSpc>
                        <a:defRPr/>
                      </a:pPr>
                      <a:endParaRPr lang="en-US" sz="2400">
                        <a:latin typeface="Arimo" panose="020B0604020202020204" charset="0"/>
                        <a:ea typeface="Arimo" panose="020B0604020202020204" charset="0"/>
                        <a:cs typeface="Arimo" panose="020B0604020202020204" charset="0"/>
                      </a:endParaRP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r>
                        <a:rPr lang="en-US" sz="2400" err="1">
                          <a:solidFill>
                            <a:srgbClr val="000000"/>
                          </a:solidFill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Espaldares</a:t>
                      </a:r>
                      <a:endParaRPr lang="en-US" sz="2400">
                        <a:latin typeface="Arimo" panose="020B0604020202020204" charset="0"/>
                        <a:ea typeface="Arimo" panose="020B0604020202020204" charset="0"/>
                        <a:cs typeface="Arimo" panose="020B0604020202020204" charset="0"/>
                      </a:endParaRP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$ 11.500.000</a:t>
                      </a:r>
                      <a:endParaRPr lang="en-US" sz="2400">
                        <a:latin typeface="Arimo" panose="020B0604020202020204" charset="0"/>
                        <a:ea typeface="Arimo" panose="020B0604020202020204" charset="0"/>
                        <a:cs typeface="Arimo" panose="020B0604020202020204" charset="0"/>
                      </a:endParaRP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7070">
                <a:tc>
                  <a:txBody>
                    <a:bodyPr/>
                    <a:lstStyle/>
                    <a:p>
                      <a:pPr algn="l">
                        <a:lnSpc>
                          <a:spcPts val="3359"/>
                        </a:lnSpc>
                        <a:defRPr/>
                      </a:pPr>
                      <a:endParaRPr lang="en-US" sz="2400">
                        <a:latin typeface="Arimo" panose="020B0604020202020204" charset="0"/>
                        <a:ea typeface="Arimo" panose="020B0604020202020204" charset="0"/>
                        <a:cs typeface="Arimo" panose="020B0604020202020204" charset="0"/>
                      </a:endParaRP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r>
                        <a:rPr lang="en-US" sz="2400" err="1"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Paquete</a:t>
                      </a:r>
                      <a:r>
                        <a:rPr lang="en-US" sz="2400"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 Especial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r>
                        <a:rPr lang="en-US" sz="2400"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$ 8.000.000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80321285"/>
                  </a:ext>
                </a:extLst>
              </a:tr>
              <a:tr h="1047070">
                <a:tc>
                  <a:txBody>
                    <a:bodyPr/>
                    <a:lstStyle/>
                    <a:p>
                      <a:pPr algn="l">
                        <a:lnSpc>
                          <a:spcPts val="3359"/>
                        </a:lnSpc>
                        <a:defRPr/>
                      </a:pPr>
                      <a:endParaRPr lang="en-US" sz="2400">
                        <a:latin typeface="Arimo" panose="020B0604020202020204" charset="0"/>
                        <a:ea typeface="Arimo" panose="020B0604020202020204" charset="0"/>
                        <a:cs typeface="Arimo" panose="020B0604020202020204" charset="0"/>
                      </a:endParaRP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r>
                        <a:rPr lang="en-US" sz="2400"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Flash </a:t>
                      </a:r>
                      <a:r>
                        <a:rPr lang="en-US" sz="2400" err="1"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Informativo</a:t>
                      </a:r>
                      <a:endParaRPr lang="en-US" sz="2400">
                        <a:latin typeface="Arimo" panose="020B0604020202020204" charset="0"/>
                        <a:ea typeface="Arimo" panose="020B0604020202020204" charset="0"/>
                        <a:cs typeface="Arimo" panose="020B0604020202020204" charset="0"/>
                      </a:endParaRP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r>
                        <a:rPr lang="en-US" sz="2400"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$ 7.900.000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02250812"/>
                  </a:ext>
                </a:extLst>
              </a:tr>
              <a:tr h="1047070">
                <a:tc>
                  <a:txBody>
                    <a:bodyPr/>
                    <a:lstStyle/>
                    <a:p>
                      <a:pPr algn="l">
                        <a:lnSpc>
                          <a:spcPts val="3359"/>
                        </a:lnSpc>
                        <a:defRPr/>
                      </a:pPr>
                      <a:endParaRPr lang="en-US" sz="2400">
                        <a:latin typeface="Arimo" panose="020B0604020202020204" charset="0"/>
                        <a:ea typeface="Arimo" panose="020B0604020202020204" charset="0"/>
                        <a:cs typeface="Arimo" panose="020B0604020202020204" charset="0"/>
                      </a:endParaRP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r>
                        <a:rPr lang="en-US" sz="2400" err="1"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Escarapelas</a:t>
                      </a:r>
                      <a:r>
                        <a:rPr lang="en-US" sz="2400"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 y Cintas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r>
                        <a:rPr lang="en-US" sz="2400"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$ 5.000.000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1083771"/>
                  </a:ext>
                </a:extLst>
              </a:tr>
            </a:tbl>
          </a:graphicData>
        </a:graphic>
      </p:graphicFrame>
      <p:sp>
        <p:nvSpPr>
          <p:cNvPr id="11" name="Freeform 11"/>
          <p:cNvSpPr/>
          <p:nvPr/>
        </p:nvSpPr>
        <p:spPr>
          <a:xfrm>
            <a:off x="5085637" y="4244696"/>
            <a:ext cx="1096803" cy="674546"/>
          </a:xfrm>
          <a:custGeom>
            <a:avLst/>
            <a:gdLst/>
            <a:ahLst/>
            <a:cxnLst/>
            <a:rect l="l" t="t" r="r" b="b"/>
            <a:pathLst>
              <a:path w="1096803" h="674546">
                <a:moveTo>
                  <a:pt x="0" y="0"/>
                </a:moveTo>
                <a:lnTo>
                  <a:pt x="1096803" y="0"/>
                </a:lnTo>
                <a:lnTo>
                  <a:pt x="1096803" y="674546"/>
                </a:lnTo>
                <a:lnTo>
                  <a:pt x="0" y="674546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3" name="Freeform 13"/>
          <p:cNvSpPr/>
          <p:nvPr/>
        </p:nvSpPr>
        <p:spPr>
          <a:xfrm>
            <a:off x="5634039" y="5359798"/>
            <a:ext cx="1969753" cy="474120"/>
          </a:xfrm>
          <a:custGeom>
            <a:avLst/>
            <a:gdLst/>
            <a:ahLst/>
            <a:cxnLst/>
            <a:rect l="l" t="t" r="r" b="b"/>
            <a:pathLst>
              <a:path w="1969753" h="474120">
                <a:moveTo>
                  <a:pt x="0" y="0"/>
                </a:moveTo>
                <a:lnTo>
                  <a:pt x="1969753" y="0"/>
                </a:lnTo>
                <a:lnTo>
                  <a:pt x="1969753" y="474120"/>
                </a:lnTo>
                <a:lnTo>
                  <a:pt x="0" y="47412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4" name="Freeform 14"/>
          <p:cNvSpPr/>
          <p:nvPr/>
        </p:nvSpPr>
        <p:spPr>
          <a:xfrm>
            <a:off x="3450484" y="5359798"/>
            <a:ext cx="2183555" cy="474120"/>
          </a:xfrm>
          <a:custGeom>
            <a:avLst/>
            <a:gdLst/>
            <a:ahLst/>
            <a:cxnLst/>
            <a:rect l="l" t="t" r="r" b="b"/>
            <a:pathLst>
              <a:path w="2183555" h="474120">
                <a:moveTo>
                  <a:pt x="0" y="0"/>
                </a:moveTo>
                <a:lnTo>
                  <a:pt x="2183555" y="0"/>
                </a:lnTo>
                <a:lnTo>
                  <a:pt x="2183555" y="474120"/>
                </a:lnTo>
                <a:lnTo>
                  <a:pt x="0" y="474120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6" name="TextBox 16"/>
          <p:cNvSpPr txBox="1"/>
          <p:nvPr/>
        </p:nvSpPr>
        <p:spPr>
          <a:xfrm>
            <a:off x="1325875" y="613134"/>
            <a:ext cx="15636250" cy="942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err="1">
                <a:solidFill>
                  <a:srgbClr val="595959"/>
                </a:solidFill>
                <a:latin typeface="Arimo"/>
              </a:rPr>
              <a:t>Resumen</a:t>
            </a:r>
            <a:r>
              <a:rPr lang="en-US" sz="6000">
                <a:solidFill>
                  <a:srgbClr val="595959"/>
                </a:solidFill>
                <a:latin typeface="Arimo"/>
              </a:rPr>
              <a:t> de Ventas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1425" y="9595925"/>
            <a:ext cx="502950" cy="2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20"/>
              </a:lnSpc>
            </a:pPr>
            <a:r>
              <a:rPr lang="en-US" sz="1600">
                <a:solidFill>
                  <a:srgbClr val="FFFFFF"/>
                </a:solidFill>
                <a:latin typeface="Arimo"/>
              </a:rPr>
              <a:t>04</a:t>
            </a:r>
          </a:p>
        </p:txBody>
      </p:sp>
      <p:sp>
        <p:nvSpPr>
          <p:cNvPr id="18" name="TextBox 18"/>
          <p:cNvSpPr txBox="1"/>
          <p:nvPr/>
        </p:nvSpPr>
        <p:spPr>
          <a:xfrm rot="-5400000">
            <a:off x="-3893386" y="4534472"/>
            <a:ext cx="8463046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20"/>
              </a:lnSpc>
            </a:pPr>
            <a:r>
              <a:rPr lang="en-US" sz="1600">
                <a:solidFill>
                  <a:srgbClr val="B7B7B7"/>
                </a:solidFill>
                <a:latin typeface="Lato"/>
              </a:rPr>
              <a:t>8 Jornada de Distribución 2023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933876" y="8889820"/>
            <a:ext cx="2923680" cy="586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39"/>
              </a:lnSpc>
            </a:pPr>
            <a:r>
              <a:rPr lang="en-US" sz="2799">
                <a:solidFill>
                  <a:srgbClr val="000000"/>
                </a:solidFill>
                <a:latin typeface="Nunito Bold"/>
              </a:rPr>
              <a:t>$ 73.400.000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4991891" y="9669322"/>
            <a:ext cx="3752514" cy="431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>
                <a:solidFill>
                  <a:srgbClr val="000000"/>
                </a:solidFill>
                <a:latin typeface="Nunito Light"/>
              </a:rPr>
              <a:t>Valores antes de IVA.</a:t>
            </a:r>
          </a:p>
        </p:txBody>
      </p:sp>
      <p:sp>
        <p:nvSpPr>
          <p:cNvPr id="21" name="Freeform 12">
            <a:extLst>
              <a:ext uri="{FF2B5EF4-FFF2-40B4-BE49-F238E27FC236}">
                <a16:creationId xmlns:a16="http://schemas.microsoft.com/office/drawing/2014/main" id="{F21EE4CD-A8CE-E979-2B3A-E7F87ADAF7AF}"/>
              </a:ext>
            </a:extLst>
          </p:cNvPr>
          <p:cNvSpPr/>
          <p:nvPr/>
        </p:nvSpPr>
        <p:spPr>
          <a:xfrm>
            <a:off x="4750979" y="6487743"/>
            <a:ext cx="1766114" cy="278899"/>
          </a:xfrm>
          <a:custGeom>
            <a:avLst/>
            <a:gdLst/>
            <a:ahLst/>
            <a:cxnLst/>
            <a:rect l="l" t="t" r="r" b="b"/>
            <a:pathLst>
              <a:path w="1766114" h="278899">
                <a:moveTo>
                  <a:pt x="0" y="0"/>
                </a:moveTo>
                <a:lnTo>
                  <a:pt x="1766114" y="0"/>
                </a:lnTo>
                <a:lnTo>
                  <a:pt x="1766114" y="278899"/>
                </a:lnTo>
                <a:lnTo>
                  <a:pt x="0" y="278899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pic>
        <p:nvPicPr>
          <p:cNvPr id="23" name="Picture 22" descr="A picture containing font, design, logo, text&#10;&#10;Description automatically generated">
            <a:extLst>
              <a:ext uri="{FF2B5EF4-FFF2-40B4-BE49-F238E27FC236}">
                <a16:creationId xmlns:a16="http://schemas.microsoft.com/office/drawing/2014/main" id="{093CEFA7-3A6B-62A3-1DD2-E650C3D0D12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933" t="18605" r="11510" b="9257"/>
          <a:stretch/>
        </p:blipFill>
        <p:spPr>
          <a:xfrm>
            <a:off x="5102786" y="7369257"/>
            <a:ext cx="1128516" cy="613213"/>
          </a:xfrm>
          <a:prstGeom prst="rect">
            <a:avLst/>
          </a:prstGeom>
        </p:spPr>
      </p:pic>
      <p:pic>
        <p:nvPicPr>
          <p:cNvPr id="1026" name="Picture 2" descr="AIR-E S.A.S. E.S.P. | Consejo nacional de operación del sector eléctrico CNO">
            <a:extLst>
              <a:ext uri="{FF2B5EF4-FFF2-40B4-BE49-F238E27FC236}">
                <a16:creationId xmlns:a16="http://schemas.microsoft.com/office/drawing/2014/main" id="{28A7E804-DDFF-BA14-D8D7-7EAEEB5C2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0533" y="3185303"/>
            <a:ext cx="1487005" cy="62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A logo with blue and green colors&#10;&#10;Description automatically generated">
            <a:extLst>
              <a:ext uri="{FF2B5EF4-FFF2-40B4-BE49-F238E27FC236}">
                <a16:creationId xmlns:a16="http://schemas.microsoft.com/office/drawing/2014/main" id="{0592113C-6EE7-EBC1-3A54-0AADF127A170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2194" y="8311645"/>
            <a:ext cx="1209700" cy="76980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6" y="2"/>
            <a:ext cx="18288006" cy="10286992"/>
          </a:xfrm>
          <a:custGeom>
            <a:avLst/>
            <a:gdLst/>
            <a:ahLst/>
            <a:cxnLst/>
            <a:rect l="l" t="t" r="r" b="b"/>
            <a:pathLst>
              <a:path w="18288006" h="10286992">
                <a:moveTo>
                  <a:pt x="0" y="0"/>
                </a:moveTo>
                <a:lnTo>
                  <a:pt x="18288006" y="0"/>
                </a:lnTo>
                <a:lnTo>
                  <a:pt x="18288006" y="10286992"/>
                </a:lnTo>
                <a:lnTo>
                  <a:pt x="0" y="102869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" name="TextBox 3"/>
          <p:cNvSpPr txBox="1"/>
          <p:nvPr/>
        </p:nvSpPr>
        <p:spPr>
          <a:xfrm>
            <a:off x="2729441" y="3975008"/>
            <a:ext cx="12499358" cy="1021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>
                <a:solidFill>
                  <a:srgbClr val="FFFFFF"/>
                </a:solidFill>
                <a:latin typeface="Arimo"/>
              </a:rPr>
              <a:t>Gestión de inscripciones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685800" cy="10287000"/>
            <a:chOff x="0" y="0"/>
            <a:chExt cx="9144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14400" cy="13716000"/>
            </a:xfrm>
            <a:custGeom>
              <a:avLst/>
              <a:gdLst/>
              <a:ahLst/>
              <a:cxnLst/>
              <a:rect l="l" t="t" r="r" b="b"/>
              <a:pathLst>
                <a:path w="914400" h="13716000">
                  <a:moveTo>
                    <a:pt x="0" y="0"/>
                  </a:moveTo>
                  <a:lnTo>
                    <a:pt x="914400" y="0"/>
                  </a:lnTo>
                  <a:lnTo>
                    <a:pt x="9144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DF5D9D"/>
            </a:solid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6" name="TextBox 6"/>
          <p:cNvSpPr txBox="1"/>
          <p:nvPr/>
        </p:nvSpPr>
        <p:spPr>
          <a:xfrm rot="-5400000">
            <a:off x="-2060066" y="2621470"/>
            <a:ext cx="4796408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20"/>
              </a:lnSpc>
            </a:pPr>
            <a:r>
              <a:rPr lang="en-US" sz="1600">
                <a:solidFill>
                  <a:srgbClr val="FFFFFF"/>
                </a:solidFill>
                <a:latin typeface="Lato"/>
              </a:rPr>
              <a:t>8 Jornada de Distribución 2023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0" y="9391850"/>
            <a:ext cx="685800" cy="895200"/>
            <a:chOff x="0" y="0"/>
            <a:chExt cx="914400" cy="11936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14400" cy="1193546"/>
            </a:xfrm>
            <a:custGeom>
              <a:avLst/>
              <a:gdLst/>
              <a:ahLst/>
              <a:cxnLst/>
              <a:rect l="l" t="t" r="r" b="b"/>
              <a:pathLst>
                <a:path w="914400" h="1193546">
                  <a:moveTo>
                    <a:pt x="0" y="0"/>
                  </a:moveTo>
                  <a:lnTo>
                    <a:pt x="914400" y="0"/>
                  </a:lnTo>
                  <a:lnTo>
                    <a:pt x="914400" y="1193546"/>
                  </a:lnTo>
                  <a:lnTo>
                    <a:pt x="0" y="1193546"/>
                  </a:lnTo>
                  <a:close/>
                </a:path>
              </a:pathLst>
            </a:custGeom>
            <a:solidFill>
              <a:srgbClr val="921561"/>
            </a:solid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91425" y="9580159"/>
            <a:ext cx="502950" cy="2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20"/>
              </a:lnSpc>
            </a:pPr>
            <a:r>
              <a:rPr lang="en-US" sz="1600">
                <a:solidFill>
                  <a:srgbClr val="FFFFFF"/>
                </a:solidFill>
                <a:latin typeface="Arimo"/>
              </a:rPr>
              <a:t>05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685800" cy="10287000"/>
            <a:chOff x="0" y="0"/>
            <a:chExt cx="9144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14400" cy="13716000"/>
            </a:xfrm>
            <a:custGeom>
              <a:avLst/>
              <a:gdLst/>
              <a:ahLst/>
              <a:cxnLst/>
              <a:rect l="l" t="t" r="r" b="b"/>
              <a:pathLst>
                <a:path w="914400" h="13716000">
                  <a:moveTo>
                    <a:pt x="0" y="0"/>
                  </a:moveTo>
                  <a:lnTo>
                    <a:pt x="914400" y="0"/>
                  </a:lnTo>
                  <a:lnTo>
                    <a:pt x="9144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391850"/>
            <a:ext cx="685800" cy="895200"/>
            <a:chOff x="0" y="0"/>
            <a:chExt cx="914400" cy="11936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14400" cy="1193546"/>
            </a:xfrm>
            <a:custGeom>
              <a:avLst/>
              <a:gdLst/>
              <a:ahLst/>
              <a:cxnLst/>
              <a:rect l="l" t="t" r="r" b="b"/>
              <a:pathLst>
                <a:path w="914400" h="1193546">
                  <a:moveTo>
                    <a:pt x="0" y="0"/>
                  </a:moveTo>
                  <a:lnTo>
                    <a:pt x="914400" y="0"/>
                  </a:lnTo>
                  <a:lnTo>
                    <a:pt x="914400" y="1193546"/>
                  </a:lnTo>
                  <a:lnTo>
                    <a:pt x="0" y="1193546"/>
                  </a:lnTo>
                  <a:close/>
                </a:path>
              </a:pathLst>
            </a:custGeom>
            <a:solidFill>
              <a:srgbClr val="BE1C77"/>
            </a:solid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1425" y="9595925"/>
            <a:ext cx="502950" cy="2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20"/>
              </a:lnSpc>
            </a:pPr>
            <a:r>
              <a:rPr lang="en-US" sz="1600">
                <a:solidFill>
                  <a:srgbClr val="FFFFFF"/>
                </a:solidFill>
                <a:latin typeface="Arimo"/>
              </a:rPr>
              <a:t>06</a:t>
            </a:r>
          </a:p>
        </p:txBody>
      </p:sp>
      <p:sp>
        <p:nvSpPr>
          <p:cNvPr id="21" name="TextBox 21"/>
          <p:cNvSpPr txBox="1"/>
          <p:nvPr/>
        </p:nvSpPr>
        <p:spPr>
          <a:xfrm rot="-5400000">
            <a:off x="-3893386" y="4456698"/>
            <a:ext cx="8463046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20"/>
              </a:lnSpc>
            </a:pPr>
            <a:r>
              <a:rPr lang="en-US" sz="1600">
                <a:solidFill>
                  <a:srgbClr val="B7B7B7"/>
                </a:solidFill>
                <a:latin typeface="Lato"/>
              </a:rPr>
              <a:t>8 Jornada de Distribución 2023</a:t>
            </a:r>
          </a:p>
        </p:txBody>
      </p:sp>
      <p:grpSp>
        <p:nvGrpSpPr>
          <p:cNvPr id="22" name="Google Shape;401;p26">
            <a:extLst>
              <a:ext uri="{FF2B5EF4-FFF2-40B4-BE49-F238E27FC236}">
                <a16:creationId xmlns:a16="http://schemas.microsoft.com/office/drawing/2014/main" id="{4E96A9D4-6DF1-AEE6-EDC9-B0AFFB886C56}"/>
              </a:ext>
            </a:extLst>
          </p:cNvPr>
          <p:cNvGrpSpPr/>
          <p:nvPr/>
        </p:nvGrpSpPr>
        <p:grpSpPr>
          <a:xfrm>
            <a:off x="3260726" y="2185520"/>
            <a:ext cx="11275895" cy="2455436"/>
            <a:chOff x="-1535284" y="1287960"/>
            <a:chExt cx="11486580" cy="2067200"/>
          </a:xfrm>
        </p:grpSpPr>
        <p:sp>
          <p:nvSpPr>
            <p:cNvPr id="23" name="Google Shape;402;p26">
              <a:extLst>
                <a:ext uri="{FF2B5EF4-FFF2-40B4-BE49-F238E27FC236}">
                  <a16:creationId xmlns:a16="http://schemas.microsoft.com/office/drawing/2014/main" id="{923C0CC0-829E-8B46-B17B-85A5675D9FCB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6E0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CO">
                <a:latin typeface="Arial" panose="020B0604020202020204" pitchFamily="34" charset="0"/>
                <a:ea typeface="Arvo"/>
                <a:cs typeface="Arial" panose="020B0604020202020204" pitchFamily="34" charset="0"/>
                <a:sym typeface="Arvo"/>
              </a:endParaRPr>
            </a:p>
          </p:txBody>
        </p:sp>
        <p:sp>
          <p:nvSpPr>
            <p:cNvPr id="24" name="Google Shape;403;p26">
              <a:extLst>
                <a:ext uri="{FF2B5EF4-FFF2-40B4-BE49-F238E27FC236}">
                  <a16:creationId xmlns:a16="http://schemas.microsoft.com/office/drawing/2014/main" id="{AB9A23F5-5304-19C2-B561-F55D871720B1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BD1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CO">
                <a:latin typeface="Arial" panose="020B0604020202020204" pitchFamily="34" charset="0"/>
                <a:ea typeface="Arvo"/>
                <a:cs typeface="Arial" panose="020B0604020202020204" pitchFamily="34" charset="0"/>
                <a:sym typeface="Arvo"/>
              </a:endParaRPr>
            </a:p>
          </p:txBody>
        </p:sp>
        <p:sp>
          <p:nvSpPr>
            <p:cNvPr id="25" name="Google Shape;404;p26">
              <a:extLst>
                <a:ext uri="{FF2B5EF4-FFF2-40B4-BE49-F238E27FC236}">
                  <a16:creationId xmlns:a16="http://schemas.microsoft.com/office/drawing/2014/main" id="{DACD4B20-1055-7AF3-886D-470A399BA7B6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BC19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CO">
                <a:latin typeface="Arial" panose="020B0604020202020204" pitchFamily="34" charset="0"/>
                <a:ea typeface="Arvo"/>
                <a:cs typeface="Arial" panose="020B0604020202020204" pitchFamily="34" charset="0"/>
                <a:sym typeface="Arvo"/>
              </a:endParaRPr>
            </a:p>
          </p:txBody>
        </p:sp>
        <p:sp>
          <p:nvSpPr>
            <p:cNvPr id="26" name="Google Shape;405;p26">
              <a:extLst>
                <a:ext uri="{FF2B5EF4-FFF2-40B4-BE49-F238E27FC236}">
                  <a16:creationId xmlns:a16="http://schemas.microsoft.com/office/drawing/2014/main" id="{231F8510-8B4C-AF83-5E6E-760F874CAEC4}"/>
                </a:ext>
              </a:extLst>
            </p:cNvPr>
            <p:cNvSpPr/>
            <p:nvPr/>
          </p:nvSpPr>
          <p:spPr>
            <a:xfrm flipH="1">
              <a:off x="-1535284" y="1697043"/>
              <a:ext cx="1243801" cy="1243800"/>
            </a:xfrm>
            <a:prstGeom prst="rtTriangle">
              <a:avLst/>
            </a:prstGeom>
            <a:solidFill>
              <a:srgbClr val="BD1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CO">
                <a:latin typeface="Arial" panose="020B0604020202020204" pitchFamily="34" charset="0"/>
                <a:ea typeface="Arvo"/>
                <a:cs typeface="Arial" panose="020B0604020202020204" pitchFamily="34" charset="0"/>
                <a:sym typeface="Arvo"/>
              </a:endParaRPr>
            </a:p>
          </p:txBody>
        </p:sp>
        <p:sp>
          <p:nvSpPr>
            <p:cNvPr id="27" name="Google Shape;406;p26">
              <a:extLst>
                <a:ext uri="{FF2B5EF4-FFF2-40B4-BE49-F238E27FC236}">
                  <a16:creationId xmlns:a16="http://schemas.microsoft.com/office/drawing/2014/main" id="{9F0C6F1F-CDC1-66D2-7DF4-EF154B03F0A8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921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CO">
                <a:latin typeface="Arial" panose="020B0604020202020204" pitchFamily="34" charset="0"/>
                <a:ea typeface="Arvo"/>
                <a:cs typeface="Arial" panose="020B0604020202020204" pitchFamily="34" charset="0"/>
                <a:sym typeface="Arvo"/>
              </a:endParaRPr>
            </a:p>
          </p:txBody>
        </p:sp>
      </p:grpSp>
      <p:sp>
        <p:nvSpPr>
          <p:cNvPr id="28" name="Google Shape;407;p26">
            <a:extLst>
              <a:ext uri="{FF2B5EF4-FFF2-40B4-BE49-F238E27FC236}">
                <a16:creationId xmlns:a16="http://schemas.microsoft.com/office/drawing/2014/main" id="{50145329-B08D-4571-4CDF-D844F87157A5}"/>
              </a:ext>
            </a:extLst>
          </p:cNvPr>
          <p:cNvSpPr txBox="1">
            <a:spLocks/>
          </p:cNvSpPr>
          <p:nvPr/>
        </p:nvSpPr>
        <p:spPr>
          <a:xfrm>
            <a:off x="3939109" y="2690167"/>
            <a:ext cx="8757124" cy="144614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s-ES"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es-CO"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asistentes</a:t>
            </a:r>
          </a:p>
        </p:txBody>
      </p:sp>
      <p:sp>
        <p:nvSpPr>
          <p:cNvPr id="29" name="Round Same Side Corner Rectangle 8">
            <a:extLst>
              <a:ext uri="{FF2B5EF4-FFF2-40B4-BE49-F238E27FC236}">
                <a16:creationId xmlns:a16="http://schemas.microsoft.com/office/drawing/2014/main" id="{DBE5DC2B-8ACD-AA3A-A69B-0B656F73C692}"/>
              </a:ext>
            </a:extLst>
          </p:cNvPr>
          <p:cNvSpPr/>
          <p:nvPr/>
        </p:nvSpPr>
        <p:spPr>
          <a:xfrm>
            <a:off x="9879980" y="5531003"/>
            <a:ext cx="1226637" cy="4001945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BC19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Round Same Side Corner Rectangle 20">
            <a:extLst>
              <a:ext uri="{FF2B5EF4-FFF2-40B4-BE49-F238E27FC236}">
                <a16:creationId xmlns:a16="http://schemas.microsoft.com/office/drawing/2014/main" id="{D0B24C19-0E40-2E91-2F87-FB67565C3071}"/>
              </a:ext>
            </a:extLst>
          </p:cNvPr>
          <p:cNvSpPr/>
          <p:nvPr/>
        </p:nvSpPr>
        <p:spPr>
          <a:xfrm rot="10800000">
            <a:off x="5668277" y="5531004"/>
            <a:ext cx="1513108" cy="380736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rgbClr val="BC19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DA75DDF-96BB-A9E1-CE90-33C930B2DADD}"/>
              </a:ext>
            </a:extLst>
          </p:cNvPr>
          <p:cNvSpPr txBox="1"/>
          <p:nvPr/>
        </p:nvSpPr>
        <p:spPr>
          <a:xfrm>
            <a:off x="10012968" y="3506487"/>
            <a:ext cx="215089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0">
              <a:solidFill>
                <a:schemeClr val="tx1">
                  <a:lumMod val="50000"/>
                  <a:lumOff val="50000"/>
                </a:schemeClr>
              </a:solidFill>
              <a:latin typeface="Rubik Medium"/>
            </a:endParaRPr>
          </a:p>
          <a:p>
            <a:r>
              <a:rPr lang="en-US" sz="6000">
                <a:solidFill>
                  <a:schemeClr val="tx1">
                    <a:lumMod val="50000"/>
                    <a:lumOff val="50000"/>
                  </a:schemeClr>
                </a:solidFill>
                <a:latin typeface="Rubik Medium"/>
              </a:rPr>
              <a:t>77</a:t>
            </a:r>
          </a:p>
          <a:p>
            <a:endParaRPr lang="es-CO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32DCD236-B055-BF25-D92E-717ADDBAF6BA}"/>
              </a:ext>
            </a:extLst>
          </p:cNvPr>
          <p:cNvSpPr txBox="1"/>
          <p:nvPr/>
        </p:nvSpPr>
        <p:spPr>
          <a:xfrm>
            <a:off x="5920193" y="3526733"/>
            <a:ext cx="215089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0">
              <a:solidFill>
                <a:schemeClr val="tx1">
                  <a:lumMod val="50000"/>
                  <a:lumOff val="50000"/>
                </a:schemeClr>
              </a:solidFill>
              <a:latin typeface="Rubik Medium"/>
            </a:endParaRPr>
          </a:p>
          <a:p>
            <a:r>
              <a:rPr lang="en-US" sz="6000">
                <a:solidFill>
                  <a:schemeClr val="tx1">
                    <a:lumMod val="50000"/>
                    <a:lumOff val="50000"/>
                  </a:schemeClr>
                </a:solidFill>
                <a:latin typeface="Rubik Medium"/>
              </a:rPr>
              <a:t>23</a:t>
            </a:r>
          </a:p>
          <a:p>
            <a:endParaRPr lang="es-CO"/>
          </a:p>
        </p:txBody>
      </p:sp>
      <p:sp>
        <p:nvSpPr>
          <p:cNvPr id="33" name="TextBox 2">
            <a:extLst>
              <a:ext uri="{FF2B5EF4-FFF2-40B4-BE49-F238E27FC236}">
                <a16:creationId xmlns:a16="http://schemas.microsoft.com/office/drawing/2014/main" id="{DAEB4596-4050-2A5F-5F68-536257B1A056}"/>
              </a:ext>
            </a:extLst>
          </p:cNvPr>
          <p:cNvSpPr txBox="1"/>
          <p:nvPr/>
        </p:nvSpPr>
        <p:spPr>
          <a:xfrm>
            <a:off x="1259191" y="532849"/>
            <a:ext cx="15668359" cy="7828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480"/>
              </a:lnSpc>
            </a:pPr>
            <a:r>
              <a:rPr lang="en-US" sz="5400">
                <a:solidFill>
                  <a:srgbClr val="666666"/>
                </a:solidFill>
                <a:latin typeface="Rubik Medium"/>
              </a:rPr>
              <a:t>8° Jornada Técnica de Distribución - CNO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685800" cy="10287000"/>
            <a:chOff x="0" y="0"/>
            <a:chExt cx="9144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14400" cy="13716000"/>
            </a:xfrm>
            <a:custGeom>
              <a:avLst/>
              <a:gdLst/>
              <a:ahLst/>
              <a:cxnLst/>
              <a:rect l="l" t="t" r="r" b="b"/>
              <a:pathLst>
                <a:path w="914400" h="13716000">
                  <a:moveTo>
                    <a:pt x="0" y="0"/>
                  </a:moveTo>
                  <a:lnTo>
                    <a:pt x="914400" y="0"/>
                  </a:lnTo>
                  <a:lnTo>
                    <a:pt x="9144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391850"/>
            <a:ext cx="685800" cy="895200"/>
            <a:chOff x="0" y="0"/>
            <a:chExt cx="914400" cy="11936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14400" cy="1193546"/>
            </a:xfrm>
            <a:custGeom>
              <a:avLst/>
              <a:gdLst/>
              <a:ahLst/>
              <a:cxnLst/>
              <a:rect l="l" t="t" r="r" b="b"/>
              <a:pathLst>
                <a:path w="914400" h="1193546">
                  <a:moveTo>
                    <a:pt x="0" y="0"/>
                  </a:moveTo>
                  <a:lnTo>
                    <a:pt x="914400" y="0"/>
                  </a:lnTo>
                  <a:lnTo>
                    <a:pt x="914400" y="1193546"/>
                  </a:lnTo>
                  <a:lnTo>
                    <a:pt x="0" y="1193546"/>
                  </a:lnTo>
                  <a:close/>
                </a:path>
              </a:pathLst>
            </a:custGeom>
            <a:solidFill>
              <a:srgbClr val="BE1C77"/>
            </a:solid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1425" y="9595925"/>
            <a:ext cx="502950" cy="2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20"/>
              </a:lnSpc>
            </a:pPr>
            <a:r>
              <a:rPr lang="en-US" sz="1600">
                <a:solidFill>
                  <a:srgbClr val="FFFFFF"/>
                </a:solidFill>
                <a:latin typeface="Arimo"/>
              </a:rPr>
              <a:t>07</a:t>
            </a:r>
          </a:p>
        </p:txBody>
      </p:sp>
      <p:sp>
        <p:nvSpPr>
          <p:cNvPr id="21" name="TextBox 21"/>
          <p:cNvSpPr txBox="1"/>
          <p:nvPr/>
        </p:nvSpPr>
        <p:spPr>
          <a:xfrm rot="-5400000">
            <a:off x="-3893386" y="4456698"/>
            <a:ext cx="8463046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20"/>
              </a:lnSpc>
            </a:pPr>
            <a:r>
              <a:rPr lang="en-US" sz="1600">
                <a:solidFill>
                  <a:srgbClr val="B7B7B7"/>
                </a:solidFill>
                <a:latin typeface="Lato"/>
              </a:rPr>
              <a:t>8 Jornada de Distribución 2023</a:t>
            </a:r>
          </a:p>
        </p:txBody>
      </p:sp>
      <p:grpSp>
        <p:nvGrpSpPr>
          <p:cNvPr id="7" name="Google Shape;401;p26">
            <a:extLst>
              <a:ext uri="{FF2B5EF4-FFF2-40B4-BE49-F238E27FC236}">
                <a16:creationId xmlns:a16="http://schemas.microsoft.com/office/drawing/2014/main" id="{8B688234-EC93-B638-380C-1A1A66F68200}"/>
              </a:ext>
            </a:extLst>
          </p:cNvPr>
          <p:cNvGrpSpPr/>
          <p:nvPr/>
        </p:nvGrpSpPr>
        <p:grpSpPr>
          <a:xfrm>
            <a:off x="4106073" y="556734"/>
            <a:ext cx="11275895" cy="2455436"/>
            <a:chOff x="-1535284" y="1287960"/>
            <a:chExt cx="11486580" cy="2067200"/>
          </a:xfrm>
        </p:grpSpPr>
        <p:sp>
          <p:nvSpPr>
            <p:cNvPr id="8" name="Google Shape;402;p26">
              <a:extLst>
                <a:ext uri="{FF2B5EF4-FFF2-40B4-BE49-F238E27FC236}">
                  <a16:creationId xmlns:a16="http://schemas.microsoft.com/office/drawing/2014/main" id="{24CEA5AE-71B3-3273-A824-5AD24175C0CB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6E0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CO">
                <a:latin typeface="Arial" panose="020B0604020202020204" pitchFamily="34" charset="0"/>
                <a:ea typeface="Arvo"/>
                <a:cs typeface="Arial" panose="020B0604020202020204" pitchFamily="34" charset="0"/>
                <a:sym typeface="Arvo"/>
              </a:endParaRPr>
            </a:p>
          </p:txBody>
        </p:sp>
        <p:sp>
          <p:nvSpPr>
            <p:cNvPr id="9" name="Google Shape;403;p26">
              <a:extLst>
                <a:ext uri="{FF2B5EF4-FFF2-40B4-BE49-F238E27FC236}">
                  <a16:creationId xmlns:a16="http://schemas.microsoft.com/office/drawing/2014/main" id="{89886F6F-698D-9008-ED77-D83BF4CD6A0D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BD1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CO">
                <a:latin typeface="Arial" panose="020B0604020202020204" pitchFamily="34" charset="0"/>
                <a:ea typeface="Arvo"/>
                <a:cs typeface="Arial" panose="020B0604020202020204" pitchFamily="34" charset="0"/>
                <a:sym typeface="Arvo"/>
              </a:endParaRPr>
            </a:p>
          </p:txBody>
        </p:sp>
        <p:sp>
          <p:nvSpPr>
            <p:cNvPr id="10" name="Google Shape;404;p26">
              <a:extLst>
                <a:ext uri="{FF2B5EF4-FFF2-40B4-BE49-F238E27FC236}">
                  <a16:creationId xmlns:a16="http://schemas.microsoft.com/office/drawing/2014/main" id="{0325E901-309B-C181-14EE-AFD1DDB8FF08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BC19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CO">
                <a:latin typeface="Arial" panose="020B0604020202020204" pitchFamily="34" charset="0"/>
                <a:ea typeface="Arvo"/>
                <a:cs typeface="Arial" panose="020B0604020202020204" pitchFamily="34" charset="0"/>
                <a:sym typeface="Arvo"/>
              </a:endParaRPr>
            </a:p>
          </p:txBody>
        </p:sp>
        <p:sp>
          <p:nvSpPr>
            <p:cNvPr id="12" name="Google Shape;405;p26">
              <a:extLst>
                <a:ext uri="{FF2B5EF4-FFF2-40B4-BE49-F238E27FC236}">
                  <a16:creationId xmlns:a16="http://schemas.microsoft.com/office/drawing/2014/main" id="{A778CFA8-B7C8-7919-2ECF-960DE6C3FB34}"/>
                </a:ext>
              </a:extLst>
            </p:cNvPr>
            <p:cNvSpPr/>
            <p:nvPr/>
          </p:nvSpPr>
          <p:spPr>
            <a:xfrm flipH="1">
              <a:off x="-1535284" y="1697043"/>
              <a:ext cx="1243801" cy="1243800"/>
            </a:xfrm>
            <a:prstGeom prst="rtTriangle">
              <a:avLst/>
            </a:prstGeom>
            <a:solidFill>
              <a:srgbClr val="BD1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CO">
                <a:latin typeface="Arial" panose="020B0604020202020204" pitchFamily="34" charset="0"/>
                <a:ea typeface="Arvo"/>
                <a:cs typeface="Arial" panose="020B0604020202020204" pitchFamily="34" charset="0"/>
                <a:sym typeface="Arvo"/>
              </a:endParaRPr>
            </a:p>
          </p:txBody>
        </p:sp>
        <p:sp>
          <p:nvSpPr>
            <p:cNvPr id="14" name="Google Shape;406;p26">
              <a:extLst>
                <a:ext uri="{FF2B5EF4-FFF2-40B4-BE49-F238E27FC236}">
                  <a16:creationId xmlns:a16="http://schemas.microsoft.com/office/drawing/2014/main" id="{BAF382E2-50B9-AC02-D91C-40037039AC8C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921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CO">
                <a:latin typeface="Arial" panose="020B0604020202020204" pitchFamily="34" charset="0"/>
                <a:ea typeface="Arvo"/>
                <a:cs typeface="Arial" panose="020B0604020202020204" pitchFamily="34" charset="0"/>
                <a:sym typeface="Arvo"/>
              </a:endParaRPr>
            </a:p>
          </p:txBody>
        </p:sp>
      </p:grpSp>
      <p:sp>
        <p:nvSpPr>
          <p:cNvPr id="15" name="Google Shape;407;p26">
            <a:extLst>
              <a:ext uri="{FF2B5EF4-FFF2-40B4-BE49-F238E27FC236}">
                <a16:creationId xmlns:a16="http://schemas.microsoft.com/office/drawing/2014/main" id="{D535FF0E-C42E-DFEC-CCDF-488542CBF66C}"/>
              </a:ext>
            </a:extLst>
          </p:cNvPr>
          <p:cNvSpPr txBox="1">
            <a:spLocks/>
          </p:cNvSpPr>
          <p:nvPr/>
        </p:nvSpPr>
        <p:spPr>
          <a:xfrm>
            <a:off x="5007480" y="1061381"/>
            <a:ext cx="8757124" cy="144614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s-CO"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Asistentes por categoría</a:t>
            </a:r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00000000-0008-0000-03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1145269"/>
              </p:ext>
            </p:extLst>
          </p:nvPr>
        </p:nvGraphicFramePr>
        <p:xfrm>
          <a:off x="3612461" y="3420546"/>
          <a:ext cx="12259948" cy="4817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CuadroTexto 18">
            <a:extLst>
              <a:ext uri="{FF2B5EF4-FFF2-40B4-BE49-F238E27FC236}">
                <a16:creationId xmlns:a16="http://schemas.microsoft.com/office/drawing/2014/main" id="{82C9FC26-6A27-741B-11F2-A661C73C076C}"/>
              </a:ext>
            </a:extLst>
          </p:cNvPr>
          <p:cNvSpPr txBox="1"/>
          <p:nvPr/>
        </p:nvSpPr>
        <p:spPr>
          <a:xfrm>
            <a:off x="9386042" y="8855090"/>
            <a:ext cx="9144000" cy="875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6480"/>
              </a:lnSpc>
            </a:pPr>
            <a:r>
              <a:rPr lang="en-US" sz="5400">
                <a:solidFill>
                  <a:srgbClr val="666666"/>
                </a:solidFill>
                <a:latin typeface="Rubik Medium"/>
              </a:rPr>
              <a:t>Total </a:t>
            </a:r>
            <a:r>
              <a:rPr lang="en-US" sz="5400" err="1">
                <a:solidFill>
                  <a:srgbClr val="666666"/>
                </a:solidFill>
                <a:latin typeface="Rubik Medium"/>
              </a:rPr>
              <a:t>asistentes</a:t>
            </a:r>
            <a:r>
              <a:rPr lang="en-US" sz="5400">
                <a:solidFill>
                  <a:srgbClr val="666666"/>
                </a:solidFill>
                <a:latin typeface="Rubik Medium"/>
              </a:rPr>
              <a:t>: 100</a:t>
            </a:r>
          </a:p>
        </p:txBody>
      </p:sp>
    </p:spTree>
    <p:extLst>
      <p:ext uri="{BB962C8B-B14F-4D97-AF65-F5344CB8AC3E}">
        <p14:creationId xmlns:p14="http://schemas.microsoft.com/office/powerpoint/2010/main" val="217780029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6" y="2"/>
            <a:ext cx="18288006" cy="10286992"/>
          </a:xfrm>
          <a:custGeom>
            <a:avLst/>
            <a:gdLst/>
            <a:ahLst/>
            <a:cxnLst/>
            <a:rect l="l" t="t" r="r" b="b"/>
            <a:pathLst>
              <a:path w="18288006" h="10286992">
                <a:moveTo>
                  <a:pt x="0" y="0"/>
                </a:moveTo>
                <a:lnTo>
                  <a:pt x="18288006" y="0"/>
                </a:lnTo>
                <a:lnTo>
                  <a:pt x="18288006" y="10286992"/>
                </a:lnTo>
                <a:lnTo>
                  <a:pt x="0" y="102869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" name="TextBox 3"/>
          <p:cNvSpPr txBox="1"/>
          <p:nvPr/>
        </p:nvSpPr>
        <p:spPr>
          <a:xfrm>
            <a:off x="2729441" y="3975008"/>
            <a:ext cx="12499358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err="1">
                <a:solidFill>
                  <a:srgbClr val="FFFFFF"/>
                </a:solidFill>
                <a:latin typeface="Arimo"/>
              </a:rPr>
              <a:t>Presupuesto</a:t>
            </a:r>
            <a:r>
              <a:rPr lang="en-US" sz="6000">
                <a:solidFill>
                  <a:srgbClr val="FFFFFF"/>
                </a:solidFill>
                <a:latin typeface="Arimo"/>
              </a:rPr>
              <a:t> </a:t>
            </a:r>
            <a:r>
              <a:rPr lang="en-US" sz="6000" err="1">
                <a:solidFill>
                  <a:srgbClr val="FFFFFF"/>
                </a:solidFill>
                <a:latin typeface="Arimo"/>
              </a:rPr>
              <a:t>ejecutado</a:t>
            </a:r>
            <a:endParaRPr lang="en-US" sz="6000">
              <a:solidFill>
                <a:srgbClr val="FFFFFF"/>
              </a:solidFill>
              <a:latin typeface="Arimo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685800" cy="10287000"/>
            <a:chOff x="0" y="0"/>
            <a:chExt cx="9144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14400" cy="13716000"/>
            </a:xfrm>
            <a:custGeom>
              <a:avLst/>
              <a:gdLst/>
              <a:ahLst/>
              <a:cxnLst/>
              <a:rect l="l" t="t" r="r" b="b"/>
              <a:pathLst>
                <a:path w="914400" h="13716000">
                  <a:moveTo>
                    <a:pt x="0" y="0"/>
                  </a:moveTo>
                  <a:lnTo>
                    <a:pt x="914400" y="0"/>
                  </a:lnTo>
                  <a:lnTo>
                    <a:pt x="9144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DF5D9D"/>
            </a:solid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6" name="TextBox 6"/>
          <p:cNvSpPr txBox="1"/>
          <p:nvPr/>
        </p:nvSpPr>
        <p:spPr>
          <a:xfrm rot="-5400000">
            <a:off x="-2060066" y="2621470"/>
            <a:ext cx="4796408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20"/>
              </a:lnSpc>
            </a:pPr>
            <a:r>
              <a:rPr lang="en-US" sz="1600">
                <a:solidFill>
                  <a:srgbClr val="FFFFFF"/>
                </a:solidFill>
                <a:latin typeface="Lato"/>
              </a:rPr>
              <a:t>8 Jornada de Distribución 2023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0" y="9391850"/>
            <a:ext cx="685800" cy="895200"/>
            <a:chOff x="0" y="0"/>
            <a:chExt cx="914400" cy="11936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14400" cy="1193546"/>
            </a:xfrm>
            <a:custGeom>
              <a:avLst/>
              <a:gdLst/>
              <a:ahLst/>
              <a:cxnLst/>
              <a:rect l="l" t="t" r="r" b="b"/>
              <a:pathLst>
                <a:path w="914400" h="1193546">
                  <a:moveTo>
                    <a:pt x="0" y="0"/>
                  </a:moveTo>
                  <a:lnTo>
                    <a:pt x="914400" y="0"/>
                  </a:lnTo>
                  <a:lnTo>
                    <a:pt x="914400" y="1193546"/>
                  </a:lnTo>
                  <a:lnTo>
                    <a:pt x="0" y="1193546"/>
                  </a:lnTo>
                  <a:close/>
                </a:path>
              </a:pathLst>
            </a:custGeom>
            <a:solidFill>
              <a:srgbClr val="921561"/>
            </a:solid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91425" y="9580159"/>
            <a:ext cx="502950" cy="2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20"/>
              </a:lnSpc>
            </a:pPr>
            <a:r>
              <a:rPr lang="en-US" sz="1600">
                <a:solidFill>
                  <a:srgbClr val="FFFFFF"/>
                </a:solidFill>
                <a:latin typeface="Arimo"/>
              </a:rPr>
              <a:t>08</a:t>
            </a:r>
          </a:p>
        </p:txBody>
      </p:sp>
    </p:spTree>
    <p:extLst>
      <p:ext uri="{BB962C8B-B14F-4D97-AF65-F5344CB8AC3E}">
        <p14:creationId xmlns:p14="http://schemas.microsoft.com/office/powerpoint/2010/main" val="3851271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615</Words>
  <Application>Microsoft Office PowerPoint</Application>
  <PresentationFormat>Personalizado</PresentationFormat>
  <Paragraphs>188</Paragraphs>
  <Slides>21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32" baseType="lpstr">
      <vt:lpstr>Nunito Light</vt:lpstr>
      <vt:lpstr>Rubik Medium</vt:lpstr>
      <vt:lpstr>Arimo</vt:lpstr>
      <vt:lpstr>Lato Light</vt:lpstr>
      <vt:lpstr>Lato</vt:lpstr>
      <vt:lpstr>Arimo Bold</vt:lpstr>
      <vt:lpstr>Lato Black</vt:lpstr>
      <vt:lpstr>Nunito Bold</vt:lpstr>
      <vt:lpstr>Calibri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¿Cómo se enteró del evento?</vt:lpstr>
      <vt:lpstr>  Califique de 1 a 5 el contenido de la agenda académica del evento</vt:lpstr>
      <vt:lpstr>Califique la organización del evento</vt:lpstr>
      <vt:lpstr>¿Cómo fue su experiencia en el punto de registro?</vt:lpstr>
      <vt:lpstr>¿Considera apropiada la fecha en la que se realizó el evento?</vt:lpstr>
      <vt:lpstr>¿Cómo califica la presentadora del evento?</vt:lpstr>
      <vt:lpstr>¿Como califica el servicio de alimentos y bebidas?</vt:lpstr>
      <vt:lpstr>¿Califique el contenido de la agenda académica del evento?</vt:lpstr>
      <vt:lpstr>¿Qué conferencista realizó los mejores aportes dentro de la agenda académica?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DISTRIBUCIÓN 020623</dc:title>
  <dc:creator>Usuario</dc:creator>
  <cp:lastModifiedBy>Alberto Olarte</cp:lastModifiedBy>
  <cp:revision>2</cp:revision>
  <dcterms:created xsi:type="dcterms:W3CDTF">2006-08-16T00:00:00Z</dcterms:created>
  <dcterms:modified xsi:type="dcterms:W3CDTF">2023-08-02T23:58:14Z</dcterms:modified>
  <dc:identifier>DAFkgOzJuL4</dc:identifier>
</cp:coreProperties>
</file>