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3"/>
  </p:notesMasterIdLst>
  <p:sldIdLst>
    <p:sldId id="538" r:id="rId2"/>
    <p:sldId id="539" r:id="rId3"/>
    <p:sldId id="536" r:id="rId4"/>
    <p:sldId id="563" r:id="rId5"/>
    <p:sldId id="608" r:id="rId6"/>
    <p:sldId id="502" r:id="rId7"/>
    <p:sldId id="613" r:id="rId8"/>
    <p:sldId id="617" r:id="rId9"/>
    <p:sldId id="609" r:id="rId10"/>
    <p:sldId id="629" r:id="rId11"/>
    <p:sldId id="355" r:id="rId12"/>
    <p:sldId id="540" r:id="rId13"/>
    <p:sldId id="423" r:id="rId14"/>
    <p:sldId id="424" r:id="rId15"/>
    <p:sldId id="425" r:id="rId16"/>
    <p:sldId id="495" r:id="rId17"/>
    <p:sldId id="557" r:id="rId18"/>
    <p:sldId id="556" r:id="rId19"/>
    <p:sldId id="501" r:id="rId20"/>
    <p:sldId id="499" r:id="rId21"/>
    <p:sldId id="441" r:id="rId22"/>
    <p:sldId id="493" r:id="rId23"/>
    <p:sldId id="511" r:id="rId24"/>
    <p:sldId id="506" r:id="rId25"/>
    <p:sldId id="507" r:id="rId26"/>
    <p:sldId id="508" r:id="rId27"/>
    <p:sldId id="560" r:id="rId28"/>
    <p:sldId id="512" r:id="rId29"/>
    <p:sldId id="611" r:id="rId30"/>
    <p:sldId id="582" r:id="rId31"/>
    <p:sldId id="625" r:id="rId32"/>
    <p:sldId id="626" r:id="rId33"/>
    <p:sldId id="627" r:id="rId34"/>
    <p:sldId id="628" r:id="rId35"/>
    <p:sldId id="533" r:id="rId36"/>
    <p:sldId id="488" r:id="rId37"/>
    <p:sldId id="607" r:id="rId38"/>
    <p:sldId id="615" r:id="rId39"/>
    <p:sldId id="614" r:id="rId40"/>
    <p:sldId id="618" r:id="rId41"/>
    <p:sldId id="619" r:id="rId42"/>
    <p:sldId id="620" r:id="rId43"/>
    <p:sldId id="621" r:id="rId44"/>
    <p:sldId id="630" r:id="rId45"/>
    <p:sldId id="631" r:id="rId46"/>
    <p:sldId id="632" r:id="rId47"/>
    <p:sldId id="633" r:id="rId48"/>
    <p:sldId id="580" r:id="rId49"/>
    <p:sldId id="579" r:id="rId50"/>
    <p:sldId id="350" r:id="rId51"/>
    <p:sldId id="564" r:id="rId5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Alfonso Lopez Alvarez" initials="LALA" lastIdx="1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97C"/>
    <a:srgbClr val="5B9BD5"/>
    <a:srgbClr val="278ACA"/>
    <a:srgbClr val="85B98B"/>
    <a:srgbClr val="EEE7CA"/>
    <a:srgbClr val="375160"/>
    <a:srgbClr val="FF5D5D"/>
    <a:srgbClr val="FF33CC"/>
    <a:srgbClr val="99FF66"/>
    <a:srgbClr val="91B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7" autoAdjust="0"/>
    <p:restoredTop sz="96305" autoAdjust="0"/>
  </p:normalViewPr>
  <p:slideViewPr>
    <p:cSldViewPr>
      <p:cViewPr varScale="1">
        <p:scale>
          <a:sx n="67" d="100"/>
          <a:sy n="67" d="100"/>
        </p:scale>
        <p:origin x="199" y="45"/>
      </p:cViewPr>
      <p:guideLst>
        <p:guide orient="horz" pos="2160"/>
        <p:guide pos="3840"/>
      </p:guideLst>
    </p:cSldViewPr>
  </p:slideViewPr>
  <p:notesTextViewPr>
    <p:cViewPr>
      <p:scale>
        <a:sx n="300" d="100"/>
        <a:sy n="3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4-04T10:28:42.447" idx="12">
    <p:pos x="10" y="10"/>
    <p:text>comparacion de cantidad de lluvia en climatologia con lo observado en el mes de marzo.</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7-04-04T10:25:22.009" idx="10">
    <p:pos x="10" y="10"/>
    <p:text>salida del modelo europeo para la probabilidad de lluvia. condiciones cercanas a las climatologicas para Colombia.</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7-04-04T10:25:54.583" idx="11">
    <p:pos x="10" y="10"/>
    <p:text>modelo brasilero con caracteristicas tropicales. ligera disminucion de lluvias para las regiones andina y caribe, y ligeros excesos para orinoquia y amazonia. sin embargo se mantiene muy cercano a la climatologia.</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4-04T10:15:59.601" idx="2">
    <p:pos x="10" y="10"/>
    <p:text>La MJO transita hacia una fase subsidente los primeros 10 dias y luego llegara una fase convectiva que predominara el resto del mes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04-04T10:17:09.432" idx="3">
    <p:pos x="10" y="10"/>
    <p:text>el mapa izq muestra la anomalia de la TSM en el oceano pacifico tropical, en condicion de neutralidad al centro de la cuenca. La animacion muestra calentamiento en el oriente de la misma.</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04-04T10:18:25.072" idx="4">
    <p:pos x="10" y="10"/>
    <p:text>En subsuperficie se observa calentamiento en el occidente de la cuenca. Al centro predomina condicion neutral</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7-04-04T10:19:02.905" idx="5">
    <p:pos x="10" y="10"/>
    <p:text>los vientos en 850 hPa oscilan, al oriente de la cuenca, entre valores oestes, asociados con el calentamiento en superficie, y tenues del este. La parte media de la cuenca registra ultimamente valores cercanos a los climatologicos</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7-04-04T10:20:21.600" idx="6">
    <p:pos x="10" y="10"/>
    <p:text>imagen superior: proyeccion de la anomalia de la Temperatura superficial del  mar para el trimestre marzo-abri-mayo predominando calentamiento al oriente de la cuenca pacifica tropical. la grafica inferior muestra la anomalia de la TSM en el atlantico, con nucleos frios (azules) al oriente del atlantico y cercanos a los climatologicos en la cuenca caribe.</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7-04-04T10:22:09.256" idx="7">
    <p:pos x="10" y="10"/>
    <p:text>izq. proyeccion del modelo CFS para la TSM. la derecha es una proyeccion del centro australiano.</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7-04-04T10:23:07.016" idx="8">
    <p:pos x="10" y="10"/>
    <p:text>proyeccion de la anomalia de la TSM, desde el centro europeo. Continuaria el oriente de la cuenca pacifica con valores positivos, mientras que el atlantico tendria un comportamiento climatologico normal.</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7-04-04T10:24:03.376" idx="9">
    <p:pos x="10" y="10"/>
    <p:text>Los diferentes modelos internacionales de prediccion de precipitacion, proyectan condiciones climatologicas para Colombia. Salida de IRI para los trimestres marzo-abril-mayo y abril-mayo-junio, sin señal predominante de feno,menos climatologicos de gran escala.</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4ABAD2-B168-4778-95F9-D7A4E74F4A8B}" type="datetimeFigureOut">
              <a:rPr lang="es-CO" smtClean="0"/>
              <a:t>4/05/2017</a:t>
            </a:fld>
            <a:endParaRPr lang="es-CO"/>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639F4C-7723-4B29-BD7E-30179B25A244}" type="slidenum">
              <a:rPr lang="es-CO" smtClean="0"/>
              <a:t>‹Nº›</a:t>
            </a:fld>
            <a:endParaRPr lang="es-CO"/>
          </a:p>
        </p:txBody>
      </p:sp>
    </p:spTree>
    <p:extLst>
      <p:ext uri="{BB962C8B-B14F-4D97-AF65-F5344CB8AC3E}">
        <p14:creationId xmlns:p14="http://schemas.microsoft.com/office/powerpoint/2010/main" val="41467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a:xfrm>
            <a:off x="381000" y="685800"/>
            <a:ext cx="6096000" cy="3429000"/>
          </a:xfrm>
          <a:ln/>
        </p:spPr>
      </p:sp>
      <p:sp>
        <p:nvSpPr>
          <p:cNvPr id="26627" name="2 Marcador de notas"/>
          <p:cNvSpPr txBox="1">
            <a:spLocks noGrp="1"/>
          </p:cNvSpPr>
          <p:nvPr>
            <p:ph type="body" sz="quarter" idx="1"/>
          </p:nvPr>
        </p:nvSpPr>
        <p:spPr bwMode="auto">
          <a:noFill/>
        </p:spPr>
        <p:txBody>
          <a:bodyPr numCol="1">
            <a:prstTxWarp prst="textNoShape">
              <a:avLst/>
            </a:prstTxWarp>
          </a:bodyPr>
          <a:lstStyle/>
          <a:p>
            <a:pPr eaLnBrk="1"/>
            <a:endParaRPr dirty="0">
              <a:latin typeface="Calibri" pitchFamily="34" charset="0"/>
            </a:endParaRPr>
          </a:p>
        </p:txBody>
      </p:sp>
      <p:sp>
        <p:nvSpPr>
          <p:cNvPr id="26628" name="3 Marcador de número de diapositiva"/>
          <p:cNvSpPr txBox="1">
            <a:spLocks noChangeArrowheads="1"/>
          </p:cNvSpPr>
          <p:nvPr/>
        </p:nvSpPr>
        <p:spPr bwMode="auto">
          <a:xfrm>
            <a:off x="3884613" y="8685214"/>
            <a:ext cx="2971800" cy="457200"/>
          </a:xfrm>
          <a:prstGeom prst="rect">
            <a:avLst/>
          </a:prstGeom>
          <a:noFill/>
          <a:ln w="9525">
            <a:noFill/>
            <a:miter lim="800000"/>
            <a:headEnd/>
            <a:tailEnd/>
          </a:ln>
        </p:spPr>
        <p:txBody>
          <a:bodyPr anchor="b"/>
          <a:lstStyle/>
          <a:p>
            <a:pPr algn="r"/>
            <a:fld id="{B80E1981-7FF5-4B63-AE0D-CD783BDD5334}" type="slidenum">
              <a:rPr lang="es-CO" sz="1200">
                <a:solidFill>
                  <a:srgbClr val="000000"/>
                </a:solidFill>
                <a:latin typeface="Calibri" pitchFamily="34" charset="0"/>
              </a:rPr>
              <a:pPr algn="r"/>
              <a:t>1</a:t>
            </a:fld>
            <a:endParaRPr lang="es-CO" sz="1200">
              <a:solidFill>
                <a:srgbClr val="000000"/>
              </a:solidFill>
              <a:latin typeface="Calibri" pitchFamily="34" charset="0"/>
            </a:endParaRPr>
          </a:p>
        </p:txBody>
      </p:sp>
    </p:spTree>
    <p:extLst>
      <p:ext uri="{BB962C8B-B14F-4D97-AF65-F5344CB8AC3E}">
        <p14:creationId xmlns:p14="http://schemas.microsoft.com/office/powerpoint/2010/main" val="218650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a:xfrm>
            <a:off x="381000" y="685800"/>
            <a:ext cx="6096000" cy="3429000"/>
          </a:xfrm>
          <a:ln/>
        </p:spPr>
      </p:sp>
      <p:sp>
        <p:nvSpPr>
          <p:cNvPr id="59395" name="2 Marcador de notas"/>
          <p:cNvSpPr>
            <a:spLocks noGrp="1"/>
          </p:cNvSpPr>
          <p:nvPr>
            <p:ph type="body" idx="1"/>
          </p:nvPr>
        </p:nvSpPr>
        <p:spPr>
          <a:noFill/>
          <a:extLst>
            <a:ext uri="{91240B29-F687-4f45-9708-019B960494DF}">
              <a14:hiddenLine xmlns="" xmlns:a14="http://schemas.microsoft.com/office/drawing/2010/main" w="9525">
                <a:solidFill>
                  <a:srgbClr val="808080"/>
                </a:solidFill>
                <a:miter lim="800000"/>
                <a:headEnd/>
                <a:tailEnd/>
              </a14:hiddenLine>
            </a:ext>
          </a:extLst>
        </p:spPr>
        <p:txBody>
          <a:bodyPr/>
          <a:lstStyle/>
          <a:p>
            <a:endParaRPr lang="es-CO" altLang="es-CO" dirty="0">
              <a:latin typeface="Times New Roman" pitchFamily="18" charset="0"/>
            </a:endParaRPr>
          </a:p>
        </p:txBody>
      </p:sp>
    </p:spTree>
    <p:extLst>
      <p:ext uri="{BB962C8B-B14F-4D97-AF65-F5344CB8AC3E}">
        <p14:creationId xmlns:p14="http://schemas.microsoft.com/office/powerpoint/2010/main" val="259602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a:xfrm>
            <a:off x="381000" y="685800"/>
            <a:ext cx="6096000" cy="3429000"/>
          </a:xfrm>
          <a:ln/>
        </p:spPr>
      </p:sp>
      <p:sp>
        <p:nvSpPr>
          <p:cNvPr id="49155" name="2 Marcador de notas"/>
          <p:cNvSpPr>
            <a:spLocks noGrp="1"/>
          </p:cNvSpPr>
          <p:nvPr>
            <p:ph type="body" sz="quarter" idx="1"/>
          </p:nvPr>
        </p:nvSpPr>
        <p:spPr>
          <a:noFill/>
          <a:extLst>
            <a:ext uri="{91240B29-F687-4f45-9708-019B960494DF}">
              <a14:hiddenLine xmlns="" xmlns:a14="http://schemas.microsoft.com/office/drawing/2010/main" w="9525">
                <a:solidFill>
                  <a:srgbClr val="808080"/>
                </a:solidFill>
                <a:miter lim="800000"/>
                <a:headEnd/>
                <a:tailEnd/>
              </a14:hiddenLine>
            </a:ext>
          </a:extLst>
        </p:spPr>
        <p:txBody>
          <a:bodyPr/>
          <a:lstStyle/>
          <a:p>
            <a:pPr eaLnBrk="1"/>
            <a:endParaRPr lang="es-ES" altLang="es-CO">
              <a:latin typeface="Calibri" pitchFamily="34" charset="0"/>
            </a:endParaRPr>
          </a:p>
        </p:txBody>
      </p:sp>
      <p:sp>
        <p:nvSpPr>
          <p:cNvPr id="49156" name="3 Marcador de número de diapositiva"/>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algn="r" defTabSz="914400" fontAlgn="auto">
              <a:spcBef>
                <a:spcPts val="0"/>
              </a:spcBef>
              <a:spcAft>
                <a:spcPts val="0"/>
              </a:spcAft>
              <a:buClrTx/>
              <a:buSzTx/>
              <a:buFontTx/>
              <a:buNone/>
            </a:pPr>
            <a:fld id="{CAEF67D1-A0CF-49A2-9717-AD000BEA9677}" type="slidenum">
              <a:rPr lang="es-CO" altLang="es-CO" sz="1200">
                <a:solidFill>
                  <a:srgbClr val="000000"/>
                </a:solidFill>
                <a:latin typeface="Calibri" pitchFamily="34" charset="0"/>
                <a:ea typeface="+mn-ea"/>
                <a:cs typeface="+mn-cs"/>
              </a:rPr>
              <a:pPr algn="r" defTabSz="914400" fontAlgn="auto">
                <a:spcBef>
                  <a:spcPts val="0"/>
                </a:spcBef>
                <a:spcAft>
                  <a:spcPts val="0"/>
                </a:spcAft>
                <a:buClrTx/>
                <a:buSzTx/>
                <a:buFontTx/>
                <a:buNone/>
              </a:pPr>
              <a:t>13</a:t>
            </a:fld>
            <a:endParaRPr lang="es-CO" altLang="es-CO" sz="1200">
              <a:solidFill>
                <a:srgbClr val="000000"/>
              </a:solidFill>
              <a:latin typeface="Calibri" pitchFamily="34" charset="0"/>
              <a:ea typeface="+mn-ea"/>
              <a:cs typeface="+mn-cs"/>
            </a:endParaRPr>
          </a:p>
        </p:txBody>
      </p:sp>
    </p:spTree>
    <p:extLst>
      <p:ext uri="{BB962C8B-B14F-4D97-AF65-F5344CB8AC3E}">
        <p14:creationId xmlns:p14="http://schemas.microsoft.com/office/powerpoint/2010/main" val="4089381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6243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p:cNvSpPr/>
          <p:nvPr userDrawn="1"/>
        </p:nvSpPr>
        <p:spPr>
          <a:xfrm>
            <a:off x="1199456" y="6093296"/>
            <a:ext cx="10992544" cy="764704"/>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 name="Grupo 3"/>
          <p:cNvGrpSpPr/>
          <p:nvPr userDrawn="1"/>
        </p:nvGrpSpPr>
        <p:grpSpPr>
          <a:xfrm>
            <a:off x="8276701" y="6184319"/>
            <a:ext cx="3651947" cy="557049"/>
            <a:chOff x="3647728" y="5733256"/>
            <a:chExt cx="5828282" cy="889016"/>
          </a:xfrm>
        </p:grpSpPr>
        <p:pic>
          <p:nvPicPr>
            <p:cNvPr id="5" name="Imagen 4"/>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6" name="Imagen 5"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grpSp>
    </p:spTree>
    <p:extLst>
      <p:ext uri="{BB962C8B-B14F-4D97-AF65-F5344CB8AC3E}">
        <p14:creationId xmlns:p14="http://schemas.microsoft.com/office/powerpoint/2010/main" val="2248031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8020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64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9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186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6902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5" r:id="rId3"/>
    <p:sldLayoutId id="2147483668" r:id="rId4"/>
    <p:sldLayoutId id="2147483673" r:id="rId5"/>
    <p:sldLayoutId id="214748367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99456" y="5626107"/>
            <a:ext cx="10992544" cy="1231893"/>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17" name="Imagen 16"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18" name="Imagen 17"/>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sp>
        <p:nvSpPr>
          <p:cNvPr id="19" name="CuadroTexto 18"/>
          <p:cNvSpPr txBox="1"/>
          <p:nvPr/>
        </p:nvSpPr>
        <p:spPr>
          <a:xfrm>
            <a:off x="2351584" y="2829418"/>
            <a:ext cx="8352928" cy="1474571"/>
          </a:xfrm>
          <a:prstGeom prst="rect">
            <a:avLst/>
          </a:prstGeom>
          <a:noFill/>
        </p:spPr>
        <p:txBody>
          <a:bodyPr wrap="square" rtlCol="0">
            <a:spAutoFit/>
          </a:bodyPr>
          <a:lstStyle/>
          <a:p>
            <a:pPr algn="ctr">
              <a:lnSpc>
                <a:spcPct val="90000"/>
              </a:lnSpc>
            </a:pPr>
            <a:r>
              <a:rPr lang="es-CO" sz="2280" dirty="0">
                <a:solidFill>
                  <a:srgbClr val="375160"/>
                </a:solidFill>
                <a:latin typeface="Impact" panose="020B0806030902050204" pitchFamily="34" charset="0"/>
              </a:rPr>
              <a:t>CONDICIONES HIDROCLIMÁTICAS ACTUALES</a:t>
            </a:r>
          </a:p>
          <a:p>
            <a:pPr algn="ctr">
              <a:lnSpc>
                <a:spcPct val="90000"/>
              </a:lnSpc>
            </a:pPr>
            <a:r>
              <a:rPr lang="es-CO" sz="3200" dirty="0">
                <a:solidFill>
                  <a:srgbClr val="375160"/>
                </a:solidFill>
                <a:latin typeface="Impact" panose="020B0806030902050204" pitchFamily="34" charset="0"/>
              </a:rPr>
              <a:t>Y PREDICCIÓN CLIMÁTICA PARA</a:t>
            </a:r>
          </a:p>
          <a:p>
            <a:pPr algn="ctr">
              <a:lnSpc>
                <a:spcPct val="90000"/>
              </a:lnSpc>
            </a:pPr>
            <a:r>
              <a:rPr lang="es-CO" sz="4500" dirty="0">
                <a:solidFill>
                  <a:srgbClr val="375160"/>
                </a:solidFill>
                <a:latin typeface="Impact" panose="020B0806030902050204" pitchFamily="34" charset="0"/>
              </a:rPr>
              <a:t>LOS PRÓXIMOS MESES</a:t>
            </a:r>
          </a:p>
        </p:txBody>
      </p:sp>
      <p:sp>
        <p:nvSpPr>
          <p:cNvPr id="9" name="CuadroTexto 8"/>
          <p:cNvSpPr txBox="1"/>
          <p:nvPr/>
        </p:nvSpPr>
        <p:spPr>
          <a:xfrm>
            <a:off x="4520492" y="4299393"/>
            <a:ext cx="4315605" cy="461665"/>
          </a:xfrm>
          <a:prstGeom prst="rect">
            <a:avLst/>
          </a:prstGeom>
          <a:noFill/>
        </p:spPr>
        <p:txBody>
          <a:bodyPr wrap="none" rtlCol="0">
            <a:spAutoFit/>
          </a:bodyPr>
          <a:lstStyle/>
          <a:p>
            <a:pPr algn="ctr"/>
            <a:r>
              <a:rPr lang="es-CO" sz="2400" dirty="0">
                <a:solidFill>
                  <a:srgbClr val="375160"/>
                </a:solidFill>
                <a:latin typeface="Myriad Pro" panose="020B0503030403020204" pitchFamily="34" charset="0"/>
              </a:rPr>
              <a:t>Predicción Climática – MAYO / MJJ - 2017 </a:t>
            </a:r>
          </a:p>
        </p:txBody>
      </p:sp>
      <p:cxnSp>
        <p:nvCxnSpPr>
          <p:cNvPr id="12" name="Conector recto 11"/>
          <p:cNvCxnSpPr/>
          <p:nvPr/>
        </p:nvCxnSpPr>
        <p:spPr>
          <a:xfrm>
            <a:off x="1199456" y="4283744"/>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4190712" y="728536"/>
            <a:ext cx="4674678" cy="1323439"/>
          </a:xfrm>
          <a:prstGeom prst="rect">
            <a:avLst/>
          </a:prstGeom>
          <a:noFill/>
        </p:spPr>
        <p:txBody>
          <a:bodyPr wrap="none" lIns="91440" tIns="45720" rIns="91440" bIns="45720">
            <a:spAutoFit/>
          </a:bodyPr>
          <a:lstStyle/>
          <a:p>
            <a:pPr algn="ctr"/>
            <a:r>
              <a:rPr lang="es-ES" sz="4000" dirty="0">
                <a:solidFill>
                  <a:srgbClr val="375160"/>
                </a:solidFill>
                <a:latin typeface="Impact" panose="020B0806030902050204" pitchFamily="34" charset="0"/>
              </a:rPr>
              <a:t>COMITÉ CLIMA - SALUD</a:t>
            </a:r>
          </a:p>
          <a:p>
            <a:pPr algn="ctr"/>
            <a:r>
              <a:rPr lang="es-ES" sz="2000" dirty="0">
                <a:solidFill>
                  <a:srgbClr val="375160"/>
                </a:solidFill>
                <a:latin typeface="Impact" panose="020B0806030902050204" pitchFamily="34" charset="0"/>
              </a:rPr>
              <a:t>03 DE MAYO DE 2017</a:t>
            </a:r>
            <a:r>
              <a:rPr lang="es-ES" sz="4000" dirty="0">
                <a:solidFill>
                  <a:srgbClr val="375160"/>
                </a:solidFill>
                <a:latin typeface="Impact" panose="020B0806030902050204" pitchFamily="34" charset="0"/>
              </a:rPr>
              <a:t> </a:t>
            </a:r>
          </a:p>
        </p:txBody>
      </p:sp>
    </p:spTree>
    <p:extLst>
      <p:ext uri="{BB962C8B-B14F-4D97-AF65-F5344CB8AC3E}">
        <p14:creationId xmlns:p14="http://schemas.microsoft.com/office/powerpoint/2010/main" val="4268279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35560" y="332656"/>
            <a:ext cx="9004914" cy="5394846"/>
          </a:xfrm>
          <a:prstGeom prst="rect">
            <a:avLst/>
          </a:prstGeom>
        </p:spPr>
      </p:pic>
    </p:spTree>
    <p:extLst>
      <p:ext uri="{BB962C8B-B14F-4D97-AF65-F5344CB8AC3E}">
        <p14:creationId xmlns:p14="http://schemas.microsoft.com/office/powerpoint/2010/main" val="1764038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5875"/>
            <a:ext cx="5238750" cy="6858000"/>
          </a:xfrm>
          <a:prstGeom prst="rect">
            <a:avLst/>
          </a:prstGeom>
        </p:spPr>
      </p:pic>
      <p:sp>
        <p:nvSpPr>
          <p:cNvPr id="6" name="AutoShape 6" descr="http://www.cpc.ncep.noaa.gov/products/people/wd52qz/mjo/chi/ewp.gif"/>
          <p:cNvSpPr>
            <a:spLocks noChangeAspect="1" noChangeArrowheads="1"/>
          </p:cNvSpPr>
          <p:nvPr/>
        </p:nvSpPr>
        <p:spPr bwMode="auto">
          <a:xfrm>
            <a:off x="158750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rgbClr val="FFFFFF"/>
              </a:solidFill>
            </a:endParaRPr>
          </a:p>
        </p:txBody>
      </p:sp>
      <p:sp>
        <p:nvSpPr>
          <p:cNvPr id="37" name="Rectángulo 36"/>
          <p:cNvSpPr/>
          <p:nvPr/>
        </p:nvSpPr>
        <p:spPr>
          <a:xfrm>
            <a:off x="1059770" y="6291423"/>
            <a:ext cx="5313919" cy="523220"/>
          </a:xfrm>
          <a:prstGeom prst="rect">
            <a:avLst/>
          </a:prstGeom>
          <a:noFill/>
        </p:spPr>
        <p:txBody>
          <a:bodyPr wrap="square" lIns="91440" tIns="45720" rIns="91440" bIns="45720">
            <a:spAutoFit/>
          </a:bodyPr>
          <a:lstStyle/>
          <a:p>
            <a:pPr algn="ctr">
              <a:lnSpc>
                <a:spcPct val="80000"/>
              </a:lnSpc>
            </a:pPr>
            <a:r>
              <a:rPr lang="es-ES" sz="3500" dirty="0">
                <a:ln w="0"/>
                <a:solidFill>
                  <a:srgbClr val="375160"/>
                </a:solidFill>
                <a:latin typeface="Impact" panose="020B0806030902050204" pitchFamily="34" charset="0"/>
              </a:rPr>
              <a:t>PROYECCIÓN </a:t>
            </a:r>
            <a:r>
              <a:rPr lang="es-ES" sz="3500" dirty="0" err="1">
                <a:ln w="0"/>
                <a:solidFill>
                  <a:srgbClr val="375160"/>
                </a:solidFill>
                <a:latin typeface="Impact" panose="020B0806030902050204" pitchFamily="34" charset="0"/>
              </a:rPr>
              <a:t>MJO</a:t>
            </a:r>
            <a:endParaRPr lang="es-ES" sz="3500" dirty="0">
              <a:ln w="0"/>
              <a:solidFill>
                <a:srgbClr val="375160"/>
              </a:solidFill>
              <a:latin typeface="Impact" panose="020B0806030902050204" pitchFamily="34"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455" y="139105"/>
            <a:ext cx="6374883" cy="3289895"/>
          </a:xfrm>
          <a:prstGeom prst="rect">
            <a:avLst/>
          </a:prstGeom>
        </p:spPr>
      </p:pic>
    </p:spTree>
    <p:extLst>
      <p:ext uri="{BB962C8B-B14F-4D97-AF65-F5344CB8AC3E}">
        <p14:creationId xmlns:p14="http://schemas.microsoft.com/office/powerpoint/2010/main" val="427151809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271464" y="1061921"/>
            <a:ext cx="10729192" cy="510338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redondeado 5"/>
          <p:cNvSpPr/>
          <p:nvPr/>
        </p:nvSpPr>
        <p:spPr>
          <a:xfrm>
            <a:off x="1319472" y="1061921"/>
            <a:ext cx="10681184" cy="639026"/>
          </a:xfrm>
          <a:custGeom>
            <a:avLst/>
            <a:gdLst>
              <a:gd name="connsiteX0" fmla="*/ 0 w 10299068"/>
              <a:gd name="connsiteY0" fmla="*/ 520339 h 2234462"/>
              <a:gd name="connsiteX1" fmla="*/ 520339 w 10299068"/>
              <a:gd name="connsiteY1" fmla="*/ 0 h 2234462"/>
              <a:gd name="connsiteX2" fmla="*/ 9778729 w 10299068"/>
              <a:gd name="connsiteY2" fmla="*/ 0 h 2234462"/>
              <a:gd name="connsiteX3" fmla="*/ 10299068 w 10299068"/>
              <a:gd name="connsiteY3" fmla="*/ 520339 h 2234462"/>
              <a:gd name="connsiteX4" fmla="*/ 10299068 w 10299068"/>
              <a:gd name="connsiteY4" fmla="*/ 1714123 h 2234462"/>
              <a:gd name="connsiteX5" fmla="*/ 9778729 w 10299068"/>
              <a:gd name="connsiteY5" fmla="*/ 2234462 h 2234462"/>
              <a:gd name="connsiteX6" fmla="*/ 520339 w 10299068"/>
              <a:gd name="connsiteY6" fmla="*/ 2234462 h 2234462"/>
              <a:gd name="connsiteX7" fmla="*/ 0 w 10299068"/>
              <a:gd name="connsiteY7" fmla="*/ 1714123 h 2234462"/>
              <a:gd name="connsiteX8" fmla="*/ 0 w 10299068"/>
              <a:gd name="connsiteY8" fmla="*/ 520339 h 2234462"/>
              <a:gd name="connsiteX0" fmla="*/ 0 w 10299068"/>
              <a:gd name="connsiteY0" fmla="*/ 520339 h 2234462"/>
              <a:gd name="connsiteX1" fmla="*/ 520339 w 10299068"/>
              <a:gd name="connsiteY1" fmla="*/ 0 h 2234462"/>
              <a:gd name="connsiteX2" fmla="*/ 9778729 w 10299068"/>
              <a:gd name="connsiteY2" fmla="*/ 0 h 2234462"/>
              <a:gd name="connsiteX3" fmla="*/ 10299068 w 10299068"/>
              <a:gd name="connsiteY3" fmla="*/ 520339 h 2234462"/>
              <a:gd name="connsiteX4" fmla="*/ 10299068 w 10299068"/>
              <a:gd name="connsiteY4" fmla="*/ 1714123 h 2234462"/>
              <a:gd name="connsiteX5" fmla="*/ 9778729 w 10299068"/>
              <a:gd name="connsiteY5" fmla="*/ 2234462 h 2234462"/>
              <a:gd name="connsiteX6" fmla="*/ 520339 w 10299068"/>
              <a:gd name="connsiteY6" fmla="*/ 2234462 h 2234462"/>
              <a:gd name="connsiteX7" fmla="*/ 0 w 10299068"/>
              <a:gd name="connsiteY7" fmla="*/ 1068664 h 2234462"/>
              <a:gd name="connsiteX8" fmla="*/ 0 w 10299068"/>
              <a:gd name="connsiteY8" fmla="*/ 520339 h 2234462"/>
              <a:gd name="connsiteX0" fmla="*/ 0 w 10325962"/>
              <a:gd name="connsiteY0" fmla="*/ 520339 h 2234462"/>
              <a:gd name="connsiteX1" fmla="*/ 520339 w 10325962"/>
              <a:gd name="connsiteY1" fmla="*/ 0 h 2234462"/>
              <a:gd name="connsiteX2" fmla="*/ 9778729 w 10325962"/>
              <a:gd name="connsiteY2" fmla="*/ 0 h 2234462"/>
              <a:gd name="connsiteX3" fmla="*/ 10299068 w 10325962"/>
              <a:gd name="connsiteY3" fmla="*/ 520339 h 2234462"/>
              <a:gd name="connsiteX4" fmla="*/ 10325962 w 10325962"/>
              <a:gd name="connsiteY4" fmla="*/ 893853 h 2234462"/>
              <a:gd name="connsiteX5" fmla="*/ 9778729 w 10325962"/>
              <a:gd name="connsiteY5" fmla="*/ 2234462 h 2234462"/>
              <a:gd name="connsiteX6" fmla="*/ 520339 w 10325962"/>
              <a:gd name="connsiteY6" fmla="*/ 2234462 h 2234462"/>
              <a:gd name="connsiteX7" fmla="*/ 0 w 10325962"/>
              <a:gd name="connsiteY7" fmla="*/ 1068664 h 2234462"/>
              <a:gd name="connsiteX8" fmla="*/ 0 w 10325962"/>
              <a:gd name="connsiteY8" fmla="*/ 520339 h 2234462"/>
              <a:gd name="connsiteX0" fmla="*/ 0 w 10325962"/>
              <a:gd name="connsiteY0" fmla="*/ 520339 h 2234462"/>
              <a:gd name="connsiteX1" fmla="*/ 520339 w 10325962"/>
              <a:gd name="connsiteY1" fmla="*/ 0 h 2234462"/>
              <a:gd name="connsiteX2" fmla="*/ 9778729 w 10325962"/>
              <a:gd name="connsiteY2" fmla="*/ 0 h 2234462"/>
              <a:gd name="connsiteX3" fmla="*/ 10299068 w 10325962"/>
              <a:gd name="connsiteY3" fmla="*/ 520339 h 2234462"/>
              <a:gd name="connsiteX4" fmla="*/ 10325962 w 10325962"/>
              <a:gd name="connsiteY4" fmla="*/ 893853 h 2234462"/>
              <a:gd name="connsiteX5" fmla="*/ 9778729 w 10325962"/>
              <a:gd name="connsiteY5" fmla="*/ 2234462 h 2234462"/>
              <a:gd name="connsiteX6" fmla="*/ 520339 w 10325962"/>
              <a:gd name="connsiteY6" fmla="*/ 2234462 h 2234462"/>
              <a:gd name="connsiteX7" fmla="*/ 0 w 10325962"/>
              <a:gd name="connsiteY7" fmla="*/ 1068664 h 2234462"/>
              <a:gd name="connsiteX8" fmla="*/ 0 w 10325962"/>
              <a:gd name="connsiteY8" fmla="*/ 520339 h 2234462"/>
              <a:gd name="connsiteX0" fmla="*/ 0 w 10330059"/>
              <a:gd name="connsiteY0" fmla="*/ 520339 h 2234462"/>
              <a:gd name="connsiteX1" fmla="*/ 520339 w 10330059"/>
              <a:gd name="connsiteY1" fmla="*/ 0 h 2234462"/>
              <a:gd name="connsiteX2" fmla="*/ 9778729 w 10330059"/>
              <a:gd name="connsiteY2" fmla="*/ 0 h 2234462"/>
              <a:gd name="connsiteX3" fmla="*/ 10299068 w 10330059"/>
              <a:gd name="connsiteY3" fmla="*/ 520339 h 2234462"/>
              <a:gd name="connsiteX4" fmla="*/ 10325962 w 10330059"/>
              <a:gd name="connsiteY4" fmla="*/ 893853 h 2234462"/>
              <a:gd name="connsiteX5" fmla="*/ 10330059 w 10330059"/>
              <a:gd name="connsiteY5" fmla="*/ 903204 h 2234462"/>
              <a:gd name="connsiteX6" fmla="*/ 520339 w 10330059"/>
              <a:gd name="connsiteY6" fmla="*/ 2234462 h 2234462"/>
              <a:gd name="connsiteX7" fmla="*/ 0 w 10330059"/>
              <a:gd name="connsiteY7" fmla="*/ 1068664 h 2234462"/>
              <a:gd name="connsiteX8" fmla="*/ 0 w 10330059"/>
              <a:gd name="connsiteY8" fmla="*/ 520339 h 2234462"/>
              <a:gd name="connsiteX0" fmla="*/ 0 w 10330059"/>
              <a:gd name="connsiteY0" fmla="*/ 520339 h 1333922"/>
              <a:gd name="connsiteX1" fmla="*/ 520339 w 10330059"/>
              <a:gd name="connsiteY1" fmla="*/ 0 h 1333922"/>
              <a:gd name="connsiteX2" fmla="*/ 9778729 w 10330059"/>
              <a:gd name="connsiteY2" fmla="*/ 0 h 1333922"/>
              <a:gd name="connsiteX3" fmla="*/ 10299068 w 10330059"/>
              <a:gd name="connsiteY3" fmla="*/ 520339 h 1333922"/>
              <a:gd name="connsiteX4" fmla="*/ 10325962 w 10330059"/>
              <a:gd name="connsiteY4" fmla="*/ 893853 h 1333922"/>
              <a:gd name="connsiteX5" fmla="*/ 10330059 w 10330059"/>
              <a:gd name="connsiteY5" fmla="*/ 903204 h 1333922"/>
              <a:gd name="connsiteX6" fmla="*/ 426210 w 10330059"/>
              <a:gd name="connsiteY6" fmla="*/ 1333509 h 1333922"/>
              <a:gd name="connsiteX7" fmla="*/ 0 w 10330059"/>
              <a:gd name="connsiteY7" fmla="*/ 1068664 h 1333922"/>
              <a:gd name="connsiteX8" fmla="*/ 0 w 10330059"/>
              <a:gd name="connsiteY8" fmla="*/ 520339 h 1333922"/>
              <a:gd name="connsiteX0" fmla="*/ 0 w 10330059"/>
              <a:gd name="connsiteY0" fmla="*/ 520339 h 1333509"/>
              <a:gd name="connsiteX1" fmla="*/ 520339 w 10330059"/>
              <a:gd name="connsiteY1" fmla="*/ 0 h 1333509"/>
              <a:gd name="connsiteX2" fmla="*/ 9778729 w 10330059"/>
              <a:gd name="connsiteY2" fmla="*/ 0 h 1333509"/>
              <a:gd name="connsiteX3" fmla="*/ 10299068 w 10330059"/>
              <a:gd name="connsiteY3" fmla="*/ 520339 h 1333509"/>
              <a:gd name="connsiteX4" fmla="*/ 10325962 w 10330059"/>
              <a:gd name="connsiteY4" fmla="*/ 893853 h 1333509"/>
              <a:gd name="connsiteX5" fmla="*/ 10330059 w 10330059"/>
              <a:gd name="connsiteY5" fmla="*/ 903204 h 1333509"/>
              <a:gd name="connsiteX6" fmla="*/ 426210 w 10330059"/>
              <a:gd name="connsiteY6" fmla="*/ 1333509 h 1333509"/>
              <a:gd name="connsiteX7" fmla="*/ 0 w 10330059"/>
              <a:gd name="connsiteY7" fmla="*/ 1068664 h 1333509"/>
              <a:gd name="connsiteX8" fmla="*/ 0 w 10330059"/>
              <a:gd name="connsiteY8" fmla="*/ 520339 h 1333509"/>
              <a:gd name="connsiteX0" fmla="*/ 104861 w 10434920"/>
              <a:gd name="connsiteY0" fmla="*/ 520339 h 1080251"/>
              <a:gd name="connsiteX1" fmla="*/ 625200 w 10434920"/>
              <a:gd name="connsiteY1" fmla="*/ 0 h 1080251"/>
              <a:gd name="connsiteX2" fmla="*/ 9883590 w 10434920"/>
              <a:gd name="connsiteY2" fmla="*/ 0 h 1080251"/>
              <a:gd name="connsiteX3" fmla="*/ 10403929 w 10434920"/>
              <a:gd name="connsiteY3" fmla="*/ 520339 h 1080251"/>
              <a:gd name="connsiteX4" fmla="*/ 10430823 w 10434920"/>
              <a:gd name="connsiteY4" fmla="*/ 893853 h 1080251"/>
              <a:gd name="connsiteX5" fmla="*/ 10434920 w 10434920"/>
              <a:gd name="connsiteY5" fmla="*/ 903204 h 1080251"/>
              <a:gd name="connsiteX6" fmla="*/ 127660 w 10434920"/>
              <a:gd name="connsiteY6" fmla="*/ 1078014 h 1080251"/>
              <a:gd name="connsiteX7" fmla="*/ 104861 w 10434920"/>
              <a:gd name="connsiteY7" fmla="*/ 1068664 h 1080251"/>
              <a:gd name="connsiteX8" fmla="*/ 104861 w 10434920"/>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99068 w 10330059"/>
              <a:gd name="connsiteY3" fmla="*/ 520339 h 1080251"/>
              <a:gd name="connsiteX4" fmla="*/ 10325962 w 10330059"/>
              <a:gd name="connsiteY4" fmla="*/ 893853 h 1080251"/>
              <a:gd name="connsiteX5" fmla="*/ 10330059 w 10330059"/>
              <a:gd name="connsiteY5" fmla="*/ 903204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56953"/>
              <a:gd name="connsiteY0" fmla="*/ 520339 h 1080251"/>
              <a:gd name="connsiteX1" fmla="*/ 520339 w 10356953"/>
              <a:gd name="connsiteY1" fmla="*/ 0 h 1080251"/>
              <a:gd name="connsiteX2" fmla="*/ 9778729 w 10356953"/>
              <a:gd name="connsiteY2" fmla="*/ 0 h 1080251"/>
              <a:gd name="connsiteX3" fmla="*/ 10299068 w 10356953"/>
              <a:gd name="connsiteY3" fmla="*/ 520339 h 1080251"/>
              <a:gd name="connsiteX4" fmla="*/ 10325962 w 10356953"/>
              <a:gd name="connsiteY4" fmla="*/ 893853 h 1080251"/>
              <a:gd name="connsiteX5" fmla="*/ 10356953 w 10356953"/>
              <a:gd name="connsiteY5" fmla="*/ 983886 h 1080251"/>
              <a:gd name="connsiteX6" fmla="*/ 22799 w 10356953"/>
              <a:gd name="connsiteY6" fmla="*/ 1078014 h 1080251"/>
              <a:gd name="connsiteX7" fmla="*/ 0 w 10356953"/>
              <a:gd name="connsiteY7" fmla="*/ 1068664 h 1080251"/>
              <a:gd name="connsiteX8" fmla="*/ 0 w 10356953"/>
              <a:gd name="connsiteY8" fmla="*/ 520339 h 1080251"/>
              <a:gd name="connsiteX0" fmla="*/ 0 w 10343506"/>
              <a:gd name="connsiteY0" fmla="*/ 520339 h 1225933"/>
              <a:gd name="connsiteX1" fmla="*/ 520339 w 10343506"/>
              <a:gd name="connsiteY1" fmla="*/ 0 h 1225933"/>
              <a:gd name="connsiteX2" fmla="*/ 9778729 w 10343506"/>
              <a:gd name="connsiteY2" fmla="*/ 0 h 1225933"/>
              <a:gd name="connsiteX3" fmla="*/ 10299068 w 10343506"/>
              <a:gd name="connsiteY3" fmla="*/ 520339 h 1225933"/>
              <a:gd name="connsiteX4" fmla="*/ 10325962 w 10343506"/>
              <a:gd name="connsiteY4" fmla="*/ 893853 h 1225933"/>
              <a:gd name="connsiteX5" fmla="*/ 10343506 w 10343506"/>
              <a:gd name="connsiteY5" fmla="*/ 1225933 h 1225933"/>
              <a:gd name="connsiteX6" fmla="*/ 22799 w 10343506"/>
              <a:gd name="connsiteY6" fmla="*/ 1078014 h 1225933"/>
              <a:gd name="connsiteX7" fmla="*/ 0 w 10343506"/>
              <a:gd name="connsiteY7" fmla="*/ 1068664 h 1225933"/>
              <a:gd name="connsiteX8" fmla="*/ 0 w 10343506"/>
              <a:gd name="connsiteY8" fmla="*/ 520339 h 1225933"/>
              <a:gd name="connsiteX0" fmla="*/ 0 w 10347723"/>
              <a:gd name="connsiteY0" fmla="*/ 520339 h 1225933"/>
              <a:gd name="connsiteX1" fmla="*/ 520339 w 10347723"/>
              <a:gd name="connsiteY1" fmla="*/ 0 h 1225933"/>
              <a:gd name="connsiteX2" fmla="*/ 9778729 w 10347723"/>
              <a:gd name="connsiteY2" fmla="*/ 0 h 1225933"/>
              <a:gd name="connsiteX3" fmla="*/ 10299068 w 10347723"/>
              <a:gd name="connsiteY3" fmla="*/ 520339 h 1225933"/>
              <a:gd name="connsiteX4" fmla="*/ 10325962 w 10347723"/>
              <a:gd name="connsiteY4" fmla="*/ 893853 h 1225933"/>
              <a:gd name="connsiteX5" fmla="*/ 10343506 w 10347723"/>
              <a:gd name="connsiteY5" fmla="*/ 1225933 h 1225933"/>
              <a:gd name="connsiteX6" fmla="*/ 22799 w 10347723"/>
              <a:gd name="connsiteY6" fmla="*/ 1078014 h 1225933"/>
              <a:gd name="connsiteX7" fmla="*/ 0 w 10347723"/>
              <a:gd name="connsiteY7" fmla="*/ 1068664 h 1225933"/>
              <a:gd name="connsiteX8" fmla="*/ 0 w 10347723"/>
              <a:gd name="connsiteY8" fmla="*/ 520339 h 1225933"/>
              <a:gd name="connsiteX0" fmla="*/ 0 w 10347723"/>
              <a:gd name="connsiteY0" fmla="*/ 520339 h 1225933"/>
              <a:gd name="connsiteX1" fmla="*/ 520339 w 10347723"/>
              <a:gd name="connsiteY1" fmla="*/ 0 h 1225933"/>
              <a:gd name="connsiteX2" fmla="*/ 9778729 w 10347723"/>
              <a:gd name="connsiteY2" fmla="*/ 0 h 1225933"/>
              <a:gd name="connsiteX3" fmla="*/ 10299068 w 10347723"/>
              <a:gd name="connsiteY3" fmla="*/ 520339 h 1225933"/>
              <a:gd name="connsiteX4" fmla="*/ 10325962 w 10347723"/>
              <a:gd name="connsiteY4" fmla="*/ 732489 h 1225933"/>
              <a:gd name="connsiteX5" fmla="*/ 10343506 w 10347723"/>
              <a:gd name="connsiteY5" fmla="*/ 1225933 h 1225933"/>
              <a:gd name="connsiteX6" fmla="*/ 22799 w 10347723"/>
              <a:gd name="connsiteY6" fmla="*/ 1078014 h 1225933"/>
              <a:gd name="connsiteX7" fmla="*/ 0 w 10347723"/>
              <a:gd name="connsiteY7" fmla="*/ 1068664 h 1225933"/>
              <a:gd name="connsiteX8" fmla="*/ 0 w 10347723"/>
              <a:gd name="connsiteY8" fmla="*/ 520339 h 1225933"/>
              <a:gd name="connsiteX0" fmla="*/ 0 w 10535691"/>
              <a:gd name="connsiteY0" fmla="*/ 520339 h 1225933"/>
              <a:gd name="connsiteX1" fmla="*/ 520339 w 10535691"/>
              <a:gd name="connsiteY1" fmla="*/ 0 h 1225933"/>
              <a:gd name="connsiteX2" fmla="*/ 9778729 w 10535691"/>
              <a:gd name="connsiteY2" fmla="*/ 0 h 1225933"/>
              <a:gd name="connsiteX3" fmla="*/ 10299068 w 10535691"/>
              <a:gd name="connsiteY3" fmla="*/ 520339 h 1225933"/>
              <a:gd name="connsiteX4" fmla="*/ 10527668 w 10535691"/>
              <a:gd name="connsiteY4" fmla="*/ 907301 h 1225933"/>
              <a:gd name="connsiteX5" fmla="*/ 10343506 w 10535691"/>
              <a:gd name="connsiteY5" fmla="*/ 1225933 h 1225933"/>
              <a:gd name="connsiteX6" fmla="*/ 22799 w 10535691"/>
              <a:gd name="connsiteY6" fmla="*/ 1078014 h 1225933"/>
              <a:gd name="connsiteX7" fmla="*/ 0 w 10535691"/>
              <a:gd name="connsiteY7" fmla="*/ 1068664 h 1225933"/>
              <a:gd name="connsiteX8" fmla="*/ 0 w 10535691"/>
              <a:gd name="connsiteY8" fmla="*/ 520339 h 1225933"/>
              <a:gd name="connsiteX0" fmla="*/ 0 w 10535691"/>
              <a:gd name="connsiteY0" fmla="*/ 520339 h 1225933"/>
              <a:gd name="connsiteX1" fmla="*/ 520339 w 10535691"/>
              <a:gd name="connsiteY1" fmla="*/ 0 h 1225933"/>
              <a:gd name="connsiteX2" fmla="*/ 9778729 w 10535691"/>
              <a:gd name="connsiteY2" fmla="*/ 0 h 1225933"/>
              <a:gd name="connsiteX3" fmla="*/ 10299068 w 10535691"/>
              <a:gd name="connsiteY3" fmla="*/ 520339 h 1225933"/>
              <a:gd name="connsiteX4" fmla="*/ 10527668 w 10535691"/>
              <a:gd name="connsiteY4" fmla="*/ 907301 h 1225933"/>
              <a:gd name="connsiteX5" fmla="*/ 10343506 w 10535691"/>
              <a:gd name="connsiteY5" fmla="*/ 1225933 h 1225933"/>
              <a:gd name="connsiteX6" fmla="*/ 22799 w 10535691"/>
              <a:gd name="connsiteY6" fmla="*/ 1078014 h 1225933"/>
              <a:gd name="connsiteX7" fmla="*/ 0 w 10535691"/>
              <a:gd name="connsiteY7" fmla="*/ 1068664 h 1225933"/>
              <a:gd name="connsiteX8" fmla="*/ 0 w 10535691"/>
              <a:gd name="connsiteY8" fmla="*/ 520339 h 1225933"/>
              <a:gd name="connsiteX0" fmla="*/ 0 w 10343506"/>
              <a:gd name="connsiteY0" fmla="*/ 520339 h 1225933"/>
              <a:gd name="connsiteX1" fmla="*/ 520339 w 10343506"/>
              <a:gd name="connsiteY1" fmla="*/ 0 h 1225933"/>
              <a:gd name="connsiteX2" fmla="*/ 9778729 w 10343506"/>
              <a:gd name="connsiteY2" fmla="*/ 0 h 1225933"/>
              <a:gd name="connsiteX3" fmla="*/ 10299068 w 10343506"/>
              <a:gd name="connsiteY3" fmla="*/ 520339 h 1225933"/>
              <a:gd name="connsiteX4" fmla="*/ 10299068 w 10343506"/>
              <a:gd name="connsiteY4" fmla="*/ 503889 h 1225933"/>
              <a:gd name="connsiteX5" fmla="*/ 10343506 w 10343506"/>
              <a:gd name="connsiteY5" fmla="*/ 1225933 h 1225933"/>
              <a:gd name="connsiteX6" fmla="*/ 22799 w 10343506"/>
              <a:gd name="connsiteY6" fmla="*/ 1078014 h 1225933"/>
              <a:gd name="connsiteX7" fmla="*/ 0 w 10343506"/>
              <a:gd name="connsiteY7" fmla="*/ 1068664 h 1225933"/>
              <a:gd name="connsiteX8" fmla="*/ 0 w 10343506"/>
              <a:gd name="connsiteY8" fmla="*/ 520339 h 1225933"/>
              <a:gd name="connsiteX0" fmla="*/ 0 w 10327075"/>
              <a:gd name="connsiteY0" fmla="*/ 520339 h 1080251"/>
              <a:gd name="connsiteX1" fmla="*/ 520339 w 10327075"/>
              <a:gd name="connsiteY1" fmla="*/ 0 h 1080251"/>
              <a:gd name="connsiteX2" fmla="*/ 9778729 w 10327075"/>
              <a:gd name="connsiteY2" fmla="*/ 0 h 1080251"/>
              <a:gd name="connsiteX3" fmla="*/ 10299068 w 10327075"/>
              <a:gd name="connsiteY3" fmla="*/ 520339 h 1080251"/>
              <a:gd name="connsiteX4" fmla="*/ 10299068 w 10327075"/>
              <a:gd name="connsiteY4" fmla="*/ 503889 h 1080251"/>
              <a:gd name="connsiteX5" fmla="*/ 10276271 w 10327075"/>
              <a:gd name="connsiteY5" fmla="*/ 1064568 h 1080251"/>
              <a:gd name="connsiteX6" fmla="*/ 22799 w 10327075"/>
              <a:gd name="connsiteY6" fmla="*/ 1078014 h 1080251"/>
              <a:gd name="connsiteX7" fmla="*/ 0 w 10327075"/>
              <a:gd name="connsiteY7" fmla="*/ 1068664 h 1080251"/>
              <a:gd name="connsiteX8" fmla="*/ 0 w 10327075"/>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99068 w 10330059"/>
              <a:gd name="connsiteY3" fmla="*/ 520339 h 1080251"/>
              <a:gd name="connsiteX4" fmla="*/ 10299068 w 10330059"/>
              <a:gd name="connsiteY4" fmla="*/ 503889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99068 w 10330059"/>
              <a:gd name="connsiteY3" fmla="*/ 520339 h 1080251"/>
              <a:gd name="connsiteX4" fmla="*/ 10030126 w 10330059"/>
              <a:gd name="connsiteY4" fmla="*/ 598018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99068 w 10330059"/>
              <a:gd name="connsiteY3" fmla="*/ 520339 h 1080251"/>
              <a:gd name="connsiteX4" fmla="*/ 10030126 w 10330059"/>
              <a:gd name="connsiteY4" fmla="*/ 598018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72174 w 10330059"/>
              <a:gd name="connsiteY3" fmla="*/ 560680 h 1080251"/>
              <a:gd name="connsiteX4" fmla="*/ 10030126 w 10330059"/>
              <a:gd name="connsiteY4" fmla="*/ 598018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72174 w 10330059"/>
              <a:gd name="connsiteY3" fmla="*/ 560680 h 1080251"/>
              <a:gd name="connsiteX4" fmla="*/ 10030126 w 10330059"/>
              <a:gd name="connsiteY4" fmla="*/ 598018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72174 w 10330059"/>
              <a:gd name="connsiteY3" fmla="*/ 560680 h 1080251"/>
              <a:gd name="connsiteX4" fmla="*/ 10245279 w 10330059"/>
              <a:gd name="connsiteY4" fmla="*/ 530783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72174 w 10330059"/>
              <a:gd name="connsiteY3" fmla="*/ 560680 h 1080251"/>
              <a:gd name="connsiteX4" fmla="*/ 10245279 w 10330059"/>
              <a:gd name="connsiteY4" fmla="*/ 530783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289718"/>
              <a:gd name="connsiteY0" fmla="*/ 520339 h 1080251"/>
              <a:gd name="connsiteX1" fmla="*/ 520339 w 10289718"/>
              <a:gd name="connsiteY1" fmla="*/ 0 h 1080251"/>
              <a:gd name="connsiteX2" fmla="*/ 9778729 w 10289718"/>
              <a:gd name="connsiteY2" fmla="*/ 0 h 1080251"/>
              <a:gd name="connsiteX3" fmla="*/ 10272174 w 10289718"/>
              <a:gd name="connsiteY3" fmla="*/ 560680 h 1080251"/>
              <a:gd name="connsiteX4" fmla="*/ 10245279 w 10289718"/>
              <a:gd name="connsiteY4" fmla="*/ 530783 h 1080251"/>
              <a:gd name="connsiteX5" fmla="*/ 10289718 w 10289718"/>
              <a:gd name="connsiteY5" fmla="*/ 1064568 h 1080251"/>
              <a:gd name="connsiteX6" fmla="*/ 22799 w 10289718"/>
              <a:gd name="connsiteY6" fmla="*/ 1078014 h 1080251"/>
              <a:gd name="connsiteX7" fmla="*/ 0 w 10289718"/>
              <a:gd name="connsiteY7" fmla="*/ 1068664 h 1080251"/>
              <a:gd name="connsiteX8" fmla="*/ 0 w 10289718"/>
              <a:gd name="connsiteY8" fmla="*/ 520339 h 108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9718" h="1080251">
                <a:moveTo>
                  <a:pt x="0" y="520339"/>
                </a:moveTo>
                <a:cubicBezTo>
                  <a:pt x="0" y="232964"/>
                  <a:pt x="232964" y="0"/>
                  <a:pt x="520339" y="0"/>
                </a:cubicBezTo>
                <a:lnTo>
                  <a:pt x="9778729" y="0"/>
                </a:lnTo>
                <a:cubicBezTo>
                  <a:pt x="10066104" y="0"/>
                  <a:pt x="10272174" y="273305"/>
                  <a:pt x="10272174" y="560680"/>
                </a:cubicBezTo>
                <a:cubicBezTo>
                  <a:pt x="10294586" y="537267"/>
                  <a:pt x="10303549" y="527302"/>
                  <a:pt x="10245279" y="530783"/>
                </a:cubicBezTo>
                <a:cubicBezTo>
                  <a:pt x="10272173" y="535769"/>
                  <a:pt x="10254363" y="1037674"/>
                  <a:pt x="10289718" y="1064568"/>
                </a:cubicBezTo>
                <a:lnTo>
                  <a:pt x="22799" y="1078014"/>
                </a:lnTo>
                <a:cubicBezTo>
                  <a:pt x="58153" y="1078014"/>
                  <a:pt x="26894" y="1087097"/>
                  <a:pt x="0" y="1068664"/>
                </a:cubicBezTo>
                <a:lnTo>
                  <a:pt x="0" y="520339"/>
                </a:lnTo>
                <a:close/>
              </a:path>
            </a:pathLst>
          </a:custGeom>
          <a:solidFill>
            <a:srgbClr val="85B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p:cNvSpPr/>
          <p:nvPr/>
        </p:nvSpPr>
        <p:spPr>
          <a:xfrm>
            <a:off x="3522970" y="1609636"/>
            <a:ext cx="1486577" cy="523220"/>
          </a:xfrm>
          <a:prstGeom prst="rect">
            <a:avLst/>
          </a:prstGeom>
          <a:noFill/>
        </p:spPr>
        <p:txBody>
          <a:bodyPr wrap="square" lIns="91440" tIns="45720" rIns="91440" bIns="45720">
            <a:spAutoFit/>
          </a:bodyPr>
          <a:lstStyle/>
          <a:p>
            <a:pPr algn="ctr"/>
            <a:r>
              <a:rPr lang="es-ES" sz="2800" dirty="0">
                <a:ln w="0"/>
                <a:solidFill>
                  <a:schemeClr val="bg1"/>
                </a:solidFill>
                <a:latin typeface="Impact" panose="020B0806030902050204" pitchFamily="34" charset="0"/>
              </a:rPr>
              <a:t>TSM</a:t>
            </a:r>
          </a:p>
        </p:txBody>
      </p:sp>
      <p:sp>
        <p:nvSpPr>
          <p:cNvPr id="12" name="Rectángulo 11"/>
          <p:cNvSpPr/>
          <p:nvPr/>
        </p:nvSpPr>
        <p:spPr>
          <a:xfrm>
            <a:off x="8118034" y="1601235"/>
            <a:ext cx="1771804" cy="523220"/>
          </a:xfrm>
          <a:prstGeom prst="rect">
            <a:avLst/>
          </a:prstGeom>
          <a:noFill/>
        </p:spPr>
        <p:txBody>
          <a:bodyPr wrap="square" lIns="91440" tIns="45720" rIns="91440" bIns="45720">
            <a:spAutoFit/>
          </a:bodyPr>
          <a:lstStyle/>
          <a:p>
            <a:pPr algn="ctr"/>
            <a:r>
              <a:rPr lang="es-ES" sz="2800" dirty="0">
                <a:ln w="0"/>
                <a:solidFill>
                  <a:schemeClr val="bg1"/>
                </a:solidFill>
                <a:latin typeface="Impact" panose="020B0806030902050204" pitchFamily="34" charset="0"/>
              </a:rPr>
              <a:t>ATSM</a:t>
            </a:r>
          </a:p>
        </p:txBody>
      </p:sp>
      <p:sp>
        <p:nvSpPr>
          <p:cNvPr id="3" name="AutoShape 2" descr="Tropical Pacific Sea Surface Temperature Animation"/>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Rectángulo 10"/>
          <p:cNvSpPr/>
          <p:nvPr/>
        </p:nvSpPr>
        <p:spPr>
          <a:xfrm>
            <a:off x="1665980" y="194009"/>
            <a:ext cx="9036681" cy="437043"/>
          </a:xfrm>
          <a:prstGeom prst="rect">
            <a:avLst/>
          </a:prstGeom>
          <a:noFill/>
        </p:spPr>
        <p:txBody>
          <a:bodyPr wrap="square" lIns="91440" tIns="45720" rIns="91440" bIns="45720">
            <a:spAutoFit/>
          </a:bodyPr>
          <a:lstStyle/>
          <a:p>
            <a:pPr lvl="1" algn="ctr">
              <a:lnSpc>
                <a:spcPct val="70000"/>
              </a:lnSpc>
            </a:pPr>
            <a:r>
              <a:rPr lang="es-ES" sz="3200" dirty="0">
                <a:ln w="0"/>
                <a:solidFill>
                  <a:srgbClr val="375160"/>
                </a:solidFill>
                <a:latin typeface="Impact" panose="020B0806030902050204" pitchFamily="34" charset="0"/>
              </a:rPr>
              <a:t>SEGUIMIENTO - OCÉANO PACÍFICO TROPICAL</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608" y="636680"/>
            <a:ext cx="8536600" cy="5877272"/>
          </a:xfrm>
          <a:prstGeom prst="rect">
            <a:avLst/>
          </a:prstGeom>
        </p:spPr>
      </p:pic>
    </p:spTree>
    <p:extLst>
      <p:ext uri="{BB962C8B-B14F-4D97-AF65-F5344CB8AC3E}">
        <p14:creationId xmlns:p14="http://schemas.microsoft.com/office/powerpoint/2010/main" val="17379175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4"/>
          <p:cNvSpPr txBox="1">
            <a:spLocks noChangeArrowheads="1"/>
          </p:cNvSpPr>
          <p:nvPr/>
        </p:nvSpPr>
        <p:spPr bwMode="auto">
          <a:xfrm>
            <a:off x="8313930" y="4687609"/>
            <a:ext cx="2124270" cy="1167243"/>
          </a:xfrm>
          <a:prstGeom prst="rect">
            <a:avLst/>
          </a:prstGeom>
          <a:gradFill rotWithShape="1">
            <a:gsLst>
              <a:gs pos="0">
                <a:schemeClr val="bg1"/>
              </a:gs>
              <a:gs pos="53000">
                <a:srgbClr val="21D6E0"/>
              </a:gs>
              <a:gs pos="100000">
                <a:schemeClr val="bg1"/>
              </a:gs>
              <a:gs pos="100000">
                <a:srgbClr val="005CBF"/>
              </a:gs>
            </a:gsLst>
            <a:lin ang="54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a:spAutoFit/>
          </a:bodyPr>
          <a:lstStyle/>
          <a:p>
            <a:pPr algn="ctr" defTabSz="829452">
              <a:spcBef>
                <a:spcPct val="50000"/>
              </a:spcBef>
            </a:pPr>
            <a:r>
              <a:rPr lang="es-CO" altLang="es-CO" sz="1270" b="1" dirty="0">
                <a:solidFill>
                  <a:srgbClr val="000000"/>
                </a:solidFill>
                <a:latin typeface="Times" panose="02020603060405020304" pitchFamily="18" charset="0"/>
                <a:cs typeface="Times New Roman" pitchFamily="18" charset="0"/>
              </a:rPr>
              <a:t>Niño 4	</a:t>
            </a:r>
            <a:r>
              <a:rPr lang="es-CO" altLang="es-CO" sz="1270" b="1" dirty="0">
                <a:latin typeface="Times" panose="02020603060405020304" pitchFamily="18" charset="0"/>
                <a:cs typeface="Times New Roman" pitchFamily="18" charset="0"/>
              </a:rPr>
              <a:t>0.3°C</a:t>
            </a:r>
          </a:p>
          <a:p>
            <a:pPr algn="ctr" defTabSz="829452">
              <a:spcBef>
                <a:spcPct val="50000"/>
              </a:spcBef>
            </a:pPr>
            <a:r>
              <a:rPr lang="es-CO" altLang="es-CO" sz="1270" b="1" dirty="0">
                <a:solidFill>
                  <a:prstClr val="black"/>
                </a:solidFill>
                <a:latin typeface="Times" panose="02020603060405020304" pitchFamily="18" charset="0"/>
                <a:cs typeface="Times New Roman" pitchFamily="18" charset="0"/>
              </a:rPr>
              <a:t>Niño 3.4	</a:t>
            </a:r>
            <a:r>
              <a:rPr lang="es-CO" altLang="es-CO" sz="1270" b="1" dirty="0">
                <a:latin typeface="Times" panose="02020603060405020304" pitchFamily="18" charset="0"/>
                <a:cs typeface="Times New Roman" pitchFamily="18" charset="0"/>
              </a:rPr>
              <a:t>0.5°C</a:t>
            </a:r>
            <a:r>
              <a:rPr lang="es-CO" altLang="es-CO" sz="1270" b="1" dirty="0">
                <a:solidFill>
                  <a:srgbClr val="0070C0"/>
                </a:solidFill>
                <a:latin typeface="Times" panose="02020603060405020304" pitchFamily="18" charset="0"/>
                <a:cs typeface="Times New Roman" pitchFamily="18" charset="0"/>
              </a:rPr>
              <a:t> </a:t>
            </a:r>
            <a:endParaRPr lang="es-CO" altLang="es-CO" sz="1270" b="1" dirty="0">
              <a:latin typeface="Times" panose="02020603060405020304" pitchFamily="18" charset="0"/>
              <a:cs typeface="Times New Roman" pitchFamily="18" charset="0"/>
            </a:endParaRPr>
          </a:p>
          <a:p>
            <a:pPr algn="ctr" defTabSz="829452">
              <a:spcBef>
                <a:spcPct val="50000"/>
              </a:spcBef>
            </a:pPr>
            <a:r>
              <a:rPr lang="es-CO" altLang="es-CO" sz="1270" b="1" dirty="0">
                <a:solidFill>
                  <a:prstClr val="black"/>
                </a:solidFill>
                <a:latin typeface="Times" panose="02020603060405020304" pitchFamily="18" charset="0"/>
                <a:cs typeface="Times New Roman" pitchFamily="18" charset="0"/>
              </a:rPr>
              <a:t>Niño 3	</a:t>
            </a:r>
            <a:r>
              <a:rPr lang="es-CO" altLang="es-CO" sz="1270" b="1" dirty="0">
                <a:solidFill>
                  <a:srgbClr val="FF0000"/>
                </a:solidFill>
                <a:latin typeface="Times" panose="02020603060405020304" pitchFamily="18" charset="0"/>
                <a:cs typeface="Times New Roman" pitchFamily="18" charset="0"/>
              </a:rPr>
              <a:t>0.6°C</a:t>
            </a:r>
            <a:r>
              <a:rPr lang="es-CO" altLang="es-CO" sz="1270" b="1" dirty="0">
                <a:solidFill>
                  <a:srgbClr val="0070C0"/>
                </a:solidFill>
                <a:latin typeface="Times" panose="02020603060405020304" pitchFamily="18" charset="0"/>
                <a:cs typeface="Times New Roman" pitchFamily="18" charset="0"/>
              </a:rPr>
              <a:t> </a:t>
            </a:r>
            <a:endParaRPr lang="es-CO" altLang="es-CO" sz="1270" b="1" dirty="0">
              <a:solidFill>
                <a:srgbClr val="0066FF"/>
              </a:solidFill>
              <a:latin typeface="Times" panose="02020603060405020304" pitchFamily="18" charset="0"/>
              <a:cs typeface="Times New Roman" pitchFamily="18" charset="0"/>
            </a:endParaRPr>
          </a:p>
          <a:p>
            <a:pPr algn="ctr" defTabSz="829452">
              <a:spcBef>
                <a:spcPct val="50000"/>
              </a:spcBef>
            </a:pPr>
            <a:r>
              <a:rPr lang="es-CO" altLang="es-CO" sz="1270" b="1" dirty="0">
                <a:solidFill>
                  <a:prstClr val="black"/>
                </a:solidFill>
                <a:latin typeface="Times" panose="02020603060405020304" pitchFamily="18" charset="0"/>
                <a:cs typeface="Times New Roman" pitchFamily="18" charset="0"/>
              </a:rPr>
              <a:t>Niño 1+2	</a:t>
            </a:r>
            <a:r>
              <a:rPr lang="es-CO" altLang="es-CO" sz="1270" b="1" dirty="0">
                <a:latin typeface="Times" panose="02020603060405020304" pitchFamily="18" charset="0"/>
                <a:cs typeface="Times New Roman" pitchFamily="18" charset="0"/>
              </a:rPr>
              <a:t> </a:t>
            </a:r>
            <a:r>
              <a:rPr lang="es-CO" altLang="es-CO" sz="1270" b="1" dirty="0">
                <a:solidFill>
                  <a:srgbClr val="FF0000"/>
                </a:solidFill>
                <a:latin typeface="Times" panose="02020603060405020304" pitchFamily="18" charset="0"/>
                <a:cs typeface="Times New Roman" pitchFamily="18" charset="0"/>
              </a:rPr>
              <a:t>1.0°C</a:t>
            </a:r>
          </a:p>
        </p:txBody>
      </p:sp>
      <p:sp>
        <p:nvSpPr>
          <p:cNvPr id="3" name="2 Rectángulo"/>
          <p:cNvSpPr/>
          <p:nvPr/>
        </p:nvSpPr>
        <p:spPr bwMode="auto">
          <a:xfrm>
            <a:off x="6498127" y="1158413"/>
            <a:ext cx="3434400" cy="1395144"/>
          </a:xfrm>
          <a:prstGeom prst="rect">
            <a:avLst/>
          </a:prstGeom>
          <a:noFill/>
          <a:ln w="9525" cap="flat" cmpd="sng" algn="ctr">
            <a:noFill/>
            <a:prstDash val="solid"/>
            <a:round/>
            <a:headEnd type="none" w="med" len="med"/>
            <a:tailEnd type="none" w="med" len="med"/>
          </a:ln>
          <a:effectLst/>
          <a:extLst/>
        </p:spPr>
        <p:txBody>
          <a:bodyPr vert="horz" wrap="square" lIns="82944" tIns="41472" rIns="82944" bIns="41472" numCol="1" rtlCol="0" anchor="t" anchorCtr="0" compatLnSpc="1">
            <a:prstTxWarp prst="textNoShape">
              <a:avLst/>
            </a:prstTxWarp>
          </a:bodyPr>
          <a:lstStyle/>
          <a:p>
            <a:pPr>
              <a:buFontTx/>
              <a:buNone/>
            </a:pPr>
            <a:endParaRPr lang="es-ES">
              <a:solidFill>
                <a:prstClr val="white"/>
              </a:solidFill>
              <a:latin typeface="Arial" charset="0"/>
            </a:endParaRPr>
          </a:p>
        </p:txBody>
      </p:sp>
      <p:cxnSp>
        <p:nvCxnSpPr>
          <p:cNvPr id="5" name="4 Conector recto"/>
          <p:cNvCxnSpPr/>
          <p:nvPr/>
        </p:nvCxnSpPr>
        <p:spPr bwMode="auto">
          <a:xfrm>
            <a:off x="6960096" y="1171553"/>
            <a:ext cx="0" cy="4688370"/>
          </a:xfrm>
          <a:prstGeom prst="line">
            <a:avLst/>
          </a:prstGeom>
          <a:ln w="28575">
            <a:solidFill>
              <a:srgbClr val="375160"/>
            </a:solidFill>
            <a:headEnd type="oval" w="med" len="med"/>
            <a:tailEnd type="oval" w="med" len="med"/>
          </a:ln>
          <a:extLst/>
        </p:spPr>
        <p:style>
          <a:lnRef idx="2">
            <a:schemeClr val="dk1"/>
          </a:lnRef>
          <a:fillRef idx="0">
            <a:schemeClr val="dk1"/>
          </a:fillRef>
          <a:effectRef idx="1">
            <a:schemeClr val="dk1"/>
          </a:effectRef>
          <a:fontRef idx="minor">
            <a:schemeClr val="tx1"/>
          </a:fontRef>
        </p:style>
      </p:cxnSp>
      <p:pic>
        <p:nvPicPr>
          <p:cNvPr id="2" name="Imagen 1"/>
          <p:cNvPicPr>
            <a:picLocks noChangeAspect="1"/>
          </p:cNvPicPr>
          <p:nvPr/>
        </p:nvPicPr>
        <p:blipFill>
          <a:blip r:embed="rId3"/>
          <a:stretch>
            <a:fillRect/>
          </a:stretch>
        </p:blipFill>
        <p:spPr>
          <a:xfrm>
            <a:off x="7284924" y="938315"/>
            <a:ext cx="4483351" cy="2661780"/>
          </a:xfrm>
          <a:prstGeom prst="rect">
            <a:avLst/>
          </a:prstGeom>
        </p:spPr>
      </p:pic>
      <p:sp>
        <p:nvSpPr>
          <p:cNvPr id="8" name="CuadroTexto 7"/>
          <p:cNvSpPr txBox="1"/>
          <p:nvPr/>
        </p:nvSpPr>
        <p:spPr>
          <a:xfrm>
            <a:off x="8112514" y="4384359"/>
            <a:ext cx="3168352" cy="307777"/>
          </a:xfrm>
          <a:prstGeom prst="rect">
            <a:avLst/>
          </a:prstGeom>
          <a:noFill/>
        </p:spPr>
        <p:txBody>
          <a:bodyPr wrap="square" rtlCol="0">
            <a:spAutoFit/>
          </a:bodyPr>
          <a:lstStyle/>
          <a:p>
            <a:r>
              <a:rPr lang="es-CO" sz="1400" dirty="0">
                <a:latin typeface="Impact" panose="020B0806030902050204" pitchFamily="34" charset="0"/>
              </a:rPr>
              <a:t>Anomalía TSM – Última Semana</a:t>
            </a:r>
          </a:p>
        </p:txBody>
      </p:sp>
      <p:sp>
        <p:nvSpPr>
          <p:cNvPr id="14" name="Rectángulo redondeado 13"/>
          <p:cNvSpPr/>
          <p:nvPr/>
        </p:nvSpPr>
        <p:spPr>
          <a:xfrm>
            <a:off x="7607655" y="1828267"/>
            <a:ext cx="2058228" cy="474782"/>
          </a:xfrm>
          <a:prstGeom prst="roundRect">
            <a:avLst/>
          </a:prstGeom>
          <a:solidFill>
            <a:schemeClr val="bg1">
              <a:lumMod val="75000"/>
              <a:alpha val="4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redondeado 15"/>
          <p:cNvSpPr/>
          <p:nvPr/>
        </p:nvSpPr>
        <p:spPr>
          <a:xfrm>
            <a:off x="7422148" y="2375945"/>
            <a:ext cx="2058228" cy="474782"/>
          </a:xfrm>
          <a:prstGeom prst="roundRect">
            <a:avLst/>
          </a:prstGeom>
          <a:solidFill>
            <a:schemeClr val="bg1">
              <a:lumMod val="75000"/>
              <a:alpha val="4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p:cNvSpPr/>
          <p:nvPr/>
        </p:nvSpPr>
        <p:spPr>
          <a:xfrm>
            <a:off x="1901274" y="415993"/>
            <a:ext cx="9036681" cy="445250"/>
          </a:xfrm>
          <a:prstGeom prst="rect">
            <a:avLst/>
          </a:prstGeom>
          <a:noFill/>
        </p:spPr>
        <p:txBody>
          <a:bodyPr wrap="square" lIns="91440" tIns="45720" rIns="91440" bIns="45720">
            <a:spAutoFit/>
          </a:bodyPr>
          <a:lstStyle/>
          <a:p>
            <a:pPr lvl="1" algn="ctr">
              <a:lnSpc>
                <a:spcPct val="70000"/>
              </a:lnSpc>
            </a:pPr>
            <a:r>
              <a:rPr lang="es-ES" sz="3200" dirty="0">
                <a:ln w="0"/>
                <a:solidFill>
                  <a:srgbClr val="375160"/>
                </a:solidFill>
                <a:latin typeface="Impact" panose="020B0806030902050204" pitchFamily="34" charset="0"/>
              </a:rPr>
              <a:t>SEGUIMIENTO - OCÉANO PACÍFICO TROPICAL</a:t>
            </a:r>
          </a:p>
        </p:txBody>
      </p:sp>
      <p:pic>
        <p:nvPicPr>
          <p:cNvPr id="12" name="Picture 1"/>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1271464" y="836712"/>
            <a:ext cx="5544616" cy="561662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72715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4729538" y="1168062"/>
            <a:ext cx="3744416" cy="461665"/>
          </a:xfrm>
          <a:prstGeom prst="rect">
            <a:avLst/>
          </a:prstGeom>
          <a:noFill/>
          <a:ln w="9525">
            <a:noFill/>
            <a:miter lim="800000"/>
            <a:headEnd/>
            <a:tailEnd/>
          </a:ln>
          <a:effectLst/>
        </p:spPr>
        <p:txBody>
          <a:bodyPr wrap="square">
            <a:spAutoFit/>
          </a:bodyPr>
          <a:lstStyle/>
          <a:p>
            <a:pPr algn="ctr" defTabSz="829452"/>
            <a:r>
              <a:rPr lang="es-ES" altLang="es-CO" sz="2400" dirty="0">
                <a:ln w="0"/>
                <a:latin typeface="Impact" panose="020B0806030902050204" pitchFamily="34" charset="0"/>
              </a:rPr>
              <a:t>ANOMALÍA TsSM</a:t>
            </a:r>
          </a:p>
        </p:txBody>
      </p:sp>
      <p:sp>
        <p:nvSpPr>
          <p:cNvPr id="11" name="Rectángulo 10"/>
          <p:cNvSpPr/>
          <p:nvPr/>
        </p:nvSpPr>
        <p:spPr>
          <a:xfrm>
            <a:off x="2083406" y="461384"/>
            <a:ext cx="9036681" cy="437043"/>
          </a:xfrm>
          <a:prstGeom prst="rect">
            <a:avLst/>
          </a:prstGeom>
          <a:noFill/>
        </p:spPr>
        <p:txBody>
          <a:bodyPr wrap="square" lIns="91440" tIns="45720" rIns="91440" bIns="45720">
            <a:spAutoFit/>
          </a:bodyPr>
          <a:lstStyle/>
          <a:p>
            <a:pPr lvl="1" algn="ctr">
              <a:lnSpc>
                <a:spcPct val="70000"/>
              </a:lnSpc>
            </a:pPr>
            <a:r>
              <a:rPr lang="es-ES" sz="3200" dirty="0">
                <a:ln w="0"/>
                <a:solidFill>
                  <a:srgbClr val="375160"/>
                </a:solidFill>
                <a:latin typeface="Impact" panose="020B0806030902050204" pitchFamily="34" charset="0"/>
              </a:rPr>
              <a:t>SEGUIMIENTO - OCÉANO PACÍFICO TROPICAL</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664" y="1700808"/>
            <a:ext cx="7776864" cy="4320480"/>
          </a:xfrm>
          <a:prstGeom prst="rect">
            <a:avLst/>
          </a:prstGeom>
        </p:spPr>
      </p:pic>
    </p:spTree>
    <p:extLst>
      <p:ext uri="{BB962C8B-B14F-4D97-AF65-F5344CB8AC3E}">
        <p14:creationId xmlns:p14="http://schemas.microsoft.com/office/powerpoint/2010/main" val="239923223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redondeado 13"/>
          <p:cNvSpPr/>
          <p:nvPr/>
        </p:nvSpPr>
        <p:spPr>
          <a:xfrm>
            <a:off x="1487488" y="1052736"/>
            <a:ext cx="4896544" cy="5805264"/>
          </a:xfrm>
          <a:prstGeom prst="roundRect">
            <a:avLst/>
          </a:prstGeom>
          <a:solidFill>
            <a:srgbClr val="85B98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ext Box 3"/>
          <p:cNvSpPr txBox="1">
            <a:spLocks noChangeArrowheads="1"/>
          </p:cNvSpPr>
          <p:nvPr/>
        </p:nvSpPr>
        <p:spPr bwMode="auto">
          <a:xfrm>
            <a:off x="7320136" y="1772816"/>
            <a:ext cx="394838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lvl1pPr eaLnBrk="0" hangingPunct="0">
              <a:spcBef>
                <a:spcPts val="800"/>
              </a:spcBef>
              <a:defRPr sz="3200">
                <a:solidFill>
                  <a:srgbClr val="000000"/>
                </a:solidFill>
                <a:latin typeface="Calibri" pitchFamily="34" charset="0"/>
                <a:ea typeface="WenQuanYi Micro Hei" charset="0"/>
                <a:cs typeface="WenQuanYi Micro Hei" charset="0"/>
              </a:defRPr>
            </a:lvl1pPr>
            <a:lvl2pPr eaLnBrk="0" hangingPunct="0">
              <a:spcBef>
                <a:spcPts val="700"/>
              </a:spcBef>
              <a:defRPr sz="2800">
                <a:solidFill>
                  <a:srgbClr val="000000"/>
                </a:solidFill>
                <a:latin typeface="Calibri" pitchFamily="34" charset="0"/>
                <a:ea typeface="WenQuanYi Micro Hei" charset="0"/>
                <a:cs typeface="WenQuanYi Micro Hei" charset="0"/>
              </a:defRPr>
            </a:lvl2pPr>
            <a:lvl3pPr eaLnBrk="0" hangingPunct="0">
              <a:spcBef>
                <a:spcPts val="600"/>
              </a:spcBef>
              <a:defRPr sz="2400">
                <a:solidFill>
                  <a:srgbClr val="000000"/>
                </a:solidFill>
                <a:latin typeface="Calibri" pitchFamily="34" charset="0"/>
                <a:ea typeface="WenQuanYi Micro Hei" charset="0"/>
                <a:cs typeface="WenQuanYi Micro Hei" charset="0"/>
              </a:defRPr>
            </a:lvl3pPr>
            <a:lvl4pPr eaLnBrk="0" hangingPunct="0">
              <a:spcBef>
                <a:spcPts val="500"/>
              </a:spcBef>
              <a:defRPr sz="2000">
                <a:solidFill>
                  <a:srgbClr val="000000"/>
                </a:solidFill>
                <a:latin typeface="Calibri" pitchFamily="34" charset="0"/>
                <a:ea typeface="WenQuanYi Micro Hei" charset="0"/>
                <a:cs typeface="WenQuanYi Micro Hei" charset="0"/>
              </a:defRPr>
            </a:lvl4pPr>
            <a:lvl5pPr eaLnBrk="0" hangingPunct="0">
              <a:spcBef>
                <a:spcPts val="500"/>
              </a:spcBef>
              <a:defRPr sz="2000">
                <a:solidFill>
                  <a:srgbClr val="000000"/>
                </a:solidFill>
                <a:latin typeface="Calibri" pitchFamily="34" charset="0"/>
                <a:ea typeface="WenQuanYi Micro Hei" charset="0"/>
                <a:cs typeface="WenQuanYi Micro Hei"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9pPr>
          </a:lstStyle>
          <a:p>
            <a:pPr algn="ctr" eaLnBrk="1" hangingPunct="1">
              <a:lnSpc>
                <a:spcPct val="80000"/>
              </a:lnSpc>
              <a:spcBef>
                <a:spcPct val="0"/>
              </a:spcBef>
            </a:pPr>
            <a:r>
              <a:rPr lang="es-ES" altLang="es-CO" sz="2000" dirty="0">
                <a:ln w="0"/>
                <a:solidFill>
                  <a:srgbClr val="85B98B"/>
                </a:solidFill>
                <a:latin typeface="Impact" panose="020B0806030902050204" pitchFamily="34" charset="0"/>
                <a:ea typeface="+mn-ea"/>
                <a:cs typeface="+mn-cs"/>
              </a:rPr>
              <a:t>Anomalía del Viento Zonal</a:t>
            </a:r>
          </a:p>
        </p:txBody>
      </p:sp>
      <p:sp>
        <p:nvSpPr>
          <p:cNvPr id="11" name="Rectángulo 10"/>
          <p:cNvSpPr/>
          <p:nvPr/>
        </p:nvSpPr>
        <p:spPr>
          <a:xfrm>
            <a:off x="1981792" y="470761"/>
            <a:ext cx="9036681" cy="437043"/>
          </a:xfrm>
          <a:prstGeom prst="rect">
            <a:avLst/>
          </a:prstGeom>
          <a:noFill/>
        </p:spPr>
        <p:txBody>
          <a:bodyPr wrap="square" lIns="91440" tIns="45720" rIns="91440" bIns="45720">
            <a:spAutoFit/>
          </a:bodyPr>
          <a:lstStyle/>
          <a:p>
            <a:pPr lvl="1" algn="ctr">
              <a:lnSpc>
                <a:spcPct val="70000"/>
              </a:lnSpc>
            </a:pPr>
            <a:r>
              <a:rPr lang="es-ES" sz="3200" dirty="0">
                <a:ln w="0"/>
                <a:solidFill>
                  <a:srgbClr val="375160"/>
                </a:solidFill>
                <a:latin typeface="Impact" panose="020B0806030902050204" pitchFamily="34" charset="0"/>
              </a:rPr>
              <a:t>SEGUIMIENTO - OCÉANO PACÍFICO TROPICAL</a:t>
            </a:r>
          </a:p>
        </p:txBody>
      </p:sp>
      <p:sp>
        <p:nvSpPr>
          <p:cNvPr id="3" name="CuadroTexto 2"/>
          <p:cNvSpPr txBox="1"/>
          <p:nvPr/>
        </p:nvSpPr>
        <p:spPr>
          <a:xfrm>
            <a:off x="7062081" y="2348880"/>
            <a:ext cx="4464496" cy="2554545"/>
          </a:xfrm>
          <a:prstGeom prst="rect">
            <a:avLst/>
          </a:prstGeom>
          <a:noFill/>
        </p:spPr>
        <p:txBody>
          <a:bodyPr wrap="square" rtlCol="0">
            <a:spAutoFit/>
          </a:bodyPr>
          <a:lstStyle/>
          <a:p>
            <a:pPr algn="ctr"/>
            <a:r>
              <a:rPr lang="es-CO" sz="1600" dirty="0">
                <a:solidFill>
                  <a:srgbClr val="375160"/>
                </a:solidFill>
                <a:latin typeface="Myriad Pro" panose="020B0503030403020204" pitchFamily="34" charset="0"/>
              </a:rPr>
              <a:t>No se evidencia acople atmosférico – Fenómeno La Niña.</a:t>
            </a:r>
          </a:p>
          <a:p>
            <a:pPr algn="ctr"/>
            <a:endParaRPr lang="es-CO" sz="1600" dirty="0">
              <a:solidFill>
                <a:srgbClr val="375160"/>
              </a:solidFill>
              <a:latin typeface="Myriad Pro" panose="020B0503030403020204" pitchFamily="34" charset="0"/>
            </a:endParaRPr>
          </a:p>
          <a:p>
            <a:pPr algn="ctr"/>
            <a:r>
              <a:rPr lang="es-CO" sz="1600" dirty="0">
                <a:solidFill>
                  <a:srgbClr val="375160"/>
                </a:solidFill>
                <a:latin typeface="Myriad Pro" panose="020B0503030403020204" pitchFamily="34" charset="0"/>
              </a:rPr>
              <a:t>Se presenta una alternancia entre las orientaciones este y oeste. </a:t>
            </a:r>
          </a:p>
          <a:p>
            <a:pPr algn="ctr"/>
            <a:endParaRPr lang="es-CO" sz="1600" dirty="0">
              <a:solidFill>
                <a:srgbClr val="375160"/>
              </a:solidFill>
              <a:latin typeface="Myriad Pro" panose="020B0503030403020204" pitchFamily="34" charset="0"/>
            </a:endParaRPr>
          </a:p>
          <a:p>
            <a:pPr marL="342900" indent="-342900" algn="ctr">
              <a:buAutoNum type="arabicPeriod"/>
            </a:pPr>
            <a:r>
              <a:rPr lang="es-CO" sz="1600" b="1" dirty="0">
                <a:solidFill>
                  <a:srgbClr val="375160"/>
                </a:solidFill>
                <a:latin typeface="Myriad Pro" panose="020B0503030403020204" pitchFamily="34" charset="0"/>
              </a:rPr>
              <a:t>Predominio del flujo del oeste al oriente de la cuenca.</a:t>
            </a:r>
          </a:p>
          <a:p>
            <a:pPr marL="342900" indent="-342900" algn="ctr">
              <a:buAutoNum type="arabicPeriod"/>
            </a:pPr>
            <a:r>
              <a:rPr lang="es-CO" sz="1600" b="1" dirty="0">
                <a:solidFill>
                  <a:srgbClr val="375160"/>
                </a:solidFill>
                <a:latin typeface="Myriad Pro" panose="020B0503030403020204" pitchFamily="34" charset="0"/>
              </a:rPr>
              <a:t>Predominio del flujo del este en el centro-occidente de la cuenca</a:t>
            </a:r>
          </a:p>
        </p:txBody>
      </p:sp>
      <p:sp>
        <p:nvSpPr>
          <p:cNvPr id="15" name="Rectangle 3"/>
          <p:cNvSpPr/>
          <p:nvPr/>
        </p:nvSpPr>
        <p:spPr>
          <a:xfrm>
            <a:off x="3359696" y="1556792"/>
            <a:ext cx="1005066" cy="4104456"/>
          </a:xfrm>
          <a:prstGeom prst="rect">
            <a:avLst/>
          </a:prstGeom>
          <a:noFill/>
          <a:ln w="42500" cap="flat" cmpd="sng" algn="ctr">
            <a:solidFill>
              <a:srgbClr val="0000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Verdana"/>
              <a:ea typeface="+mn-ea"/>
              <a:cs typeface="+mn-cs"/>
            </a:endParaRPr>
          </a:p>
        </p:txBody>
      </p:sp>
      <p:pic>
        <p:nvPicPr>
          <p:cNvPr id="9" name="Picture 1"/>
          <p:cNvPicPr>
            <a:picLocks/>
          </p:cNvPicPr>
          <p:nvPr/>
        </p:nvPicPr>
        <p:blipFill>
          <a:blip r:embed="rId2">
            <a:extLst>
              <a:ext uri="{28A0092B-C50C-407E-A947-70E740481C1C}">
                <a14:useLocalDpi xmlns:a14="http://schemas.microsoft.com/office/drawing/2010/main" val="0"/>
              </a:ext>
            </a:extLst>
          </a:blip>
          <a:srcRect t="3333" b="20000"/>
          <a:stretch>
            <a:fillRect/>
          </a:stretch>
        </p:blipFill>
        <p:spPr bwMode="auto">
          <a:xfrm>
            <a:off x="1703512" y="1196752"/>
            <a:ext cx="4392488" cy="532859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59928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983432" y="718136"/>
            <a:ext cx="10208936" cy="584455"/>
          </a:xfrm>
          <a:prstGeom prst="rect">
            <a:avLst/>
          </a:prstGeom>
          <a:noFill/>
        </p:spPr>
        <p:txBody>
          <a:bodyPr wrap="square" lIns="91440" tIns="45720" rIns="91440" bIns="45720">
            <a:spAutoFit/>
          </a:bodyPr>
          <a:lstStyle/>
          <a:p>
            <a:pPr lvl="1" algn="ctr">
              <a:lnSpc>
                <a:spcPct val="70000"/>
              </a:lnSpc>
            </a:pPr>
            <a:r>
              <a:rPr lang="es-ES" sz="4400" dirty="0">
                <a:ln w="0"/>
                <a:solidFill>
                  <a:srgbClr val="375160"/>
                </a:solidFill>
                <a:effectLst>
                  <a:reflection blurRad="6350" stA="53000" endA="300" endPos="35500" dir="5400000" sy="-90000" algn="bl" rotWithShape="0"/>
                </a:effectLst>
                <a:latin typeface="Impact" panose="020B0806030902050204" pitchFamily="34" charset="0"/>
              </a:rPr>
              <a:t>VERSION ONI</a:t>
            </a:r>
          </a:p>
        </p:txBody>
      </p:sp>
      <p:cxnSp>
        <p:nvCxnSpPr>
          <p:cNvPr id="9" name="4 Conector recto"/>
          <p:cNvCxnSpPr/>
          <p:nvPr/>
        </p:nvCxnSpPr>
        <p:spPr bwMode="auto">
          <a:xfrm flipH="1">
            <a:off x="1524182" y="5589240"/>
            <a:ext cx="10208936" cy="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cxnSp>
        <p:nvCxnSpPr>
          <p:cNvPr id="13" name="4 Conector recto"/>
          <p:cNvCxnSpPr/>
          <p:nvPr/>
        </p:nvCxnSpPr>
        <p:spPr bwMode="auto">
          <a:xfrm flipH="1">
            <a:off x="1504122" y="1484784"/>
            <a:ext cx="10208936" cy="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sp>
        <p:nvSpPr>
          <p:cNvPr id="5" name="CuadroTexto 4"/>
          <p:cNvSpPr txBox="1"/>
          <p:nvPr/>
        </p:nvSpPr>
        <p:spPr>
          <a:xfrm>
            <a:off x="5375920" y="5589240"/>
            <a:ext cx="2084873" cy="369332"/>
          </a:xfrm>
          <a:prstGeom prst="rect">
            <a:avLst/>
          </a:prstGeom>
          <a:noFill/>
        </p:spPr>
        <p:txBody>
          <a:bodyPr wrap="square" rtlCol="0">
            <a:spAutoFit/>
          </a:bodyPr>
          <a:lstStyle/>
          <a:p>
            <a:pPr algn="ctr"/>
            <a:r>
              <a:rPr lang="es-CO" b="1" dirty="0">
                <a:solidFill>
                  <a:srgbClr val="375160"/>
                </a:solidFill>
                <a:latin typeface="Myriad Pro" panose="020B0503030403020204" pitchFamily="34" charset="0"/>
              </a:rPr>
              <a:t>ERSST.V3B </a:t>
            </a:r>
            <a:r>
              <a:rPr lang="es-CO" b="1" dirty="0" err="1">
                <a:solidFill>
                  <a:srgbClr val="375160"/>
                </a:solidFill>
                <a:latin typeface="Myriad Pro" panose="020B0503030403020204" pitchFamily="34" charset="0"/>
              </a:rPr>
              <a:t>SST</a:t>
            </a:r>
            <a:r>
              <a:rPr lang="es-CO" b="1" dirty="0">
                <a:solidFill>
                  <a:srgbClr val="375160"/>
                </a:solidFill>
                <a:latin typeface="Myriad Pro" panose="020B0503030403020204" pitchFamily="34" charset="0"/>
              </a:rPr>
              <a:t> </a:t>
            </a:r>
          </a:p>
        </p:txBody>
      </p:sp>
      <p:graphicFrame>
        <p:nvGraphicFramePr>
          <p:cNvPr id="7" name="Table 7"/>
          <p:cNvGraphicFramePr>
            <a:graphicFrameLocks noGrp="1"/>
          </p:cNvGraphicFramePr>
          <p:nvPr>
            <p:extLst>
              <p:ext uri="{D42A27DB-BD31-4B8C-83A1-F6EECF244321}">
                <p14:modId xmlns:p14="http://schemas.microsoft.com/office/powerpoint/2010/main" val="2598641561"/>
              </p:ext>
            </p:extLst>
          </p:nvPr>
        </p:nvGraphicFramePr>
        <p:xfrm>
          <a:off x="2135560" y="1666978"/>
          <a:ext cx="9056810" cy="3740072"/>
        </p:xfrm>
        <a:graphic>
          <a:graphicData uri="http://schemas.openxmlformats.org/drawingml/2006/table">
            <a:tbl>
              <a:tblPr firstRow="1" bandRow="1"/>
              <a:tblGrid>
                <a:gridCol w="770790">
                  <a:extLst>
                    <a:ext uri="{9D8B030D-6E8A-4147-A177-3AD203B41FA5}">
                      <a16:colId xmlns:a16="http://schemas.microsoft.com/office/drawing/2014/main" val="20000"/>
                    </a:ext>
                  </a:extLst>
                </a:gridCol>
                <a:gridCol w="674446">
                  <a:extLst>
                    <a:ext uri="{9D8B030D-6E8A-4147-A177-3AD203B41FA5}">
                      <a16:colId xmlns:a16="http://schemas.microsoft.com/office/drawing/2014/main" val="20001"/>
                    </a:ext>
                  </a:extLst>
                </a:gridCol>
                <a:gridCol w="674439">
                  <a:extLst>
                    <a:ext uri="{9D8B030D-6E8A-4147-A177-3AD203B41FA5}">
                      <a16:colId xmlns:a16="http://schemas.microsoft.com/office/drawing/2014/main" val="20002"/>
                    </a:ext>
                  </a:extLst>
                </a:gridCol>
                <a:gridCol w="674442">
                  <a:extLst>
                    <a:ext uri="{9D8B030D-6E8A-4147-A177-3AD203B41FA5}">
                      <a16:colId xmlns:a16="http://schemas.microsoft.com/office/drawing/2014/main" val="20003"/>
                    </a:ext>
                  </a:extLst>
                </a:gridCol>
                <a:gridCol w="770790">
                  <a:extLst>
                    <a:ext uri="{9D8B030D-6E8A-4147-A177-3AD203B41FA5}">
                      <a16:colId xmlns:a16="http://schemas.microsoft.com/office/drawing/2014/main" val="20004"/>
                    </a:ext>
                  </a:extLst>
                </a:gridCol>
                <a:gridCol w="674442">
                  <a:extLst>
                    <a:ext uri="{9D8B030D-6E8A-4147-A177-3AD203B41FA5}">
                      <a16:colId xmlns:a16="http://schemas.microsoft.com/office/drawing/2014/main" val="20005"/>
                    </a:ext>
                  </a:extLst>
                </a:gridCol>
                <a:gridCol w="637387">
                  <a:extLst>
                    <a:ext uri="{9D8B030D-6E8A-4147-A177-3AD203B41FA5}">
                      <a16:colId xmlns:a16="http://schemas.microsoft.com/office/drawing/2014/main" val="20006"/>
                    </a:ext>
                  </a:extLst>
                </a:gridCol>
                <a:gridCol w="696679">
                  <a:extLst>
                    <a:ext uri="{9D8B030D-6E8A-4147-A177-3AD203B41FA5}">
                      <a16:colId xmlns:a16="http://schemas.microsoft.com/office/drawing/2014/main" val="20007"/>
                    </a:ext>
                  </a:extLst>
                </a:gridCol>
                <a:gridCol w="696679">
                  <a:extLst>
                    <a:ext uri="{9D8B030D-6E8A-4147-A177-3AD203B41FA5}">
                      <a16:colId xmlns:a16="http://schemas.microsoft.com/office/drawing/2014/main" val="20008"/>
                    </a:ext>
                  </a:extLst>
                </a:gridCol>
                <a:gridCol w="696679">
                  <a:extLst>
                    <a:ext uri="{9D8B030D-6E8A-4147-A177-3AD203B41FA5}">
                      <a16:colId xmlns:a16="http://schemas.microsoft.com/office/drawing/2014/main" val="20009"/>
                    </a:ext>
                  </a:extLst>
                </a:gridCol>
                <a:gridCol w="696679">
                  <a:extLst>
                    <a:ext uri="{9D8B030D-6E8A-4147-A177-3AD203B41FA5}">
                      <a16:colId xmlns:a16="http://schemas.microsoft.com/office/drawing/2014/main" val="20010"/>
                    </a:ext>
                  </a:extLst>
                </a:gridCol>
                <a:gridCol w="696679">
                  <a:extLst>
                    <a:ext uri="{9D8B030D-6E8A-4147-A177-3AD203B41FA5}">
                      <a16:colId xmlns:a16="http://schemas.microsoft.com/office/drawing/2014/main" val="20011"/>
                    </a:ext>
                  </a:extLst>
                </a:gridCol>
                <a:gridCol w="696679">
                  <a:extLst>
                    <a:ext uri="{9D8B030D-6E8A-4147-A177-3AD203B41FA5}">
                      <a16:colId xmlns:a16="http://schemas.microsoft.com/office/drawing/2014/main" val="20012"/>
                    </a:ext>
                  </a:extLst>
                </a:gridCol>
              </a:tblGrid>
              <a:tr h="267148">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algn="ctr"/>
                      <a:r>
                        <a:rPr lang="en-US" sz="1200" dirty="0">
                          <a:solidFill>
                            <a:schemeClr val="bg1"/>
                          </a:solidFill>
                        </a:rPr>
                        <a:t>Year</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DJF</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JFM</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FMA</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MAM</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AMJ</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MJJ</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JJA</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JAS</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ASO</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SON</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OND</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NDJ</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10000"/>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2005</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0.7</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0.6</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0.2</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0.0</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-0.1</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0.0</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-0.2</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-0.7</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10001"/>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2006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0.9</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0.9</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extLst>
                  <a:ext uri="{0D108BD9-81ED-4DB2-BD59-A6C34878D82A}">
                    <a16:rowId xmlns:a16="http://schemas.microsoft.com/office/drawing/2014/main" val="10002"/>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2007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-0.9</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extLst>
                  <a:ext uri="{0D108BD9-81ED-4DB2-BD59-A6C34878D82A}">
                    <a16:rowId xmlns:a16="http://schemas.microsoft.com/office/drawing/2014/main" val="10003"/>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2008</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-0.9</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10004"/>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0.9</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extLst>
                  <a:ext uri="{0D108BD9-81ED-4DB2-BD59-A6C34878D82A}">
                    <a16:rowId xmlns:a16="http://schemas.microsoft.com/office/drawing/2014/main" val="10005"/>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2010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0.9</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-0.9</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extLst>
                  <a:ext uri="{0D108BD9-81ED-4DB2-BD59-A6C34878D82A}">
                    <a16:rowId xmlns:a16="http://schemas.microsoft.com/office/drawing/2014/main" val="10006"/>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2011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-0.8</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-0.9</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-0.9</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extLst>
                  <a:ext uri="{0D108BD9-81ED-4DB2-BD59-A6C34878D82A}">
                    <a16:rowId xmlns:a16="http://schemas.microsoft.com/office/drawing/2014/main" val="10007"/>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2012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10008"/>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2013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10009"/>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2014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extLst>
                  <a:ext uri="{0D108BD9-81ED-4DB2-BD59-A6C34878D82A}">
                    <a16:rowId xmlns:a16="http://schemas.microsoft.com/office/drawing/2014/main" val="10010"/>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2015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0.6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0.8</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2.0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2.2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2.3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extLst>
                  <a:ext uri="{0D108BD9-81ED-4DB2-BD59-A6C34878D82A}">
                    <a16:rowId xmlns:a16="http://schemas.microsoft.com/office/drawing/2014/main" val="10011"/>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2016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2.2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2.0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1.6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1.1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-0.8</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-0.8</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-0.8</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extLst>
                  <a:ext uri="{0D108BD9-81ED-4DB2-BD59-A6C34878D82A}">
                    <a16:rowId xmlns:a16="http://schemas.microsoft.com/office/drawing/2014/main" val="10012"/>
                  </a:ext>
                </a:extLst>
              </a:tr>
              <a:tr h="26714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rPr>
                        <a:t>2017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a:solidFill>
                            <a:schemeClr val="bg1"/>
                          </a:solidFill>
                        </a:rPr>
                        <a:t>-0.2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421635549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19336" y="6363056"/>
            <a:ext cx="8424936" cy="494944"/>
          </a:xfrm>
          <a:prstGeom prst="rect">
            <a:avLst/>
          </a:prstGeom>
          <a:noFill/>
        </p:spPr>
        <p:txBody>
          <a:bodyPr wrap="square" lIns="91440" tIns="45720" rIns="91440" bIns="45720">
            <a:spAutoFit/>
          </a:bodyPr>
          <a:lstStyle/>
          <a:p>
            <a:pPr lvl="1" algn="ctr">
              <a:lnSpc>
                <a:spcPct val="70000"/>
              </a:lnSpc>
            </a:pPr>
            <a:r>
              <a:rPr lang="es-ES" sz="3600" dirty="0">
                <a:ln w="0"/>
                <a:solidFill>
                  <a:srgbClr val="375160"/>
                </a:solidFill>
                <a:latin typeface="Impact" panose="020B0806030902050204" pitchFamily="34" charset="0"/>
              </a:rPr>
              <a:t>SEGUIMIENTO - OCÉANO ATLÁNTICO</a:t>
            </a:r>
          </a:p>
        </p:txBody>
      </p:sp>
      <p:pic>
        <p:nvPicPr>
          <p:cNvPr id="4" name="Imagen 3" descr="Captura de pantalla 2017-05-01 a la(s) 10.13.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640" y="188640"/>
            <a:ext cx="6722043" cy="6093296"/>
          </a:xfrm>
          <a:prstGeom prst="rect">
            <a:avLst/>
          </a:prstGeom>
        </p:spPr>
      </p:pic>
    </p:spTree>
    <p:extLst>
      <p:ext uri="{BB962C8B-B14F-4D97-AF65-F5344CB8AC3E}">
        <p14:creationId xmlns:p14="http://schemas.microsoft.com/office/powerpoint/2010/main" val="131238919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823286"/>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1171837" y="4031524"/>
            <a:ext cx="10885548" cy="830997"/>
          </a:xfrm>
          <a:prstGeom prst="rect">
            <a:avLst/>
          </a:prstGeom>
          <a:noFill/>
        </p:spPr>
        <p:txBody>
          <a:bodyPr wrap="square" rtlCol="0">
            <a:spAutoFit/>
          </a:bodyPr>
          <a:lstStyle/>
          <a:p>
            <a:pPr algn="ctr"/>
            <a:r>
              <a:rPr lang="es-CO" sz="4800" dirty="0">
                <a:solidFill>
                  <a:srgbClr val="375160"/>
                </a:solidFill>
                <a:latin typeface="Impact" panose="020B0806030902050204" pitchFamily="34" charset="0"/>
              </a:rPr>
              <a:t>3. PREDICCIONES INTERNACIONALES</a:t>
            </a:r>
          </a:p>
        </p:txBody>
      </p:sp>
    </p:spTree>
    <p:extLst>
      <p:ext uri="{BB962C8B-B14F-4D97-AF65-F5344CB8AC3E}">
        <p14:creationId xmlns:p14="http://schemas.microsoft.com/office/powerpoint/2010/main" val="76944278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1055440" y="3933056"/>
            <a:ext cx="11089232" cy="975652"/>
          </a:xfrm>
          <a:prstGeom prst="rect">
            <a:avLst/>
          </a:prstGeom>
          <a:noFill/>
        </p:spPr>
        <p:txBody>
          <a:bodyPr wrap="square" rtlCol="0">
            <a:spAutoFit/>
          </a:bodyPr>
          <a:lstStyle/>
          <a:p>
            <a:pPr algn="ctr">
              <a:lnSpc>
                <a:spcPct val="70000"/>
              </a:lnSpc>
            </a:pPr>
            <a:r>
              <a:rPr lang="es-CO" sz="4100" dirty="0">
                <a:solidFill>
                  <a:srgbClr val="375160"/>
                </a:solidFill>
                <a:latin typeface="Impact" panose="020B0806030902050204" pitchFamily="34" charset="0"/>
              </a:rPr>
              <a:t>PROYECCIÓN </a:t>
            </a:r>
          </a:p>
          <a:p>
            <a:pPr algn="ctr">
              <a:lnSpc>
                <a:spcPct val="70000"/>
              </a:lnSpc>
            </a:pPr>
            <a:r>
              <a:rPr lang="es-CO" sz="4100" dirty="0">
                <a:solidFill>
                  <a:srgbClr val="375160"/>
                </a:solidFill>
                <a:latin typeface="Impact" panose="020B0806030902050204" pitchFamily="34" charset="0"/>
              </a:rPr>
              <a:t>ANOMALÍA </a:t>
            </a:r>
            <a:r>
              <a:rPr lang="es-CO" sz="3800" dirty="0">
                <a:solidFill>
                  <a:srgbClr val="375160"/>
                </a:solidFill>
                <a:latin typeface="Impact" panose="020B0806030902050204" pitchFamily="34" charset="0"/>
              </a:rPr>
              <a:t>TEMPERATURA SUPERFICIE DEL MAR</a:t>
            </a:r>
          </a:p>
        </p:txBody>
      </p:sp>
      <p:sp>
        <p:nvSpPr>
          <p:cNvPr id="5" name="CuadroTexto 4"/>
          <p:cNvSpPr txBox="1"/>
          <p:nvPr/>
        </p:nvSpPr>
        <p:spPr>
          <a:xfrm>
            <a:off x="6162184" y="4812801"/>
            <a:ext cx="1067087" cy="477054"/>
          </a:xfrm>
          <a:prstGeom prst="rect">
            <a:avLst/>
          </a:prstGeom>
          <a:noFill/>
        </p:spPr>
        <p:txBody>
          <a:bodyPr wrap="none" rtlCol="0">
            <a:spAutoFit/>
          </a:bodyPr>
          <a:lstStyle/>
          <a:p>
            <a:pPr algn="ctr"/>
            <a:r>
              <a:rPr lang="es-CO" sz="2500" dirty="0" err="1">
                <a:solidFill>
                  <a:srgbClr val="375160"/>
                </a:solidFill>
                <a:latin typeface="Myriad Pro" panose="020B0503030403020204" pitchFamily="34" charset="0"/>
              </a:rPr>
              <a:t>ATSM</a:t>
            </a:r>
            <a:endParaRPr lang="es-CO" sz="25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7295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31504" y="2030382"/>
            <a:ext cx="2465739" cy="707886"/>
          </a:xfrm>
          <a:prstGeom prst="rect">
            <a:avLst/>
          </a:prstGeom>
          <a:noFill/>
        </p:spPr>
        <p:txBody>
          <a:bodyPr wrap="none" lIns="91440" tIns="45720" rIns="91440" bIns="45720">
            <a:spAutoFit/>
          </a:bodyPr>
          <a:lstStyle/>
          <a:p>
            <a:pPr algn="ctr"/>
            <a:r>
              <a:rPr lang="es-ES" sz="4000" dirty="0">
                <a:solidFill>
                  <a:srgbClr val="375160"/>
                </a:solidFill>
                <a:latin typeface="Impact" panose="020B0806030902050204" pitchFamily="34" charset="0"/>
              </a:rPr>
              <a:t>CONTENIDO</a:t>
            </a:r>
          </a:p>
        </p:txBody>
      </p:sp>
      <p:sp>
        <p:nvSpPr>
          <p:cNvPr id="2" name="CuadroTexto 1"/>
          <p:cNvSpPr txBox="1"/>
          <p:nvPr/>
        </p:nvSpPr>
        <p:spPr>
          <a:xfrm>
            <a:off x="1631504" y="3212976"/>
            <a:ext cx="3744416" cy="2252924"/>
          </a:xfrm>
          <a:prstGeom prst="rect">
            <a:avLst/>
          </a:prstGeom>
          <a:noFill/>
        </p:spPr>
        <p:txBody>
          <a:bodyPr wrap="square" rtlCol="0">
            <a:spAutoFit/>
          </a:bodyPr>
          <a:lstStyle/>
          <a:p>
            <a:pPr lvl="0">
              <a:lnSpc>
                <a:spcPct val="60000"/>
              </a:lnSpc>
              <a:buClr>
                <a:schemeClr val="accent1">
                  <a:lumMod val="75000"/>
                </a:schemeClr>
              </a:buClr>
            </a:pPr>
            <a:r>
              <a:rPr lang="es-CO" dirty="0">
                <a:solidFill>
                  <a:srgbClr val="375160"/>
                </a:solidFill>
                <a:latin typeface="Myriad Pro" panose="020B0503030403020204" pitchFamily="34" charset="0"/>
              </a:rPr>
              <a:t>1. Seguimiento – 2017.</a:t>
            </a:r>
          </a:p>
          <a:p>
            <a:pPr marL="457200" indent="-457200">
              <a:lnSpc>
                <a:spcPct val="60000"/>
              </a:lnSpc>
              <a:buClr>
                <a:schemeClr val="accent1">
                  <a:lumMod val="75000"/>
                </a:schemeClr>
              </a:buClr>
              <a:buAutoNum type="arabicPeriod"/>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a:solidFill>
                  <a:srgbClr val="375160"/>
                </a:solidFill>
                <a:latin typeface="Myriad Pro" panose="020B0503030403020204" pitchFamily="34" charset="0"/>
              </a:rPr>
              <a:t>2. Condiciones Actuales.</a:t>
            </a: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a:solidFill>
                  <a:srgbClr val="375160"/>
                </a:solidFill>
                <a:latin typeface="Myriad Pro" panose="020B0503030403020204" pitchFamily="34" charset="0"/>
              </a:rPr>
              <a:t>3. Predicciones Internacionales.</a:t>
            </a: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4. Predicciones Nacionales.</a:t>
            </a: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5. Consenso Predicción.</a:t>
            </a: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6. Conclusiones</a:t>
            </a: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endParaRPr lang="es-CO" dirty="0">
              <a:solidFill>
                <a:srgbClr val="375160"/>
              </a:solidFill>
              <a:latin typeface="Myriad Pro" panose="020B0503030403020204" pitchFamily="34" charset="0"/>
            </a:endParaRPr>
          </a:p>
        </p:txBody>
      </p:sp>
      <p:cxnSp>
        <p:nvCxnSpPr>
          <p:cNvPr id="9" name="Conector recto 8"/>
          <p:cNvCxnSpPr/>
          <p:nvPr/>
        </p:nvCxnSpPr>
        <p:spPr>
          <a:xfrm>
            <a:off x="1199456" y="2718023"/>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pic>
        <p:nvPicPr>
          <p:cNvPr id="1026" name="Picture 2" descr="http://goes.gsfc.nasa.gov/goescolor/goeseast/overview2/color_lrg/latest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12" t="8001" r="6479" b="4989"/>
          <a:stretch/>
        </p:blipFill>
        <p:spPr bwMode="auto">
          <a:xfrm>
            <a:off x="5807968" y="836712"/>
            <a:ext cx="7704856" cy="7617301"/>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43158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ángulo 56"/>
          <p:cNvSpPr/>
          <p:nvPr/>
        </p:nvSpPr>
        <p:spPr>
          <a:xfrm>
            <a:off x="-386140" y="102347"/>
            <a:ext cx="10660023" cy="461665"/>
          </a:xfrm>
          <a:prstGeom prst="rect">
            <a:avLst/>
          </a:prstGeom>
          <a:noFill/>
        </p:spPr>
        <p:txBody>
          <a:bodyPr wrap="square" lIns="91440" tIns="45720" rIns="91440" bIns="45720">
            <a:spAutoFit/>
          </a:bodyPr>
          <a:lstStyle/>
          <a:p>
            <a:pPr lvl="1" algn="r">
              <a:lnSpc>
                <a:spcPct val="80000"/>
              </a:lnSpc>
            </a:pPr>
            <a:r>
              <a:rPr lang="es-ES" sz="3000" dirty="0">
                <a:ln w="0"/>
                <a:solidFill>
                  <a:srgbClr val="3E697C"/>
                </a:solidFill>
                <a:latin typeface="Impact" panose="020B0806030902050204" pitchFamily="34" charset="0"/>
              </a:rPr>
              <a:t>PROYECCIÓN DE LA ATSM PACÍFICO TROPICAL - IRI</a:t>
            </a:r>
          </a:p>
        </p:txBody>
      </p:sp>
      <p:cxnSp>
        <p:nvCxnSpPr>
          <p:cNvPr id="62" name="4 Conector recto"/>
          <p:cNvCxnSpPr/>
          <p:nvPr/>
        </p:nvCxnSpPr>
        <p:spPr bwMode="auto">
          <a:xfrm>
            <a:off x="6621322" y="1938098"/>
            <a:ext cx="0" cy="4176000"/>
          </a:xfrm>
          <a:prstGeom prst="line">
            <a:avLst/>
          </a:prstGeom>
          <a:ln w="19050">
            <a:solidFill>
              <a:srgbClr val="85B98B"/>
            </a:solidFill>
            <a:headEnd type="oval" w="med" len="med"/>
            <a:tailEnd type="oval" w="med" len="med"/>
          </a:ln>
          <a:extLst/>
        </p:spPr>
        <p:style>
          <a:lnRef idx="2">
            <a:schemeClr val="dk1"/>
          </a:lnRef>
          <a:fillRef idx="0">
            <a:schemeClr val="dk1"/>
          </a:fillRef>
          <a:effectRef idx="1">
            <a:schemeClr val="dk1"/>
          </a:effectRef>
          <a:fontRef idx="minor">
            <a:schemeClr val="tx1"/>
          </a:fontRef>
        </p:style>
      </p:cxn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196752"/>
            <a:ext cx="5223949" cy="3096344"/>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240" y="1412776"/>
            <a:ext cx="5097503" cy="4328517"/>
          </a:xfrm>
          <a:prstGeom prst="rect">
            <a:avLst/>
          </a:prstGeom>
        </p:spPr>
      </p:pic>
    </p:spTree>
    <p:extLst>
      <p:ext uri="{BB962C8B-B14F-4D97-AF65-F5344CB8AC3E}">
        <p14:creationId xmlns:p14="http://schemas.microsoft.com/office/powerpoint/2010/main" val="288259393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p:cNvSpPr/>
          <p:nvPr/>
        </p:nvSpPr>
        <p:spPr>
          <a:xfrm>
            <a:off x="6960096" y="915612"/>
            <a:ext cx="4416326" cy="1766637"/>
          </a:xfrm>
          <a:prstGeom prst="rect">
            <a:avLst/>
          </a:prstGeom>
          <a:noFill/>
        </p:spPr>
        <p:txBody>
          <a:bodyPr wrap="square" lIns="91440" tIns="45720" rIns="91440" bIns="45720">
            <a:spAutoFit/>
          </a:bodyPr>
          <a:lstStyle/>
          <a:p>
            <a:pPr lvl="1" algn="ctr">
              <a:lnSpc>
                <a:spcPct val="80000"/>
              </a:lnSpc>
            </a:pPr>
            <a:r>
              <a:rPr lang="es-ES" sz="3000" dirty="0">
                <a:ln w="0"/>
                <a:latin typeface="Impact" panose="020B0806030902050204" pitchFamily="34" charset="0"/>
              </a:rPr>
              <a:t>PROYECCIÓN DE LA </a:t>
            </a:r>
            <a:r>
              <a:rPr lang="es-ES" sz="3000" dirty="0" err="1">
                <a:ln w="0"/>
                <a:latin typeface="Impact" panose="020B0806030902050204" pitchFamily="34" charset="0"/>
              </a:rPr>
              <a:t>ATSM</a:t>
            </a:r>
            <a:endParaRPr lang="es-ES" sz="3000" dirty="0">
              <a:ln w="0"/>
              <a:latin typeface="Impact" panose="020B0806030902050204" pitchFamily="34" charset="0"/>
            </a:endParaRPr>
          </a:p>
          <a:p>
            <a:pPr lvl="1" algn="ctr">
              <a:lnSpc>
                <a:spcPct val="80000"/>
              </a:lnSpc>
            </a:pPr>
            <a:r>
              <a:rPr lang="es-ES" sz="3000" dirty="0">
                <a:ln w="0"/>
                <a:latin typeface="Impact" panose="020B0806030902050204" pitchFamily="34" charset="0"/>
              </a:rPr>
              <a:t>PACÍFICO TROPICAL</a:t>
            </a:r>
          </a:p>
          <a:p>
            <a:pPr lvl="1" algn="r">
              <a:lnSpc>
                <a:spcPct val="80000"/>
              </a:lnSpc>
            </a:pPr>
            <a:endParaRPr lang="es-ES" sz="2800" dirty="0">
              <a:ln w="0"/>
              <a:solidFill>
                <a:srgbClr val="3E697C"/>
              </a:solidFill>
              <a:latin typeface="Impact" panose="020B0806030902050204" pitchFamily="34" charset="0"/>
            </a:endParaRPr>
          </a:p>
          <a:p>
            <a:pPr lvl="1" algn="ctr">
              <a:lnSpc>
                <a:spcPct val="80000"/>
              </a:lnSpc>
            </a:pPr>
            <a:r>
              <a:rPr lang="en-US" sz="2400" dirty="0">
                <a:ln w="0"/>
                <a:solidFill>
                  <a:srgbClr val="3E697C"/>
                </a:solidFill>
                <a:latin typeface="Impact" panose="020B0806030902050204" pitchFamily="34" charset="0"/>
              </a:rPr>
              <a:t>Bureau of Meteorology Australia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5355" y="2682249"/>
            <a:ext cx="5796645" cy="3312368"/>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692696"/>
            <a:ext cx="4975716" cy="4190498"/>
          </a:xfrm>
          <a:prstGeom prst="rect">
            <a:avLst/>
          </a:prstGeom>
        </p:spPr>
      </p:pic>
    </p:spTree>
    <p:extLst>
      <p:ext uri="{BB962C8B-B14F-4D97-AF65-F5344CB8AC3E}">
        <p14:creationId xmlns:p14="http://schemas.microsoft.com/office/powerpoint/2010/main" val="404671961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126568" y="308915"/>
            <a:ext cx="9649072" cy="1089529"/>
          </a:xfrm>
          <a:prstGeom prst="rect">
            <a:avLst/>
          </a:prstGeom>
          <a:noFill/>
        </p:spPr>
        <p:txBody>
          <a:bodyPr wrap="square" lIns="91440" tIns="45720" rIns="91440" bIns="45720">
            <a:spAutoFit/>
          </a:bodyPr>
          <a:lstStyle/>
          <a:p>
            <a:pPr lvl="1" algn="r">
              <a:lnSpc>
                <a:spcPct val="80000"/>
              </a:lnSpc>
            </a:pPr>
            <a:r>
              <a:rPr lang="es-ES" sz="3000" dirty="0">
                <a:ln w="0"/>
                <a:solidFill>
                  <a:srgbClr val="375160"/>
                </a:solidFill>
                <a:latin typeface="Impact" panose="020B0806030902050204" pitchFamily="34" charset="0"/>
              </a:rPr>
              <a:t>PROYECCIÓN DE LA ATSM MUNDIAL</a:t>
            </a:r>
          </a:p>
          <a:p>
            <a:pPr lvl="1" algn="r">
              <a:lnSpc>
                <a:spcPct val="70000"/>
              </a:lnSpc>
            </a:pPr>
            <a:r>
              <a:rPr lang="es-ES" sz="2400" dirty="0">
                <a:ln w="0"/>
                <a:solidFill>
                  <a:srgbClr val="375160"/>
                </a:solidFill>
                <a:latin typeface="Myriad Pro" panose="020B0503030403020204" pitchFamily="34" charset="0"/>
              </a:rPr>
              <a:t>MODELO EUROPEO - </a:t>
            </a:r>
            <a:r>
              <a:rPr lang="es-ES" sz="2400" dirty="0" err="1">
                <a:ln w="0"/>
                <a:solidFill>
                  <a:srgbClr val="375160"/>
                </a:solidFill>
                <a:latin typeface="Myriad Pro" panose="020B0503030403020204" pitchFamily="34" charset="0"/>
              </a:rPr>
              <a:t>ATSM</a:t>
            </a:r>
            <a:endParaRPr lang="es-ES" sz="2400" dirty="0">
              <a:ln w="0"/>
              <a:solidFill>
                <a:srgbClr val="375160"/>
              </a:solidFill>
              <a:latin typeface="Myriad Pro" panose="020B0503030403020204" pitchFamily="34" charset="0"/>
            </a:endParaRPr>
          </a:p>
          <a:p>
            <a:pPr lvl="1" algn="r">
              <a:lnSpc>
                <a:spcPct val="80000"/>
              </a:lnSpc>
            </a:pPr>
            <a:endParaRPr lang="es-ES" sz="3000" dirty="0">
              <a:ln w="0"/>
              <a:solidFill>
                <a:srgbClr val="375160"/>
              </a:solidFill>
              <a:latin typeface="Myriad Pro" panose="020B0503030403020204" pitchFamily="34" charset="0"/>
            </a:endParaRPr>
          </a:p>
        </p:txBody>
      </p:sp>
      <p:sp>
        <p:nvSpPr>
          <p:cNvPr id="6" name="CuadroTexto 5"/>
          <p:cNvSpPr txBox="1"/>
          <p:nvPr/>
        </p:nvSpPr>
        <p:spPr>
          <a:xfrm>
            <a:off x="1991544" y="5058424"/>
            <a:ext cx="819455" cy="646331"/>
          </a:xfrm>
          <a:prstGeom prst="rect">
            <a:avLst/>
          </a:prstGeom>
          <a:noFill/>
        </p:spPr>
        <p:txBody>
          <a:bodyPr wrap="none" rtlCol="0">
            <a:spAutoFit/>
          </a:bodyPr>
          <a:lstStyle/>
          <a:p>
            <a:r>
              <a:rPr lang="es-CO" sz="3600" dirty="0">
                <a:solidFill>
                  <a:srgbClr val="375160"/>
                </a:solidFill>
                <a:latin typeface="Impact" panose="020B0806030902050204" pitchFamily="34" charset="0"/>
              </a:rPr>
              <a:t>MJJ</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1124744"/>
            <a:ext cx="10657184" cy="3961724"/>
          </a:xfrm>
          <a:prstGeom prst="rect">
            <a:avLst/>
          </a:prstGeom>
        </p:spPr>
      </p:pic>
    </p:spTree>
    <p:extLst>
      <p:ext uri="{BB962C8B-B14F-4D97-AF65-F5344CB8AC3E}">
        <p14:creationId xmlns:p14="http://schemas.microsoft.com/office/powerpoint/2010/main" val="195715458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2279575" y="3341143"/>
            <a:ext cx="8496943" cy="978729"/>
          </a:xfrm>
          <a:prstGeom prst="rect">
            <a:avLst/>
          </a:prstGeom>
          <a:noFill/>
        </p:spPr>
        <p:txBody>
          <a:bodyPr wrap="square" rtlCol="0">
            <a:spAutoFit/>
          </a:bodyPr>
          <a:lstStyle/>
          <a:p>
            <a:pPr algn="ctr">
              <a:lnSpc>
                <a:spcPct val="80000"/>
              </a:lnSpc>
            </a:pPr>
            <a:r>
              <a:rPr lang="es-CO" sz="4000" dirty="0">
                <a:solidFill>
                  <a:srgbClr val="375160"/>
                </a:solidFill>
                <a:latin typeface="Impact" panose="020B0806030902050204" pitchFamily="34" charset="0"/>
              </a:rPr>
              <a:t>PROYECCIÓN PRECIPITACIÓN</a:t>
            </a:r>
          </a:p>
          <a:p>
            <a:pPr algn="ctr">
              <a:lnSpc>
                <a:spcPct val="80000"/>
              </a:lnSpc>
            </a:pPr>
            <a:r>
              <a:rPr lang="es-CO" sz="3200" dirty="0">
                <a:solidFill>
                  <a:srgbClr val="375160"/>
                </a:solidFill>
                <a:latin typeface="Impact" panose="020B0806030902050204" pitchFamily="34" charset="0"/>
              </a:rPr>
              <a:t>MODELOS INTERNACIONALES</a:t>
            </a:r>
          </a:p>
        </p:txBody>
      </p:sp>
      <p:sp>
        <p:nvSpPr>
          <p:cNvPr id="9" name="CuadroTexto 8"/>
          <p:cNvSpPr txBox="1"/>
          <p:nvPr/>
        </p:nvSpPr>
        <p:spPr>
          <a:xfrm>
            <a:off x="5347275" y="4279745"/>
            <a:ext cx="2361545" cy="523220"/>
          </a:xfrm>
          <a:prstGeom prst="rect">
            <a:avLst/>
          </a:prstGeom>
          <a:noFill/>
        </p:spPr>
        <p:txBody>
          <a:bodyPr wrap="none" rtlCol="0">
            <a:spAutoFit/>
          </a:bodyPr>
          <a:lstStyle/>
          <a:p>
            <a:pPr algn="ctr"/>
            <a:r>
              <a:rPr lang="es-CO" sz="2800" dirty="0">
                <a:solidFill>
                  <a:srgbClr val="375160"/>
                </a:solidFill>
                <a:latin typeface="Myriad Pro" panose="020B0503030403020204" pitchFamily="34" charset="0"/>
              </a:rPr>
              <a:t>TRIMESTRAL</a:t>
            </a:r>
          </a:p>
        </p:txBody>
      </p:sp>
      <p:cxnSp>
        <p:nvCxnSpPr>
          <p:cNvPr id="10" name="Conector recto 9"/>
          <p:cNvCxnSpPr/>
          <p:nvPr/>
        </p:nvCxnSpPr>
        <p:spPr>
          <a:xfrm>
            <a:off x="1226488" y="4280929"/>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51246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5937448" y="2584417"/>
            <a:ext cx="4032448" cy="361637"/>
          </a:xfrm>
          <a:prstGeom prst="rect">
            <a:avLst/>
          </a:prstGeom>
          <a:noFill/>
        </p:spPr>
        <p:txBody>
          <a:bodyPr wrap="square" lIns="91440" tIns="45720" rIns="91440" bIns="45720">
            <a:spAutoFit/>
          </a:bodyPr>
          <a:lstStyle/>
          <a:p>
            <a:pPr lvl="1" algn="ctr">
              <a:lnSpc>
                <a:spcPct val="70000"/>
              </a:lnSpc>
            </a:pPr>
            <a:r>
              <a:rPr lang="es-ES" sz="2500" dirty="0">
                <a:ln w="0"/>
                <a:solidFill>
                  <a:srgbClr val="375160"/>
                </a:solidFill>
                <a:latin typeface="Impact" panose="020B0806030902050204" pitchFamily="34" charset="0"/>
              </a:rPr>
              <a:t>PREDICCIÓN </a:t>
            </a:r>
          </a:p>
        </p:txBody>
      </p:sp>
      <p:sp>
        <p:nvSpPr>
          <p:cNvPr id="2" name="Rectángulo 1"/>
          <p:cNvSpPr/>
          <p:nvPr/>
        </p:nvSpPr>
        <p:spPr>
          <a:xfrm>
            <a:off x="839416" y="6381328"/>
            <a:ext cx="6912768" cy="253916"/>
          </a:xfrm>
          <a:prstGeom prst="rect">
            <a:avLst/>
          </a:prstGeom>
        </p:spPr>
        <p:txBody>
          <a:bodyPr wrap="square">
            <a:spAutoFit/>
          </a:bodyPr>
          <a:lstStyle/>
          <a:p>
            <a:pPr lvl="1">
              <a:lnSpc>
                <a:spcPct val="70000"/>
              </a:lnSpc>
            </a:pPr>
            <a:r>
              <a:rPr lang="es-ES" sz="1500" dirty="0">
                <a:ln w="0"/>
                <a:solidFill>
                  <a:srgbClr val="375160"/>
                </a:solidFill>
                <a:latin typeface="Myriad Pro" panose="020B0503030403020204" pitchFamily="34" charset="0"/>
              </a:rPr>
              <a:t>CONDICIÓN MÁS PROBABLE - PRECIPITACIÓN PARA EL TRIMESTRE</a:t>
            </a:r>
            <a:endParaRPr lang="es-ES" sz="1500" b="1" dirty="0">
              <a:ln w="0"/>
              <a:solidFill>
                <a:srgbClr val="375160"/>
              </a:solidFill>
              <a:latin typeface="Myriad Pro" panose="020B0503030403020204" pitchFamily="34" charset="0"/>
            </a:endParaRPr>
          </a:p>
        </p:txBody>
      </p:sp>
      <p:sp>
        <p:nvSpPr>
          <p:cNvPr id="11" name="CuadroTexto 10"/>
          <p:cNvSpPr txBox="1"/>
          <p:nvPr/>
        </p:nvSpPr>
        <p:spPr>
          <a:xfrm>
            <a:off x="7752184" y="2084279"/>
            <a:ext cx="713657" cy="553998"/>
          </a:xfrm>
          <a:prstGeom prst="rect">
            <a:avLst/>
          </a:prstGeom>
          <a:noFill/>
        </p:spPr>
        <p:txBody>
          <a:bodyPr wrap="none" rtlCol="0">
            <a:spAutoFit/>
          </a:bodyPr>
          <a:lstStyle/>
          <a:p>
            <a:r>
              <a:rPr lang="es-CO" sz="3000" dirty="0">
                <a:latin typeface="Impact" panose="020B0806030902050204" pitchFamily="34" charset="0"/>
              </a:rPr>
              <a:t>MJJ</a:t>
            </a:r>
          </a:p>
        </p:txBody>
      </p:sp>
      <p:sp>
        <p:nvSpPr>
          <p:cNvPr id="3" name="Rectángulo 2"/>
          <p:cNvSpPr/>
          <p:nvPr/>
        </p:nvSpPr>
        <p:spPr>
          <a:xfrm>
            <a:off x="8517924" y="3446192"/>
            <a:ext cx="1217000" cy="584775"/>
          </a:xfrm>
          <a:prstGeom prst="rect">
            <a:avLst/>
          </a:prstGeom>
        </p:spPr>
        <p:txBody>
          <a:bodyPr wrap="none">
            <a:spAutoFit/>
          </a:bodyPr>
          <a:lstStyle/>
          <a:p>
            <a:pPr lvl="1" algn="ctr">
              <a:lnSpc>
                <a:spcPct val="80000"/>
              </a:lnSpc>
            </a:pPr>
            <a:r>
              <a:rPr lang="es-ES" sz="4000" dirty="0">
                <a:ln w="0"/>
                <a:solidFill>
                  <a:srgbClr val="00B050"/>
                </a:solidFill>
                <a:latin typeface="Impact" panose="020B0806030902050204" pitchFamily="34" charset="0"/>
              </a:rPr>
              <a:t>IRI</a:t>
            </a:r>
          </a:p>
        </p:txBody>
      </p:sp>
      <p:sp>
        <p:nvSpPr>
          <p:cNvPr id="4" name="Rectángulo 3"/>
          <p:cNvSpPr/>
          <p:nvPr/>
        </p:nvSpPr>
        <p:spPr>
          <a:xfrm>
            <a:off x="7386400" y="3988689"/>
            <a:ext cx="3480048" cy="438582"/>
          </a:xfrm>
          <a:prstGeom prst="rect">
            <a:avLst/>
          </a:prstGeom>
        </p:spPr>
        <p:txBody>
          <a:bodyPr wrap="square">
            <a:spAutoFit/>
          </a:bodyPr>
          <a:lstStyle/>
          <a:p>
            <a:pPr lvl="1" algn="ctr">
              <a:lnSpc>
                <a:spcPct val="70000"/>
              </a:lnSpc>
            </a:pPr>
            <a:r>
              <a:rPr lang="es-ES" sz="1500" dirty="0">
                <a:ln w="0"/>
                <a:solidFill>
                  <a:srgbClr val="00B050"/>
                </a:solidFill>
                <a:latin typeface="Impact" panose="020B0806030902050204" pitchFamily="34" charset="0"/>
              </a:rPr>
              <a:t>Internacional </a:t>
            </a:r>
            <a:r>
              <a:rPr lang="es-ES" sz="1500" dirty="0" err="1">
                <a:ln w="0"/>
                <a:solidFill>
                  <a:srgbClr val="00B050"/>
                </a:solidFill>
                <a:latin typeface="Impact" panose="020B0806030902050204" pitchFamily="34" charset="0"/>
              </a:rPr>
              <a:t>Research</a:t>
            </a:r>
            <a:endParaRPr lang="es-ES" sz="1500" dirty="0">
              <a:ln w="0"/>
              <a:solidFill>
                <a:srgbClr val="00B050"/>
              </a:solidFill>
              <a:latin typeface="Impact" panose="020B0806030902050204" pitchFamily="34" charset="0"/>
            </a:endParaRPr>
          </a:p>
          <a:p>
            <a:pPr lvl="1" algn="ctr">
              <a:lnSpc>
                <a:spcPct val="80000"/>
              </a:lnSpc>
            </a:pPr>
            <a:r>
              <a:rPr lang="es-ES" sz="1500" dirty="0">
                <a:ln w="0"/>
                <a:solidFill>
                  <a:srgbClr val="00B050"/>
                </a:solidFill>
                <a:latin typeface="Impact" panose="020B0806030902050204" pitchFamily="34" charset="0"/>
              </a:rPr>
              <a:t> </a:t>
            </a:r>
            <a:r>
              <a:rPr lang="es-ES" sz="1500" dirty="0" err="1">
                <a:ln w="0"/>
                <a:solidFill>
                  <a:srgbClr val="00B050"/>
                </a:solidFill>
                <a:latin typeface="Impact" panose="020B0806030902050204" pitchFamily="34" charset="0"/>
              </a:rPr>
              <a:t>Insttitute</a:t>
            </a:r>
            <a:r>
              <a:rPr lang="es-ES" sz="1500" dirty="0">
                <a:ln w="0"/>
                <a:solidFill>
                  <a:srgbClr val="00B050"/>
                </a:solidFill>
                <a:latin typeface="Impact" panose="020B0806030902050204" pitchFamily="34" charset="0"/>
              </a:rPr>
              <a:t> </a:t>
            </a:r>
            <a:r>
              <a:rPr lang="es-ES" sz="1500" dirty="0" err="1">
                <a:ln w="0"/>
                <a:solidFill>
                  <a:srgbClr val="00B050"/>
                </a:solidFill>
                <a:latin typeface="Impact" panose="020B0806030902050204" pitchFamily="34" charset="0"/>
              </a:rPr>
              <a:t>for</a:t>
            </a:r>
            <a:r>
              <a:rPr lang="es-ES" sz="1500" dirty="0">
                <a:ln w="0"/>
                <a:solidFill>
                  <a:srgbClr val="00B050"/>
                </a:solidFill>
                <a:latin typeface="Impact" panose="020B0806030902050204" pitchFamily="34" charset="0"/>
              </a:rPr>
              <a:t> </a:t>
            </a:r>
            <a:r>
              <a:rPr lang="es-ES" sz="1500" dirty="0" err="1">
                <a:ln w="0"/>
                <a:solidFill>
                  <a:srgbClr val="00B050"/>
                </a:solidFill>
                <a:latin typeface="Impact" panose="020B0806030902050204" pitchFamily="34" charset="0"/>
              </a:rPr>
              <a:t>Climate</a:t>
            </a:r>
            <a:r>
              <a:rPr lang="es-ES" sz="1500" dirty="0">
                <a:ln w="0"/>
                <a:solidFill>
                  <a:srgbClr val="00B050"/>
                </a:solidFill>
                <a:latin typeface="Impact" panose="020B0806030902050204" pitchFamily="34" charset="0"/>
              </a:rPr>
              <a:t> and </a:t>
            </a:r>
            <a:r>
              <a:rPr lang="es-ES" sz="1500" dirty="0" err="1">
                <a:ln w="0"/>
                <a:solidFill>
                  <a:srgbClr val="00B050"/>
                </a:solidFill>
                <a:latin typeface="Impact" panose="020B0806030902050204" pitchFamily="34" charset="0"/>
              </a:rPr>
              <a:t>Society</a:t>
            </a:r>
            <a:endParaRPr lang="es-ES" sz="1500" dirty="0">
              <a:ln w="0"/>
              <a:solidFill>
                <a:srgbClr val="00B050"/>
              </a:solidFill>
              <a:latin typeface="Impact" panose="020B0806030902050204" pitchFamily="34" charset="0"/>
            </a:endParaRPr>
          </a:p>
        </p:txBody>
      </p:sp>
      <p:pic>
        <p:nvPicPr>
          <p:cNvPr id="6" name="Imagen 5"/>
          <p:cNvPicPr>
            <a:picLocks noChangeAspect="1"/>
          </p:cNvPicPr>
          <p:nvPr/>
        </p:nvPicPr>
        <p:blipFill>
          <a:blip r:embed="rId2"/>
          <a:stretch>
            <a:fillRect/>
          </a:stretch>
        </p:blipFill>
        <p:spPr>
          <a:xfrm>
            <a:off x="1327214" y="505"/>
            <a:ext cx="5601618" cy="6380823"/>
          </a:xfrm>
          <a:prstGeom prst="rect">
            <a:avLst/>
          </a:prstGeom>
        </p:spPr>
      </p:pic>
    </p:spTree>
    <p:extLst>
      <p:ext uri="{BB962C8B-B14F-4D97-AF65-F5344CB8AC3E}">
        <p14:creationId xmlns:p14="http://schemas.microsoft.com/office/powerpoint/2010/main" val="161630524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5447928" y="2505893"/>
            <a:ext cx="8519512" cy="1040285"/>
          </a:xfrm>
          <a:prstGeom prst="rect">
            <a:avLst/>
          </a:prstGeom>
          <a:noFill/>
        </p:spPr>
        <p:txBody>
          <a:bodyPr wrap="square" lIns="91440" tIns="45720" rIns="91440" bIns="45720">
            <a:spAutoFit/>
          </a:bodyPr>
          <a:lstStyle/>
          <a:p>
            <a:pPr lvl="1" algn="ctr">
              <a:lnSpc>
                <a:spcPct val="70000"/>
              </a:lnSpc>
            </a:pPr>
            <a:r>
              <a:rPr lang="es-ES" sz="3000" dirty="0">
                <a:ln w="0"/>
                <a:solidFill>
                  <a:srgbClr val="375160"/>
                </a:solidFill>
                <a:latin typeface="Impact" panose="020B0806030902050204" pitchFamily="34" charset="0"/>
              </a:rPr>
              <a:t>PREDICCIÓN</a:t>
            </a:r>
            <a:r>
              <a:rPr lang="es-ES" sz="4400" dirty="0">
                <a:ln w="0"/>
                <a:solidFill>
                  <a:srgbClr val="375160"/>
                </a:solidFill>
                <a:latin typeface="Impact" panose="020B0806030902050204" pitchFamily="34" charset="0"/>
              </a:rPr>
              <a:t> </a:t>
            </a:r>
          </a:p>
          <a:p>
            <a:pPr lvl="1" algn="ctr">
              <a:lnSpc>
                <a:spcPct val="70000"/>
              </a:lnSpc>
            </a:pPr>
            <a:r>
              <a:rPr lang="es-ES" sz="4400" dirty="0">
                <a:ln w="0"/>
                <a:solidFill>
                  <a:srgbClr val="00B050"/>
                </a:solidFill>
                <a:latin typeface="Impact" panose="020B0806030902050204" pitchFamily="34" charset="0"/>
              </a:rPr>
              <a:t>CENTRO EUROPEO</a:t>
            </a:r>
          </a:p>
        </p:txBody>
      </p:sp>
      <p:sp>
        <p:nvSpPr>
          <p:cNvPr id="2" name="Rectángulo 1"/>
          <p:cNvSpPr/>
          <p:nvPr/>
        </p:nvSpPr>
        <p:spPr>
          <a:xfrm>
            <a:off x="767408" y="6402131"/>
            <a:ext cx="7200800" cy="253916"/>
          </a:xfrm>
          <a:prstGeom prst="rect">
            <a:avLst/>
          </a:prstGeom>
        </p:spPr>
        <p:txBody>
          <a:bodyPr wrap="square">
            <a:spAutoFit/>
          </a:bodyPr>
          <a:lstStyle/>
          <a:p>
            <a:pPr lvl="1">
              <a:lnSpc>
                <a:spcPct val="70000"/>
              </a:lnSpc>
            </a:pPr>
            <a:r>
              <a:rPr lang="es-ES" sz="1500" dirty="0">
                <a:ln w="0"/>
                <a:solidFill>
                  <a:srgbClr val="375160"/>
                </a:solidFill>
                <a:latin typeface="Myriad Pro" panose="020B0503030403020204" pitchFamily="34" charset="0"/>
              </a:rPr>
              <a:t>CONDICIÓN MÁS PROBABLE - PRECIPITACIÓN PARA EL TRIMESTRE</a:t>
            </a:r>
            <a:endParaRPr lang="es-ES" sz="1500" b="1" dirty="0">
              <a:ln w="0"/>
              <a:solidFill>
                <a:srgbClr val="375160"/>
              </a:solidFill>
              <a:latin typeface="Myriad Pro" panose="020B0503030403020204" pitchFamily="34" charset="0"/>
            </a:endParaRPr>
          </a:p>
        </p:txBody>
      </p:sp>
      <p:sp>
        <p:nvSpPr>
          <p:cNvPr id="8" name="CuadroTexto 7"/>
          <p:cNvSpPr txBox="1"/>
          <p:nvPr/>
        </p:nvSpPr>
        <p:spPr>
          <a:xfrm>
            <a:off x="9624392" y="1888709"/>
            <a:ext cx="713657" cy="553998"/>
          </a:xfrm>
          <a:prstGeom prst="rect">
            <a:avLst/>
          </a:prstGeom>
          <a:noFill/>
        </p:spPr>
        <p:txBody>
          <a:bodyPr wrap="none" rtlCol="0">
            <a:spAutoFit/>
          </a:bodyPr>
          <a:lstStyle/>
          <a:p>
            <a:r>
              <a:rPr lang="es-CO" sz="3000" dirty="0">
                <a:latin typeface="Impact" panose="020B0806030902050204" pitchFamily="34" charset="0"/>
              </a:rPr>
              <a:t>MJJ</a:t>
            </a:r>
          </a:p>
        </p:txBody>
      </p:sp>
      <p:sp>
        <p:nvSpPr>
          <p:cNvPr id="12" name="CuadroTexto 11"/>
          <p:cNvSpPr txBox="1"/>
          <p:nvPr/>
        </p:nvSpPr>
        <p:spPr>
          <a:xfrm>
            <a:off x="5328259" y="3332365"/>
            <a:ext cx="782587" cy="553998"/>
          </a:xfrm>
          <a:prstGeom prst="rect">
            <a:avLst/>
          </a:prstGeom>
          <a:noFill/>
        </p:spPr>
        <p:txBody>
          <a:bodyPr wrap="none" rtlCol="0">
            <a:spAutoFit/>
          </a:bodyPr>
          <a:lstStyle/>
          <a:p>
            <a:r>
              <a:rPr lang="es-CO" sz="3000" dirty="0">
                <a:latin typeface="Impact" panose="020B0806030902050204" pitchFamily="34" charset="0"/>
              </a:rPr>
              <a:t>AMJ</a:t>
            </a:r>
          </a:p>
        </p:txBody>
      </p:sp>
      <p:pic>
        <p:nvPicPr>
          <p:cNvPr id="3" name="Imagen 2"/>
          <p:cNvPicPr>
            <a:picLocks noChangeAspect="1"/>
          </p:cNvPicPr>
          <p:nvPr/>
        </p:nvPicPr>
        <p:blipFill>
          <a:blip r:embed="rId2"/>
          <a:stretch>
            <a:fillRect/>
          </a:stretch>
        </p:blipFill>
        <p:spPr>
          <a:xfrm>
            <a:off x="1271464" y="835284"/>
            <a:ext cx="6592091" cy="4753956"/>
          </a:xfrm>
          <a:prstGeom prst="rect">
            <a:avLst/>
          </a:prstGeom>
        </p:spPr>
      </p:pic>
    </p:spTree>
    <p:extLst>
      <p:ext uri="{BB962C8B-B14F-4D97-AF65-F5344CB8AC3E}">
        <p14:creationId xmlns:p14="http://schemas.microsoft.com/office/powerpoint/2010/main" val="411314337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6528048" y="2924944"/>
            <a:ext cx="4752529" cy="867930"/>
          </a:xfrm>
          <a:prstGeom prst="rect">
            <a:avLst/>
          </a:prstGeom>
          <a:noFill/>
        </p:spPr>
        <p:txBody>
          <a:bodyPr wrap="square" lIns="91440" tIns="45720" rIns="91440" bIns="45720">
            <a:spAutoFit/>
          </a:bodyPr>
          <a:lstStyle/>
          <a:p>
            <a:pPr lvl="1" algn="ctr">
              <a:lnSpc>
                <a:spcPct val="70000"/>
              </a:lnSpc>
            </a:pPr>
            <a:r>
              <a:rPr lang="es-ES" sz="3200" dirty="0">
                <a:ln w="0"/>
                <a:solidFill>
                  <a:srgbClr val="375160"/>
                </a:solidFill>
                <a:latin typeface="Impact" panose="020B0806030902050204" pitchFamily="34" charset="0"/>
              </a:rPr>
              <a:t>PREDICCIÓN </a:t>
            </a:r>
          </a:p>
          <a:p>
            <a:pPr lvl="1" algn="ctr">
              <a:lnSpc>
                <a:spcPct val="70000"/>
              </a:lnSpc>
            </a:pPr>
            <a:r>
              <a:rPr lang="es-ES" sz="4000" dirty="0">
                <a:ln w="0"/>
                <a:solidFill>
                  <a:srgbClr val="00B0F0"/>
                </a:solidFill>
                <a:latin typeface="Impact" panose="020B0806030902050204" pitchFamily="34" charset="0"/>
              </a:rPr>
              <a:t> </a:t>
            </a:r>
            <a:r>
              <a:rPr lang="es-ES" sz="4000" dirty="0">
                <a:ln w="0"/>
                <a:solidFill>
                  <a:schemeClr val="bg1"/>
                </a:solidFill>
                <a:latin typeface="Impact" panose="020B0806030902050204" pitchFamily="34" charset="0"/>
              </a:rPr>
              <a:t>MODELO ETA</a:t>
            </a:r>
          </a:p>
        </p:txBody>
      </p:sp>
      <p:sp>
        <p:nvSpPr>
          <p:cNvPr id="3" name="Rectángulo 2"/>
          <p:cNvSpPr/>
          <p:nvPr/>
        </p:nvSpPr>
        <p:spPr>
          <a:xfrm>
            <a:off x="911424" y="6419855"/>
            <a:ext cx="6096000" cy="259751"/>
          </a:xfrm>
          <a:prstGeom prst="rect">
            <a:avLst/>
          </a:prstGeom>
        </p:spPr>
        <p:txBody>
          <a:bodyPr>
            <a:spAutoFit/>
          </a:bodyPr>
          <a:lstStyle/>
          <a:p>
            <a:pPr lvl="1">
              <a:lnSpc>
                <a:spcPct val="70000"/>
              </a:lnSpc>
            </a:pPr>
            <a:r>
              <a:rPr lang="es-ES" sz="1500" dirty="0">
                <a:ln w="0"/>
                <a:solidFill>
                  <a:srgbClr val="375160"/>
                </a:solidFill>
                <a:latin typeface="Myriad Pro" panose="020B0503030403020204" pitchFamily="34" charset="0"/>
              </a:rPr>
              <a:t>ANOMALÍA DE LA PRECIPITACIÓN PARA EL TRIMESTRE</a:t>
            </a:r>
            <a:endParaRPr lang="es-ES" sz="1500" b="1" dirty="0">
              <a:ln w="0"/>
              <a:solidFill>
                <a:srgbClr val="375160"/>
              </a:solidFill>
              <a:latin typeface="Myriad Pro" panose="020B0503030403020204" pitchFamily="34" charset="0"/>
            </a:endParaRPr>
          </a:p>
        </p:txBody>
      </p:sp>
      <p:sp>
        <p:nvSpPr>
          <p:cNvPr id="12" name="CuadroTexto 11"/>
          <p:cNvSpPr txBox="1"/>
          <p:nvPr/>
        </p:nvSpPr>
        <p:spPr>
          <a:xfrm>
            <a:off x="8832304" y="2276872"/>
            <a:ext cx="625492" cy="477054"/>
          </a:xfrm>
          <a:prstGeom prst="rect">
            <a:avLst/>
          </a:prstGeom>
          <a:noFill/>
        </p:spPr>
        <p:txBody>
          <a:bodyPr wrap="none" rtlCol="0">
            <a:spAutoFit/>
          </a:bodyPr>
          <a:lstStyle/>
          <a:p>
            <a:r>
              <a:rPr lang="es-CO" sz="2500" dirty="0">
                <a:latin typeface="Impact" panose="020B0806030902050204" pitchFamily="34" charset="0"/>
              </a:rPr>
              <a:t>MJJ</a:t>
            </a:r>
          </a:p>
        </p:txBody>
      </p:sp>
      <p:pic>
        <p:nvPicPr>
          <p:cNvPr id="5" name="Imagen 4"/>
          <p:cNvPicPr>
            <a:picLocks noChangeAspect="1"/>
          </p:cNvPicPr>
          <p:nvPr/>
        </p:nvPicPr>
        <p:blipFill>
          <a:blip r:embed="rId2"/>
          <a:stretch>
            <a:fillRect/>
          </a:stretch>
        </p:blipFill>
        <p:spPr>
          <a:xfrm>
            <a:off x="1271464" y="0"/>
            <a:ext cx="5040560" cy="6294552"/>
          </a:xfrm>
          <a:prstGeom prst="rect">
            <a:avLst/>
          </a:prstGeom>
        </p:spPr>
      </p:pic>
    </p:spTree>
    <p:extLst>
      <p:ext uri="{BB962C8B-B14F-4D97-AF65-F5344CB8AC3E}">
        <p14:creationId xmlns:p14="http://schemas.microsoft.com/office/powerpoint/2010/main" val="271191861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144407"/>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573016"/>
            <a:ext cx="8856984" cy="684611"/>
          </a:xfrm>
          <a:prstGeom prst="rect">
            <a:avLst/>
          </a:prstGeom>
          <a:noFill/>
        </p:spPr>
        <p:txBody>
          <a:bodyPr wrap="square" rtlCol="0">
            <a:spAutoFit/>
          </a:bodyPr>
          <a:lstStyle/>
          <a:p>
            <a:pPr algn="ctr">
              <a:lnSpc>
                <a:spcPct val="80000"/>
              </a:lnSpc>
            </a:pPr>
            <a:r>
              <a:rPr lang="es-CO" sz="4800" dirty="0">
                <a:solidFill>
                  <a:srgbClr val="375160"/>
                </a:solidFill>
                <a:latin typeface="Impact" panose="020B0806030902050204" pitchFamily="34" charset="0"/>
              </a:rPr>
              <a:t>4. PREDICCIONES NACIONALES</a:t>
            </a:r>
          </a:p>
        </p:txBody>
      </p:sp>
    </p:spTree>
    <p:extLst>
      <p:ext uri="{BB962C8B-B14F-4D97-AF65-F5344CB8AC3E}">
        <p14:creationId xmlns:p14="http://schemas.microsoft.com/office/powerpoint/2010/main" val="248556644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uadroTexto 2"/>
          <p:cNvSpPr txBox="1"/>
          <p:nvPr/>
        </p:nvSpPr>
        <p:spPr>
          <a:xfrm>
            <a:off x="2231232" y="3937404"/>
            <a:ext cx="8928992" cy="535531"/>
          </a:xfrm>
          <a:prstGeom prst="rect">
            <a:avLst/>
          </a:prstGeom>
          <a:noFill/>
        </p:spPr>
        <p:txBody>
          <a:bodyPr wrap="square" rtlCol="0">
            <a:spAutoFit/>
          </a:bodyPr>
          <a:lstStyle/>
          <a:p>
            <a:pPr algn="ctr">
              <a:lnSpc>
                <a:spcPct val="80000"/>
              </a:lnSpc>
            </a:pPr>
            <a:r>
              <a:rPr lang="es-CO" sz="3600" dirty="0">
                <a:solidFill>
                  <a:srgbClr val="375160"/>
                </a:solidFill>
                <a:latin typeface="Impact" panose="020B0806030902050204" pitchFamily="34" charset="0"/>
              </a:rPr>
              <a:t>CLIMATOLOGIA</a:t>
            </a:r>
          </a:p>
        </p:txBody>
      </p:sp>
      <p:sp>
        <p:nvSpPr>
          <p:cNvPr id="5" name="CuadroTexto 4"/>
          <p:cNvSpPr txBox="1"/>
          <p:nvPr/>
        </p:nvSpPr>
        <p:spPr>
          <a:xfrm>
            <a:off x="4583832" y="4797152"/>
            <a:ext cx="4018601" cy="477054"/>
          </a:xfrm>
          <a:prstGeom prst="rect">
            <a:avLst/>
          </a:prstGeom>
          <a:noFill/>
        </p:spPr>
        <p:txBody>
          <a:bodyPr wrap="none" rtlCol="0">
            <a:spAutoFit/>
          </a:bodyPr>
          <a:lstStyle/>
          <a:p>
            <a:pPr algn="ctr"/>
            <a:r>
              <a:rPr lang="es-CO" sz="2500" dirty="0">
                <a:solidFill>
                  <a:srgbClr val="375160"/>
                </a:solidFill>
                <a:latin typeface="Myriad Pro" panose="020B0503030403020204" pitchFamily="34" charset="0"/>
              </a:rPr>
              <a:t>MENSUAL - TRIMESTRAL</a:t>
            </a: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548141"/>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istoprec"/>
          <p:cNvPicPr>
            <a:picLocks noChangeAspect="1" noChangeArrowheads="1"/>
          </p:cNvPicPr>
          <p:nvPr/>
        </p:nvPicPr>
        <p:blipFill rotWithShape="1">
          <a:blip r:embed="rId2">
            <a:extLst>
              <a:ext uri="{28A0092B-C50C-407E-A947-70E740481C1C}">
                <a14:useLocalDpi xmlns:a14="http://schemas.microsoft.com/office/drawing/2010/main" val="0"/>
              </a:ext>
            </a:extLst>
          </a:blip>
          <a:srcRect l="666" t="567" r="575" b="367"/>
          <a:stretch/>
        </p:blipFill>
        <p:spPr bwMode="auto">
          <a:xfrm>
            <a:off x="1559496" y="116632"/>
            <a:ext cx="5328592" cy="657067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4" name="Rectángulo 3"/>
          <p:cNvSpPr/>
          <p:nvPr/>
        </p:nvSpPr>
        <p:spPr>
          <a:xfrm>
            <a:off x="6888088" y="2420888"/>
            <a:ext cx="4965312" cy="1255728"/>
          </a:xfrm>
          <a:prstGeom prst="rect">
            <a:avLst/>
          </a:prstGeom>
          <a:noFill/>
        </p:spPr>
        <p:txBody>
          <a:bodyPr wrap="square" lIns="91440" tIns="45720" rIns="91440" bIns="45720">
            <a:spAutoFit/>
          </a:bodyPr>
          <a:lstStyle/>
          <a:p>
            <a:pPr lvl="1" algn="ctr">
              <a:lnSpc>
                <a:spcPct val="70000"/>
              </a:lnSpc>
            </a:pPr>
            <a:r>
              <a:rPr lang="es-ES" sz="3600" dirty="0">
                <a:ln w="0"/>
                <a:solidFill>
                  <a:srgbClr val="375160"/>
                </a:solidFill>
                <a:latin typeface="Impact" panose="020B0806030902050204" pitchFamily="34" charset="0"/>
              </a:rPr>
              <a:t>ESTACIONALIDAD DE </a:t>
            </a:r>
          </a:p>
          <a:p>
            <a:pPr lvl="1" algn="ctr">
              <a:lnSpc>
                <a:spcPct val="70000"/>
              </a:lnSpc>
            </a:pPr>
            <a:endParaRPr lang="es-ES" sz="3600" dirty="0">
              <a:ln w="0"/>
              <a:solidFill>
                <a:srgbClr val="375160"/>
              </a:solidFill>
              <a:latin typeface="Impact" panose="020B0806030902050204" pitchFamily="34" charset="0"/>
            </a:endParaRPr>
          </a:p>
          <a:p>
            <a:pPr lvl="1" algn="ctr">
              <a:lnSpc>
                <a:spcPct val="70000"/>
              </a:lnSpc>
            </a:pPr>
            <a:r>
              <a:rPr lang="es-ES" sz="3600" dirty="0">
                <a:ln w="0"/>
                <a:solidFill>
                  <a:srgbClr val="375160"/>
                </a:solidFill>
                <a:latin typeface="Impact" panose="020B0806030902050204" pitchFamily="34" charset="0"/>
              </a:rPr>
              <a:t>LA LLUVIA</a:t>
            </a:r>
            <a:endParaRPr lang="es-ES" sz="2800" dirty="0">
              <a:ln w="0"/>
              <a:solidFill>
                <a:srgbClr val="375160"/>
              </a:solidFill>
              <a:latin typeface="Impact" panose="020B0806030902050204" pitchFamily="34" charset="0"/>
            </a:endParaRPr>
          </a:p>
        </p:txBody>
      </p:sp>
    </p:spTree>
    <p:extLst>
      <p:ext uri="{BB962C8B-B14F-4D97-AF65-F5344CB8AC3E}">
        <p14:creationId xmlns:p14="http://schemas.microsoft.com/office/powerpoint/2010/main" val="852260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ángulo 8"/>
          <p:cNvSpPr/>
          <p:nvPr/>
        </p:nvSpPr>
        <p:spPr>
          <a:xfrm>
            <a:off x="1199456" y="6093296"/>
            <a:ext cx="10992544" cy="764704"/>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Conector recto 5"/>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1847528" y="3861048"/>
            <a:ext cx="8856984" cy="757130"/>
          </a:xfrm>
          <a:prstGeom prst="rect">
            <a:avLst/>
          </a:prstGeom>
          <a:noFill/>
        </p:spPr>
        <p:txBody>
          <a:bodyPr wrap="square" rtlCol="0">
            <a:spAutoFit/>
          </a:bodyPr>
          <a:lstStyle/>
          <a:p>
            <a:pPr algn="ctr">
              <a:lnSpc>
                <a:spcPct val="80000"/>
              </a:lnSpc>
            </a:pPr>
            <a:r>
              <a:rPr lang="es-CO" sz="5400" dirty="0">
                <a:solidFill>
                  <a:srgbClr val="375160"/>
                </a:solidFill>
                <a:latin typeface="Impact" panose="020B0806030902050204" pitchFamily="34" charset="0"/>
              </a:rPr>
              <a:t>1. SEGUIMIENTO 2017</a:t>
            </a:r>
          </a:p>
        </p:txBody>
      </p:sp>
      <p:grpSp>
        <p:nvGrpSpPr>
          <p:cNvPr id="2" name="Grupo 1"/>
          <p:cNvGrpSpPr/>
          <p:nvPr/>
        </p:nvGrpSpPr>
        <p:grpSpPr>
          <a:xfrm>
            <a:off x="8276701" y="6184319"/>
            <a:ext cx="3651947" cy="557049"/>
            <a:chOff x="3647728" y="5733256"/>
            <a:chExt cx="5828282" cy="889016"/>
          </a:xfrm>
        </p:grpSpPr>
        <p:pic>
          <p:nvPicPr>
            <p:cNvPr id="4" name="Imagen 3"/>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5" name="Imagen 4" descr="--Logo IDEAM-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8" name="Imagen 7"/>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grpSp>
    </p:spTree>
    <p:extLst>
      <p:ext uri="{BB962C8B-B14F-4D97-AF65-F5344CB8AC3E}">
        <p14:creationId xmlns:p14="http://schemas.microsoft.com/office/powerpoint/2010/main" val="422580146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703512" y="6459353"/>
            <a:ext cx="8928992" cy="535531"/>
          </a:xfrm>
          <a:prstGeom prst="rect">
            <a:avLst/>
          </a:prstGeom>
          <a:noFill/>
        </p:spPr>
        <p:txBody>
          <a:bodyPr wrap="square" rtlCol="0">
            <a:spAutoFit/>
          </a:bodyPr>
          <a:lstStyle/>
          <a:p>
            <a:pPr algn="ctr">
              <a:lnSpc>
                <a:spcPct val="80000"/>
              </a:lnSpc>
            </a:pPr>
            <a:r>
              <a:rPr lang="es-CO" sz="3600" dirty="0">
                <a:solidFill>
                  <a:srgbClr val="5B9BD5"/>
                </a:solidFill>
                <a:latin typeface="Impact" panose="020B0806030902050204" pitchFamily="34" charset="0"/>
              </a:rPr>
              <a:t>PRECIPITACION</a:t>
            </a:r>
          </a:p>
        </p:txBody>
      </p:sp>
      <p:pic>
        <p:nvPicPr>
          <p:cNvPr id="8" name="0 Imagen"/>
          <p:cNvPicPr/>
          <p:nvPr/>
        </p:nvPicPr>
        <p:blipFill>
          <a:blip r:embed="rId2" cstate="print">
            <a:extLst>
              <a:ext uri="{28A0092B-C50C-407E-A947-70E740481C1C}">
                <a14:useLocalDpi xmlns:a14="http://schemas.microsoft.com/office/drawing/2010/main" val="0"/>
              </a:ext>
            </a:extLst>
          </a:blip>
          <a:stretch>
            <a:fillRect/>
          </a:stretch>
        </p:blipFill>
        <p:spPr>
          <a:xfrm>
            <a:off x="1271464" y="0"/>
            <a:ext cx="4896544" cy="6093296"/>
          </a:xfrm>
          <a:prstGeom prst="rect">
            <a:avLst/>
          </a:prstGeom>
        </p:spPr>
      </p:pic>
      <p:pic>
        <p:nvPicPr>
          <p:cNvPr id="9" name="0 Imagen"/>
          <p:cNvPicPr/>
          <p:nvPr/>
        </p:nvPicPr>
        <p:blipFill>
          <a:blip r:embed="rId3" cstate="print">
            <a:extLst>
              <a:ext uri="{28A0092B-C50C-407E-A947-70E740481C1C}">
                <a14:useLocalDpi xmlns:a14="http://schemas.microsoft.com/office/drawing/2010/main" val="0"/>
              </a:ext>
            </a:extLst>
          </a:blip>
          <a:stretch>
            <a:fillRect/>
          </a:stretch>
        </p:blipFill>
        <p:spPr>
          <a:xfrm>
            <a:off x="6888088" y="0"/>
            <a:ext cx="5187171" cy="6165304"/>
          </a:xfrm>
          <a:prstGeom prst="rect">
            <a:avLst/>
          </a:prstGeom>
        </p:spPr>
      </p:pic>
      <p:sp>
        <p:nvSpPr>
          <p:cNvPr id="10" name="Rectángulo 9"/>
          <p:cNvSpPr/>
          <p:nvPr/>
        </p:nvSpPr>
        <p:spPr>
          <a:xfrm>
            <a:off x="6816080" y="4437112"/>
            <a:ext cx="3184173" cy="473206"/>
          </a:xfrm>
          <a:prstGeom prst="rect">
            <a:avLst/>
          </a:prstGeom>
          <a:noFill/>
        </p:spPr>
        <p:txBody>
          <a:bodyPr wrap="square" lIns="68580" tIns="34290" rIns="68580" bIns="34290">
            <a:spAutoFit/>
          </a:bodyPr>
          <a:lstStyle/>
          <a:p>
            <a:pPr lvl="1">
              <a:lnSpc>
                <a:spcPct val="70000"/>
              </a:lnSpc>
            </a:pPr>
            <a:r>
              <a:rPr lang="es-ES" sz="3500" dirty="0">
                <a:ln w="0"/>
                <a:solidFill>
                  <a:srgbClr val="375160"/>
                </a:solidFill>
                <a:latin typeface="Impact" panose="020B0806030902050204" pitchFamily="34" charset="0"/>
              </a:rPr>
              <a:t>MAY-JUN-JUL</a:t>
            </a:r>
            <a:endParaRPr lang="es-ES" sz="1875" dirty="0">
              <a:ln w="0"/>
              <a:solidFill>
                <a:srgbClr val="375160"/>
              </a:solidFill>
              <a:latin typeface="Impact" panose="020B0806030902050204" pitchFamily="34" charset="0"/>
            </a:endParaRPr>
          </a:p>
        </p:txBody>
      </p:sp>
      <p:sp>
        <p:nvSpPr>
          <p:cNvPr id="11" name="Rectángulo 10"/>
          <p:cNvSpPr/>
          <p:nvPr/>
        </p:nvSpPr>
        <p:spPr>
          <a:xfrm>
            <a:off x="1343472" y="4365104"/>
            <a:ext cx="2754357" cy="446276"/>
          </a:xfrm>
          <a:prstGeom prst="rect">
            <a:avLst/>
          </a:prstGeom>
          <a:noFill/>
        </p:spPr>
        <p:txBody>
          <a:bodyPr wrap="square" lIns="68580" tIns="34290" rIns="68580" bIns="34290">
            <a:spAutoFit/>
          </a:bodyPr>
          <a:lstStyle/>
          <a:p>
            <a:pPr lvl="1">
              <a:lnSpc>
                <a:spcPct val="70000"/>
              </a:lnSpc>
            </a:pPr>
            <a:r>
              <a:rPr lang="es-ES" sz="3500" dirty="0">
                <a:ln w="0"/>
                <a:solidFill>
                  <a:srgbClr val="375160"/>
                </a:solidFill>
                <a:latin typeface="Impact" panose="020B0806030902050204" pitchFamily="34" charset="0"/>
              </a:rPr>
              <a:t>MAYO</a:t>
            </a:r>
            <a:endParaRPr lang="es-ES" sz="1875" dirty="0">
              <a:ln w="0"/>
              <a:solidFill>
                <a:srgbClr val="375160"/>
              </a:solidFill>
              <a:latin typeface="Impact" panose="020B0806030902050204" pitchFamily="34" charset="0"/>
            </a:endParaRPr>
          </a:p>
        </p:txBody>
      </p:sp>
    </p:spTree>
    <p:extLst>
      <p:ext uri="{BB962C8B-B14F-4D97-AF65-F5344CB8AC3E}">
        <p14:creationId xmlns:p14="http://schemas.microsoft.com/office/powerpoint/2010/main" val="910180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99456" y="404664"/>
            <a:ext cx="5204192" cy="4941276"/>
          </a:xfrm>
          <a:prstGeom prst="rect">
            <a:avLst/>
          </a:prstGeom>
        </p:spPr>
      </p:pic>
      <p:pic>
        <p:nvPicPr>
          <p:cNvPr id="3" name="Imagen 2"/>
          <p:cNvPicPr>
            <a:picLocks noChangeAspect="1"/>
          </p:cNvPicPr>
          <p:nvPr/>
        </p:nvPicPr>
        <p:blipFill>
          <a:blip r:embed="rId3"/>
          <a:stretch>
            <a:fillRect/>
          </a:stretch>
        </p:blipFill>
        <p:spPr>
          <a:xfrm>
            <a:off x="6403648" y="375164"/>
            <a:ext cx="666750" cy="2543175"/>
          </a:xfrm>
          <a:prstGeom prst="rect">
            <a:avLst/>
          </a:prstGeom>
        </p:spPr>
      </p:pic>
      <p:pic>
        <p:nvPicPr>
          <p:cNvPr id="4" name="Imagen 3"/>
          <p:cNvPicPr>
            <a:picLocks noChangeAspect="1"/>
          </p:cNvPicPr>
          <p:nvPr/>
        </p:nvPicPr>
        <p:blipFill>
          <a:blip r:embed="rId4"/>
          <a:stretch>
            <a:fillRect/>
          </a:stretch>
        </p:blipFill>
        <p:spPr>
          <a:xfrm>
            <a:off x="6948786" y="404664"/>
            <a:ext cx="5243214" cy="4941168"/>
          </a:xfrm>
          <a:prstGeom prst="rect">
            <a:avLst/>
          </a:prstGeom>
        </p:spPr>
      </p:pic>
      <p:pic>
        <p:nvPicPr>
          <p:cNvPr id="5" name="Imagen 4"/>
          <p:cNvPicPr>
            <a:picLocks noChangeAspect="1"/>
          </p:cNvPicPr>
          <p:nvPr/>
        </p:nvPicPr>
        <p:blipFill>
          <a:blip r:embed="rId5"/>
          <a:stretch>
            <a:fillRect/>
          </a:stretch>
        </p:blipFill>
        <p:spPr>
          <a:xfrm>
            <a:off x="3287688" y="5395944"/>
            <a:ext cx="6655878" cy="565976"/>
          </a:xfrm>
          <a:prstGeom prst="rect">
            <a:avLst/>
          </a:prstGeom>
        </p:spPr>
      </p:pic>
      <p:sp>
        <p:nvSpPr>
          <p:cNvPr id="6" name="Rectángulo 5"/>
          <p:cNvSpPr/>
          <p:nvPr/>
        </p:nvSpPr>
        <p:spPr>
          <a:xfrm>
            <a:off x="1343472" y="4365104"/>
            <a:ext cx="2754357" cy="446276"/>
          </a:xfrm>
          <a:prstGeom prst="rect">
            <a:avLst/>
          </a:prstGeom>
          <a:noFill/>
        </p:spPr>
        <p:txBody>
          <a:bodyPr wrap="square" lIns="68580" tIns="34290" rIns="68580" bIns="34290">
            <a:spAutoFit/>
          </a:bodyPr>
          <a:lstStyle/>
          <a:p>
            <a:pPr lvl="1">
              <a:lnSpc>
                <a:spcPct val="70000"/>
              </a:lnSpc>
            </a:pPr>
            <a:r>
              <a:rPr lang="es-ES" sz="3500" dirty="0">
                <a:ln w="0"/>
                <a:solidFill>
                  <a:srgbClr val="375160"/>
                </a:solidFill>
                <a:latin typeface="Impact" panose="020B0806030902050204" pitchFamily="34" charset="0"/>
              </a:rPr>
              <a:t>MAYO</a:t>
            </a:r>
            <a:endParaRPr lang="es-ES" sz="1875" dirty="0">
              <a:ln w="0"/>
              <a:solidFill>
                <a:srgbClr val="375160"/>
              </a:solidFill>
              <a:latin typeface="Impact" panose="020B0806030902050204" pitchFamily="34" charset="0"/>
            </a:endParaRPr>
          </a:p>
        </p:txBody>
      </p:sp>
      <p:sp>
        <p:nvSpPr>
          <p:cNvPr id="7" name="Rectángulo 6"/>
          <p:cNvSpPr/>
          <p:nvPr/>
        </p:nvSpPr>
        <p:spPr>
          <a:xfrm>
            <a:off x="7070398" y="4365104"/>
            <a:ext cx="2754357" cy="446276"/>
          </a:xfrm>
          <a:prstGeom prst="rect">
            <a:avLst/>
          </a:prstGeom>
          <a:noFill/>
        </p:spPr>
        <p:txBody>
          <a:bodyPr wrap="square" lIns="68580" tIns="34290" rIns="68580" bIns="34290">
            <a:spAutoFit/>
          </a:bodyPr>
          <a:lstStyle/>
          <a:p>
            <a:pPr lvl="1">
              <a:lnSpc>
                <a:spcPct val="70000"/>
              </a:lnSpc>
            </a:pPr>
            <a:r>
              <a:rPr lang="es-ES" sz="3500" dirty="0">
                <a:ln w="0"/>
                <a:solidFill>
                  <a:srgbClr val="375160"/>
                </a:solidFill>
                <a:latin typeface="Impact" panose="020B0806030902050204" pitchFamily="34" charset="0"/>
              </a:rPr>
              <a:t>JUNIO</a:t>
            </a:r>
            <a:endParaRPr lang="es-ES" sz="1875" dirty="0">
              <a:ln w="0"/>
              <a:solidFill>
                <a:srgbClr val="375160"/>
              </a:solidFill>
              <a:latin typeface="Impact" panose="020B0806030902050204" pitchFamily="34" charset="0"/>
            </a:endParaRPr>
          </a:p>
        </p:txBody>
      </p:sp>
    </p:spTree>
    <p:extLst>
      <p:ext uri="{BB962C8B-B14F-4D97-AF65-F5344CB8AC3E}">
        <p14:creationId xmlns:p14="http://schemas.microsoft.com/office/powerpoint/2010/main" val="163863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69157" y="188640"/>
            <a:ext cx="11122843" cy="5825831"/>
          </a:xfrm>
          <a:prstGeom prst="rect">
            <a:avLst/>
          </a:prstGeom>
        </p:spPr>
      </p:pic>
      <p:sp>
        <p:nvSpPr>
          <p:cNvPr id="3" name="CuadroTexto 2"/>
          <p:cNvSpPr txBox="1"/>
          <p:nvPr/>
        </p:nvSpPr>
        <p:spPr>
          <a:xfrm>
            <a:off x="1703512" y="6459353"/>
            <a:ext cx="8928992" cy="535531"/>
          </a:xfrm>
          <a:prstGeom prst="rect">
            <a:avLst/>
          </a:prstGeom>
          <a:noFill/>
        </p:spPr>
        <p:txBody>
          <a:bodyPr wrap="square" rtlCol="0">
            <a:spAutoFit/>
          </a:bodyPr>
          <a:lstStyle/>
          <a:p>
            <a:pPr algn="ctr">
              <a:lnSpc>
                <a:spcPct val="80000"/>
              </a:lnSpc>
            </a:pPr>
            <a:r>
              <a:rPr lang="es-CO" sz="3600" dirty="0">
                <a:solidFill>
                  <a:srgbClr val="5B9BD5"/>
                </a:solidFill>
                <a:latin typeface="Impact" panose="020B0806030902050204" pitchFamily="34" charset="0"/>
              </a:rPr>
              <a:t>DIRECCION MEDIA DEL VIENTO</a:t>
            </a:r>
          </a:p>
        </p:txBody>
      </p:sp>
      <p:sp>
        <p:nvSpPr>
          <p:cNvPr id="4" name="Rectángulo 3"/>
          <p:cNvSpPr/>
          <p:nvPr/>
        </p:nvSpPr>
        <p:spPr>
          <a:xfrm>
            <a:off x="1343472" y="4365104"/>
            <a:ext cx="2754357" cy="446276"/>
          </a:xfrm>
          <a:prstGeom prst="rect">
            <a:avLst/>
          </a:prstGeom>
          <a:noFill/>
        </p:spPr>
        <p:txBody>
          <a:bodyPr wrap="square" lIns="68580" tIns="34290" rIns="68580" bIns="34290">
            <a:spAutoFit/>
          </a:bodyPr>
          <a:lstStyle/>
          <a:p>
            <a:pPr lvl="1">
              <a:lnSpc>
                <a:spcPct val="70000"/>
              </a:lnSpc>
            </a:pPr>
            <a:r>
              <a:rPr lang="es-ES" sz="3500" dirty="0">
                <a:ln w="0"/>
                <a:solidFill>
                  <a:srgbClr val="375160"/>
                </a:solidFill>
                <a:latin typeface="Impact" panose="020B0806030902050204" pitchFamily="34" charset="0"/>
              </a:rPr>
              <a:t>MAYO</a:t>
            </a:r>
            <a:endParaRPr lang="es-ES" sz="1875" dirty="0">
              <a:ln w="0"/>
              <a:solidFill>
                <a:srgbClr val="375160"/>
              </a:solidFill>
              <a:latin typeface="Impact" panose="020B0806030902050204" pitchFamily="34" charset="0"/>
            </a:endParaRPr>
          </a:p>
        </p:txBody>
      </p:sp>
    </p:spTree>
    <p:extLst>
      <p:ext uri="{BB962C8B-B14F-4D97-AF65-F5344CB8AC3E}">
        <p14:creationId xmlns:p14="http://schemas.microsoft.com/office/powerpoint/2010/main" val="3028630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85144" y="116632"/>
            <a:ext cx="11206856" cy="5666863"/>
          </a:xfrm>
          <a:prstGeom prst="rect">
            <a:avLst/>
          </a:prstGeom>
        </p:spPr>
      </p:pic>
      <p:sp>
        <p:nvSpPr>
          <p:cNvPr id="3" name="Rectángulo 2"/>
          <p:cNvSpPr/>
          <p:nvPr/>
        </p:nvSpPr>
        <p:spPr>
          <a:xfrm>
            <a:off x="1343472" y="4365104"/>
            <a:ext cx="2754357" cy="446276"/>
          </a:xfrm>
          <a:prstGeom prst="rect">
            <a:avLst/>
          </a:prstGeom>
          <a:noFill/>
        </p:spPr>
        <p:txBody>
          <a:bodyPr wrap="square" lIns="68580" tIns="34290" rIns="68580" bIns="34290">
            <a:spAutoFit/>
          </a:bodyPr>
          <a:lstStyle/>
          <a:p>
            <a:pPr lvl="1">
              <a:lnSpc>
                <a:spcPct val="70000"/>
              </a:lnSpc>
            </a:pPr>
            <a:r>
              <a:rPr lang="es-ES" sz="3500" dirty="0">
                <a:ln w="0"/>
                <a:solidFill>
                  <a:srgbClr val="375160"/>
                </a:solidFill>
                <a:latin typeface="Impact" panose="020B0806030902050204" pitchFamily="34" charset="0"/>
              </a:rPr>
              <a:t>MAYO</a:t>
            </a:r>
            <a:endParaRPr lang="es-ES" sz="1875" dirty="0">
              <a:ln w="0"/>
              <a:solidFill>
                <a:srgbClr val="375160"/>
              </a:solidFill>
              <a:latin typeface="Impact" panose="020B0806030902050204" pitchFamily="34" charset="0"/>
            </a:endParaRPr>
          </a:p>
        </p:txBody>
      </p:sp>
      <p:sp>
        <p:nvSpPr>
          <p:cNvPr id="4" name="CuadroTexto 3"/>
          <p:cNvSpPr txBox="1"/>
          <p:nvPr/>
        </p:nvSpPr>
        <p:spPr>
          <a:xfrm>
            <a:off x="1703512" y="6459353"/>
            <a:ext cx="8928992" cy="535531"/>
          </a:xfrm>
          <a:prstGeom prst="rect">
            <a:avLst/>
          </a:prstGeom>
          <a:noFill/>
        </p:spPr>
        <p:txBody>
          <a:bodyPr wrap="square" rtlCol="0">
            <a:spAutoFit/>
          </a:bodyPr>
          <a:lstStyle/>
          <a:p>
            <a:pPr algn="ctr">
              <a:lnSpc>
                <a:spcPct val="80000"/>
              </a:lnSpc>
            </a:pPr>
            <a:r>
              <a:rPr lang="es-CO" sz="3600" dirty="0">
                <a:solidFill>
                  <a:srgbClr val="5B9BD5"/>
                </a:solidFill>
                <a:latin typeface="Impact" panose="020B0806030902050204" pitchFamily="34" charset="0"/>
              </a:rPr>
              <a:t>DIRECCION MEDIA DEL VIENTO</a:t>
            </a:r>
          </a:p>
        </p:txBody>
      </p:sp>
    </p:spTree>
    <p:extLst>
      <p:ext uri="{BB962C8B-B14F-4D97-AF65-F5344CB8AC3E}">
        <p14:creationId xmlns:p14="http://schemas.microsoft.com/office/powerpoint/2010/main" val="2071541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13588" y="116632"/>
            <a:ext cx="11178412" cy="5859933"/>
          </a:xfrm>
          <a:prstGeom prst="rect">
            <a:avLst/>
          </a:prstGeom>
        </p:spPr>
      </p:pic>
      <p:sp>
        <p:nvSpPr>
          <p:cNvPr id="3" name="Rectángulo 2"/>
          <p:cNvSpPr/>
          <p:nvPr/>
        </p:nvSpPr>
        <p:spPr>
          <a:xfrm>
            <a:off x="1343472" y="4365104"/>
            <a:ext cx="2754357" cy="446276"/>
          </a:xfrm>
          <a:prstGeom prst="rect">
            <a:avLst/>
          </a:prstGeom>
          <a:noFill/>
        </p:spPr>
        <p:txBody>
          <a:bodyPr wrap="square" lIns="68580" tIns="34290" rIns="68580" bIns="34290">
            <a:spAutoFit/>
          </a:bodyPr>
          <a:lstStyle/>
          <a:p>
            <a:pPr lvl="1">
              <a:lnSpc>
                <a:spcPct val="70000"/>
              </a:lnSpc>
            </a:pPr>
            <a:r>
              <a:rPr lang="es-ES" sz="3500" dirty="0">
                <a:ln w="0"/>
                <a:solidFill>
                  <a:srgbClr val="375160"/>
                </a:solidFill>
                <a:latin typeface="Impact" panose="020B0806030902050204" pitchFamily="34" charset="0"/>
              </a:rPr>
              <a:t>MAYO</a:t>
            </a:r>
            <a:endParaRPr lang="es-ES" sz="1875" dirty="0">
              <a:ln w="0"/>
              <a:solidFill>
                <a:srgbClr val="375160"/>
              </a:solidFill>
              <a:latin typeface="Impact" panose="020B0806030902050204" pitchFamily="34" charset="0"/>
            </a:endParaRPr>
          </a:p>
        </p:txBody>
      </p:sp>
      <p:sp>
        <p:nvSpPr>
          <p:cNvPr id="4" name="CuadroTexto 3"/>
          <p:cNvSpPr txBox="1"/>
          <p:nvPr/>
        </p:nvSpPr>
        <p:spPr>
          <a:xfrm>
            <a:off x="1703512" y="6459353"/>
            <a:ext cx="8928992" cy="535531"/>
          </a:xfrm>
          <a:prstGeom prst="rect">
            <a:avLst/>
          </a:prstGeom>
          <a:noFill/>
        </p:spPr>
        <p:txBody>
          <a:bodyPr wrap="square" rtlCol="0">
            <a:spAutoFit/>
          </a:bodyPr>
          <a:lstStyle/>
          <a:p>
            <a:pPr algn="ctr">
              <a:lnSpc>
                <a:spcPct val="80000"/>
              </a:lnSpc>
            </a:pPr>
            <a:r>
              <a:rPr lang="es-CO" sz="3600" dirty="0">
                <a:solidFill>
                  <a:srgbClr val="5B9BD5"/>
                </a:solidFill>
                <a:latin typeface="Impact" panose="020B0806030902050204" pitchFamily="34" charset="0"/>
              </a:rPr>
              <a:t>DIRECCION MEDIA DEL VIENTO</a:t>
            </a:r>
          </a:p>
        </p:txBody>
      </p:sp>
    </p:spTree>
    <p:extLst>
      <p:ext uri="{BB962C8B-B14F-4D97-AF65-F5344CB8AC3E}">
        <p14:creationId xmlns:p14="http://schemas.microsoft.com/office/powerpoint/2010/main" val="329794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uadroTexto 2"/>
          <p:cNvSpPr txBox="1"/>
          <p:nvPr/>
        </p:nvSpPr>
        <p:spPr>
          <a:xfrm>
            <a:off x="1775520" y="3933056"/>
            <a:ext cx="9322659" cy="954107"/>
          </a:xfrm>
          <a:prstGeom prst="rect">
            <a:avLst/>
          </a:prstGeom>
          <a:noFill/>
        </p:spPr>
        <p:txBody>
          <a:bodyPr wrap="square" rtlCol="0">
            <a:spAutoFit/>
          </a:bodyPr>
          <a:lstStyle/>
          <a:p>
            <a:pPr algn="ctr">
              <a:lnSpc>
                <a:spcPct val="80000"/>
              </a:lnSpc>
            </a:pPr>
            <a:r>
              <a:rPr lang="es-CO" sz="4500" dirty="0">
                <a:solidFill>
                  <a:srgbClr val="375160"/>
                </a:solidFill>
                <a:latin typeface="Impact" panose="020B0806030902050204" pitchFamily="34" charset="0"/>
              </a:rPr>
              <a:t>CONSENSO</a:t>
            </a:r>
            <a:r>
              <a:rPr lang="es-CO" sz="3600" dirty="0">
                <a:solidFill>
                  <a:srgbClr val="375160"/>
                </a:solidFill>
                <a:latin typeface="Impact" panose="020B0806030902050204" pitchFamily="34" charset="0"/>
              </a:rPr>
              <a:t> </a:t>
            </a:r>
          </a:p>
          <a:p>
            <a:pPr algn="ctr">
              <a:lnSpc>
                <a:spcPct val="80000"/>
              </a:lnSpc>
            </a:pPr>
            <a:r>
              <a:rPr lang="es-CO" sz="2500" dirty="0">
                <a:solidFill>
                  <a:srgbClr val="375160"/>
                </a:solidFill>
                <a:latin typeface="Impact" panose="020B0806030902050204" pitchFamily="34" charset="0"/>
              </a:rPr>
              <a:t>PRECIPITACIÓN</a:t>
            </a:r>
          </a:p>
        </p:txBody>
      </p:sp>
      <p:sp>
        <p:nvSpPr>
          <p:cNvPr id="5" name="CuadroTexto 4"/>
          <p:cNvSpPr txBox="1"/>
          <p:nvPr/>
        </p:nvSpPr>
        <p:spPr>
          <a:xfrm>
            <a:off x="4943872" y="4817397"/>
            <a:ext cx="3245697" cy="400110"/>
          </a:xfrm>
          <a:prstGeom prst="rect">
            <a:avLst/>
          </a:prstGeom>
          <a:noFill/>
        </p:spPr>
        <p:txBody>
          <a:bodyPr wrap="none" rtlCol="0">
            <a:spAutoFit/>
          </a:bodyPr>
          <a:lstStyle/>
          <a:p>
            <a:pPr algn="ctr"/>
            <a:r>
              <a:rPr lang="es-CO" sz="2000" dirty="0">
                <a:solidFill>
                  <a:srgbClr val="375160"/>
                </a:solidFill>
                <a:latin typeface="Myriad Pro" panose="020B0503030403020204" pitchFamily="34" charset="0"/>
              </a:rPr>
              <a:t>MENSUAL - TRIMESTRAL</a:t>
            </a:r>
            <a:endParaRPr lang="es-CO" sz="36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902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3359696" y="6506965"/>
            <a:ext cx="4965312" cy="498406"/>
          </a:xfrm>
          <a:prstGeom prst="rect">
            <a:avLst/>
          </a:prstGeom>
          <a:noFill/>
        </p:spPr>
        <p:txBody>
          <a:bodyPr wrap="square" lIns="91440" tIns="45720" rIns="91440" bIns="45720">
            <a:spAutoFit/>
          </a:bodyPr>
          <a:lstStyle/>
          <a:p>
            <a:pPr lvl="1">
              <a:lnSpc>
                <a:spcPct val="70000"/>
              </a:lnSpc>
            </a:pPr>
            <a:r>
              <a:rPr lang="es-ES" sz="3600" dirty="0">
                <a:ln w="0"/>
                <a:solidFill>
                  <a:srgbClr val="375160"/>
                </a:solidFill>
                <a:latin typeface="Impact" panose="020B0806030902050204" pitchFamily="34" charset="0"/>
              </a:rPr>
              <a:t>PROPUESTA CONSENSO</a:t>
            </a:r>
            <a:endParaRPr lang="es-ES" sz="2800" dirty="0">
              <a:ln w="0"/>
              <a:solidFill>
                <a:srgbClr val="375160"/>
              </a:solidFill>
              <a:latin typeface="Impact" panose="020B0806030902050204" pitchFamily="34"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496" y="0"/>
            <a:ext cx="4708456" cy="6093296"/>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4112" y="0"/>
            <a:ext cx="4708457" cy="6093296"/>
          </a:xfrm>
          <a:prstGeom prst="rect">
            <a:avLst/>
          </a:prstGeom>
        </p:spPr>
      </p:pic>
    </p:spTree>
    <p:extLst>
      <p:ext uri="{BB962C8B-B14F-4D97-AF65-F5344CB8AC3E}">
        <p14:creationId xmlns:p14="http://schemas.microsoft.com/office/powerpoint/2010/main" val="144374017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75520" y="3933056"/>
            <a:ext cx="9322659" cy="954107"/>
          </a:xfrm>
          <a:prstGeom prst="rect">
            <a:avLst/>
          </a:prstGeom>
          <a:noFill/>
        </p:spPr>
        <p:txBody>
          <a:bodyPr wrap="square" rtlCol="0">
            <a:spAutoFit/>
          </a:bodyPr>
          <a:lstStyle/>
          <a:p>
            <a:pPr algn="ctr">
              <a:lnSpc>
                <a:spcPct val="80000"/>
              </a:lnSpc>
            </a:pPr>
            <a:r>
              <a:rPr lang="es-CO" sz="4500" dirty="0">
                <a:solidFill>
                  <a:srgbClr val="375160"/>
                </a:solidFill>
                <a:latin typeface="Impact" panose="020B0806030902050204" pitchFamily="34" charset="0"/>
              </a:rPr>
              <a:t>ALERTAS</a:t>
            </a:r>
            <a:r>
              <a:rPr lang="es-CO" sz="3600" dirty="0">
                <a:solidFill>
                  <a:srgbClr val="375160"/>
                </a:solidFill>
                <a:latin typeface="Impact" panose="020B0806030902050204" pitchFamily="34" charset="0"/>
              </a:rPr>
              <a:t> </a:t>
            </a:r>
          </a:p>
          <a:p>
            <a:pPr algn="ctr">
              <a:lnSpc>
                <a:spcPct val="80000"/>
              </a:lnSpc>
            </a:pPr>
            <a:r>
              <a:rPr lang="es-CO" sz="2500" dirty="0">
                <a:solidFill>
                  <a:srgbClr val="375160"/>
                </a:solidFill>
                <a:latin typeface="Impact" panose="020B0806030902050204" pitchFamily="34" charset="0"/>
              </a:rPr>
              <a:t>HIDROLOGIA</a:t>
            </a:r>
          </a:p>
        </p:txBody>
      </p:sp>
      <p:sp>
        <p:nvSpPr>
          <p:cNvPr id="5" name="CuadroTexto 4"/>
          <p:cNvSpPr txBox="1"/>
          <p:nvPr/>
        </p:nvSpPr>
        <p:spPr>
          <a:xfrm>
            <a:off x="5719374" y="4817397"/>
            <a:ext cx="1694696" cy="400110"/>
          </a:xfrm>
          <a:prstGeom prst="rect">
            <a:avLst/>
          </a:prstGeom>
          <a:noFill/>
        </p:spPr>
        <p:txBody>
          <a:bodyPr wrap="none" rtlCol="0">
            <a:spAutoFit/>
          </a:bodyPr>
          <a:lstStyle/>
          <a:p>
            <a:pPr algn="ctr"/>
            <a:r>
              <a:rPr lang="es-CO" sz="2000" dirty="0">
                <a:solidFill>
                  <a:srgbClr val="375160"/>
                </a:solidFill>
                <a:latin typeface="Myriad Pro" panose="020B0503030403020204" pitchFamily="34" charset="0"/>
              </a:rPr>
              <a:t>MONITOREO DIARIO</a:t>
            </a:r>
            <a:endParaRPr lang="es-CO" sz="36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942525"/>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919536" y="404664"/>
            <a:ext cx="9286875" cy="5448300"/>
          </a:xfrm>
          <a:prstGeom prst="rect">
            <a:avLst/>
          </a:prstGeom>
        </p:spPr>
      </p:pic>
    </p:spTree>
    <p:extLst>
      <p:ext uri="{BB962C8B-B14F-4D97-AF65-F5344CB8AC3E}">
        <p14:creationId xmlns:p14="http://schemas.microsoft.com/office/powerpoint/2010/main" val="403510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07568" y="22164"/>
            <a:ext cx="9039225" cy="6000750"/>
          </a:xfrm>
          <a:prstGeom prst="rect">
            <a:avLst/>
          </a:prstGeom>
        </p:spPr>
      </p:pic>
    </p:spTree>
    <p:extLst>
      <p:ext uri="{BB962C8B-B14F-4D97-AF65-F5344CB8AC3E}">
        <p14:creationId xmlns:p14="http://schemas.microsoft.com/office/powerpoint/2010/main" val="4077798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900" y="0"/>
            <a:ext cx="4764099" cy="6165304"/>
          </a:xfrm>
          <a:prstGeom prst="rect">
            <a:avLst/>
          </a:prstGeom>
        </p:spPr>
      </p:pic>
      <p:sp>
        <p:nvSpPr>
          <p:cNvPr id="9" name="Rectángulo 8"/>
          <p:cNvSpPr/>
          <p:nvPr/>
        </p:nvSpPr>
        <p:spPr>
          <a:xfrm>
            <a:off x="623392" y="6420957"/>
            <a:ext cx="7020780" cy="437043"/>
          </a:xfrm>
          <a:prstGeom prst="rect">
            <a:avLst/>
          </a:prstGeom>
          <a:noFill/>
        </p:spPr>
        <p:txBody>
          <a:bodyPr wrap="square" lIns="91440" tIns="45720" rIns="91440" bIns="45720">
            <a:spAutoFit/>
          </a:bodyPr>
          <a:lstStyle/>
          <a:p>
            <a:pPr lvl="1" algn="ctr">
              <a:lnSpc>
                <a:spcPct val="70000"/>
              </a:lnSpc>
            </a:pPr>
            <a:r>
              <a:rPr lang="es-ES" sz="3200" dirty="0">
                <a:ln w="0"/>
                <a:solidFill>
                  <a:srgbClr val="375160"/>
                </a:solidFill>
                <a:latin typeface="Impact" panose="020B0806030902050204" pitchFamily="34" charset="0"/>
              </a:rPr>
              <a:t>ANOMALÍA DE LA PRECIPITACIÓN - 2017</a:t>
            </a:r>
            <a:endParaRPr lang="es-ES" sz="3200" dirty="0">
              <a:ln w="0"/>
              <a:solidFill>
                <a:srgbClr val="85B98B"/>
              </a:solidFill>
              <a:latin typeface="Impact" panose="020B0806030902050204" pitchFamily="34"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56" y="0"/>
            <a:ext cx="4764098" cy="6165304"/>
          </a:xfrm>
          <a:prstGeom prst="rect">
            <a:avLst/>
          </a:prstGeom>
        </p:spPr>
      </p:pic>
      <p:sp>
        <p:nvSpPr>
          <p:cNvPr id="3" name="Rectángulo 2"/>
          <p:cNvSpPr/>
          <p:nvPr/>
        </p:nvSpPr>
        <p:spPr>
          <a:xfrm>
            <a:off x="4133782" y="692696"/>
            <a:ext cx="1656184" cy="361637"/>
          </a:xfrm>
          <a:prstGeom prst="rect">
            <a:avLst/>
          </a:prstGeom>
        </p:spPr>
        <p:txBody>
          <a:bodyPr wrap="square">
            <a:spAutoFit/>
          </a:bodyPr>
          <a:lstStyle/>
          <a:p>
            <a:pPr lvl="1" algn="ctr">
              <a:lnSpc>
                <a:spcPct val="70000"/>
              </a:lnSpc>
            </a:pPr>
            <a:r>
              <a:rPr lang="es-ES" sz="2500" dirty="0">
                <a:ln w="0"/>
                <a:latin typeface="Impact" panose="020B0806030902050204" pitchFamily="34" charset="0"/>
              </a:rPr>
              <a:t>Enero</a:t>
            </a:r>
          </a:p>
        </p:txBody>
      </p:sp>
      <p:sp>
        <p:nvSpPr>
          <p:cNvPr id="11" name="Rectángulo 10"/>
          <p:cNvSpPr/>
          <p:nvPr/>
        </p:nvSpPr>
        <p:spPr>
          <a:xfrm>
            <a:off x="10416480" y="596207"/>
            <a:ext cx="1656184" cy="361637"/>
          </a:xfrm>
          <a:prstGeom prst="rect">
            <a:avLst/>
          </a:prstGeom>
        </p:spPr>
        <p:txBody>
          <a:bodyPr wrap="square">
            <a:spAutoFit/>
          </a:bodyPr>
          <a:lstStyle/>
          <a:p>
            <a:pPr lvl="1" algn="ctr">
              <a:lnSpc>
                <a:spcPct val="70000"/>
              </a:lnSpc>
            </a:pPr>
            <a:r>
              <a:rPr lang="es-ES" sz="2500" dirty="0">
                <a:ln w="0"/>
                <a:latin typeface="Impact" panose="020B0806030902050204" pitchFamily="34" charset="0"/>
              </a:rPr>
              <a:t>Febrero</a:t>
            </a:r>
          </a:p>
        </p:txBody>
      </p:sp>
    </p:spTree>
    <p:extLst>
      <p:ext uri="{BB962C8B-B14F-4D97-AF65-F5344CB8AC3E}">
        <p14:creationId xmlns:p14="http://schemas.microsoft.com/office/powerpoint/2010/main" val="18961158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23592" y="25778"/>
            <a:ext cx="7560840" cy="2882221"/>
          </a:xfrm>
          <a:prstGeom prst="rect">
            <a:avLst/>
          </a:prstGeom>
        </p:spPr>
      </p:pic>
      <p:pic>
        <p:nvPicPr>
          <p:cNvPr id="3" name="Imagen 2"/>
          <p:cNvPicPr>
            <a:picLocks noChangeAspect="1"/>
          </p:cNvPicPr>
          <p:nvPr/>
        </p:nvPicPr>
        <p:blipFill>
          <a:blip r:embed="rId3"/>
          <a:stretch>
            <a:fillRect/>
          </a:stretch>
        </p:blipFill>
        <p:spPr>
          <a:xfrm>
            <a:off x="2423592" y="2884795"/>
            <a:ext cx="7560840" cy="2839303"/>
          </a:xfrm>
          <a:prstGeom prst="rect">
            <a:avLst/>
          </a:prstGeom>
        </p:spPr>
      </p:pic>
    </p:spTree>
    <p:extLst>
      <p:ext uri="{BB962C8B-B14F-4D97-AF65-F5344CB8AC3E}">
        <p14:creationId xmlns:p14="http://schemas.microsoft.com/office/powerpoint/2010/main" val="4139928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570135" y="0"/>
            <a:ext cx="7776864" cy="2056894"/>
          </a:xfrm>
          <a:prstGeom prst="rect">
            <a:avLst/>
          </a:prstGeom>
        </p:spPr>
      </p:pic>
      <p:pic>
        <p:nvPicPr>
          <p:cNvPr id="3" name="Imagen 2"/>
          <p:cNvPicPr>
            <a:picLocks noChangeAspect="1"/>
          </p:cNvPicPr>
          <p:nvPr/>
        </p:nvPicPr>
        <p:blipFill>
          <a:blip r:embed="rId3"/>
          <a:stretch>
            <a:fillRect/>
          </a:stretch>
        </p:blipFill>
        <p:spPr>
          <a:xfrm>
            <a:off x="2580550" y="1937277"/>
            <a:ext cx="7776864" cy="4920723"/>
          </a:xfrm>
          <a:prstGeom prst="rect">
            <a:avLst/>
          </a:prstGeom>
        </p:spPr>
      </p:pic>
    </p:spTree>
    <p:extLst>
      <p:ext uri="{BB962C8B-B14F-4D97-AF65-F5344CB8AC3E}">
        <p14:creationId xmlns:p14="http://schemas.microsoft.com/office/powerpoint/2010/main" val="4005326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730801" y="836712"/>
            <a:ext cx="7128792" cy="1206872"/>
          </a:xfrm>
          <a:prstGeom prst="rect">
            <a:avLst/>
          </a:prstGeom>
        </p:spPr>
      </p:pic>
      <p:pic>
        <p:nvPicPr>
          <p:cNvPr id="3" name="Imagen 2"/>
          <p:cNvPicPr>
            <a:picLocks noChangeAspect="1"/>
          </p:cNvPicPr>
          <p:nvPr/>
        </p:nvPicPr>
        <p:blipFill>
          <a:blip r:embed="rId3"/>
          <a:stretch>
            <a:fillRect/>
          </a:stretch>
        </p:blipFill>
        <p:spPr>
          <a:xfrm>
            <a:off x="2711624" y="2276872"/>
            <a:ext cx="7147969" cy="3099766"/>
          </a:xfrm>
          <a:prstGeom prst="rect">
            <a:avLst/>
          </a:prstGeom>
        </p:spPr>
      </p:pic>
    </p:spTree>
    <p:extLst>
      <p:ext uri="{BB962C8B-B14F-4D97-AF65-F5344CB8AC3E}">
        <p14:creationId xmlns:p14="http://schemas.microsoft.com/office/powerpoint/2010/main" val="2067013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59496" y="116632"/>
            <a:ext cx="6834535" cy="2953469"/>
          </a:xfrm>
          <a:prstGeom prst="rect">
            <a:avLst/>
          </a:prstGeom>
        </p:spPr>
      </p:pic>
      <p:pic>
        <p:nvPicPr>
          <p:cNvPr id="3" name="Imagen 2"/>
          <p:cNvPicPr>
            <a:picLocks noChangeAspect="1"/>
          </p:cNvPicPr>
          <p:nvPr/>
        </p:nvPicPr>
        <p:blipFill>
          <a:blip r:embed="rId3"/>
          <a:stretch>
            <a:fillRect/>
          </a:stretch>
        </p:blipFill>
        <p:spPr>
          <a:xfrm>
            <a:off x="5087888" y="2994299"/>
            <a:ext cx="6834535" cy="3863701"/>
          </a:xfrm>
          <a:prstGeom prst="rect">
            <a:avLst/>
          </a:prstGeom>
        </p:spPr>
      </p:pic>
    </p:spTree>
    <p:extLst>
      <p:ext uri="{BB962C8B-B14F-4D97-AF65-F5344CB8AC3E}">
        <p14:creationId xmlns:p14="http://schemas.microsoft.com/office/powerpoint/2010/main" val="1366195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15480" y="116632"/>
            <a:ext cx="6408712" cy="1938006"/>
          </a:xfrm>
          <a:prstGeom prst="rect">
            <a:avLst/>
          </a:prstGeom>
        </p:spPr>
      </p:pic>
      <p:pic>
        <p:nvPicPr>
          <p:cNvPr id="3" name="Imagen 2"/>
          <p:cNvPicPr>
            <a:picLocks noChangeAspect="1"/>
          </p:cNvPicPr>
          <p:nvPr/>
        </p:nvPicPr>
        <p:blipFill>
          <a:blip r:embed="rId3"/>
          <a:stretch>
            <a:fillRect/>
          </a:stretch>
        </p:blipFill>
        <p:spPr>
          <a:xfrm>
            <a:off x="5375920" y="1928170"/>
            <a:ext cx="6408712" cy="4545386"/>
          </a:xfrm>
          <a:prstGeom prst="rect">
            <a:avLst/>
          </a:prstGeom>
        </p:spPr>
      </p:pic>
    </p:spTree>
    <p:extLst>
      <p:ext uri="{BB962C8B-B14F-4D97-AF65-F5344CB8AC3E}">
        <p14:creationId xmlns:p14="http://schemas.microsoft.com/office/powerpoint/2010/main" val="2856349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95600" y="30714"/>
            <a:ext cx="8667750" cy="6210300"/>
          </a:xfrm>
          <a:prstGeom prst="rect">
            <a:avLst/>
          </a:prstGeom>
        </p:spPr>
      </p:pic>
    </p:spTree>
    <p:extLst>
      <p:ext uri="{BB962C8B-B14F-4D97-AF65-F5344CB8AC3E}">
        <p14:creationId xmlns:p14="http://schemas.microsoft.com/office/powerpoint/2010/main" val="452061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43472" y="0"/>
            <a:ext cx="6912768" cy="3147028"/>
          </a:xfrm>
          <a:prstGeom prst="rect">
            <a:avLst/>
          </a:prstGeom>
        </p:spPr>
      </p:pic>
      <p:pic>
        <p:nvPicPr>
          <p:cNvPr id="3" name="Imagen 2"/>
          <p:cNvPicPr>
            <a:picLocks noChangeAspect="1"/>
          </p:cNvPicPr>
          <p:nvPr/>
        </p:nvPicPr>
        <p:blipFill>
          <a:blip r:embed="rId3"/>
          <a:stretch>
            <a:fillRect/>
          </a:stretch>
        </p:blipFill>
        <p:spPr>
          <a:xfrm>
            <a:off x="5279232" y="2708920"/>
            <a:ext cx="6912768" cy="3924916"/>
          </a:xfrm>
          <a:prstGeom prst="rect">
            <a:avLst/>
          </a:prstGeom>
        </p:spPr>
      </p:pic>
    </p:spTree>
    <p:extLst>
      <p:ext uri="{BB962C8B-B14F-4D97-AF65-F5344CB8AC3E}">
        <p14:creationId xmlns:p14="http://schemas.microsoft.com/office/powerpoint/2010/main" val="2326619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95600" y="1988840"/>
            <a:ext cx="8582025" cy="1600200"/>
          </a:xfrm>
          <a:prstGeom prst="rect">
            <a:avLst/>
          </a:prstGeom>
        </p:spPr>
      </p:pic>
    </p:spTree>
    <p:extLst>
      <p:ext uri="{BB962C8B-B14F-4D97-AF65-F5344CB8AC3E}">
        <p14:creationId xmlns:p14="http://schemas.microsoft.com/office/powerpoint/2010/main" val="3508876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231231" y="3933056"/>
            <a:ext cx="89289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CO" sz="3600" b="0" i="0" u="none" strike="noStrike" kern="1200" cap="none" spc="0" normalizeH="0" baseline="0" noProof="0" dirty="0">
                <a:ln>
                  <a:noFill/>
                </a:ln>
                <a:solidFill>
                  <a:srgbClr val="375160"/>
                </a:solidFill>
                <a:effectLst/>
                <a:uLnTx/>
                <a:uFillTx/>
                <a:latin typeface="Impact" panose="020B0806030902050204" pitchFamily="34" charset="0"/>
                <a:ea typeface="+mn-ea"/>
                <a:cs typeface="+mn-cs"/>
              </a:rPr>
              <a:t>CONCLUSIONES</a:t>
            </a:r>
            <a:endParaRPr kumimoji="0" lang="es-CO" sz="2800" b="0" i="0" u="none" strike="noStrike" kern="1200" cap="none" spc="0" normalizeH="0" baseline="0" noProof="0" dirty="0">
              <a:ln>
                <a:noFill/>
              </a:ln>
              <a:solidFill>
                <a:srgbClr val="375160"/>
              </a:solidFill>
              <a:effectLst/>
              <a:uLnTx/>
              <a:uFillTx/>
              <a:latin typeface="Impact" panose="020B0806030902050204" pitchFamily="34" charset="0"/>
              <a:ea typeface="+mn-ea"/>
              <a:cs typeface="+mn-cs"/>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147505"/>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15480" y="142315"/>
            <a:ext cx="10657184" cy="4832092"/>
          </a:xfrm>
          <a:prstGeom prst="rect">
            <a:avLst/>
          </a:prstGeom>
          <a:noFill/>
        </p:spPr>
        <p:txBody>
          <a:bodyPr wrap="square" rtlCol="0">
            <a:spAutoFit/>
          </a:bodyPr>
          <a:lstStyle/>
          <a:p>
            <a:pPr marL="285750" lvl="0" indent="-285750" algn="just">
              <a:buClr>
                <a:schemeClr val="accent1">
                  <a:lumMod val="75000"/>
                </a:schemeClr>
              </a:buClr>
              <a:buFontTx/>
              <a:buChar char="-"/>
            </a:pPr>
            <a:r>
              <a:rPr lang="es-CO" sz="2800" dirty="0">
                <a:solidFill>
                  <a:srgbClr val="375160"/>
                </a:solidFill>
                <a:latin typeface="Bell MT" panose="02020503060305020303" pitchFamily="18" charset="0"/>
              </a:rPr>
              <a:t>La cuenca del océano Pacifico registra condiciones de neutralidad, a la fecha. Las proyecciones en el mediano plazo estiman continuidad en condiciones neutras, durante el primer semestre de 2017.</a:t>
            </a:r>
          </a:p>
          <a:p>
            <a:pPr marL="285750" lvl="0" indent="-285750" algn="just">
              <a:buClr>
                <a:schemeClr val="accent1">
                  <a:lumMod val="75000"/>
                </a:schemeClr>
              </a:buClr>
              <a:buFontTx/>
              <a:buChar char="-"/>
            </a:pPr>
            <a:endParaRPr lang="es-CO" sz="2800" dirty="0">
              <a:solidFill>
                <a:srgbClr val="375160"/>
              </a:solidFill>
              <a:latin typeface="Bell MT" panose="02020503060305020303" pitchFamily="18" charset="0"/>
            </a:endParaRPr>
          </a:p>
          <a:p>
            <a:pPr marL="285750" lvl="0" indent="-285750" algn="just">
              <a:buClr>
                <a:schemeClr val="accent1">
                  <a:lumMod val="75000"/>
                </a:schemeClr>
              </a:buClr>
              <a:buFontTx/>
              <a:buChar char="-"/>
            </a:pPr>
            <a:r>
              <a:rPr lang="es-CO" sz="2800" dirty="0">
                <a:solidFill>
                  <a:srgbClr val="375160"/>
                </a:solidFill>
                <a:latin typeface="Bell MT" panose="02020503060305020303" pitchFamily="18" charset="0"/>
              </a:rPr>
              <a:t>Los niveles de los principales ríos del país se encuentran en valores medios; sin embargo, ha habido algunas afectaciones en incrementos de niveles, pero asociados con precipitaciones intensas, en la escala de Tiempo meteorológico, en zonas de alta pendiente. </a:t>
            </a:r>
          </a:p>
          <a:p>
            <a:pPr marL="285750" lvl="0" indent="-285750" algn="just">
              <a:buClr>
                <a:schemeClr val="accent1">
                  <a:lumMod val="75000"/>
                </a:schemeClr>
              </a:buClr>
              <a:buFontTx/>
              <a:buChar char="-"/>
            </a:pPr>
            <a:endParaRPr lang="es-CO" sz="2800" dirty="0">
              <a:solidFill>
                <a:srgbClr val="375160"/>
              </a:solidFill>
              <a:latin typeface="Bell MT" panose="02020503060305020303" pitchFamily="18" charset="0"/>
            </a:endParaRPr>
          </a:p>
          <a:p>
            <a:pPr marL="342900" lvl="0" indent="-342900" algn="just">
              <a:buClr>
                <a:schemeClr val="accent1">
                  <a:lumMod val="75000"/>
                </a:schemeClr>
              </a:buClr>
              <a:buFontTx/>
              <a:buChar char="-"/>
            </a:pPr>
            <a:r>
              <a:rPr lang="es-CO" sz="2800" dirty="0">
                <a:solidFill>
                  <a:srgbClr val="375160"/>
                </a:solidFill>
                <a:latin typeface="Bell MT" panose="02020503060305020303" pitchFamily="18" charset="0"/>
              </a:rPr>
              <a:t>Las precipitaciones se estiman muy cercanas al comportamiento climatológico del trimestre mayo-junio-julio de 2017.</a:t>
            </a:r>
            <a:endParaRPr lang="es-CO" dirty="0">
              <a:solidFill>
                <a:srgbClr val="375160"/>
              </a:solidFill>
              <a:latin typeface="Myriad Pro" panose="020B0503030403020204" pitchFamily="34" charset="0"/>
            </a:endParaRPr>
          </a:p>
        </p:txBody>
      </p:sp>
    </p:spTree>
    <p:extLst>
      <p:ext uri="{BB962C8B-B14F-4D97-AF65-F5344CB8AC3E}">
        <p14:creationId xmlns:p14="http://schemas.microsoft.com/office/powerpoint/2010/main" val="186003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900" y="-21313"/>
            <a:ext cx="4764099" cy="6165304"/>
          </a:xfrm>
          <a:prstGeom prst="rect">
            <a:avLst/>
          </a:prstGeom>
        </p:spPr>
      </p:pic>
      <p:sp>
        <p:nvSpPr>
          <p:cNvPr id="6" name="Rectángulo 5"/>
          <p:cNvSpPr/>
          <p:nvPr/>
        </p:nvSpPr>
        <p:spPr>
          <a:xfrm>
            <a:off x="623392" y="6420957"/>
            <a:ext cx="7020780" cy="437043"/>
          </a:xfrm>
          <a:prstGeom prst="rect">
            <a:avLst/>
          </a:prstGeom>
          <a:noFill/>
        </p:spPr>
        <p:txBody>
          <a:bodyPr wrap="square" lIns="91440" tIns="45720" rIns="91440" bIns="45720">
            <a:spAutoFit/>
          </a:bodyPr>
          <a:lstStyle/>
          <a:p>
            <a:pPr lvl="1" algn="ctr">
              <a:lnSpc>
                <a:spcPct val="70000"/>
              </a:lnSpc>
            </a:pPr>
            <a:r>
              <a:rPr lang="es-ES" sz="3200" dirty="0">
                <a:ln w="0"/>
                <a:solidFill>
                  <a:srgbClr val="375160"/>
                </a:solidFill>
                <a:latin typeface="Impact" panose="020B0806030902050204" pitchFamily="34" charset="0"/>
              </a:rPr>
              <a:t>ANOMALÍA DE LA PRECIPITACIÓN - 2017</a:t>
            </a:r>
            <a:endParaRPr lang="es-ES" sz="3200" dirty="0">
              <a:ln w="0"/>
              <a:solidFill>
                <a:srgbClr val="85B98B"/>
              </a:solidFill>
              <a:latin typeface="Impact" panose="020B0806030902050204" pitchFamily="34" charset="0"/>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56" y="0"/>
            <a:ext cx="4752528" cy="6150330"/>
          </a:xfrm>
          <a:prstGeom prst="rect">
            <a:avLst/>
          </a:prstGeom>
        </p:spPr>
      </p:pic>
      <p:sp>
        <p:nvSpPr>
          <p:cNvPr id="9" name="Rectángulo 8"/>
          <p:cNvSpPr/>
          <p:nvPr/>
        </p:nvSpPr>
        <p:spPr>
          <a:xfrm>
            <a:off x="4133782" y="692696"/>
            <a:ext cx="1656184" cy="361637"/>
          </a:xfrm>
          <a:prstGeom prst="rect">
            <a:avLst/>
          </a:prstGeom>
        </p:spPr>
        <p:txBody>
          <a:bodyPr wrap="square">
            <a:spAutoFit/>
          </a:bodyPr>
          <a:lstStyle/>
          <a:p>
            <a:pPr lvl="1" algn="ctr">
              <a:lnSpc>
                <a:spcPct val="70000"/>
              </a:lnSpc>
            </a:pPr>
            <a:r>
              <a:rPr lang="es-ES" sz="2500" dirty="0">
                <a:ln w="0"/>
                <a:latin typeface="Impact" panose="020B0806030902050204" pitchFamily="34" charset="0"/>
              </a:rPr>
              <a:t>Marzo</a:t>
            </a:r>
          </a:p>
        </p:txBody>
      </p:sp>
      <p:sp>
        <p:nvSpPr>
          <p:cNvPr id="10" name="Rectángulo 9"/>
          <p:cNvSpPr/>
          <p:nvPr/>
        </p:nvSpPr>
        <p:spPr>
          <a:xfrm>
            <a:off x="9984432" y="636245"/>
            <a:ext cx="1656184" cy="361637"/>
          </a:xfrm>
          <a:prstGeom prst="rect">
            <a:avLst/>
          </a:prstGeom>
        </p:spPr>
        <p:txBody>
          <a:bodyPr wrap="square">
            <a:spAutoFit/>
          </a:bodyPr>
          <a:lstStyle/>
          <a:p>
            <a:pPr lvl="1" algn="ctr">
              <a:lnSpc>
                <a:spcPct val="70000"/>
              </a:lnSpc>
            </a:pPr>
            <a:r>
              <a:rPr lang="es-ES" sz="2500" dirty="0">
                <a:ln w="0"/>
                <a:latin typeface="Impact" panose="020B0806030902050204" pitchFamily="34" charset="0"/>
              </a:rPr>
              <a:t>Abril</a:t>
            </a:r>
          </a:p>
        </p:txBody>
      </p:sp>
    </p:spTree>
    <p:extLst>
      <p:ext uri="{BB962C8B-B14F-4D97-AF65-F5344CB8AC3E}">
        <p14:creationId xmlns:p14="http://schemas.microsoft.com/office/powerpoint/2010/main" val="3771061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logos-redes.png"/>
          <p:cNvPicPr>
            <a:picLocks noChangeAspect="1"/>
          </p:cNvPicPr>
          <p:nvPr/>
        </p:nvPicPr>
        <p:blipFill rotWithShape="1">
          <a:blip r:embed="rId2">
            <a:extLst>
              <a:ext uri="{28A0092B-C50C-407E-A947-70E740481C1C}">
                <a14:useLocalDpi xmlns:a14="http://schemas.microsoft.com/office/drawing/2010/main" val="0"/>
              </a:ext>
            </a:extLst>
          </a:blip>
          <a:srcRect t="6374" b="68666"/>
          <a:stretch/>
        </p:blipFill>
        <p:spPr>
          <a:xfrm>
            <a:off x="1559496" y="4511424"/>
            <a:ext cx="3409056" cy="759477"/>
          </a:xfrm>
          <a:prstGeom prst="rect">
            <a:avLst/>
          </a:prstGeom>
          <a:effectLst>
            <a:outerShdw blurRad="50800" dist="38100" dir="2700000" algn="tl" rotWithShape="0">
              <a:prstClr val="black">
                <a:alpha val="40000"/>
              </a:prstClr>
            </a:outerShdw>
          </a:effectLst>
        </p:spPr>
      </p:pic>
      <p:sp>
        <p:nvSpPr>
          <p:cNvPr id="5" name="TextBox 2"/>
          <p:cNvSpPr txBox="1"/>
          <p:nvPr/>
        </p:nvSpPr>
        <p:spPr>
          <a:xfrm>
            <a:off x="1788049" y="3087968"/>
            <a:ext cx="4908176" cy="830997"/>
          </a:xfrm>
          <a:prstGeom prst="rect">
            <a:avLst/>
          </a:prstGeom>
          <a:noFill/>
          <a:effectLst/>
        </p:spPr>
        <p:txBody>
          <a:bodyPr wrap="square" rtlCol="0">
            <a:spAutoFit/>
          </a:bodyPr>
          <a:lstStyle/>
          <a:p>
            <a:r>
              <a:rPr lang="es-MX" sz="4800" b="1" dirty="0">
                <a:ln w="76200">
                  <a:solidFill>
                    <a:schemeClr val="bg1"/>
                  </a:solidFill>
                </a:ln>
                <a:solidFill>
                  <a:schemeClr val="bg1"/>
                </a:solidFill>
                <a:effectLst>
                  <a:outerShdw blurRad="38100" dist="38100" dir="2700000" algn="tl">
                    <a:srgbClr val="000000">
                      <a:alpha val="43137"/>
                    </a:srgbClr>
                  </a:outerShdw>
                </a:effectLst>
                <a:latin typeface="Franklin Gothic Demi" panose="020B0703020102020204" pitchFamily="34" charset="0"/>
              </a:rPr>
              <a:t>REDES SOCIALES</a:t>
            </a:r>
          </a:p>
        </p:txBody>
      </p:sp>
      <p:pic>
        <p:nvPicPr>
          <p:cNvPr id="6" name="Picture 1" descr="logos-redes.png"/>
          <p:cNvPicPr>
            <a:picLocks noChangeAspect="1"/>
          </p:cNvPicPr>
          <p:nvPr/>
        </p:nvPicPr>
        <p:blipFill rotWithShape="1">
          <a:blip r:embed="rId2">
            <a:extLst>
              <a:ext uri="{28A0092B-C50C-407E-A947-70E740481C1C}">
                <a14:useLocalDpi xmlns:a14="http://schemas.microsoft.com/office/drawing/2010/main" val="0"/>
              </a:ext>
            </a:extLst>
          </a:blip>
          <a:srcRect t="36473" b="38567"/>
          <a:stretch/>
        </p:blipFill>
        <p:spPr>
          <a:xfrm>
            <a:off x="4455321" y="4515906"/>
            <a:ext cx="3409056" cy="759477"/>
          </a:xfrm>
          <a:prstGeom prst="rect">
            <a:avLst/>
          </a:prstGeom>
          <a:effectLst>
            <a:outerShdw blurRad="50800" dist="38100" dir="2700000" algn="tl" rotWithShape="0">
              <a:prstClr val="black">
                <a:alpha val="40000"/>
              </a:prstClr>
            </a:outerShdw>
          </a:effectLst>
        </p:spPr>
      </p:pic>
      <p:pic>
        <p:nvPicPr>
          <p:cNvPr id="7" name="Picture 1" descr="logos-redes.png"/>
          <p:cNvPicPr>
            <a:picLocks noChangeAspect="1"/>
          </p:cNvPicPr>
          <p:nvPr/>
        </p:nvPicPr>
        <p:blipFill rotWithShape="1">
          <a:blip r:embed="rId2">
            <a:extLst>
              <a:ext uri="{28A0092B-C50C-407E-A947-70E740481C1C}">
                <a14:useLocalDpi xmlns:a14="http://schemas.microsoft.com/office/drawing/2010/main" val="0"/>
              </a:ext>
            </a:extLst>
          </a:blip>
          <a:srcRect t="66205" b="8835"/>
          <a:stretch/>
        </p:blipFill>
        <p:spPr>
          <a:xfrm>
            <a:off x="7810590" y="4502459"/>
            <a:ext cx="3409056" cy="759477"/>
          </a:xfrm>
          <a:prstGeom prst="rect">
            <a:avLst/>
          </a:prstGeom>
          <a:effectLst>
            <a:outerShdw blurRad="50800" dist="38100" dir="2700000" algn="tl" rotWithShape="0">
              <a:prstClr val="black">
                <a:alpha val="40000"/>
              </a:prstClr>
            </a:outerShdw>
          </a:effectLst>
        </p:spPr>
      </p:pic>
      <p:cxnSp>
        <p:nvCxnSpPr>
          <p:cNvPr id="8" name="Conector recto 7"/>
          <p:cNvCxnSpPr/>
          <p:nvPr/>
        </p:nvCxnSpPr>
        <p:spPr>
          <a:xfrm>
            <a:off x="1271464" y="3247400"/>
            <a:ext cx="10920536"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1843045" y="2632429"/>
            <a:ext cx="3314562" cy="584775"/>
          </a:xfrm>
          <a:prstGeom prst="rect">
            <a:avLst/>
          </a:prstGeom>
        </p:spPr>
        <p:txBody>
          <a:bodyPr wrap="none">
            <a:spAutoFit/>
          </a:bodyPr>
          <a:lstStyle/>
          <a:p>
            <a:r>
              <a:rPr lang="es-MX" sz="3200" dirty="0">
                <a:ln w="76200">
                  <a:solidFill>
                    <a:schemeClr val="bg1"/>
                  </a:solidFill>
                </a:ln>
                <a:solidFill>
                  <a:schemeClr val="bg1"/>
                </a:solidFill>
                <a:effectLst>
                  <a:outerShdw blurRad="38100" dist="38100" dir="2700000" algn="tl">
                    <a:srgbClr val="000000">
                      <a:alpha val="43137"/>
                    </a:srgbClr>
                  </a:outerShdw>
                </a:effectLst>
                <a:latin typeface="Franklin Gothic Book" panose="020B0503020102020204" pitchFamily="34" charset="0"/>
              </a:rPr>
              <a:t>VISITA NUESTRAS </a:t>
            </a:r>
            <a:endParaRPr lang="es-CO" sz="3200" dirty="0">
              <a:ln w="76200">
                <a:solidFill>
                  <a:schemeClr val="bg1"/>
                </a:solidFill>
              </a:ln>
              <a:solidFill>
                <a:schemeClr val="bg1"/>
              </a:solidFill>
              <a:effectLst>
                <a:outerShdw blurRad="38100" dist="38100" dir="2700000" algn="tl">
                  <a:srgbClr val="000000">
                    <a:alpha val="43137"/>
                  </a:srgbClr>
                </a:outerShdw>
              </a:effectLst>
              <a:latin typeface="Franklin Gothic Book" panose="020B0503020102020204" pitchFamily="34" charset="0"/>
            </a:endParaRPr>
          </a:p>
        </p:txBody>
      </p:sp>
      <p:sp>
        <p:nvSpPr>
          <p:cNvPr id="10" name="TextBox 2"/>
          <p:cNvSpPr txBox="1"/>
          <p:nvPr/>
        </p:nvSpPr>
        <p:spPr>
          <a:xfrm>
            <a:off x="1792531" y="3092451"/>
            <a:ext cx="4957481" cy="830997"/>
          </a:xfrm>
          <a:prstGeom prst="rect">
            <a:avLst/>
          </a:prstGeom>
          <a:noFill/>
          <a:effectLst/>
        </p:spPr>
        <p:txBody>
          <a:bodyPr wrap="square" rtlCol="0">
            <a:spAutoFit/>
          </a:bodyPr>
          <a:lstStyle/>
          <a:p>
            <a:r>
              <a:rPr lang="es-MX" sz="4800" b="1" dirty="0">
                <a:ln/>
                <a:solidFill>
                  <a:schemeClr val="accent1">
                    <a:lumMod val="50000"/>
                  </a:schemeClr>
                </a:solidFill>
                <a:latin typeface="Franklin Gothic Demi" panose="020B0703020102020204" pitchFamily="34" charset="0"/>
              </a:rPr>
              <a:t>REDES SOCIALES</a:t>
            </a:r>
          </a:p>
        </p:txBody>
      </p:sp>
      <p:sp>
        <p:nvSpPr>
          <p:cNvPr id="11" name="Rectángulo 10"/>
          <p:cNvSpPr/>
          <p:nvPr/>
        </p:nvSpPr>
        <p:spPr>
          <a:xfrm>
            <a:off x="1847528" y="2636912"/>
            <a:ext cx="3314562" cy="584775"/>
          </a:xfrm>
          <a:prstGeom prst="rect">
            <a:avLst/>
          </a:prstGeom>
        </p:spPr>
        <p:txBody>
          <a:bodyPr wrap="none">
            <a:spAutoFit/>
          </a:bodyPr>
          <a:lstStyle/>
          <a:p>
            <a:r>
              <a:rPr lang="es-MX" sz="3200" dirty="0">
                <a:ln/>
                <a:solidFill>
                  <a:schemeClr val="accent1">
                    <a:lumMod val="50000"/>
                  </a:schemeClr>
                </a:solidFill>
                <a:latin typeface="Franklin Gothic Book" panose="020B0503020102020204" pitchFamily="34" charset="0"/>
              </a:rPr>
              <a:t>VISITA NUESTRAS </a:t>
            </a:r>
            <a:endParaRPr lang="es-CO" sz="3200" dirty="0">
              <a:latin typeface="Franklin Gothic Book" panose="020B0503020102020204" pitchFamily="34" charset="0"/>
            </a:endParaRPr>
          </a:p>
        </p:txBody>
      </p:sp>
    </p:spTree>
    <p:extLst>
      <p:ext uri="{BB962C8B-B14F-4D97-AF65-F5344CB8AC3E}">
        <p14:creationId xmlns:p14="http://schemas.microsoft.com/office/powerpoint/2010/main" val="1829329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35560" y="3700163"/>
            <a:ext cx="9255405" cy="536494"/>
          </a:xfrm>
          <a:prstGeom prst="rect">
            <a:avLst/>
          </a:prstGeom>
          <a:noFill/>
        </p:spPr>
        <p:txBody>
          <a:bodyPr wrap="square" rtlCol="0">
            <a:spAutoFit/>
          </a:bodyPr>
          <a:lstStyle/>
          <a:p>
            <a:pPr algn="ctr">
              <a:lnSpc>
                <a:spcPct val="80000"/>
              </a:lnSpc>
            </a:pPr>
            <a:r>
              <a:rPr lang="es-CO" sz="3600" b="1" dirty="0">
                <a:solidFill>
                  <a:srgbClr val="375160"/>
                </a:solidFill>
                <a:latin typeface="Impact" panose="020B0806030902050204" pitchFamily="34" charset="0"/>
              </a:rPr>
              <a:t>GRACIAS POR SU ATENCIÓN</a:t>
            </a:r>
          </a:p>
        </p:txBody>
      </p:sp>
      <p:sp>
        <p:nvSpPr>
          <p:cNvPr id="3" name="CuadroTexto 2"/>
          <p:cNvSpPr txBox="1"/>
          <p:nvPr/>
        </p:nvSpPr>
        <p:spPr>
          <a:xfrm>
            <a:off x="4896327" y="4230183"/>
            <a:ext cx="3598806" cy="461793"/>
          </a:xfrm>
          <a:prstGeom prst="rect">
            <a:avLst/>
          </a:prstGeom>
          <a:noFill/>
        </p:spPr>
        <p:txBody>
          <a:bodyPr wrap="none" rtlCol="0">
            <a:spAutoFit/>
          </a:bodyPr>
          <a:lstStyle/>
          <a:p>
            <a:pPr algn="ctr">
              <a:lnSpc>
                <a:spcPct val="80000"/>
              </a:lnSpc>
            </a:pPr>
            <a:r>
              <a:rPr lang="es-CO" sz="3000" dirty="0">
                <a:solidFill>
                  <a:srgbClr val="375160"/>
                </a:solidFill>
                <a:latin typeface="Myriad Pro" panose="020B0503030403020204" pitchFamily="34" charset="0"/>
              </a:rPr>
              <a:t>www.ideam.gov.co</a:t>
            </a:r>
          </a:p>
        </p:txBody>
      </p:sp>
      <p:cxnSp>
        <p:nvCxnSpPr>
          <p:cNvPr id="4" name="Conector recto 3"/>
          <p:cNvCxnSpPr/>
          <p:nvPr/>
        </p:nvCxnSpPr>
        <p:spPr>
          <a:xfrm>
            <a:off x="1199456" y="4209938"/>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5399747" y="2782587"/>
            <a:ext cx="2727029" cy="461665"/>
          </a:xfrm>
          <a:prstGeom prst="rect">
            <a:avLst/>
          </a:prstGeom>
          <a:noFill/>
        </p:spPr>
        <p:txBody>
          <a:bodyPr wrap="none" rtlCol="0">
            <a:spAutoFit/>
          </a:bodyPr>
          <a:lstStyle/>
          <a:p>
            <a:pPr algn="ctr">
              <a:lnSpc>
                <a:spcPct val="80000"/>
              </a:lnSpc>
            </a:pPr>
            <a:r>
              <a:rPr lang="es-CO" sz="3000" dirty="0">
                <a:solidFill>
                  <a:srgbClr val="375160"/>
                </a:solidFill>
                <a:latin typeface="Myriad Pro" panose="020B0503030403020204" pitchFamily="34" charset="0"/>
              </a:rPr>
              <a:t>llopez@ideam.gov.co</a:t>
            </a:r>
          </a:p>
        </p:txBody>
      </p:sp>
    </p:spTree>
    <p:extLst>
      <p:ext uri="{BB962C8B-B14F-4D97-AF65-F5344CB8AC3E}">
        <p14:creationId xmlns:p14="http://schemas.microsoft.com/office/powerpoint/2010/main" val="48268905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879891"/>
            <a:ext cx="8856984" cy="758606"/>
          </a:xfrm>
          <a:prstGeom prst="rect">
            <a:avLst/>
          </a:prstGeom>
          <a:noFill/>
        </p:spPr>
        <p:txBody>
          <a:bodyPr wrap="square" rtlCol="0">
            <a:spAutoFit/>
          </a:bodyPr>
          <a:lstStyle/>
          <a:p>
            <a:pPr algn="ctr">
              <a:lnSpc>
                <a:spcPct val="80000"/>
              </a:lnSpc>
            </a:pPr>
            <a:r>
              <a:rPr lang="es-CO" sz="5400" dirty="0">
                <a:solidFill>
                  <a:srgbClr val="375160"/>
                </a:solidFill>
                <a:latin typeface="Impact" panose="020B0806030902050204" pitchFamily="34" charset="0"/>
              </a:rPr>
              <a:t>2. CONDICIONES ACTUALES </a:t>
            </a:r>
          </a:p>
        </p:txBody>
      </p:sp>
    </p:spTree>
    <p:extLst>
      <p:ext uri="{BB962C8B-B14F-4D97-AF65-F5344CB8AC3E}">
        <p14:creationId xmlns:p14="http://schemas.microsoft.com/office/powerpoint/2010/main" val="190201937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59496" y="260648"/>
            <a:ext cx="9677400" cy="5943600"/>
          </a:xfrm>
          <a:prstGeom prst="rect">
            <a:avLst/>
          </a:prstGeom>
        </p:spPr>
      </p:pic>
    </p:spTree>
    <p:extLst>
      <p:ext uri="{BB962C8B-B14F-4D97-AF65-F5344CB8AC3E}">
        <p14:creationId xmlns:p14="http://schemas.microsoft.com/office/powerpoint/2010/main" val="1349622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608" y="116632"/>
            <a:ext cx="8136904" cy="6474310"/>
          </a:xfrm>
          <a:prstGeom prst="rect">
            <a:avLst/>
          </a:prstGeom>
        </p:spPr>
      </p:pic>
    </p:spTree>
    <p:extLst>
      <p:ext uri="{BB962C8B-B14F-4D97-AF65-F5344CB8AC3E}">
        <p14:creationId xmlns:p14="http://schemas.microsoft.com/office/powerpoint/2010/main" val="491160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279576" y="332656"/>
            <a:ext cx="9004914" cy="5393325"/>
          </a:xfrm>
          <a:prstGeom prst="rect">
            <a:avLst/>
          </a:prstGeom>
        </p:spPr>
      </p:pic>
    </p:spTree>
    <p:extLst>
      <p:ext uri="{BB962C8B-B14F-4D97-AF65-F5344CB8AC3E}">
        <p14:creationId xmlns:p14="http://schemas.microsoft.com/office/powerpoint/2010/main" val="2470336022"/>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15491</TotalTime>
  <Words>681</Words>
  <Application>Microsoft Office PowerPoint</Application>
  <PresentationFormat>Panorámica</PresentationFormat>
  <Paragraphs>290</Paragraphs>
  <Slides>51</Slides>
  <Notes>3</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51</vt:i4>
      </vt:variant>
    </vt:vector>
  </HeadingPairs>
  <TitlesOfParts>
    <vt:vector size="64" baseType="lpstr">
      <vt:lpstr>Arial</vt:lpstr>
      <vt:lpstr>Bell MT</vt:lpstr>
      <vt:lpstr>Calibri</vt:lpstr>
      <vt:lpstr>Franklin Gothic Book</vt:lpstr>
      <vt:lpstr>Franklin Gothic Demi</vt:lpstr>
      <vt:lpstr>Impact</vt:lpstr>
      <vt:lpstr>Myriad Pro</vt:lpstr>
      <vt:lpstr>Times</vt:lpstr>
      <vt:lpstr>Times New Roman</vt:lpstr>
      <vt:lpstr>Verdana</vt:lpstr>
      <vt:lpstr>WenQuanYi Micro Hei</vt:lpstr>
      <vt:lpstr>Wingdings 2</vt:lpstr>
      <vt:lpstr>HDOfficeLightV0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Roberto Garcia Murillo</dc:creator>
  <cp:lastModifiedBy>Alberto Olarte</cp:lastModifiedBy>
  <cp:revision>951</cp:revision>
  <dcterms:created xsi:type="dcterms:W3CDTF">2016-03-02T18:06:28Z</dcterms:created>
  <dcterms:modified xsi:type="dcterms:W3CDTF">2017-05-04T13:31:12Z</dcterms:modified>
</cp:coreProperties>
</file>