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584" r:id="rId2"/>
    <p:sldId id="674" r:id="rId3"/>
    <p:sldId id="716" r:id="rId4"/>
    <p:sldId id="766" r:id="rId5"/>
    <p:sldId id="769" r:id="rId6"/>
    <p:sldId id="719" r:id="rId7"/>
    <p:sldId id="720" r:id="rId8"/>
    <p:sldId id="721" r:id="rId9"/>
    <p:sldId id="765" r:id="rId10"/>
    <p:sldId id="771" r:id="rId11"/>
    <p:sldId id="723" r:id="rId12"/>
    <p:sldId id="724" r:id="rId13"/>
    <p:sldId id="749" r:id="rId14"/>
    <p:sldId id="750" r:id="rId15"/>
    <p:sldId id="751" r:id="rId16"/>
    <p:sldId id="728" r:id="rId17"/>
    <p:sldId id="747" r:id="rId18"/>
    <p:sldId id="767" r:id="rId19"/>
    <p:sldId id="770" r:id="rId20"/>
    <p:sldId id="734" r:id="rId21"/>
    <p:sldId id="752" r:id="rId22"/>
    <p:sldId id="754" r:id="rId23"/>
    <p:sldId id="755" r:id="rId24"/>
    <p:sldId id="739" r:id="rId25"/>
    <p:sldId id="756" r:id="rId26"/>
    <p:sldId id="757" r:id="rId27"/>
    <p:sldId id="758" r:id="rId28"/>
    <p:sldId id="740" r:id="rId29"/>
    <p:sldId id="742" r:id="rId30"/>
    <p:sldId id="743" r:id="rId31"/>
    <p:sldId id="744" r:id="rId32"/>
    <p:sldId id="745" r:id="rId33"/>
    <p:sldId id="746" r:id="rId34"/>
  </p:sldIdLst>
  <p:sldSz cx="9144000" cy="6858000" type="screen4x3"/>
  <p:notesSz cx="7010400" cy="92964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3B07"/>
    <a:srgbClr val="FF6600"/>
    <a:srgbClr val="0000FF"/>
    <a:srgbClr val="CC9900"/>
    <a:srgbClr val="B8C412"/>
    <a:srgbClr val="C3997F"/>
    <a:srgbClr val="0033CC"/>
    <a:srgbClr val="7CADD3"/>
    <a:srgbClr val="569DCF"/>
    <a:srgbClr val="C900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49" autoAdjust="0"/>
    <p:restoredTop sz="86927" autoAdjust="0"/>
  </p:normalViewPr>
  <p:slideViewPr>
    <p:cSldViewPr>
      <p:cViewPr varScale="1">
        <p:scale>
          <a:sx n="115" d="100"/>
          <a:sy n="115" d="100"/>
        </p:scale>
        <p:origin x="976" y="184"/>
      </p:cViewPr>
      <p:guideLst>
        <p:guide orient="horz" pos="2160"/>
        <p:guide pos="2880"/>
      </p:guideLst>
    </p:cSldViewPr>
  </p:slideViewPr>
  <p:outlineViewPr>
    <p:cViewPr>
      <p:scale>
        <a:sx n="33" d="100"/>
        <a:sy n="33" d="100"/>
      </p:scale>
      <p:origin x="0" y="576"/>
    </p:cViewPr>
  </p:outlineViewPr>
  <p:notesTextViewPr>
    <p:cViewPr>
      <p:scale>
        <a:sx n="1" d="1"/>
        <a:sy n="1" d="1"/>
      </p:scale>
      <p:origin x="0" y="0"/>
    </p:cViewPr>
  </p:notesTextViewPr>
  <p:sorterViewPr>
    <p:cViewPr>
      <p:scale>
        <a:sx n="100" d="100"/>
        <a:sy n="100" d="100"/>
      </p:scale>
      <p:origin x="0" y="-468"/>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handoutMaster" Target="handoutMasters/handout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s-CO"/>
          </a:p>
        </p:txBody>
      </p:sp>
      <p:sp>
        <p:nvSpPr>
          <p:cNvPr id="3" name="Marcador de fecha 2"/>
          <p:cNvSpPr>
            <a:spLocks noGrp="1"/>
          </p:cNvSpPr>
          <p:nvPr>
            <p:ph type="dt" sz="quarter" idx="1"/>
          </p:nvPr>
        </p:nvSpPr>
        <p:spPr>
          <a:xfrm>
            <a:off x="3970938" y="1"/>
            <a:ext cx="3037840" cy="466434"/>
          </a:xfrm>
          <a:prstGeom prst="rect">
            <a:avLst/>
          </a:prstGeom>
        </p:spPr>
        <p:txBody>
          <a:bodyPr vert="horz" lIns="93177" tIns="46589" rIns="93177" bIns="46589" rtlCol="0"/>
          <a:lstStyle>
            <a:lvl1pPr algn="r">
              <a:defRPr sz="1200"/>
            </a:lvl1pPr>
          </a:lstStyle>
          <a:p>
            <a:fld id="{7E80974B-7F9B-4941-8DD4-D6996C4368FE}" type="datetimeFigureOut">
              <a:rPr lang="es-CO" smtClean="0"/>
              <a:t>12/01/17</a:t>
            </a:fld>
            <a:endParaRPr lang="es-CO"/>
          </a:p>
        </p:txBody>
      </p:sp>
      <p:sp>
        <p:nvSpPr>
          <p:cNvPr id="4" name="Marcador de pie de página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s-CO"/>
          </a:p>
        </p:txBody>
      </p:sp>
      <p:sp>
        <p:nvSpPr>
          <p:cNvPr id="5" name="Marcador de número de diapositiva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927586FF-12BB-4DC2-AFD6-12D4880F8A37}" type="slidenum">
              <a:rPr lang="es-CO" smtClean="0"/>
              <a:t>‹#›</a:t>
            </a:fld>
            <a:endParaRPr lang="es-CO"/>
          </a:p>
        </p:txBody>
      </p:sp>
    </p:spTree>
    <p:extLst>
      <p:ext uri="{BB962C8B-B14F-4D97-AF65-F5344CB8AC3E}">
        <p14:creationId xmlns:p14="http://schemas.microsoft.com/office/powerpoint/2010/main" val="35418739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s-CO"/>
          </a:p>
        </p:txBody>
      </p:sp>
      <p:sp>
        <p:nvSpPr>
          <p:cNvPr id="3" name="2 Marcador de fecha"/>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494ABAD2-B168-4778-95F9-D7A4E74F4A8B}" type="datetimeFigureOut">
              <a:rPr lang="es-CO" smtClean="0"/>
              <a:t>12/01/17</a:t>
            </a:fld>
            <a:endParaRPr lang="es-CO"/>
          </a:p>
        </p:txBody>
      </p:sp>
      <p:sp>
        <p:nvSpPr>
          <p:cNvPr id="4" name="3 Marcador de imagen de diapositiva"/>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s-CO"/>
          </a:p>
        </p:txBody>
      </p:sp>
      <p:sp>
        <p:nvSpPr>
          <p:cNvPr id="5" name="4 Marcador de notas"/>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6" name="5 Marcador de pie de página"/>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s-CO"/>
          </a:p>
        </p:txBody>
      </p:sp>
      <p:sp>
        <p:nvSpPr>
          <p:cNvPr id="7" name="6 Marcador de número de diapositiva"/>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B8639F4C-7723-4B29-BD7E-30179B25A244}" type="slidenum">
              <a:rPr lang="es-CO" smtClean="0"/>
              <a:t>‹#›</a:t>
            </a:fld>
            <a:endParaRPr lang="es-CO"/>
          </a:p>
        </p:txBody>
      </p:sp>
    </p:spTree>
    <p:extLst>
      <p:ext uri="{BB962C8B-B14F-4D97-AF65-F5344CB8AC3E}">
        <p14:creationId xmlns:p14="http://schemas.microsoft.com/office/powerpoint/2010/main" val="414671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CEB4A415-0235-B241-8C24-CCA208862151}" type="slidenum">
              <a:rPr lang="en-US" smtClean="0"/>
              <a:t>11</a:t>
            </a:fld>
            <a:endParaRPr lang="en-US"/>
          </a:p>
        </p:txBody>
      </p:sp>
    </p:spTree>
    <p:extLst>
      <p:ext uri="{BB962C8B-B14F-4D97-AF65-F5344CB8AC3E}">
        <p14:creationId xmlns:p14="http://schemas.microsoft.com/office/powerpoint/2010/main" val="704444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CEB4A415-0235-B241-8C24-CCA208862151}" type="slidenum">
              <a:rPr lang="en-US" smtClean="0"/>
              <a:t>12</a:t>
            </a:fld>
            <a:endParaRPr lang="en-US"/>
          </a:p>
        </p:txBody>
      </p:sp>
    </p:spTree>
    <p:extLst>
      <p:ext uri="{BB962C8B-B14F-4D97-AF65-F5344CB8AC3E}">
        <p14:creationId xmlns:p14="http://schemas.microsoft.com/office/powerpoint/2010/main" val="2996293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1 Marcador de imagen de diapositiva"/>
          <p:cNvSpPr>
            <a:spLocks noGrp="1" noRot="1" noChangeAspect="1" noTextEdit="1"/>
          </p:cNvSpPr>
          <p:nvPr>
            <p:ph type="sldImg"/>
          </p:nvPr>
        </p:nvSpPr>
        <p:spPr>
          <a:ln/>
        </p:spPr>
      </p:sp>
      <p:sp>
        <p:nvSpPr>
          <p:cNvPr id="49155" name="2 Marcador de notas"/>
          <p:cNvSpPr>
            <a:spLocks noGrp="1"/>
          </p:cNvSpPr>
          <p:nvPr>
            <p:ph type="body" sz="quarter" idx="1"/>
          </p:nvPr>
        </p:nvSpPr>
        <p:spPr>
          <a:noFill/>
          <a:extLst>
            <a:ext uri="{91240B29-F687-4f45-9708-019B960494DF}">
              <a14:hiddenLine xmlns:a14="http://schemas.microsoft.com/office/drawing/2010/main" xmlns="" w="9525">
                <a:solidFill>
                  <a:srgbClr val="808080"/>
                </a:solidFill>
                <a:miter lim="800000"/>
                <a:headEnd/>
                <a:tailEnd/>
              </a14:hiddenLine>
            </a:ext>
          </a:extLst>
        </p:spPr>
        <p:txBody>
          <a:bodyPr/>
          <a:lstStyle/>
          <a:p>
            <a:pPr eaLnBrk="1"/>
            <a:endParaRPr lang="es-ES" altLang="es-CO" smtClean="0">
              <a:latin typeface="Calibri" pitchFamily="34" charset="0"/>
            </a:endParaRPr>
          </a:p>
        </p:txBody>
      </p:sp>
      <p:sp>
        <p:nvSpPr>
          <p:cNvPr id="49156" name="3 Marcador de número de diapositiva"/>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p>
            <a:pPr algn="r" defTabSz="914400" fontAlgn="auto">
              <a:spcBef>
                <a:spcPts val="0"/>
              </a:spcBef>
              <a:spcAft>
                <a:spcPts val="0"/>
              </a:spcAft>
              <a:buClrTx/>
              <a:buSzTx/>
              <a:buFontTx/>
              <a:buNone/>
            </a:pPr>
            <a:fld id="{CAEF67D1-A0CF-49A2-9717-AD000BEA9677}" type="slidenum">
              <a:rPr lang="es-CO" altLang="es-CO" sz="1200">
                <a:solidFill>
                  <a:srgbClr val="000000"/>
                </a:solidFill>
                <a:latin typeface="Calibri" pitchFamily="34" charset="0"/>
                <a:ea typeface="+mn-ea"/>
                <a:cs typeface="+mn-cs"/>
              </a:rPr>
              <a:pPr algn="r" defTabSz="914400" fontAlgn="auto">
                <a:spcBef>
                  <a:spcPts val="0"/>
                </a:spcBef>
                <a:spcAft>
                  <a:spcPts val="0"/>
                </a:spcAft>
                <a:buClrTx/>
                <a:buSzTx/>
                <a:buFontTx/>
                <a:buNone/>
              </a:pPr>
              <a:t>14</a:t>
            </a:fld>
            <a:endParaRPr lang="es-CO" altLang="es-CO" sz="1200">
              <a:solidFill>
                <a:srgbClr val="000000"/>
              </a:solidFill>
              <a:latin typeface="Calibri" pitchFamily="34" charset="0"/>
              <a:ea typeface="+mn-ea"/>
              <a:cs typeface="+mn-cs"/>
            </a:endParaRPr>
          </a:p>
        </p:txBody>
      </p:sp>
    </p:spTree>
    <p:extLst>
      <p:ext uri="{BB962C8B-B14F-4D97-AF65-F5344CB8AC3E}">
        <p14:creationId xmlns:p14="http://schemas.microsoft.com/office/powerpoint/2010/main" val="542922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B8639F4C-7723-4B29-BD7E-30179B25A244}" type="slidenum">
              <a:rPr lang="es-CO" smtClean="0"/>
              <a:t>16</a:t>
            </a:fld>
            <a:endParaRPr lang="es-CO"/>
          </a:p>
        </p:txBody>
      </p:sp>
    </p:spTree>
    <p:extLst>
      <p:ext uri="{BB962C8B-B14F-4D97-AF65-F5344CB8AC3E}">
        <p14:creationId xmlns:p14="http://schemas.microsoft.com/office/powerpoint/2010/main" val="2798333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B8639F4C-7723-4B29-BD7E-30179B25A244}" type="slidenum">
              <a:rPr lang="es-CO" smtClean="0"/>
              <a:t>20</a:t>
            </a:fld>
            <a:endParaRPr lang="es-CO"/>
          </a:p>
        </p:txBody>
      </p:sp>
    </p:spTree>
    <p:extLst>
      <p:ext uri="{BB962C8B-B14F-4D97-AF65-F5344CB8AC3E}">
        <p14:creationId xmlns:p14="http://schemas.microsoft.com/office/powerpoint/2010/main" val="1256532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CO"/>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CO"/>
          </a:p>
        </p:txBody>
      </p:sp>
      <p:sp>
        <p:nvSpPr>
          <p:cNvPr id="4" name="3 Marcador de fecha"/>
          <p:cNvSpPr>
            <a:spLocks noGrp="1"/>
          </p:cNvSpPr>
          <p:nvPr>
            <p:ph type="dt" sz="half" idx="10"/>
          </p:nvPr>
        </p:nvSpPr>
        <p:spPr/>
        <p:txBody>
          <a:bodyPr/>
          <a:lstStyle/>
          <a:p>
            <a:fld id="{B55FBD86-9B51-45B8-BAF2-3C2E59F8C97D}" type="datetimeFigureOut">
              <a:rPr lang="es-CO" smtClean="0"/>
              <a:t>12/01/17</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4E18C894-9B84-4304-AFD4-407CED59E525}" type="slidenum">
              <a:rPr lang="es-CO" smtClean="0"/>
              <a:t>‹#›</a:t>
            </a:fld>
            <a:endParaRPr lang="es-CO"/>
          </a:p>
        </p:txBody>
      </p:sp>
    </p:spTree>
    <p:extLst>
      <p:ext uri="{BB962C8B-B14F-4D97-AF65-F5344CB8AC3E}">
        <p14:creationId xmlns:p14="http://schemas.microsoft.com/office/powerpoint/2010/main" val="40182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p>
            <a:fld id="{B55FBD86-9B51-45B8-BAF2-3C2E59F8C97D}" type="datetimeFigureOut">
              <a:rPr lang="es-CO" smtClean="0"/>
              <a:t>12/01/17</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4E18C894-9B84-4304-AFD4-407CED59E525}" type="slidenum">
              <a:rPr lang="es-CO" smtClean="0"/>
              <a:t>‹#›</a:t>
            </a:fld>
            <a:endParaRPr lang="es-CO"/>
          </a:p>
        </p:txBody>
      </p:sp>
    </p:spTree>
    <p:extLst>
      <p:ext uri="{BB962C8B-B14F-4D97-AF65-F5344CB8AC3E}">
        <p14:creationId xmlns:p14="http://schemas.microsoft.com/office/powerpoint/2010/main" val="2330689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p>
            <a:fld id="{B55FBD86-9B51-45B8-BAF2-3C2E59F8C97D}" type="datetimeFigureOut">
              <a:rPr lang="es-CO" smtClean="0"/>
              <a:t>12/01/17</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4E18C894-9B84-4304-AFD4-407CED59E525}" type="slidenum">
              <a:rPr lang="es-CO" smtClean="0"/>
              <a:t>‹#›</a:t>
            </a:fld>
            <a:endParaRPr lang="es-CO"/>
          </a:p>
        </p:txBody>
      </p:sp>
    </p:spTree>
    <p:extLst>
      <p:ext uri="{BB962C8B-B14F-4D97-AF65-F5344CB8AC3E}">
        <p14:creationId xmlns:p14="http://schemas.microsoft.com/office/powerpoint/2010/main" val="26367231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19200" y="609600"/>
            <a:ext cx="7239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295400" y="1981200"/>
            <a:ext cx="7239000" cy="4114800"/>
          </a:xfrm>
        </p:spPr>
        <p:txBody>
          <a:bodyPr/>
          <a:lstStyle/>
          <a:p>
            <a:pPr lvl="0"/>
            <a:endParaRPr lang="en-US" noProof="0" dirty="0" smtClean="0"/>
          </a:p>
        </p:txBody>
      </p:sp>
      <p:sp>
        <p:nvSpPr>
          <p:cNvPr id="4" name="Rectangle 4"/>
          <p:cNvSpPr>
            <a:spLocks noGrp="1" noChangeArrowheads="1"/>
          </p:cNvSpPr>
          <p:nvPr>
            <p:ph type="dt" sz="half"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81000" y="533400"/>
            <a:ext cx="1295400" cy="66294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fld id="{55C0D780-692F-4781-B992-B042A217F623}" type="slidenum">
              <a:rPr lang="en-US" altLang="en-US"/>
              <a:pPr>
                <a:defRPr/>
              </a:pPr>
              <a:t>‹#›</a:t>
            </a:fld>
            <a:endParaRPr lang="en-US" altLang="en-US"/>
          </a:p>
        </p:txBody>
      </p:sp>
    </p:spTree>
    <p:extLst>
      <p:ext uri="{BB962C8B-B14F-4D97-AF65-F5344CB8AC3E}">
        <p14:creationId xmlns:p14="http://schemas.microsoft.com/office/powerpoint/2010/main" val="2207227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p>
            <a:fld id="{B55FBD86-9B51-45B8-BAF2-3C2E59F8C97D}" type="datetimeFigureOut">
              <a:rPr lang="es-CO" smtClean="0"/>
              <a:t>12/01/17</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4E18C894-9B84-4304-AFD4-407CED59E525}" type="slidenum">
              <a:rPr lang="es-CO" smtClean="0"/>
              <a:t>‹#›</a:t>
            </a:fld>
            <a:endParaRPr lang="es-CO"/>
          </a:p>
        </p:txBody>
      </p:sp>
    </p:spTree>
    <p:extLst>
      <p:ext uri="{BB962C8B-B14F-4D97-AF65-F5344CB8AC3E}">
        <p14:creationId xmlns:p14="http://schemas.microsoft.com/office/powerpoint/2010/main" val="2522524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B55FBD86-9B51-45B8-BAF2-3C2E59F8C97D}" type="datetimeFigureOut">
              <a:rPr lang="es-CO" smtClean="0"/>
              <a:t>12/01/17</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4E18C894-9B84-4304-AFD4-407CED59E525}" type="slidenum">
              <a:rPr lang="es-CO" smtClean="0"/>
              <a:t>‹#›</a:t>
            </a:fld>
            <a:endParaRPr lang="es-CO"/>
          </a:p>
        </p:txBody>
      </p:sp>
    </p:spTree>
    <p:extLst>
      <p:ext uri="{BB962C8B-B14F-4D97-AF65-F5344CB8AC3E}">
        <p14:creationId xmlns:p14="http://schemas.microsoft.com/office/powerpoint/2010/main" val="865442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fecha"/>
          <p:cNvSpPr>
            <a:spLocks noGrp="1"/>
          </p:cNvSpPr>
          <p:nvPr>
            <p:ph type="dt" sz="half" idx="10"/>
          </p:nvPr>
        </p:nvSpPr>
        <p:spPr/>
        <p:txBody>
          <a:bodyPr/>
          <a:lstStyle/>
          <a:p>
            <a:fld id="{B55FBD86-9B51-45B8-BAF2-3C2E59F8C97D}" type="datetimeFigureOut">
              <a:rPr lang="es-CO" smtClean="0"/>
              <a:t>12/01/17</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4E18C894-9B84-4304-AFD4-407CED59E525}" type="slidenum">
              <a:rPr lang="es-CO" smtClean="0"/>
              <a:t>‹#›</a:t>
            </a:fld>
            <a:endParaRPr lang="es-CO"/>
          </a:p>
        </p:txBody>
      </p:sp>
    </p:spTree>
    <p:extLst>
      <p:ext uri="{BB962C8B-B14F-4D97-AF65-F5344CB8AC3E}">
        <p14:creationId xmlns:p14="http://schemas.microsoft.com/office/powerpoint/2010/main" val="1718234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6 Marcador de fecha"/>
          <p:cNvSpPr>
            <a:spLocks noGrp="1"/>
          </p:cNvSpPr>
          <p:nvPr>
            <p:ph type="dt" sz="half" idx="10"/>
          </p:nvPr>
        </p:nvSpPr>
        <p:spPr/>
        <p:txBody>
          <a:bodyPr/>
          <a:lstStyle/>
          <a:p>
            <a:fld id="{B55FBD86-9B51-45B8-BAF2-3C2E59F8C97D}" type="datetimeFigureOut">
              <a:rPr lang="es-CO" smtClean="0"/>
              <a:t>12/01/17</a:t>
            </a:fld>
            <a:endParaRPr lang="es-CO"/>
          </a:p>
        </p:txBody>
      </p:sp>
      <p:sp>
        <p:nvSpPr>
          <p:cNvPr id="8" name="7 Marcador de pie de página"/>
          <p:cNvSpPr>
            <a:spLocks noGrp="1"/>
          </p:cNvSpPr>
          <p:nvPr>
            <p:ph type="ftr" sz="quarter" idx="11"/>
          </p:nvPr>
        </p:nvSpPr>
        <p:spPr/>
        <p:txBody>
          <a:bodyPr/>
          <a:lstStyle/>
          <a:p>
            <a:endParaRPr lang="es-CO"/>
          </a:p>
        </p:txBody>
      </p:sp>
      <p:sp>
        <p:nvSpPr>
          <p:cNvPr id="9" name="8 Marcador de número de diapositiva"/>
          <p:cNvSpPr>
            <a:spLocks noGrp="1"/>
          </p:cNvSpPr>
          <p:nvPr>
            <p:ph type="sldNum" sz="quarter" idx="12"/>
          </p:nvPr>
        </p:nvSpPr>
        <p:spPr/>
        <p:txBody>
          <a:bodyPr/>
          <a:lstStyle/>
          <a:p>
            <a:fld id="{4E18C894-9B84-4304-AFD4-407CED59E525}" type="slidenum">
              <a:rPr lang="es-CO" smtClean="0"/>
              <a:t>‹#›</a:t>
            </a:fld>
            <a:endParaRPr lang="es-CO"/>
          </a:p>
        </p:txBody>
      </p:sp>
    </p:spTree>
    <p:extLst>
      <p:ext uri="{BB962C8B-B14F-4D97-AF65-F5344CB8AC3E}">
        <p14:creationId xmlns:p14="http://schemas.microsoft.com/office/powerpoint/2010/main" val="3344552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fecha"/>
          <p:cNvSpPr>
            <a:spLocks noGrp="1"/>
          </p:cNvSpPr>
          <p:nvPr>
            <p:ph type="dt" sz="half" idx="10"/>
          </p:nvPr>
        </p:nvSpPr>
        <p:spPr/>
        <p:txBody>
          <a:bodyPr/>
          <a:lstStyle/>
          <a:p>
            <a:fld id="{B55FBD86-9B51-45B8-BAF2-3C2E59F8C97D}" type="datetimeFigureOut">
              <a:rPr lang="es-CO" smtClean="0"/>
              <a:t>12/01/17</a:t>
            </a:fld>
            <a:endParaRPr lang="es-CO"/>
          </a:p>
        </p:txBody>
      </p:sp>
      <p:sp>
        <p:nvSpPr>
          <p:cNvPr id="4" name="3 Marcador de pie de página"/>
          <p:cNvSpPr>
            <a:spLocks noGrp="1"/>
          </p:cNvSpPr>
          <p:nvPr>
            <p:ph type="ftr" sz="quarter" idx="11"/>
          </p:nvPr>
        </p:nvSpPr>
        <p:spPr/>
        <p:txBody>
          <a:bodyPr/>
          <a:lstStyle/>
          <a:p>
            <a:endParaRPr lang="es-CO"/>
          </a:p>
        </p:txBody>
      </p:sp>
      <p:sp>
        <p:nvSpPr>
          <p:cNvPr id="5" name="4 Marcador de número de diapositiva"/>
          <p:cNvSpPr>
            <a:spLocks noGrp="1"/>
          </p:cNvSpPr>
          <p:nvPr>
            <p:ph type="sldNum" sz="quarter" idx="12"/>
          </p:nvPr>
        </p:nvSpPr>
        <p:spPr/>
        <p:txBody>
          <a:bodyPr/>
          <a:lstStyle/>
          <a:p>
            <a:fld id="{4E18C894-9B84-4304-AFD4-407CED59E525}" type="slidenum">
              <a:rPr lang="es-CO" smtClean="0"/>
              <a:t>‹#›</a:t>
            </a:fld>
            <a:endParaRPr lang="es-CO"/>
          </a:p>
        </p:txBody>
      </p:sp>
    </p:spTree>
    <p:extLst>
      <p:ext uri="{BB962C8B-B14F-4D97-AF65-F5344CB8AC3E}">
        <p14:creationId xmlns:p14="http://schemas.microsoft.com/office/powerpoint/2010/main" val="3489193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55FBD86-9B51-45B8-BAF2-3C2E59F8C97D}" type="datetimeFigureOut">
              <a:rPr lang="es-CO" smtClean="0"/>
              <a:t>12/01/17</a:t>
            </a:fld>
            <a:endParaRPr lang="es-CO"/>
          </a:p>
        </p:txBody>
      </p:sp>
      <p:sp>
        <p:nvSpPr>
          <p:cNvPr id="3" name="2 Marcador de pie de página"/>
          <p:cNvSpPr>
            <a:spLocks noGrp="1"/>
          </p:cNvSpPr>
          <p:nvPr>
            <p:ph type="ftr" sz="quarter" idx="11"/>
          </p:nvPr>
        </p:nvSpPr>
        <p:spPr/>
        <p:txBody>
          <a:bodyPr/>
          <a:lstStyle/>
          <a:p>
            <a:endParaRPr lang="es-CO"/>
          </a:p>
        </p:txBody>
      </p:sp>
      <p:sp>
        <p:nvSpPr>
          <p:cNvPr id="4" name="3 Marcador de número de diapositiva"/>
          <p:cNvSpPr>
            <a:spLocks noGrp="1"/>
          </p:cNvSpPr>
          <p:nvPr>
            <p:ph type="sldNum" sz="quarter" idx="12"/>
          </p:nvPr>
        </p:nvSpPr>
        <p:spPr/>
        <p:txBody>
          <a:bodyPr/>
          <a:lstStyle/>
          <a:p>
            <a:fld id="{4E18C894-9B84-4304-AFD4-407CED59E525}" type="slidenum">
              <a:rPr lang="es-CO" smtClean="0"/>
              <a:t>‹#›</a:t>
            </a:fld>
            <a:endParaRPr lang="es-CO"/>
          </a:p>
        </p:txBody>
      </p:sp>
    </p:spTree>
    <p:extLst>
      <p:ext uri="{BB962C8B-B14F-4D97-AF65-F5344CB8AC3E}">
        <p14:creationId xmlns:p14="http://schemas.microsoft.com/office/powerpoint/2010/main" val="2727008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CO"/>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B55FBD86-9B51-45B8-BAF2-3C2E59F8C97D}" type="datetimeFigureOut">
              <a:rPr lang="es-CO" smtClean="0"/>
              <a:t>12/01/17</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4E18C894-9B84-4304-AFD4-407CED59E525}" type="slidenum">
              <a:rPr lang="es-CO" smtClean="0"/>
              <a:t>‹#›</a:t>
            </a:fld>
            <a:endParaRPr lang="es-CO"/>
          </a:p>
        </p:txBody>
      </p:sp>
    </p:spTree>
    <p:extLst>
      <p:ext uri="{BB962C8B-B14F-4D97-AF65-F5344CB8AC3E}">
        <p14:creationId xmlns:p14="http://schemas.microsoft.com/office/powerpoint/2010/main" val="1440187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CO"/>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B55FBD86-9B51-45B8-BAF2-3C2E59F8C97D}" type="datetimeFigureOut">
              <a:rPr lang="es-CO" smtClean="0"/>
              <a:t>12/01/17</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4E18C894-9B84-4304-AFD4-407CED59E525}" type="slidenum">
              <a:rPr lang="es-CO" smtClean="0"/>
              <a:t>‹#›</a:t>
            </a:fld>
            <a:endParaRPr lang="es-CO"/>
          </a:p>
        </p:txBody>
      </p:sp>
    </p:spTree>
    <p:extLst>
      <p:ext uri="{BB962C8B-B14F-4D97-AF65-F5344CB8AC3E}">
        <p14:creationId xmlns:p14="http://schemas.microsoft.com/office/powerpoint/2010/main" val="370858111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5000" r="-5000"/>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5FBD86-9B51-45B8-BAF2-3C2E59F8C97D}" type="datetimeFigureOut">
              <a:rPr lang="es-CO" smtClean="0"/>
              <a:t>12/01/17</a:t>
            </a:fld>
            <a:endParaRPr lang="es-CO"/>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18C894-9B84-4304-AFD4-407CED59E525}" type="slidenum">
              <a:rPr lang="es-CO" smtClean="0"/>
              <a:t>‹#›</a:t>
            </a:fld>
            <a:endParaRPr lang="es-CO"/>
          </a:p>
        </p:txBody>
      </p:sp>
    </p:spTree>
    <p:extLst>
      <p:ext uri="{BB962C8B-B14F-4D97-AF65-F5344CB8AC3E}">
        <p14:creationId xmlns:p14="http://schemas.microsoft.com/office/powerpoint/2010/main" val="37937678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gif"/></Relationships>
</file>

<file path=ppt/slides/_rels/slide11.xml.rels><?xml version="1.0" encoding="UTF-8" standalone="yes"?>
<Relationships xmlns="http://schemas.openxmlformats.org/package/2006/relationships"><Relationship Id="rId3" Type="http://schemas.openxmlformats.org/officeDocument/2006/relationships/image" Target="../media/image15.gif"/><Relationship Id="rId4" Type="http://schemas.openxmlformats.org/officeDocument/2006/relationships/hyperlink" Target="http://goo.gl/1ATb" TargetMode="External"/><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3" Type="http://schemas.openxmlformats.org/officeDocument/2006/relationships/hyperlink" Target="http://goo.gl/1ATb" TargetMode="External"/><Relationship Id="rId4"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11" Type="http://schemas.openxmlformats.org/officeDocument/2006/relationships/image" Target="../media/image34.png"/><Relationship Id="rId12"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image" Target="../media/image25.jpeg"/><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png"/><Relationship Id="rId9" Type="http://schemas.openxmlformats.org/officeDocument/2006/relationships/image" Target="../media/image32.png"/><Relationship Id="rId10"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0.gif"/><Relationship Id="rId3" Type="http://schemas.openxmlformats.org/officeDocument/2006/relationships/image" Target="../media/image41.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3.png"/><Relationship Id="rId3" Type="http://schemas.openxmlformats.org/officeDocument/2006/relationships/image" Target="../media/image4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6.gif"/><Relationship Id="rId4" Type="http://schemas.openxmlformats.org/officeDocument/2006/relationships/image" Target="../media/image47.gif"/><Relationship Id="rId1" Type="http://schemas.openxmlformats.org/officeDocument/2006/relationships/slideLayout" Target="../slideLayouts/slideLayout6.xml"/><Relationship Id="rId2"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6.xml"/><Relationship Id="rId2"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6.xml"/><Relationship Id="rId2"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png"/><Relationship Id="rId1" Type="http://schemas.openxmlformats.org/officeDocument/2006/relationships/slideLayout" Target="../slideLayouts/slideLayout6.xml"/><Relationship Id="rId2" Type="http://schemas.openxmlformats.org/officeDocument/2006/relationships/image" Target="../media/image52.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emf"/><Relationship Id="rId3" Type="http://schemas.openxmlformats.org/officeDocument/2006/relationships/image" Target="../media/image56.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jpeg"/></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5" Type="http://schemas.openxmlformats.org/officeDocument/2006/relationships/image" Target="../media/image61.jpeg"/><Relationship Id="rId6" Type="http://schemas.openxmlformats.org/officeDocument/2006/relationships/image" Target="../media/image62.jpeg"/><Relationship Id="rId7" Type="http://schemas.openxmlformats.org/officeDocument/2006/relationships/image" Target="../media/image63.jpeg"/><Relationship Id="rId1" Type="http://schemas.openxmlformats.org/officeDocument/2006/relationships/slideLayout" Target="../slideLayouts/slideLayout6.xml"/><Relationship Id="rId2" Type="http://schemas.openxmlformats.org/officeDocument/2006/relationships/image" Target="../media/image5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5.png"/><Relationship Id="rId3" Type="http://schemas.openxmlformats.org/officeDocument/2006/relationships/image" Target="../media/image6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 Id="rId3" Type="http://schemas.openxmlformats.org/officeDocument/2006/relationships/image" Target="../media/image11.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gif"/><Relationship Id="rId3" Type="http://schemas.openxmlformats.org/officeDocument/2006/relationships/image" Target="../media/image1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3" descr="0 Planificación Sectorial-02.png"/>
          <p:cNvPicPr>
            <a:picLocks noChangeAspect="1"/>
          </p:cNvPicPr>
          <p:nvPr/>
        </p:nvPicPr>
        <p:blipFill rotWithShape="1">
          <a:blip r:embed="rId2" cstate="print">
            <a:extLst>
              <a:ext uri="{28A0092B-C50C-407E-A947-70E740481C1C}">
                <a14:useLocalDpi xmlns:a14="http://schemas.microsoft.com/office/drawing/2010/main" val="0"/>
              </a:ext>
            </a:extLst>
          </a:blip>
          <a:srcRect l="10204" t="5235" r="7229" b="9189"/>
          <a:stretch/>
        </p:blipFill>
        <p:spPr>
          <a:xfrm>
            <a:off x="2267744" y="764704"/>
            <a:ext cx="4914969" cy="5197361"/>
          </a:xfrm>
          <a:prstGeom prst="rect">
            <a:avLst/>
          </a:prstGeom>
        </p:spPr>
      </p:pic>
    </p:spTree>
    <p:extLst>
      <p:ext uri="{BB962C8B-B14F-4D97-AF65-F5344CB8AC3E}">
        <p14:creationId xmlns:p14="http://schemas.microsoft.com/office/powerpoint/2010/main" val="16693164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www.bom.gov.au/climate/enso/wrap-up/archive/20170103.ssta_pacific_weekly_anim.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08360" y="857171"/>
            <a:ext cx="8140104" cy="5604293"/>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ángulo 3"/>
          <p:cNvSpPr/>
          <p:nvPr/>
        </p:nvSpPr>
        <p:spPr>
          <a:xfrm>
            <a:off x="323528" y="332656"/>
            <a:ext cx="8424936" cy="523220"/>
          </a:xfrm>
          <a:prstGeom prst="rect">
            <a:avLst/>
          </a:prstGeom>
          <a:noFill/>
        </p:spPr>
        <p:txBody>
          <a:bodyPr wrap="square" lIns="91440" tIns="45720" rIns="91440" bIns="45720">
            <a:spAutoFit/>
            <a:scene3d>
              <a:camera prst="orthographicFront"/>
              <a:lightRig rig="harsh" dir="t"/>
            </a:scene3d>
            <a:sp3d prstMaterial="matte">
              <a:contourClr>
                <a:schemeClr val="bg1">
                  <a:lumMod val="65000"/>
                </a:schemeClr>
              </a:contourClr>
            </a:sp3d>
          </a:bodyPr>
          <a:lstStyle/>
          <a:p>
            <a:pPr algn="ctr"/>
            <a:r>
              <a:rPr lang="es-CO" sz="2800" b="1" dirty="0" smtClean="0">
                <a:ln/>
                <a:solidFill>
                  <a:srgbClr val="A06802"/>
                </a:solidFill>
                <a:effectLst>
                  <a:outerShdw blurRad="38100" dist="38100" dir="2700000" algn="tl">
                    <a:srgbClr val="000000">
                      <a:alpha val="43137"/>
                    </a:srgbClr>
                  </a:outerShdw>
                </a:effectLst>
              </a:rPr>
              <a:t>TSM en el Pacífico</a:t>
            </a:r>
            <a:endParaRPr lang="es-CO" sz="2800" b="1" dirty="0">
              <a:ln/>
              <a:solidFill>
                <a:srgbClr val="1B66A6"/>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33227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quatorial Pacific Temperature Depth Anomaly Animat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32996" y="1127611"/>
            <a:ext cx="5143500" cy="3857625"/>
          </a:xfrm>
          <a:prstGeom prst="rect">
            <a:avLst/>
          </a:prstGeom>
          <a:noFill/>
          <a:extLst>
            <a:ext uri="{909E8E84-426E-40dd-AFC4-6F175D3DCCD1}">
              <a14:hiddenFill xmlns:a14="http://schemas.microsoft.com/office/drawing/2010/main" xmlns="">
                <a:solidFill>
                  <a:srgbClr val="FFFFFF"/>
                </a:solidFill>
              </a14:hiddenFill>
            </a:ext>
          </a:extLst>
        </p:spPr>
      </p:pic>
      <p:sp>
        <p:nvSpPr>
          <p:cNvPr id="25" name="Rectángulo 24"/>
          <p:cNvSpPr/>
          <p:nvPr/>
        </p:nvSpPr>
        <p:spPr>
          <a:xfrm>
            <a:off x="100382" y="4437112"/>
            <a:ext cx="4366525" cy="784830"/>
          </a:xfrm>
          <a:prstGeom prst="rect">
            <a:avLst/>
          </a:prstGeom>
        </p:spPr>
        <p:txBody>
          <a:bodyPr wrap="square">
            <a:spAutoFit/>
          </a:bodyPr>
          <a:lstStyle/>
          <a:p>
            <a:pPr algn="just">
              <a:spcBef>
                <a:spcPts val="1200"/>
              </a:spcBef>
            </a:pPr>
            <a:r>
              <a:rPr lang="es-CO" sz="1500" dirty="0" smtClean="0"/>
              <a:t>Desde comienzos de mayo, se han estado presentando zonas con anomalías negativas (“enfriamiento”) en el centro y oriente de la cuenca. </a:t>
            </a:r>
          </a:p>
        </p:txBody>
      </p:sp>
      <p:cxnSp>
        <p:nvCxnSpPr>
          <p:cNvPr id="11" name="Conector recto 3"/>
          <p:cNvCxnSpPr/>
          <p:nvPr/>
        </p:nvCxnSpPr>
        <p:spPr>
          <a:xfrm flipH="1">
            <a:off x="4553606" y="44624"/>
            <a:ext cx="18394" cy="5750574"/>
          </a:xfrm>
          <a:prstGeom prst="line">
            <a:avLst/>
          </a:prstGeom>
          <a:ln w="762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CuadroTexto 15"/>
          <p:cNvSpPr txBox="1"/>
          <p:nvPr/>
        </p:nvSpPr>
        <p:spPr>
          <a:xfrm>
            <a:off x="4854381" y="361489"/>
            <a:ext cx="4027627" cy="707886"/>
          </a:xfrm>
          <a:prstGeom prst="rect">
            <a:avLst/>
          </a:prstGeom>
          <a:noFill/>
        </p:spPr>
        <p:txBody>
          <a:bodyPr wrap="square" rtlCol="0">
            <a:spAutoFit/>
          </a:bodyPr>
          <a:lstStyle/>
          <a:p>
            <a:pPr algn="ctr"/>
            <a:r>
              <a:rPr lang="es-CO" sz="2000" b="1" dirty="0">
                <a:solidFill>
                  <a:srgbClr val="BF9000"/>
                </a:solidFill>
              </a:rPr>
              <a:t>Evolución reciente de la Temperatura SubSuperficial del Mar</a:t>
            </a:r>
          </a:p>
        </p:txBody>
      </p:sp>
      <p:cxnSp>
        <p:nvCxnSpPr>
          <p:cNvPr id="14" name="Conector recto 5"/>
          <p:cNvCxnSpPr>
            <a:endCxn id="17" idx="2"/>
          </p:cNvCxnSpPr>
          <p:nvPr/>
        </p:nvCxnSpPr>
        <p:spPr>
          <a:xfrm>
            <a:off x="4932040" y="1597285"/>
            <a:ext cx="3745412" cy="0"/>
          </a:xfrm>
          <a:prstGeom prst="line">
            <a:avLst/>
          </a:prstGeom>
          <a:ln w="571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5" name="Conector recto de flecha 8"/>
          <p:cNvCxnSpPr/>
          <p:nvPr/>
        </p:nvCxnSpPr>
        <p:spPr>
          <a:xfrm>
            <a:off x="4919214" y="1597285"/>
            <a:ext cx="0" cy="201696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CuadroTexto 10"/>
          <p:cNvSpPr txBox="1"/>
          <p:nvPr/>
        </p:nvSpPr>
        <p:spPr>
          <a:xfrm>
            <a:off x="4828684" y="1073823"/>
            <a:ext cx="905498" cy="531877"/>
          </a:xfrm>
          <a:prstGeom prst="rect">
            <a:avLst/>
          </a:prstGeom>
          <a:noFill/>
        </p:spPr>
        <p:txBody>
          <a:bodyPr wrap="square" rtlCol="0">
            <a:spAutoFit/>
          </a:bodyPr>
          <a:lstStyle/>
          <a:p>
            <a:pPr algn="ctr"/>
            <a:r>
              <a:rPr lang="es-CO" sz="952" b="1" dirty="0"/>
              <a:t>Superficie del mar - AUSTRALIA</a:t>
            </a:r>
          </a:p>
        </p:txBody>
      </p:sp>
      <p:sp>
        <p:nvSpPr>
          <p:cNvPr id="17" name="CuadroTexto 24"/>
          <p:cNvSpPr txBox="1"/>
          <p:nvPr/>
        </p:nvSpPr>
        <p:spPr>
          <a:xfrm>
            <a:off x="8235063" y="1065408"/>
            <a:ext cx="884778" cy="531877"/>
          </a:xfrm>
          <a:prstGeom prst="rect">
            <a:avLst/>
          </a:prstGeom>
          <a:noFill/>
        </p:spPr>
        <p:txBody>
          <a:bodyPr wrap="square" lIns="0" rIns="0" rtlCol="0">
            <a:spAutoFit/>
          </a:bodyPr>
          <a:lstStyle/>
          <a:p>
            <a:pPr algn="ctr"/>
            <a:r>
              <a:rPr lang="es-CO" sz="952" b="1" dirty="0"/>
              <a:t>Superficie del mar - SURAMERICA</a:t>
            </a:r>
          </a:p>
        </p:txBody>
      </p:sp>
      <p:sp>
        <p:nvSpPr>
          <p:cNvPr id="18" name="CuadroTexto 1"/>
          <p:cNvSpPr txBox="1"/>
          <p:nvPr/>
        </p:nvSpPr>
        <p:spPr>
          <a:xfrm>
            <a:off x="478563" y="376552"/>
            <a:ext cx="3949979" cy="707886"/>
          </a:xfrm>
          <a:prstGeom prst="rect">
            <a:avLst/>
          </a:prstGeom>
          <a:noFill/>
        </p:spPr>
        <p:txBody>
          <a:bodyPr wrap="square" rtlCol="0">
            <a:spAutoFit/>
          </a:bodyPr>
          <a:lstStyle/>
          <a:p>
            <a:pPr algn="ctr"/>
            <a:r>
              <a:rPr lang="es-CO" sz="2000" b="1" dirty="0">
                <a:solidFill>
                  <a:srgbClr val="BF9000"/>
                </a:solidFill>
              </a:rPr>
              <a:t>Evolución reciente de la Temperatura Superficial del Mar</a:t>
            </a:r>
          </a:p>
        </p:txBody>
      </p:sp>
      <p:sp>
        <p:nvSpPr>
          <p:cNvPr id="19" name="Rectángulo 18"/>
          <p:cNvSpPr/>
          <p:nvPr/>
        </p:nvSpPr>
        <p:spPr>
          <a:xfrm>
            <a:off x="3618421" y="6314591"/>
            <a:ext cx="1700760" cy="369332"/>
          </a:xfrm>
          <a:prstGeom prst="rect">
            <a:avLst/>
          </a:prstGeom>
        </p:spPr>
        <p:txBody>
          <a:bodyPr wrap="square">
            <a:spAutoFit/>
          </a:bodyPr>
          <a:lstStyle/>
          <a:p>
            <a:pPr algn="ctr"/>
            <a:r>
              <a:rPr lang="es-CO" sz="900" dirty="0">
                <a:solidFill>
                  <a:prstClr val="black"/>
                </a:solidFill>
              </a:rPr>
              <a:t>Fuente. </a:t>
            </a:r>
            <a:r>
              <a:rPr lang="es-CO" sz="900" b="1" dirty="0">
                <a:solidFill>
                  <a:prstClr val="black"/>
                </a:solidFill>
              </a:rPr>
              <a:t>NOAA</a:t>
            </a:r>
            <a:r>
              <a:rPr lang="es-CO" sz="900" dirty="0">
                <a:solidFill>
                  <a:prstClr val="black"/>
                </a:solidFill>
              </a:rPr>
              <a:t> </a:t>
            </a:r>
            <a:r>
              <a:rPr lang="es-CO" sz="900" dirty="0">
                <a:solidFill>
                  <a:prstClr val="black"/>
                </a:solidFill>
                <a:hlinkClick r:id="rId4"/>
              </a:rPr>
              <a:t>http://goo.gl/1ATb</a:t>
            </a:r>
            <a:r>
              <a:rPr lang="es-CO" sz="900" dirty="0">
                <a:solidFill>
                  <a:prstClr val="black"/>
                </a:solidFill>
              </a:rPr>
              <a:t> </a:t>
            </a:r>
          </a:p>
        </p:txBody>
      </p:sp>
      <p:pic>
        <p:nvPicPr>
          <p:cNvPr id="20" name="Imagen 21" descr="mules-26.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484" y="4120879"/>
            <a:ext cx="3435909" cy="210403"/>
          </a:xfrm>
          <a:prstGeom prst="rect">
            <a:avLst/>
          </a:prstGeom>
        </p:spPr>
      </p:pic>
      <p:pic>
        <p:nvPicPr>
          <p:cNvPr id="21" name="Imagen 13" descr="--Logo IDEAM-01.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08780" y="6093296"/>
            <a:ext cx="1164319" cy="586051"/>
          </a:xfrm>
          <a:prstGeom prst="rect">
            <a:avLst/>
          </a:prstGeom>
        </p:spPr>
      </p:pic>
      <p:sp>
        <p:nvSpPr>
          <p:cNvPr id="23" name="Rectángulo 16"/>
          <p:cNvSpPr/>
          <p:nvPr/>
        </p:nvSpPr>
        <p:spPr>
          <a:xfrm>
            <a:off x="4646319" y="4933354"/>
            <a:ext cx="4418223" cy="1115690"/>
          </a:xfrm>
          <a:prstGeom prst="rect">
            <a:avLst/>
          </a:prstGeom>
        </p:spPr>
        <p:txBody>
          <a:bodyPr wrap="square">
            <a:spAutoFit/>
          </a:bodyPr>
          <a:lstStyle/>
          <a:p>
            <a:pPr algn="just">
              <a:spcBef>
                <a:spcPts val="338"/>
              </a:spcBef>
            </a:pPr>
            <a:r>
              <a:rPr lang="es-MX" sz="1400" dirty="0"/>
              <a:t>Anomalías de la temperatura </a:t>
            </a:r>
            <a:r>
              <a:rPr lang="es-MX" sz="1400" b="1" u="sng" dirty="0" err="1"/>
              <a:t>Subsuperficial</a:t>
            </a:r>
            <a:r>
              <a:rPr lang="es-MX" sz="1400" dirty="0"/>
              <a:t> del mar, durante los últimos 2 meses, muestra </a:t>
            </a:r>
            <a:r>
              <a:rPr lang="es-MX" sz="1400" dirty="0" smtClean="0"/>
              <a:t>continuidad en aguas frías al centro de la cuenca, entre 50 y 150 </a:t>
            </a:r>
            <a:r>
              <a:rPr lang="es-MX" sz="1400" dirty="0" err="1" smtClean="0"/>
              <a:t>mts</a:t>
            </a:r>
            <a:r>
              <a:rPr lang="es-MX" sz="1400" dirty="0" smtClean="0"/>
              <a:t>., aunque en pleno debilitamiento.</a:t>
            </a:r>
          </a:p>
          <a:p>
            <a:pPr algn="just">
              <a:spcBef>
                <a:spcPts val="338"/>
              </a:spcBef>
            </a:pPr>
            <a:endParaRPr lang="es-MX" sz="800" dirty="0"/>
          </a:p>
        </p:txBody>
      </p:sp>
      <p:pic>
        <p:nvPicPr>
          <p:cNvPr id="24" name="Picture 1"/>
          <p:cNvPicPr>
            <a:picLocks/>
          </p:cNvPicPr>
          <p:nvPr/>
        </p:nvPicPr>
        <p:blipFill>
          <a:blip r:embed="rId7">
            <a:extLst>
              <a:ext uri="{28A0092B-C50C-407E-A947-70E740481C1C}">
                <a14:useLocalDpi xmlns:a14="http://schemas.microsoft.com/office/drawing/2010/main" val="0"/>
              </a:ext>
            </a:extLst>
          </a:blip>
          <a:srcRect l="6471" t="2499" r="6471" b="53333"/>
          <a:stretch>
            <a:fillRect/>
          </a:stretch>
        </p:blipFill>
        <p:spPr bwMode="auto">
          <a:xfrm>
            <a:off x="25439" y="1217307"/>
            <a:ext cx="4360856" cy="279774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6896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additive="base">
                                        <p:cTn id="18" dur="1000" fill="hold"/>
                                        <p:tgtEl>
                                          <p:spTgt spid="25"/>
                                        </p:tgtEl>
                                        <p:attrNameLst>
                                          <p:attrName>ppt_x</p:attrName>
                                        </p:attrNameLst>
                                      </p:cBhvr>
                                      <p:tavLst>
                                        <p:tav tm="0">
                                          <p:val>
                                            <p:strVal val="#ppt_x"/>
                                          </p:val>
                                        </p:tav>
                                        <p:tav tm="100000">
                                          <p:val>
                                            <p:strVal val="#ppt_x"/>
                                          </p:val>
                                        </p:tav>
                                      </p:tavLst>
                                    </p:anim>
                                    <p:anim calcmode="lin" valueType="num">
                                      <p:cBhvr additive="base">
                                        <p:cTn id="19"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7970127" y="6027869"/>
            <a:ext cx="1700760" cy="369332"/>
          </a:xfrm>
          <a:prstGeom prst="rect">
            <a:avLst/>
          </a:prstGeom>
        </p:spPr>
        <p:txBody>
          <a:bodyPr wrap="square">
            <a:spAutoFit/>
          </a:bodyPr>
          <a:lstStyle/>
          <a:p>
            <a:r>
              <a:rPr lang="es-CO" sz="900" dirty="0">
                <a:solidFill>
                  <a:prstClr val="black"/>
                </a:solidFill>
              </a:rPr>
              <a:t>Fuente. </a:t>
            </a:r>
            <a:r>
              <a:rPr lang="es-CO" sz="900" b="1" dirty="0">
                <a:solidFill>
                  <a:prstClr val="black"/>
                </a:solidFill>
              </a:rPr>
              <a:t>NOAA</a:t>
            </a:r>
            <a:r>
              <a:rPr lang="es-CO" sz="900" dirty="0">
                <a:solidFill>
                  <a:prstClr val="black"/>
                </a:solidFill>
              </a:rPr>
              <a:t> </a:t>
            </a:r>
            <a:r>
              <a:rPr lang="es-CO" sz="900" dirty="0">
                <a:solidFill>
                  <a:prstClr val="black"/>
                </a:solidFill>
                <a:hlinkClick r:id="rId3"/>
              </a:rPr>
              <a:t>http://goo.gl/1ATb</a:t>
            </a:r>
            <a:r>
              <a:rPr lang="es-CO" sz="900" dirty="0">
                <a:solidFill>
                  <a:prstClr val="black"/>
                </a:solidFill>
              </a:rPr>
              <a:t> </a:t>
            </a:r>
          </a:p>
        </p:txBody>
      </p:sp>
      <p:sp>
        <p:nvSpPr>
          <p:cNvPr id="13" name="CuadroTexto 15"/>
          <p:cNvSpPr txBox="1"/>
          <p:nvPr/>
        </p:nvSpPr>
        <p:spPr>
          <a:xfrm>
            <a:off x="288067" y="1360242"/>
            <a:ext cx="8532440" cy="369332"/>
          </a:xfrm>
          <a:prstGeom prst="rect">
            <a:avLst/>
          </a:prstGeom>
          <a:noFill/>
        </p:spPr>
        <p:txBody>
          <a:bodyPr wrap="square" rtlCol="0">
            <a:spAutoFit/>
          </a:bodyPr>
          <a:lstStyle/>
          <a:p>
            <a:pPr algn="ctr"/>
            <a:r>
              <a:rPr lang="es-CO" b="1" dirty="0" smtClean="0">
                <a:solidFill>
                  <a:srgbClr val="BF9000"/>
                </a:solidFill>
              </a:rPr>
              <a:t>Promedio de </a:t>
            </a:r>
            <a:r>
              <a:rPr lang="es-CO" b="1" dirty="0">
                <a:solidFill>
                  <a:srgbClr val="BF9000"/>
                </a:solidFill>
              </a:rPr>
              <a:t>la Temperatura </a:t>
            </a:r>
            <a:r>
              <a:rPr lang="es-CO" b="1" u="sng" dirty="0" smtClean="0">
                <a:solidFill>
                  <a:srgbClr val="BF9000"/>
                </a:solidFill>
                <a:effectLst>
                  <a:outerShdw blurRad="38100" dist="38100" dir="2700000" algn="tl">
                    <a:srgbClr val="000000">
                      <a:alpha val="43137"/>
                    </a:srgbClr>
                  </a:outerShdw>
                </a:effectLst>
              </a:rPr>
              <a:t>Superficial</a:t>
            </a:r>
            <a:r>
              <a:rPr lang="es-CO" b="1" dirty="0" smtClean="0">
                <a:solidFill>
                  <a:srgbClr val="BF9000"/>
                </a:solidFill>
              </a:rPr>
              <a:t> </a:t>
            </a:r>
            <a:r>
              <a:rPr lang="es-CO" b="1" dirty="0">
                <a:solidFill>
                  <a:srgbClr val="BF9000"/>
                </a:solidFill>
              </a:rPr>
              <a:t>del </a:t>
            </a:r>
            <a:r>
              <a:rPr lang="es-CO" b="1" dirty="0" smtClean="0">
                <a:solidFill>
                  <a:srgbClr val="BF9000"/>
                </a:solidFill>
              </a:rPr>
              <a:t>Mar durante el último mes</a:t>
            </a:r>
            <a:endParaRPr lang="es-CO" b="1" dirty="0">
              <a:solidFill>
                <a:srgbClr val="BF9000"/>
              </a:solidFill>
            </a:endParaRPr>
          </a:p>
        </p:txBody>
      </p:sp>
      <p:sp>
        <p:nvSpPr>
          <p:cNvPr id="9" name="CuadroTexto 4"/>
          <p:cNvSpPr txBox="1"/>
          <p:nvPr/>
        </p:nvSpPr>
        <p:spPr>
          <a:xfrm>
            <a:off x="710447" y="259941"/>
            <a:ext cx="7687680" cy="1077218"/>
          </a:xfrm>
          <a:prstGeom prst="rect">
            <a:avLst/>
          </a:prstGeom>
          <a:noFill/>
        </p:spPr>
        <p:txBody>
          <a:bodyPr wrap="square" rtlCol="0">
            <a:spAutoFit/>
          </a:bodyPr>
          <a:lstStyle>
            <a:defPPr>
              <a:defRPr lang="es-CO"/>
            </a:defPPr>
            <a:lvl1pPr>
              <a:tabLst>
                <a:tab pos="669394" algn="l"/>
              </a:tabLst>
              <a:defRPr sz="2400" b="1">
                <a:solidFill>
                  <a:srgbClr val="BF9000"/>
                </a:solidFill>
                <a:effectLst>
                  <a:outerShdw blurRad="38100" dist="38100" dir="2700000" algn="tl">
                    <a:srgbClr val="000000">
                      <a:alpha val="43137"/>
                    </a:srgbClr>
                  </a:outerShdw>
                </a:effectLst>
              </a:defRPr>
            </a:lvl1pPr>
          </a:lstStyle>
          <a:p>
            <a:r>
              <a:rPr lang="es-CO" sz="3200" dirty="0" smtClean="0">
                <a:ln/>
                <a:solidFill>
                  <a:srgbClr val="A06802"/>
                </a:solidFill>
              </a:rPr>
              <a:t>Estado actual de los indicadores asociados al Fenómeno El Niño</a:t>
            </a:r>
            <a:endParaRPr lang="es-CO" sz="3200" dirty="0">
              <a:ln/>
              <a:solidFill>
                <a:srgbClr val="A06802"/>
              </a:solidFill>
            </a:endParaRPr>
          </a:p>
        </p:txBody>
      </p:sp>
      <p:sp>
        <p:nvSpPr>
          <p:cNvPr id="11" name="Rectángulo 10"/>
          <p:cNvSpPr/>
          <p:nvPr/>
        </p:nvSpPr>
        <p:spPr>
          <a:xfrm>
            <a:off x="228020" y="5596982"/>
            <a:ext cx="5395991" cy="615553"/>
          </a:xfrm>
          <a:prstGeom prst="rect">
            <a:avLst/>
          </a:prstGeom>
        </p:spPr>
        <p:txBody>
          <a:bodyPr wrap="square">
            <a:spAutoFit/>
          </a:bodyPr>
          <a:lstStyle/>
          <a:p>
            <a:pPr algn="just">
              <a:spcBef>
                <a:spcPts val="1200"/>
              </a:spcBef>
            </a:pPr>
            <a:r>
              <a:rPr lang="es-CO" sz="1700" dirty="0"/>
              <a:t>Anomalías de la </a:t>
            </a:r>
            <a:r>
              <a:rPr lang="es-CO" sz="1700" b="1" dirty="0">
                <a:effectLst>
                  <a:outerShdw blurRad="38100" dist="38100" dir="2700000" algn="tl">
                    <a:srgbClr val="000000">
                      <a:alpha val="43137"/>
                    </a:srgbClr>
                  </a:outerShdw>
                </a:effectLst>
              </a:rPr>
              <a:t>temperatura </a:t>
            </a:r>
            <a:r>
              <a:rPr lang="es-CO" sz="1700" b="1" u="sng" dirty="0">
                <a:effectLst>
                  <a:outerShdw blurRad="38100" dist="38100" dir="2700000" algn="tl">
                    <a:srgbClr val="000000">
                      <a:alpha val="43137"/>
                    </a:srgbClr>
                  </a:outerShdw>
                </a:effectLst>
              </a:rPr>
              <a:t>Superficial</a:t>
            </a:r>
            <a:r>
              <a:rPr lang="es-CO" sz="1700" b="1" dirty="0">
                <a:effectLst>
                  <a:outerShdw blurRad="38100" dist="38100" dir="2700000" algn="tl">
                    <a:srgbClr val="000000">
                      <a:alpha val="43137"/>
                    </a:srgbClr>
                  </a:outerShdw>
                </a:effectLst>
              </a:rPr>
              <a:t> del mar</a:t>
            </a:r>
            <a:r>
              <a:rPr lang="es-CO" sz="1700" dirty="0"/>
              <a:t>, durante el último mes.</a:t>
            </a:r>
          </a:p>
        </p:txBody>
      </p:sp>
      <p:sp>
        <p:nvSpPr>
          <p:cNvPr id="2" name="Rectángulo 1"/>
          <p:cNvSpPr/>
          <p:nvPr/>
        </p:nvSpPr>
        <p:spPr>
          <a:xfrm>
            <a:off x="6324020" y="2149884"/>
            <a:ext cx="2674253" cy="3447098"/>
          </a:xfrm>
          <a:prstGeom prst="rect">
            <a:avLst/>
          </a:prstGeom>
        </p:spPr>
        <p:txBody>
          <a:bodyPr wrap="square">
            <a:spAutoFit/>
          </a:bodyPr>
          <a:lstStyle/>
          <a:p>
            <a:pPr>
              <a:spcBef>
                <a:spcPts val="1200"/>
              </a:spcBef>
            </a:pPr>
            <a:r>
              <a:rPr lang="es-CO" dirty="0" smtClean="0"/>
              <a:t>Se presenta un tenue “enfriamiento”</a:t>
            </a:r>
            <a:r>
              <a:rPr lang="es-CO" dirty="0"/>
              <a:t> </a:t>
            </a:r>
            <a:r>
              <a:rPr lang="es-CO" dirty="0" smtClean="0"/>
              <a:t>en </a:t>
            </a:r>
            <a:r>
              <a:rPr lang="es-CO" dirty="0"/>
              <a:t>el centro y oriente </a:t>
            </a:r>
            <a:r>
              <a:rPr lang="es-CO" dirty="0" smtClean="0"/>
              <a:t>de la </a:t>
            </a:r>
            <a:r>
              <a:rPr lang="es-CO" dirty="0"/>
              <a:t>cuenca del </a:t>
            </a:r>
            <a:r>
              <a:rPr lang="es-CO" dirty="0" smtClean="0"/>
              <a:t>Pacífico tropical (colores </a:t>
            </a:r>
            <a:r>
              <a:rPr lang="es-CO" b="1" dirty="0" smtClean="0">
                <a:solidFill>
                  <a:srgbClr val="0000FF"/>
                </a:solidFill>
              </a:rPr>
              <a:t>azules</a:t>
            </a:r>
            <a:r>
              <a:rPr lang="es-CO" dirty="0" smtClean="0"/>
              <a:t>), asociado con anomalías negativas.</a:t>
            </a:r>
          </a:p>
          <a:p>
            <a:pPr>
              <a:spcBef>
                <a:spcPts val="1200"/>
              </a:spcBef>
            </a:pPr>
            <a:endParaRPr lang="es-CO" dirty="0"/>
          </a:p>
          <a:p>
            <a:pPr>
              <a:spcBef>
                <a:spcPts val="1200"/>
              </a:spcBef>
            </a:pPr>
            <a:r>
              <a:rPr lang="es-CO" dirty="0" smtClean="0"/>
              <a:t>Se presentan anomalías entre -0,5 °C y -1.5°C en regiones Niño 3.4 y 4.</a:t>
            </a:r>
          </a:p>
        </p:txBody>
      </p:sp>
      <p:pic>
        <p:nvPicPr>
          <p:cNvPr id="10" name="Picture 1"/>
          <p:cNvPicPr>
            <a:picLocks/>
          </p:cNvPicPr>
          <p:nvPr/>
        </p:nvPicPr>
        <p:blipFill>
          <a:blip r:embed="rId4">
            <a:extLst>
              <a:ext uri="{28A0092B-C50C-407E-A947-70E740481C1C}">
                <a14:useLocalDpi xmlns:a14="http://schemas.microsoft.com/office/drawing/2010/main" val="0"/>
              </a:ext>
            </a:extLst>
          </a:blip>
          <a:srcRect l="6471" t="2499" r="6471" b="58333"/>
          <a:stretch>
            <a:fillRect/>
          </a:stretch>
        </p:blipFill>
        <p:spPr bwMode="auto">
          <a:xfrm>
            <a:off x="0" y="1844824"/>
            <a:ext cx="6292198" cy="375215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44744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In -07.png"/>
          <p:cNvPicPr>
            <a:picLocks noChangeAspect="1"/>
          </p:cNvPicPr>
          <p:nvPr/>
        </p:nvPicPr>
        <p:blipFill rotWithShape="1">
          <a:blip r:embed="rId2" cstate="print">
            <a:extLst>
              <a:ext uri="{28A0092B-C50C-407E-A947-70E740481C1C}">
                <a14:useLocalDpi xmlns:a14="http://schemas.microsoft.com/office/drawing/2010/main" val="0"/>
              </a:ext>
            </a:extLst>
          </a:blip>
          <a:srcRect r="37691"/>
          <a:stretch/>
        </p:blipFill>
        <p:spPr>
          <a:xfrm>
            <a:off x="6466211" y="5877272"/>
            <a:ext cx="2672034" cy="1146215"/>
          </a:xfrm>
          <a:prstGeom prst="rect">
            <a:avLst/>
          </a:prstGeom>
        </p:spPr>
      </p:pic>
      <p:sp>
        <p:nvSpPr>
          <p:cNvPr id="10" name="Text Box 3"/>
          <p:cNvSpPr txBox="1">
            <a:spLocks noChangeArrowheads="1"/>
          </p:cNvSpPr>
          <p:nvPr/>
        </p:nvSpPr>
        <p:spPr bwMode="auto">
          <a:xfrm>
            <a:off x="4783818" y="2593294"/>
            <a:ext cx="4184876" cy="4370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square">
            <a:spAutoFit/>
          </a:bodyPr>
          <a:lstStyle>
            <a:lvl1pPr eaLnBrk="0" hangingPunct="0">
              <a:spcBef>
                <a:spcPts val="800"/>
              </a:spcBef>
              <a:defRPr sz="3200">
                <a:solidFill>
                  <a:srgbClr val="000000"/>
                </a:solidFill>
                <a:latin typeface="Calibri" pitchFamily="34" charset="0"/>
                <a:ea typeface="WenQuanYi Micro Hei" charset="0"/>
                <a:cs typeface="WenQuanYi Micro Hei" charset="0"/>
              </a:defRPr>
            </a:lvl1pPr>
            <a:lvl2pPr eaLnBrk="0" hangingPunct="0">
              <a:spcBef>
                <a:spcPts val="700"/>
              </a:spcBef>
              <a:defRPr sz="2800">
                <a:solidFill>
                  <a:srgbClr val="000000"/>
                </a:solidFill>
                <a:latin typeface="Calibri" pitchFamily="34" charset="0"/>
                <a:ea typeface="WenQuanYi Micro Hei" charset="0"/>
                <a:cs typeface="WenQuanYi Micro Hei" charset="0"/>
              </a:defRPr>
            </a:lvl2pPr>
            <a:lvl3pPr eaLnBrk="0" hangingPunct="0">
              <a:spcBef>
                <a:spcPts val="600"/>
              </a:spcBef>
              <a:defRPr sz="2400">
                <a:solidFill>
                  <a:srgbClr val="000000"/>
                </a:solidFill>
                <a:latin typeface="Calibri" pitchFamily="34" charset="0"/>
                <a:ea typeface="WenQuanYi Micro Hei" charset="0"/>
                <a:cs typeface="WenQuanYi Micro Hei" charset="0"/>
              </a:defRPr>
            </a:lvl3pPr>
            <a:lvl4pPr eaLnBrk="0" hangingPunct="0">
              <a:spcBef>
                <a:spcPts val="500"/>
              </a:spcBef>
              <a:defRPr sz="2000">
                <a:solidFill>
                  <a:srgbClr val="000000"/>
                </a:solidFill>
                <a:latin typeface="Calibri" pitchFamily="34" charset="0"/>
                <a:ea typeface="WenQuanYi Micro Hei" charset="0"/>
                <a:cs typeface="WenQuanYi Micro Hei" charset="0"/>
              </a:defRPr>
            </a:lvl4pPr>
            <a:lvl5pPr eaLnBrk="0" hangingPunct="0">
              <a:spcBef>
                <a:spcPts val="500"/>
              </a:spcBef>
              <a:defRPr sz="2000">
                <a:solidFill>
                  <a:srgbClr val="000000"/>
                </a:solidFill>
                <a:latin typeface="Calibri" pitchFamily="34" charset="0"/>
                <a:ea typeface="WenQuanYi Micro Hei" charset="0"/>
                <a:cs typeface="WenQuanYi Micro Hei" charset="0"/>
              </a:defRPr>
            </a:lvl5pPr>
            <a:lvl6pPr marL="2514600" indent="-228600" defTabSz="449263" eaLnBrk="0" fontAlgn="base" hangingPunct="0">
              <a:spcBef>
                <a:spcPts val="500"/>
              </a:spcBef>
              <a:spcAft>
                <a:spcPct val="0"/>
              </a:spcAft>
              <a:buClr>
                <a:srgbClr val="000000"/>
              </a:buClr>
              <a:buSzPct val="100000"/>
              <a:buFont typeface="Times New Roman" pitchFamily="18" charset="0"/>
              <a:defRPr sz="2000">
                <a:solidFill>
                  <a:srgbClr val="000000"/>
                </a:solidFill>
                <a:latin typeface="Calibri" pitchFamily="34" charset="0"/>
                <a:ea typeface="WenQuanYi Micro Hei" charset="0"/>
                <a:cs typeface="WenQuanYi Micro Hei" charset="0"/>
              </a:defRPr>
            </a:lvl6pPr>
            <a:lvl7pPr marL="2971800" indent="-228600" defTabSz="449263" eaLnBrk="0" fontAlgn="base" hangingPunct="0">
              <a:spcBef>
                <a:spcPts val="500"/>
              </a:spcBef>
              <a:spcAft>
                <a:spcPct val="0"/>
              </a:spcAft>
              <a:buClr>
                <a:srgbClr val="000000"/>
              </a:buClr>
              <a:buSzPct val="100000"/>
              <a:buFont typeface="Times New Roman" pitchFamily="18" charset="0"/>
              <a:defRPr sz="2000">
                <a:solidFill>
                  <a:srgbClr val="000000"/>
                </a:solidFill>
                <a:latin typeface="Calibri" pitchFamily="34" charset="0"/>
                <a:ea typeface="WenQuanYi Micro Hei" charset="0"/>
                <a:cs typeface="WenQuanYi Micro Hei" charset="0"/>
              </a:defRPr>
            </a:lvl7pPr>
            <a:lvl8pPr marL="3429000" indent="-228600" defTabSz="449263" eaLnBrk="0" fontAlgn="base" hangingPunct="0">
              <a:spcBef>
                <a:spcPts val="500"/>
              </a:spcBef>
              <a:spcAft>
                <a:spcPct val="0"/>
              </a:spcAft>
              <a:buClr>
                <a:srgbClr val="000000"/>
              </a:buClr>
              <a:buSzPct val="100000"/>
              <a:buFont typeface="Times New Roman" pitchFamily="18" charset="0"/>
              <a:defRPr sz="2000">
                <a:solidFill>
                  <a:srgbClr val="000000"/>
                </a:solidFill>
                <a:latin typeface="Calibri" pitchFamily="34" charset="0"/>
                <a:ea typeface="WenQuanYi Micro Hei" charset="0"/>
                <a:cs typeface="WenQuanYi Micro Hei" charset="0"/>
              </a:defRPr>
            </a:lvl8pPr>
            <a:lvl9pPr marL="3886200" indent="-228600" defTabSz="449263" eaLnBrk="0" fontAlgn="base" hangingPunct="0">
              <a:spcBef>
                <a:spcPts val="500"/>
              </a:spcBef>
              <a:spcAft>
                <a:spcPct val="0"/>
              </a:spcAft>
              <a:buClr>
                <a:srgbClr val="000000"/>
              </a:buClr>
              <a:buSzPct val="100000"/>
              <a:buFont typeface="Times New Roman" pitchFamily="18" charset="0"/>
              <a:defRPr sz="2000">
                <a:solidFill>
                  <a:srgbClr val="000000"/>
                </a:solidFill>
                <a:latin typeface="Calibri" pitchFamily="34" charset="0"/>
                <a:ea typeface="WenQuanYi Micro Hei" charset="0"/>
                <a:cs typeface="WenQuanYi Micro Hei" charset="0"/>
              </a:defRPr>
            </a:lvl9pPr>
          </a:lstStyle>
          <a:p>
            <a:pPr algn="ctr" eaLnBrk="1" hangingPunct="1">
              <a:lnSpc>
                <a:spcPct val="80000"/>
              </a:lnSpc>
              <a:spcBef>
                <a:spcPct val="0"/>
              </a:spcBef>
            </a:pPr>
            <a:r>
              <a:rPr lang="es-ES" altLang="es-CO" sz="2800" dirty="0" smtClean="0">
                <a:solidFill>
                  <a:srgbClr val="0070C0"/>
                </a:solidFill>
                <a:latin typeface="Impact" panose="020B0806030902050204" pitchFamily="34" charset="0"/>
                <a:cs typeface="Arial" pitchFamily="34" charset="0"/>
              </a:rPr>
              <a:t>Viento Zonal</a:t>
            </a:r>
          </a:p>
        </p:txBody>
      </p:sp>
      <p:cxnSp>
        <p:nvCxnSpPr>
          <p:cNvPr id="12" name="4 Conector recto"/>
          <p:cNvCxnSpPr/>
          <p:nvPr/>
        </p:nvCxnSpPr>
        <p:spPr bwMode="auto">
          <a:xfrm>
            <a:off x="6876256" y="3140968"/>
            <a:ext cx="0" cy="1684194"/>
          </a:xfrm>
          <a:prstGeom prst="line">
            <a:avLst/>
          </a:prstGeom>
          <a:ln>
            <a:headEnd type="oval" w="med" len="med"/>
            <a:tailEnd type="oval" w="med" len="med"/>
          </a:ln>
          <a:extLst/>
        </p:spPr>
        <p:style>
          <a:lnRef idx="2">
            <a:schemeClr val="dk1"/>
          </a:lnRef>
          <a:fillRef idx="0">
            <a:schemeClr val="dk1"/>
          </a:fillRef>
          <a:effectRef idx="1">
            <a:schemeClr val="dk1"/>
          </a:effectRef>
          <a:fontRef idx="minor">
            <a:schemeClr val="tx1"/>
          </a:fontRef>
        </p:style>
      </p:cxnSp>
      <p:sp>
        <p:nvSpPr>
          <p:cNvPr id="6" name="CuadroTexto 5"/>
          <p:cNvSpPr txBox="1"/>
          <p:nvPr/>
        </p:nvSpPr>
        <p:spPr>
          <a:xfrm>
            <a:off x="5184068" y="3321345"/>
            <a:ext cx="3384376" cy="1569660"/>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s-CO" sz="1600" dirty="0" smtClean="0">
                <a:latin typeface="Cambria" panose="02040503050406030204" pitchFamily="18" charset="0"/>
              </a:rPr>
              <a:t>No se evidencia acople atmosférico – Fenómeno La Niña.</a:t>
            </a:r>
          </a:p>
          <a:p>
            <a:pPr algn="ctr"/>
            <a:endParaRPr lang="es-CO" sz="1600" dirty="0" smtClean="0">
              <a:latin typeface="Cambria" panose="02040503050406030204" pitchFamily="18" charset="0"/>
            </a:endParaRPr>
          </a:p>
          <a:p>
            <a:pPr algn="ctr"/>
            <a:r>
              <a:rPr lang="es-CO" sz="1600" dirty="0" smtClean="0">
                <a:latin typeface="Cambria" panose="02040503050406030204" pitchFamily="18" charset="0"/>
              </a:rPr>
              <a:t>Continúa la alternancia entre las anomalías este y oeste</a:t>
            </a:r>
          </a:p>
          <a:p>
            <a:pPr algn="ctr"/>
            <a:r>
              <a:rPr lang="es-CO" sz="1600" dirty="0" smtClean="0">
                <a:latin typeface="Cambria" panose="02040503050406030204" pitchFamily="18" charset="0"/>
              </a:rPr>
              <a:t> (80W – 160W).</a:t>
            </a:r>
            <a:endParaRPr lang="es-CO" sz="1600" dirty="0">
              <a:latin typeface="Cambria" panose="02040503050406030204" pitchFamily="18" charset="0"/>
            </a:endParaRPr>
          </a:p>
        </p:txBody>
      </p:sp>
      <p:sp>
        <p:nvSpPr>
          <p:cNvPr id="13" name="Rectángulo 12"/>
          <p:cNvSpPr/>
          <p:nvPr/>
        </p:nvSpPr>
        <p:spPr>
          <a:xfrm>
            <a:off x="407653" y="674000"/>
            <a:ext cx="7632848" cy="415498"/>
          </a:xfrm>
          <a:prstGeom prst="rect">
            <a:avLst/>
          </a:prstGeom>
          <a:noFill/>
        </p:spPr>
        <p:txBody>
          <a:bodyPr wrap="square" lIns="91440" tIns="45720" rIns="91440" bIns="45720">
            <a:spAutoFit/>
          </a:bodyPr>
          <a:lstStyle/>
          <a:p>
            <a:pPr lvl="1" algn="ctr">
              <a:lnSpc>
                <a:spcPct val="70000"/>
              </a:lnSpc>
            </a:pPr>
            <a:r>
              <a:rPr lang="es-ES" sz="3000" b="1" cap="none" spc="0" dirty="0" smtClean="0">
                <a:ln w="0"/>
                <a:solidFill>
                  <a:srgbClr val="FFC000"/>
                </a:solidFill>
                <a:effectLst>
                  <a:reflection blurRad="6350" stA="53000" endA="300" endPos="35500" dir="5400000" sy="-90000" algn="bl" rotWithShape="0"/>
                </a:effectLst>
                <a:latin typeface="Impact" panose="020B0806030902050204" pitchFamily="34" charset="0"/>
              </a:rPr>
              <a:t>Seguimiento - Océano Pacífico Tropical</a:t>
            </a:r>
            <a:endParaRPr lang="es-ES" sz="3000" b="1" cap="none" spc="0" dirty="0">
              <a:ln w="0"/>
              <a:solidFill>
                <a:srgbClr val="C89800"/>
              </a:solidFill>
              <a:effectLst>
                <a:reflection blurRad="6350" stA="53000" endA="300" endPos="35500" dir="5400000" sy="-90000" algn="bl" rotWithShape="0"/>
              </a:effectLst>
              <a:latin typeface="Impact" panose="020B0806030902050204" pitchFamily="34" charset="0"/>
            </a:endParaRPr>
          </a:p>
        </p:txBody>
      </p:sp>
      <p:grpSp>
        <p:nvGrpSpPr>
          <p:cNvPr id="11" name="Grupo 10"/>
          <p:cNvGrpSpPr/>
          <p:nvPr/>
        </p:nvGrpSpPr>
        <p:grpSpPr>
          <a:xfrm>
            <a:off x="251520" y="1268760"/>
            <a:ext cx="4608512" cy="5184576"/>
            <a:chOff x="4483100" y="974725"/>
            <a:chExt cx="4203700" cy="4699000"/>
          </a:xfrm>
        </p:grpSpPr>
        <p:pic>
          <p:nvPicPr>
            <p:cNvPr id="14" name="Picture 1"/>
            <p:cNvPicPr>
              <a:picLocks/>
            </p:cNvPicPr>
            <p:nvPr/>
          </p:nvPicPr>
          <p:blipFill>
            <a:blip r:embed="rId3">
              <a:extLst>
                <a:ext uri="{28A0092B-C50C-407E-A947-70E740481C1C}">
                  <a14:useLocalDpi xmlns:a14="http://schemas.microsoft.com/office/drawing/2010/main" val="0"/>
                </a:ext>
              </a:extLst>
            </a:blip>
            <a:srcRect t="3333" b="20000"/>
            <a:stretch>
              <a:fillRect/>
            </a:stretch>
          </p:blipFill>
          <p:spPr bwMode="auto">
            <a:xfrm>
              <a:off x="4483100" y="974725"/>
              <a:ext cx="4203700" cy="4699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15" name="Rectangle 3"/>
            <p:cNvSpPr/>
            <p:nvPr/>
          </p:nvSpPr>
          <p:spPr>
            <a:xfrm>
              <a:off x="6172200" y="2895600"/>
              <a:ext cx="685800" cy="2778125"/>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extLst>
      <p:ext uri="{BB962C8B-B14F-4D97-AF65-F5344CB8AC3E}">
        <p14:creationId xmlns:p14="http://schemas.microsoft.com/office/powerpoint/2010/main" val="11153400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 Box 4"/>
          <p:cNvSpPr txBox="1">
            <a:spLocks noChangeArrowheads="1"/>
          </p:cNvSpPr>
          <p:nvPr/>
        </p:nvSpPr>
        <p:spPr bwMode="auto">
          <a:xfrm>
            <a:off x="6017209" y="3420683"/>
            <a:ext cx="2124270" cy="1167243"/>
          </a:xfrm>
          <a:prstGeom prst="rect">
            <a:avLst/>
          </a:prstGeom>
          <a:gradFill rotWithShape="1">
            <a:gsLst>
              <a:gs pos="0">
                <a:schemeClr val="bg1"/>
              </a:gs>
              <a:gs pos="53000">
                <a:srgbClr val="21D6E0"/>
              </a:gs>
              <a:gs pos="100000">
                <a:schemeClr val="bg1"/>
              </a:gs>
              <a:gs pos="100000">
                <a:srgbClr val="005CBF"/>
              </a:gs>
            </a:gsLst>
            <a:lin ang="5400000"/>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p:spPr>
        <p:txBody>
          <a:bodyPr wrap="square">
            <a:spAutoFit/>
          </a:bodyPr>
          <a:lstStyle/>
          <a:p>
            <a:pPr algn="ctr" defTabSz="829452" fontAlgn="auto">
              <a:spcBef>
                <a:spcPct val="50000"/>
              </a:spcBef>
              <a:spcAft>
                <a:spcPts val="0"/>
              </a:spcAft>
              <a:buClrTx/>
              <a:buSzTx/>
            </a:pPr>
            <a:r>
              <a:rPr lang="es-CO" altLang="es-CO" sz="1270" b="1" dirty="0" smtClean="0">
                <a:solidFill>
                  <a:srgbClr val="000000"/>
                </a:solidFill>
                <a:latin typeface="Times" panose="02020603060405020304" pitchFamily="18" charset="0"/>
                <a:ea typeface="+mn-ea"/>
                <a:cs typeface="Times New Roman" pitchFamily="18" charset="0"/>
              </a:rPr>
              <a:t>Niño </a:t>
            </a:r>
            <a:r>
              <a:rPr lang="es-CO" altLang="es-CO" sz="1270" b="1" dirty="0">
                <a:solidFill>
                  <a:srgbClr val="000000"/>
                </a:solidFill>
                <a:latin typeface="Times" panose="02020603060405020304" pitchFamily="18" charset="0"/>
                <a:ea typeface="+mn-ea"/>
                <a:cs typeface="Times New Roman" pitchFamily="18" charset="0"/>
              </a:rPr>
              <a:t>4	</a:t>
            </a:r>
            <a:r>
              <a:rPr lang="es-CO" altLang="es-CO" sz="1270" b="1" dirty="0" smtClean="0">
                <a:solidFill>
                  <a:srgbClr val="0070C0"/>
                </a:solidFill>
                <a:latin typeface="Times" panose="02020603060405020304" pitchFamily="18" charset="0"/>
                <a:cs typeface="Times New Roman" pitchFamily="18" charset="0"/>
              </a:rPr>
              <a:t>-0.2</a:t>
            </a:r>
            <a:r>
              <a:rPr lang="es-CO" altLang="es-CO" sz="1270" b="1" dirty="0" smtClean="0">
                <a:solidFill>
                  <a:srgbClr val="0070C0"/>
                </a:solidFill>
                <a:latin typeface="Times" panose="02020603060405020304" pitchFamily="18" charset="0"/>
                <a:ea typeface="+mn-ea"/>
                <a:cs typeface="Times New Roman" pitchFamily="18" charset="0"/>
              </a:rPr>
              <a:t>°C </a:t>
            </a:r>
            <a:r>
              <a:rPr lang="es-CO" altLang="es-CO" sz="1270" dirty="0">
                <a:latin typeface="Times" panose="02020603060405020304" pitchFamily="18" charset="0"/>
                <a:cs typeface="Times New Roman" pitchFamily="18" charset="0"/>
              </a:rPr>
              <a:t>-</a:t>
            </a:r>
            <a:r>
              <a:rPr lang="es-CO" altLang="es-CO" sz="1270" b="1" dirty="0">
                <a:solidFill>
                  <a:srgbClr val="FF0000"/>
                </a:solidFill>
                <a:latin typeface="Times" panose="02020603060405020304" pitchFamily="18" charset="0"/>
                <a:cs typeface="Times New Roman" pitchFamily="18" charset="0"/>
              </a:rPr>
              <a:t> </a:t>
            </a:r>
            <a:r>
              <a:rPr lang="es-CO" altLang="es-CO" sz="1270" b="1" dirty="0" smtClean="0">
                <a:solidFill>
                  <a:srgbClr val="0070C0"/>
                </a:solidFill>
                <a:latin typeface="Times" panose="02020603060405020304" pitchFamily="18" charset="0"/>
                <a:cs typeface="Times New Roman" pitchFamily="18" charset="0"/>
              </a:rPr>
              <a:t>-0.1°C</a:t>
            </a:r>
          </a:p>
          <a:p>
            <a:pPr algn="ctr" defTabSz="829452" fontAlgn="auto">
              <a:spcBef>
                <a:spcPct val="50000"/>
              </a:spcBef>
              <a:spcAft>
                <a:spcPts val="0"/>
              </a:spcAft>
              <a:buClrTx/>
              <a:buSzTx/>
            </a:pPr>
            <a:r>
              <a:rPr lang="es-CO" altLang="es-CO" sz="1270" b="1" dirty="0" smtClean="0">
                <a:solidFill>
                  <a:prstClr val="black"/>
                </a:solidFill>
                <a:latin typeface="Times" panose="02020603060405020304" pitchFamily="18" charset="0"/>
                <a:ea typeface="+mn-ea"/>
                <a:cs typeface="Times New Roman" pitchFamily="18" charset="0"/>
              </a:rPr>
              <a:t>Niño 3.4	</a:t>
            </a:r>
            <a:r>
              <a:rPr lang="es-CO" altLang="es-CO" sz="1270" b="1" dirty="0" smtClean="0">
                <a:solidFill>
                  <a:srgbClr val="0070C0"/>
                </a:solidFill>
                <a:latin typeface="Times" panose="02020603060405020304" pitchFamily="18" charset="0"/>
                <a:cs typeface="Times New Roman" pitchFamily="18" charset="0"/>
              </a:rPr>
              <a:t>-0.4</a:t>
            </a:r>
            <a:r>
              <a:rPr lang="es-CO" altLang="es-CO" sz="1270" b="1" dirty="0" smtClean="0">
                <a:solidFill>
                  <a:srgbClr val="0070C0"/>
                </a:solidFill>
                <a:latin typeface="Times" panose="02020603060405020304" pitchFamily="18" charset="0"/>
                <a:ea typeface="+mn-ea"/>
                <a:cs typeface="Times New Roman" pitchFamily="18" charset="0"/>
              </a:rPr>
              <a:t>°C </a:t>
            </a:r>
            <a:r>
              <a:rPr lang="es-CO" altLang="es-CO" sz="1270" dirty="0" smtClean="0">
                <a:latin typeface="Times" panose="02020603060405020304" pitchFamily="18" charset="0"/>
                <a:ea typeface="+mn-ea"/>
                <a:cs typeface="Times New Roman" pitchFamily="18" charset="0"/>
              </a:rPr>
              <a:t>-</a:t>
            </a:r>
            <a:r>
              <a:rPr lang="es-CO" altLang="es-CO" sz="1270" b="1" dirty="0" smtClean="0">
                <a:solidFill>
                  <a:srgbClr val="0070C0"/>
                </a:solidFill>
                <a:latin typeface="Times" panose="02020603060405020304" pitchFamily="18" charset="0"/>
                <a:ea typeface="+mn-ea"/>
                <a:cs typeface="Times New Roman" pitchFamily="18" charset="0"/>
              </a:rPr>
              <a:t> </a:t>
            </a:r>
            <a:r>
              <a:rPr lang="es-CO" altLang="es-CO" sz="1270" b="1" dirty="0">
                <a:solidFill>
                  <a:srgbClr val="0070C0"/>
                </a:solidFill>
                <a:latin typeface="Times" panose="02020603060405020304" pitchFamily="18" charset="0"/>
                <a:cs typeface="Times New Roman" pitchFamily="18" charset="0"/>
              </a:rPr>
              <a:t>-</a:t>
            </a:r>
            <a:r>
              <a:rPr lang="es-CO" altLang="es-CO" sz="1270" b="1" dirty="0" smtClean="0">
                <a:solidFill>
                  <a:srgbClr val="0070C0"/>
                </a:solidFill>
                <a:latin typeface="Times" panose="02020603060405020304" pitchFamily="18" charset="0"/>
                <a:cs typeface="Times New Roman" pitchFamily="18" charset="0"/>
              </a:rPr>
              <a:t>0.5°C </a:t>
            </a:r>
            <a:endParaRPr lang="es-CO" altLang="es-CO" sz="1270" b="1" dirty="0" smtClean="0">
              <a:solidFill>
                <a:srgbClr val="0070C0"/>
              </a:solidFill>
              <a:latin typeface="Times" panose="02020603060405020304" pitchFamily="18" charset="0"/>
              <a:ea typeface="+mn-ea"/>
              <a:cs typeface="Times New Roman" pitchFamily="18" charset="0"/>
            </a:endParaRPr>
          </a:p>
          <a:p>
            <a:pPr algn="ctr" defTabSz="829452" fontAlgn="auto">
              <a:spcBef>
                <a:spcPct val="50000"/>
              </a:spcBef>
              <a:spcAft>
                <a:spcPts val="0"/>
              </a:spcAft>
              <a:buClrTx/>
              <a:buSzTx/>
            </a:pPr>
            <a:r>
              <a:rPr lang="es-CO" altLang="es-CO" sz="1270" b="1" dirty="0" smtClean="0">
                <a:solidFill>
                  <a:prstClr val="black"/>
                </a:solidFill>
                <a:latin typeface="Times" panose="02020603060405020304" pitchFamily="18" charset="0"/>
                <a:ea typeface="+mn-ea"/>
                <a:cs typeface="Times New Roman" pitchFamily="18" charset="0"/>
              </a:rPr>
              <a:t> Niño </a:t>
            </a:r>
            <a:r>
              <a:rPr lang="es-CO" altLang="es-CO" sz="1270" b="1" dirty="0">
                <a:solidFill>
                  <a:prstClr val="black"/>
                </a:solidFill>
                <a:latin typeface="Times" panose="02020603060405020304" pitchFamily="18" charset="0"/>
                <a:ea typeface="+mn-ea"/>
                <a:cs typeface="Times New Roman" pitchFamily="18" charset="0"/>
              </a:rPr>
              <a:t>3	</a:t>
            </a:r>
            <a:r>
              <a:rPr lang="es-CO" altLang="es-CO" sz="1270" b="1" dirty="0" smtClean="0">
                <a:solidFill>
                  <a:srgbClr val="0070C0"/>
                </a:solidFill>
                <a:latin typeface="Times" panose="02020603060405020304" pitchFamily="18" charset="0"/>
                <a:ea typeface="+mn-ea"/>
                <a:cs typeface="Times New Roman" pitchFamily="18" charset="0"/>
              </a:rPr>
              <a:t>-0.5°C </a:t>
            </a:r>
            <a:r>
              <a:rPr lang="es-CO" altLang="es-CO" sz="1270" dirty="0" smtClean="0">
                <a:latin typeface="Times" panose="02020603060405020304" pitchFamily="18" charset="0"/>
                <a:ea typeface="+mn-ea"/>
                <a:cs typeface="Times New Roman" pitchFamily="18" charset="0"/>
              </a:rPr>
              <a:t>-</a:t>
            </a:r>
            <a:r>
              <a:rPr lang="es-CO" altLang="es-CO" sz="1270" b="1" dirty="0" smtClean="0">
                <a:solidFill>
                  <a:srgbClr val="0066FF"/>
                </a:solidFill>
                <a:latin typeface="Times" panose="02020603060405020304" pitchFamily="18" charset="0"/>
                <a:ea typeface="+mn-ea"/>
                <a:cs typeface="Times New Roman" pitchFamily="18" charset="0"/>
              </a:rPr>
              <a:t> </a:t>
            </a:r>
            <a:r>
              <a:rPr lang="es-CO" altLang="es-CO" sz="1270" b="1" dirty="0">
                <a:solidFill>
                  <a:srgbClr val="0070C0"/>
                </a:solidFill>
                <a:latin typeface="Times" panose="02020603060405020304" pitchFamily="18" charset="0"/>
                <a:cs typeface="Times New Roman" pitchFamily="18" charset="0"/>
              </a:rPr>
              <a:t>-</a:t>
            </a:r>
            <a:r>
              <a:rPr lang="es-CO" altLang="es-CO" sz="1270" b="1" dirty="0" smtClean="0">
                <a:solidFill>
                  <a:srgbClr val="0070C0"/>
                </a:solidFill>
                <a:latin typeface="Times" panose="02020603060405020304" pitchFamily="18" charset="0"/>
                <a:cs typeface="Times New Roman" pitchFamily="18" charset="0"/>
              </a:rPr>
              <a:t>0.5°C </a:t>
            </a:r>
            <a:endParaRPr lang="es-CO" altLang="es-CO" sz="1270" b="1" dirty="0" smtClean="0">
              <a:solidFill>
                <a:srgbClr val="0066FF"/>
              </a:solidFill>
              <a:latin typeface="Times" panose="02020603060405020304" pitchFamily="18" charset="0"/>
              <a:ea typeface="+mn-ea"/>
              <a:cs typeface="Times New Roman" pitchFamily="18" charset="0"/>
            </a:endParaRPr>
          </a:p>
          <a:p>
            <a:pPr algn="ctr" defTabSz="829452">
              <a:spcBef>
                <a:spcPct val="50000"/>
              </a:spcBef>
            </a:pPr>
            <a:r>
              <a:rPr lang="es-CO" altLang="es-CO" sz="1270" b="1" dirty="0" smtClean="0">
                <a:solidFill>
                  <a:prstClr val="black"/>
                </a:solidFill>
                <a:latin typeface="Times" panose="02020603060405020304" pitchFamily="18" charset="0"/>
                <a:ea typeface="+mn-ea"/>
                <a:cs typeface="Times New Roman" pitchFamily="18" charset="0"/>
              </a:rPr>
              <a:t>Niño </a:t>
            </a:r>
            <a:r>
              <a:rPr lang="es-CO" altLang="es-CO" sz="1270" b="1" dirty="0">
                <a:solidFill>
                  <a:prstClr val="black"/>
                </a:solidFill>
                <a:latin typeface="Times" panose="02020603060405020304" pitchFamily="18" charset="0"/>
                <a:ea typeface="+mn-ea"/>
                <a:cs typeface="Times New Roman" pitchFamily="18" charset="0"/>
              </a:rPr>
              <a:t>1+2	</a:t>
            </a:r>
            <a:r>
              <a:rPr lang="es-CO" altLang="es-CO" sz="1270" b="1" dirty="0" smtClean="0">
                <a:solidFill>
                  <a:prstClr val="black"/>
                </a:solidFill>
                <a:latin typeface="Times" panose="02020603060405020304" pitchFamily="18" charset="0"/>
                <a:ea typeface="+mn-ea"/>
                <a:cs typeface="Times New Roman" pitchFamily="18" charset="0"/>
              </a:rPr>
              <a:t>-</a:t>
            </a:r>
            <a:r>
              <a:rPr lang="es-CO" altLang="es-CO" sz="1270" b="1" dirty="0">
                <a:solidFill>
                  <a:srgbClr val="0070C0"/>
                </a:solidFill>
                <a:latin typeface="Times" panose="02020603060405020304" pitchFamily="18" charset="0"/>
                <a:cs typeface="Times New Roman" pitchFamily="18" charset="0"/>
              </a:rPr>
              <a:t>0.1°C</a:t>
            </a:r>
            <a:r>
              <a:rPr lang="es-CO" altLang="es-CO" sz="1270" b="1" dirty="0" smtClean="0">
                <a:latin typeface="Times" panose="02020603060405020304" pitchFamily="18" charset="0"/>
                <a:ea typeface="+mn-ea"/>
                <a:cs typeface="Times New Roman" pitchFamily="18" charset="0"/>
              </a:rPr>
              <a:t> </a:t>
            </a:r>
            <a:r>
              <a:rPr lang="es-CO" altLang="es-CO" sz="1270" dirty="0" smtClean="0">
                <a:latin typeface="Times" panose="02020603060405020304" pitchFamily="18" charset="0"/>
                <a:ea typeface="+mn-ea"/>
                <a:cs typeface="Times New Roman" pitchFamily="18" charset="0"/>
              </a:rPr>
              <a:t>-</a:t>
            </a:r>
            <a:r>
              <a:rPr lang="es-CO" altLang="es-CO" sz="1270" b="1" dirty="0" smtClean="0">
                <a:latin typeface="Times" panose="02020603060405020304" pitchFamily="18" charset="0"/>
                <a:ea typeface="+mn-ea"/>
                <a:cs typeface="Times New Roman" pitchFamily="18" charset="0"/>
              </a:rPr>
              <a:t> </a:t>
            </a:r>
            <a:r>
              <a:rPr lang="es-CO" altLang="es-CO" sz="1270" b="1" dirty="0" smtClean="0">
                <a:solidFill>
                  <a:srgbClr val="0070C0"/>
                </a:solidFill>
                <a:latin typeface="Times" panose="02020603060405020304" pitchFamily="18" charset="0"/>
                <a:cs typeface="Times New Roman" pitchFamily="18" charset="0"/>
              </a:rPr>
              <a:t>0.1°C</a:t>
            </a:r>
            <a:endParaRPr lang="es-CO" altLang="es-CO" sz="1270" b="1" dirty="0">
              <a:solidFill>
                <a:srgbClr val="0070C0"/>
              </a:solidFill>
              <a:latin typeface="Times" panose="02020603060405020304" pitchFamily="18" charset="0"/>
              <a:cs typeface="Times New Roman" pitchFamily="18" charset="0"/>
            </a:endParaRPr>
          </a:p>
        </p:txBody>
      </p:sp>
      <p:sp>
        <p:nvSpPr>
          <p:cNvPr id="3" name="2 Rectángulo"/>
          <p:cNvSpPr/>
          <p:nvPr/>
        </p:nvSpPr>
        <p:spPr bwMode="auto">
          <a:xfrm>
            <a:off x="4896002" y="1541341"/>
            <a:ext cx="3434400" cy="1395144"/>
          </a:xfrm>
          <a:prstGeom prst="rect">
            <a:avLst/>
          </a:prstGeom>
          <a:noFill/>
          <a:ln w="9525" cap="flat" cmpd="sng" algn="ctr">
            <a:noFill/>
            <a:prstDash val="solid"/>
            <a:round/>
            <a:headEnd type="none" w="med" len="med"/>
            <a:tailEnd type="none" w="med" len="med"/>
          </a:ln>
          <a:effectLst/>
          <a:extLst/>
        </p:spPr>
        <p:txBody>
          <a:bodyPr vert="horz" wrap="square" lIns="82944" tIns="41472" rIns="82944" bIns="41472" numCol="1" rtlCol="0" anchor="t" anchorCtr="0" compatLnSpc="1">
            <a:prstTxWarp prst="textNoShape">
              <a:avLst/>
            </a:prstTxWarp>
          </a:bodyPr>
          <a:lstStyle/>
          <a:p>
            <a:pPr>
              <a:buFontTx/>
              <a:buNone/>
            </a:pPr>
            <a:endParaRPr lang="es-ES">
              <a:solidFill>
                <a:prstClr val="white"/>
              </a:solidFill>
              <a:latin typeface="Arial" charset="0"/>
              <a:ea typeface="+mn-ea"/>
              <a:cs typeface="+mn-cs"/>
            </a:endParaRPr>
          </a:p>
        </p:txBody>
      </p:sp>
      <p:cxnSp>
        <p:nvCxnSpPr>
          <p:cNvPr id="5" name="4 Conector recto"/>
          <p:cNvCxnSpPr/>
          <p:nvPr/>
        </p:nvCxnSpPr>
        <p:spPr bwMode="auto">
          <a:xfrm>
            <a:off x="4896002" y="1506528"/>
            <a:ext cx="0" cy="4688370"/>
          </a:xfrm>
          <a:prstGeom prst="line">
            <a:avLst/>
          </a:prstGeom>
          <a:ln>
            <a:headEnd type="oval" w="med" len="med"/>
            <a:tailEnd type="oval" w="med" len="med"/>
          </a:ln>
          <a:extLst/>
        </p:spPr>
        <p:style>
          <a:lnRef idx="2">
            <a:schemeClr val="dk1"/>
          </a:lnRef>
          <a:fillRef idx="0">
            <a:schemeClr val="dk1"/>
          </a:fillRef>
          <a:effectRef idx="1">
            <a:schemeClr val="dk1"/>
          </a:effectRef>
          <a:fontRef idx="minor">
            <a:schemeClr val="tx1"/>
          </a:fontRef>
        </p:style>
      </p:cxnSp>
      <p:pic>
        <p:nvPicPr>
          <p:cNvPr id="2" name="Imagen 1"/>
          <p:cNvPicPr>
            <a:picLocks noChangeAspect="1"/>
          </p:cNvPicPr>
          <p:nvPr/>
        </p:nvPicPr>
        <p:blipFill>
          <a:blip r:embed="rId3"/>
          <a:stretch>
            <a:fillRect/>
          </a:stretch>
        </p:blipFill>
        <p:spPr>
          <a:xfrm>
            <a:off x="5519486" y="1386997"/>
            <a:ext cx="2953883" cy="1753730"/>
          </a:xfrm>
          <a:prstGeom prst="rect">
            <a:avLst/>
          </a:prstGeom>
        </p:spPr>
      </p:pic>
      <p:pic>
        <p:nvPicPr>
          <p:cNvPr id="4" name="Imagen 3"/>
          <p:cNvPicPr>
            <a:picLocks noChangeAspect="1"/>
          </p:cNvPicPr>
          <p:nvPr/>
        </p:nvPicPr>
        <p:blipFill>
          <a:blip r:embed="rId4"/>
          <a:stretch>
            <a:fillRect/>
          </a:stretch>
        </p:blipFill>
        <p:spPr>
          <a:xfrm>
            <a:off x="5438232" y="4657795"/>
            <a:ext cx="2991934" cy="1816000"/>
          </a:xfrm>
          <a:prstGeom prst="rect">
            <a:avLst/>
          </a:prstGeom>
        </p:spPr>
      </p:pic>
      <p:sp>
        <p:nvSpPr>
          <p:cNvPr id="8" name="CuadroTexto 7"/>
          <p:cNvSpPr txBox="1"/>
          <p:nvPr/>
        </p:nvSpPr>
        <p:spPr>
          <a:xfrm>
            <a:off x="5757272" y="3161851"/>
            <a:ext cx="3168352" cy="307777"/>
          </a:xfrm>
          <a:prstGeom prst="rect">
            <a:avLst/>
          </a:prstGeom>
          <a:noFill/>
        </p:spPr>
        <p:txBody>
          <a:bodyPr wrap="square" rtlCol="0">
            <a:spAutoFit/>
          </a:bodyPr>
          <a:lstStyle/>
          <a:p>
            <a:r>
              <a:rPr lang="es-CO" sz="1400" dirty="0" smtClean="0">
                <a:latin typeface="Impact" panose="020B0806030902050204" pitchFamily="34" charset="0"/>
              </a:rPr>
              <a:t>Anomalía TSM – Última Semana</a:t>
            </a:r>
            <a:endParaRPr lang="es-CO" sz="1400" dirty="0">
              <a:latin typeface="Impact" panose="020B0806030902050204" pitchFamily="34" charset="0"/>
            </a:endParaRPr>
          </a:p>
        </p:txBody>
      </p:sp>
      <p:sp>
        <p:nvSpPr>
          <p:cNvPr id="21" name="Rectángulo redondeado 20"/>
          <p:cNvSpPr/>
          <p:nvPr/>
        </p:nvSpPr>
        <p:spPr>
          <a:xfrm>
            <a:off x="5496254" y="5760689"/>
            <a:ext cx="2892170" cy="216023"/>
          </a:xfrm>
          <a:prstGeom prst="roundRect">
            <a:avLst/>
          </a:prstGeom>
          <a:solidFill>
            <a:srgbClr val="00CC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Rectángulo 18"/>
          <p:cNvSpPr/>
          <p:nvPr/>
        </p:nvSpPr>
        <p:spPr>
          <a:xfrm>
            <a:off x="425715" y="532605"/>
            <a:ext cx="7632848" cy="415498"/>
          </a:xfrm>
          <a:prstGeom prst="rect">
            <a:avLst/>
          </a:prstGeom>
          <a:noFill/>
        </p:spPr>
        <p:txBody>
          <a:bodyPr wrap="square" lIns="91440" tIns="45720" rIns="91440" bIns="45720">
            <a:spAutoFit/>
          </a:bodyPr>
          <a:lstStyle/>
          <a:p>
            <a:pPr lvl="1" algn="ctr">
              <a:lnSpc>
                <a:spcPct val="70000"/>
              </a:lnSpc>
            </a:pPr>
            <a:r>
              <a:rPr lang="es-ES" sz="3000" b="1" cap="none" spc="0" dirty="0" smtClean="0">
                <a:ln w="0"/>
                <a:solidFill>
                  <a:srgbClr val="FFC000"/>
                </a:solidFill>
                <a:effectLst>
                  <a:reflection blurRad="6350" stA="53000" endA="300" endPos="35500" dir="5400000" sy="-90000" algn="bl" rotWithShape="0"/>
                </a:effectLst>
                <a:latin typeface="Impact" panose="020B0806030902050204" pitchFamily="34" charset="0"/>
              </a:rPr>
              <a:t>Seguimiento - Océano Pacífico Tropical</a:t>
            </a:r>
            <a:endParaRPr lang="es-ES" sz="3000" b="1" cap="none" spc="0" dirty="0">
              <a:ln w="0"/>
              <a:solidFill>
                <a:srgbClr val="C89800"/>
              </a:solidFill>
              <a:effectLst>
                <a:reflection blurRad="6350" stA="53000" endA="300" endPos="35500" dir="5400000" sy="-90000" algn="bl" rotWithShape="0"/>
              </a:effectLst>
              <a:latin typeface="Impact" panose="020B0806030902050204" pitchFamily="34" charset="0"/>
            </a:endParaRPr>
          </a:p>
        </p:txBody>
      </p:sp>
      <p:sp>
        <p:nvSpPr>
          <p:cNvPr id="14" name="Rectángulo redondeado 13"/>
          <p:cNvSpPr/>
          <p:nvPr/>
        </p:nvSpPr>
        <p:spPr>
          <a:xfrm>
            <a:off x="5580112" y="4004305"/>
            <a:ext cx="2785802" cy="312813"/>
          </a:xfrm>
          <a:prstGeom prst="roundRect">
            <a:avLst/>
          </a:prstGeom>
          <a:solidFill>
            <a:schemeClr val="bg1">
              <a:lumMod val="75000"/>
              <a:alpha val="4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Rectángulo redondeado 15"/>
          <p:cNvSpPr/>
          <p:nvPr/>
        </p:nvSpPr>
        <p:spPr>
          <a:xfrm>
            <a:off x="5580112" y="3693711"/>
            <a:ext cx="2785802" cy="312813"/>
          </a:xfrm>
          <a:prstGeom prst="roundRect">
            <a:avLst/>
          </a:prstGeom>
          <a:solidFill>
            <a:schemeClr val="bg1">
              <a:lumMod val="75000"/>
              <a:alpha val="4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8" name="Picture 1"/>
          <p:cNvPicPr>
            <a:picLocks/>
          </p:cNvPicPr>
          <p:nvPr/>
        </p:nvPicPr>
        <p:blipFill>
          <a:blip r:embed="rId5">
            <a:extLst>
              <a:ext uri="{28A0092B-C50C-407E-A947-70E740481C1C}">
                <a14:useLocalDpi xmlns:a14="http://schemas.microsoft.com/office/drawing/2010/main" val="0"/>
              </a:ext>
            </a:extLst>
          </a:blip>
          <a:srcRect l="7552" t="5000" r="8630" b="10834"/>
          <a:stretch>
            <a:fillRect/>
          </a:stretch>
        </p:blipFill>
        <p:spPr bwMode="auto">
          <a:xfrm>
            <a:off x="90865" y="1006040"/>
            <a:ext cx="4563221" cy="551930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153082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768603" y="630594"/>
            <a:ext cx="7056784" cy="738664"/>
          </a:xfrm>
          <a:prstGeom prst="rect">
            <a:avLst/>
          </a:prstGeom>
          <a:noFill/>
        </p:spPr>
        <p:txBody>
          <a:bodyPr wrap="square" lIns="91440" tIns="45720" rIns="91440" bIns="45720">
            <a:spAutoFit/>
          </a:bodyPr>
          <a:lstStyle/>
          <a:p>
            <a:pPr lvl="1" algn="ctr">
              <a:lnSpc>
                <a:spcPct val="70000"/>
              </a:lnSpc>
            </a:pPr>
            <a:r>
              <a:rPr lang="es-ES" sz="3000" b="1" cap="none" spc="0" dirty="0" err="1" smtClean="0">
                <a:ln w="0"/>
                <a:solidFill>
                  <a:srgbClr val="FFC000"/>
                </a:solidFill>
                <a:effectLst>
                  <a:reflection blurRad="6350" stA="53000" endA="300" endPos="35500" dir="5400000" sy="-90000" algn="bl" rotWithShape="0"/>
                </a:effectLst>
                <a:latin typeface="Impact" panose="020B0806030902050204" pitchFamily="34" charset="0"/>
              </a:rPr>
              <a:t>Versiòn</a:t>
            </a:r>
            <a:r>
              <a:rPr lang="es-ES" sz="3000" b="1" cap="none" spc="0" dirty="0" smtClean="0">
                <a:ln w="0"/>
                <a:solidFill>
                  <a:srgbClr val="FFC000"/>
                </a:solidFill>
                <a:effectLst>
                  <a:reflection blurRad="6350" stA="53000" endA="300" endPos="35500" dir="5400000" sy="-90000" algn="bl" rotWithShape="0"/>
                </a:effectLst>
                <a:latin typeface="Impact" panose="020B0806030902050204" pitchFamily="34" charset="0"/>
              </a:rPr>
              <a:t> ONI</a:t>
            </a:r>
            <a:endParaRPr lang="es-ES" sz="3000" b="1" cap="none" spc="0" dirty="0" smtClean="0">
              <a:ln w="0"/>
              <a:solidFill>
                <a:srgbClr val="C89800"/>
              </a:solidFill>
              <a:effectLst>
                <a:reflection blurRad="6350" stA="53000" endA="300" endPos="35500" dir="5400000" sy="-90000" algn="bl" rotWithShape="0"/>
              </a:effectLst>
              <a:latin typeface="Impact" panose="020B0806030902050204" pitchFamily="34" charset="0"/>
            </a:endParaRPr>
          </a:p>
          <a:p>
            <a:pPr lvl="1" algn="ctr">
              <a:lnSpc>
                <a:spcPct val="70000"/>
              </a:lnSpc>
            </a:pPr>
            <a:endParaRPr lang="es-ES" sz="3000" b="1" cap="none" spc="0" dirty="0">
              <a:ln w="0"/>
              <a:solidFill>
                <a:srgbClr val="C89800"/>
              </a:solidFill>
              <a:effectLst>
                <a:reflection blurRad="6350" stA="53000" endA="300" endPos="35500" dir="5400000" sy="-90000" algn="bl" rotWithShape="0"/>
              </a:effectLst>
              <a:latin typeface="Impact" panose="020B0806030902050204" pitchFamily="34" charset="0"/>
            </a:endParaRPr>
          </a:p>
        </p:txBody>
      </p:sp>
      <p:cxnSp>
        <p:nvCxnSpPr>
          <p:cNvPr id="9" name="4 Conector recto"/>
          <p:cNvCxnSpPr/>
          <p:nvPr/>
        </p:nvCxnSpPr>
        <p:spPr bwMode="auto">
          <a:xfrm flipH="1">
            <a:off x="230470" y="6093296"/>
            <a:ext cx="8814986" cy="0"/>
          </a:xfrm>
          <a:prstGeom prst="line">
            <a:avLst/>
          </a:prstGeom>
          <a:ln>
            <a:headEnd type="oval" w="med" len="med"/>
            <a:tailEnd type="oval" w="med" len="med"/>
          </a:ln>
          <a:extLst/>
        </p:spPr>
        <p:style>
          <a:lnRef idx="2">
            <a:schemeClr val="dk1"/>
          </a:lnRef>
          <a:fillRef idx="0">
            <a:schemeClr val="dk1"/>
          </a:fillRef>
          <a:effectRef idx="1">
            <a:schemeClr val="dk1"/>
          </a:effectRef>
          <a:fontRef idx="minor">
            <a:schemeClr val="tx1"/>
          </a:fontRef>
        </p:style>
      </p:cxnSp>
      <p:cxnSp>
        <p:nvCxnSpPr>
          <p:cNvPr id="13" name="4 Conector recto"/>
          <p:cNvCxnSpPr/>
          <p:nvPr/>
        </p:nvCxnSpPr>
        <p:spPr bwMode="auto">
          <a:xfrm flipH="1">
            <a:off x="179512" y="1484784"/>
            <a:ext cx="8814986" cy="0"/>
          </a:xfrm>
          <a:prstGeom prst="line">
            <a:avLst/>
          </a:prstGeom>
          <a:ln>
            <a:headEnd type="oval" w="med" len="med"/>
            <a:tailEnd type="oval" w="med" len="med"/>
          </a:ln>
          <a:extLst/>
        </p:spPr>
        <p:style>
          <a:lnRef idx="2">
            <a:schemeClr val="dk1"/>
          </a:lnRef>
          <a:fillRef idx="0">
            <a:schemeClr val="dk1"/>
          </a:fillRef>
          <a:effectRef idx="1">
            <a:schemeClr val="dk1"/>
          </a:effectRef>
          <a:fontRef idx="minor">
            <a:schemeClr val="tx1"/>
          </a:fontRef>
        </p:style>
      </p:cxnSp>
      <p:graphicFrame>
        <p:nvGraphicFramePr>
          <p:cNvPr id="23" name="Table 7"/>
          <p:cNvGraphicFramePr>
            <a:graphicFrameLocks noGrp="1"/>
          </p:cNvGraphicFramePr>
          <p:nvPr>
            <p:extLst>
              <p:ext uri="{D42A27DB-BD31-4B8C-83A1-F6EECF244321}">
                <p14:modId xmlns:p14="http://schemas.microsoft.com/office/powerpoint/2010/main" val="525809436"/>
              </p:ext>
            </p:extLst>
          </p:nvPr>
        </p:nvGraphicFramePr>
        <p:xfrm>
          <a:off x="715597" y="1916832"/>
          <a:ext cx="7744832" cy="3887232"/>
        </p:xfrm>
        <a:graphic>
          <a:graphicData uri="http://schemas.openxmlformats.org/drawingml/2006/table">
            <a:tbl>
              <a:tblPr firstRow="1" bandRow="1"/>
              <a:tblGrid>
                <a:gridCol w="659133"/>
                <a:gridCol w="576746"/>
                <a:gridCol w="576739"/>
                <a:gridCol w="576742"/>
                <a:gridCol w="659133"/>
                <a:gridCol w="576742"/>
                <a:gridCol w="545055"/>
                <a:gridCol w="595757"/>
                <a:gridCol w="595757"/>
                <a:gridCol w="595757"/>
                <a:gridCol w="595757"/>
                <a:gridCol w="595757"/>
                <a:gridCol w="595757"/>
              </a:tblGrid>
              <a:tr h="272602">
                <a:tc>
                  <a:txBody>
                    <a:bodyPr/>
                    <a:lstStyle>
                      <a:lvl1pPr marL="0" algn="l" defTabSz="914400" rtl="0" eaLnBrk="1" latinLnBrk="0" hangingPunct="1">
                        <a:defRPr sz="1800" b="1" kern="1200">
                          <a:solidFill>
                            <a:schemeClr val="tx1"/>
                          </a:solidFill>
                          <a:latin typeface="Verdana"/>
                        </a:defRPr>
                      </a:lvl1pPr>
                      <a:lvl2pPr marL="457200" algn="l" defTabSz="914400" rtl="0" eaLnBrk="1" latinLnBrk="0" hangingPunct="1">
                        <a:defRPr sz="1800" b="1" kern="1200">
                          <a:solidFill>
                            <a:schemeClr val="tx1"/>
                          </a:solidFill>
                          <a:latin typeface="Verdana"/>
                        </a:defRPr>
                      </a:lvl2pPr>
                      <a:lvl3pPr marL="914400" algn="l" defTabSz="914400" rtl="0" eaLnBrk="1" latinLnBrk="0" hangingPunct="1">
                        <a:defRPr sz="1800" b="1" kern="1200">
                          <a:solidFill>
                            <a:schemeClr val="tx1"/>
                          </a:solidFill>
                          <a:latin typeface="Verdana"/>
                        </a:defRPr>
                      </a:lvl3pPr>
                      <a:lvl4pPr marL="1371600" algn="l" defTabSz="914400" rtl="0" eaLnBrk="1" latinLnBrk="0" hangingPunct="1">
                        <a:defRPr sz="1800" b="1" kern="1200">
                          <a:solidFill>
                            <a:schemeClr val="tx1"/>
                          </a:solidFill>
                          <a:latin typeface="Verdana"/>
                        </a:defRPr>
                      </a:lvl4pPr>
                      <a:lvl5pPr marL="1828800" algn="l" defTabSz="914400" rtl="0" eaLnBrk="1" latinLnBrk="0" hangingPunct="1">
                        <a:defRPr sz="1800" b="1" kern="1200">
                          <a:solidFill>
                            <a:schemeClr val="tx1"/>
                          </a:solidFill>
                          <a:latin typeface="Verdana"/>
                        </a:defRPr>
                      </a:lvl5pPr>
                      <a:lvl6pPr marL="2286000" algn="l" defTabSz="914400" rtl="0" eaLnBrk="1" latinLnBrk="0" hangingPunct="1">
                        <a:defRPr sz="1800" b="1" kern="1200">
                          <a:solidFill>
                            <a:schemeClr val="tx1"/>
                          </a:solidFill>
                          <a:latin typeface="Verdana"/>
                        </a:defRPr>
                      </a:lvl6pPr>
                      <a:lvl7pPr marL="2743200" algn="l" defTabSz="914400" rtl="0" eaLnBrk="1" latinLnBrk="0" hangingPunct="1">
                        <a:defRPr sz="1800" b="1" kern="1200">
                          <a:solidFill>
                            <a:schemeClr val="tx1"/>
                          </a:solidFill>
                          <a:latin typeface="Verdana"/>
                        </a:defRPr>
                      </a:lvl7pPr>
                      <a:lvl8pPr marL="3200400" algn="l" defTabSz="914400" rtl="0" eaLnBrk="1" latinLnBrk="0" hangingPunct="1">
                        <a:defRPr sz="1800" b="1" kern="1200">
                          <a:solidFill>
                            <a:schemeClr val="tx1"/>
                          </a:solidFill>
                          <a:latin typeface="Verdana"/>
                        </a:defRPr>
                      </a:lvl8pPr>
                      <a:lvl9pPr marL="3657600" algn="l" defTabSz="914400" rtl="0" eaLnBrk="1" latinLnBrk="0" hangingPunct="1">
                        <a:defRPr sz="1800" b="1" kern="1200">
                          <a:solidFill>
                            <a:schemeClr val="tx1"/>
                          </a:solidFill>
                          <a:latin typeface="Verdana"/>
                        </a:defRPr>
                      </a:lvl9pPr>
                    </a:lstStyle>
                    <a:p>
                      <a:pPr algn="ctr"/>
                      <a:r>
                        <a:rPr lang="en-US" sz="1100" dirty="0" smtClean="0">
                          <a:solidFill>
                            <a:schemeClr val="bg1"/>
                          </a:solidFill>
                        </a:rPr>
                        <a:t>Year</a:t>
                      </a:r>
                      <a:endParaRPr lang="en-US" sz="1100"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b="1" kern="1200">
                          <a:solidFill>
                            <a:schemeClr val="tx1"/>
                          </a:solidFill>
                          <a:latin typeface="Verdana"/>
                        </a:defRPr>
                      </a:lvl1pPr>
                      <a:lvl2pPr marL="457200" algn="l" defTabSz="914400" rtl="0" eaLnBrk="1" latinLnBrk="0" hangingPunct="1">
                        <a:defRPr sz="1800" b="1" kern="1200">
                          <a:solidFill>
                            <a:schemeClr val="tx1"/>
                          </a:solidFill>
                          <a:latin typeface="Verdana"/>
                        </a:defRPr>
                      </a:lvl2pPr>
                      <a:lvl3pPr marL="914400" algn="l" defTabSz="914400" rtl="0" eaLnBrk="1" latinLnBrk="0" hangingPunct="1">
                        <a:defRPr sz="1800" b="1" kern="1200">
                          <a:solidFill>
                            <a:schemeClr val="tx1"/>
                          </a:solidFill>
                          <a:latin typeface="Verdana"/>
                        </a:defRPr>
                      </a:lvl3pPr>
                      <a:lvl4pPr marL="1371600" algn="l" defTabSz="914400" rtl="0" eaLnBrk="1" latinLnBrk="0" hangingPunct="1">
                        <a:defRPr sz="1800" b="1" kern="1200">
                          <a:solidFill>
                            <a:schemeClr val="tx1"/>
                          </a:solidFill>
                          <a:latin typeface="Verdana"/>
                        </a:defRPr>
                      </a:lvl4pPr>
                      <a:lvl5pPr marL="1828800" algn="l" defTabSz="914400" rtl="0" eaLnBrk="1" latinLnBrk="0" hangingPunct="1">
                        <a:defRPr sz="1800" b="1" kern="1200">
                          <a:solidFill>
                            <a:schemeClr val="tx1"/>
                          </a:solidFill>
                          <a:latin typeface="Verdana"/>
                        </a:defRPr>
                      </a:lvl5pPr>
                      <a:lvl6pPr marL="2286000" algn="l" defTabSz="914400" rtl="0" eaLnBrk="1" latinLnBrk="0" hangingPunct="1">
                        <a:defRPr sz="1800" b="1" kern="1200">
                          <a:solidFill>
                            <a:schemeClr val="tx1"/>
                          </a:solidFill>
                          <a:latin typeface="Verdana"/>
                        </a:defRPr>
                      </a:lvl6pPr>
                      <a:lvl7pPr marL="2743200" algn="l" defTabSz="914400" rtl="0" eaLnBrk="1" latinLnBrk="0" hangingPunct="1">
                        <a:defRPr sz="1800" b="1" kern="1200">
                          <a:solidFill>
                            <a:schemeClr val="tx1"/>
                          </a:solidFill>
                          <a:latin typeface="Verdana"/>
                        </a:defRPr>
                      </a:lvl7pPr>
                      <a:lvl8pPr marL="3200400" algn="l" defTabSz="914400" rtl="0" eaLnBrk="1" latinLnBrk="0" hangingPunct="1">
                        <a:defRPr sz="1800" b="1" kern="1200">
                          <a:solidFill>
                            <a:schemeClr val="tx1"/>
                          </a:solidFill>
                          <a:latin typeface="Verdana"/>
                        </a:defRPr>
                      </a:lvl8pPr>
                      <a:lvl9pPr marL="3657600" algn="l" defTabSz="914400" rtl="0" eaLnBrk="1" latinLnBrk="0" hangingPunct="1">
                        <a:defRPr sz="1800" b="1"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chemeClr val="bg1"/>
                          </a:solidFill>
                          <a:effectLst/>
                          <a:uLnTx/>
                          <a:uFillTx/>
                          <a:latin typeface="+mn-lt"/>
                        </a:rPr>
                        <a:t>DJF</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b="1" kern="1200">
                          <a:solidFill>
                            <a:schemeClr val="tx1"/>
                          </a:solidFill>
                          <a:latin typeface="Verdana"/>
                        </a:defRPr>
                      </a:lvl1pPr>
                      <a:lvl2pPr marL="457200" algn="l" defTabSz="914400" rtl="0" eaLnBrk="1" latinLnBrk="0" hangingPunct="1">
                        <a:defRPr sz="1800" b="1" kern="1200">
                          <a:solidFill>
                            <a:schemeClr val="tx1"/>
                          </a:solidFill>
                          <a:latin typeface="Verdana"/>
                        </a:defRPr>
                      </a:lvl2pPr>
                      <a:lvl3pPr marL="914400" algn="l" defTabSz="914400" rtl="0" eaLnBrk="1" latinLnBrk="0" hangingPunct="1">
                        <a:defRPr sz="1800" b="1" kern="1200">
                          <a:solidFill>
                            <a:schemeClr val="tx1"/>
                          </a:solidFill>
                          <a:latin typeface="Verdana"/>
                        </a:defRPr>
                      </a:lvl3pPr>
                      <a:lvl4pPr marL="1371600" algn="l" defTabSz="914400" rtl="0" eaLnBrk="1" latinLnBrk="0" hangingPunct="1">
                        <a:defRPr sz="1800" b="1" kern="1200">
                          <a:solidFill>
                            <a:schemeClr val="tx1"/>
                          </a:solidFill>
                          <a:latin typeface="Verdana"/>
                        </a:defRPr>
                      </a:lvl4pPr>
                      <a:lvl5pPr marL="1828800" algn="l" defTabSz="914400" rtl="0" eaLnBrk="1" latinLnBrk="0" hangingPunct="1">
                        <a:defRPr sz="1800" b="1" kern="1200">
                          <a:solidFill>
                            <a:schemeClr val="tx1"/>
                          </a:solidFill>
                          <a:latin typeface="Verdana"/>
                        </a:defRPr>
                      </a:lvl5pPr>
                      <a:lvl6pPr marL="2286000" algn="l" defTabSz="914400" rtl="0" eaLnBrk="1" latinLnBrk="0" hangingPunct="1">
                        <a:defRPr sz="1800" b="1" kern="1200">
                          <a:solidFill>
                            <a:schemeClr val="tx1"/>
                          </a:solidFill>
                          <a:latin typeface="Verdana"/>
                        </a:defRPr>
                      </a:lvl6pPr>
                      <a:lvl7pPr marL="2743200" algn="l" defTabSz="914400" rtl="0" eaLnBrk="1" latinLnBrk="0" hangingPunct="1">
                        <a:defRPr sz="1800" b="1" kern="1200">
                          <a:solidFill>
                            <a:schemeClr val="tx1"/>
                          </a:solidFill>
                          <a:latin typeface="Verdana"/>
                        </a:defRPr>
                      </a:lvl7pPr>
                      <a:lvl8pPr marL="3200400" algn="l" defTabSz="914400" rtl="0" eaLnBrk="1" latinLnBrk="0" hangingPunct="1">
                        <a:defRPr sz="1800" b="1" kern="1200">
                          <a:solidFill>
                            <a:schemeClr val="tx1"/>
                          </a:solidFill>
                          <a:latin typeface="Verdana"/>
                        </a:defRPr>
                      </a:lvl8pPr>
                      <a:lvl9pPr marL="3657600" algn="l" defTabSz="914400" rtl="0" eaLnBrk="1" latinLnBrk="0" hangingPunct="1">
                        <a:defRPr sz="1800" b="1"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chemeClr val="bg1"/>
                          </a:solidFill>
                          <a:effectLst/>
                          <a:uLnTx/>
                          <a:uFillTx/>
                          <a:latin typeface="+mn-lt"/>
                        </a:rPr>
                        <a:t>JFM</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b="1" kern="1200">
                          <a:solidFill>
                            <a:schemeClr val="tx1"/>
                          </a:solidFill>
                          <a:latin typeface="Verdana"/>
                        </a:defRPr>
                      </a:lvl1pPr>
                      <a:lvl2pPr marL="457200" algn="l" defTabSz="914400" rtl="0" eaLnBrk="1" latinLnBrk="0" hangingPunct="1">
                        <a:defRPr sz="1800" b="1" kern="1200">
                          <a:solidFill>
                            <a:schemeClr val="tx1"/>
                          </a:solidFill>
                          <a:latin typeface="Verdana"/>
                        </a:defRPr>
                      </a:lvl2pPr>
                      <a:lvl3pPr marL="914400" algn="l" defTabSz="914400" rtl="0" eaLnBrk="1" latinLnBrk="0" hangingPunct="1">
                        <a:defRPr sz="1800" b="1" kern="1200">
                          <a:solidFill>
                            <a:schemeClr val="tx1"/>
                          </a:solidFill>
                          <a:latin typeface="Verdana"/>
                        </a:defRPr>
                      </a:lvl3pPr>
                      <a:lvl4pPr marL="1371600" algn="l" defTabSz="914400" rtl="0" eaLnBrk="1" latinLnBrk="0" hangingPunct="1">
                        <a:defRPr sz="1800" b="1" kern="1200">
                          <a:solidFill>
                            <a:schemeClr val="tx1"/>
                          </a:solidFill>
                          <a:latin typeface="Verdana"/>
                        </a:defRPr>
                      </a:lvl4pPr>
                      <a:lvl5pPr marL="1828800" algn="l" defTabSz="914400" rtl="0" eaLnBrk="1" latinLnBrk="0" hangingPunct="1">
                        <a:defRPr sz="1800" b="1" kern="1200">
                          <a:solidFill>
                            <a:schemeClr val="tx1"/>
                          </a:solidFill>
                          <a:latin typeface="Verdana"/>
                        </a:defRPr>
                      </a:lvl5pPr>
                      <a:lvl6pPr marL="2286000" algn="l" defTabSz="914400" rtl="0" eaLnBrk="1" latinLnBrk="0" hangingPunct="1">
                        <a:defRPr sz="1800" b="1" kern="1200">
                          <a:solidFill>
                            <a:schemeClr val="tx1"/>
                          </a:solidFill>
                          <a:latin typeface="Verdana"/>
                        </a:defRPr>
                      </a:lvl6pPr>
                      <a:lvl7pPr marL="2743200" algn="l" defTabSz="914400" rtl="0" eaLnBrk="1" latinLnBrk="0" hangingPunct="1">
                        <a:defRPr sz="1800" b="1" kern="1200">
                          <a:solidFill>
                            <a:schemeClr val="tx1"/>
                          </a:solidFill>
                          <a:latin typeface="Verdana"/>
                        </a:defRPr>
                      </a:lvl7pPr>
                      <a:lvl8pPr marL="3200400" algn="l" defTabSz="914400" rtl="0" eaLnBrk="1" latinLnBrk="0" hangingPunct="1">
                        <a:defRPr sz="1800" b="1" kern="1200">
                          <a:solidFill>
                            <a:schemeClr val="tx1"/>
                          </a:solidFill>
                          <a:latin typeface="Verdana"/>
                        </a:defRPr>
                      </a:lvl8pPr>
                      <a:lvl9pPr marL="3657600" algn="l" defTabSz="914400" rtl="0" eaLnBrk="1" latinLnBrk="0" hangingPunct="1">
                        <a:defRPr sz="1800" b="1"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chemeClr val="bg1"/>
                          </a:solidFill>
                          <a:effectLst/>
                          <a:uLnTx/>
                          <a:uFillTx/>
                          <a:latin typeface="+mn-lt"/>
                        </a:rPr>
                        <a:t>FMA</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b="1" kern="1200">
                          <a:solidFill>
                            <a:schemeClr val="tx1"/>
                          </a:solidFill>
                          <a:latin typeface="Verdana"/>
                        </a:defRPr>
                      </a:lvl1pPr>
                      <a:lvl2pPr marL="457200" algn="l" defTabSz="914400" rtl="0" eaLnBrk="1" latinLnBrk="0" hangingPunct="1">
                        <a:defRPr sz="1800" b="1" kern="1200">
                          <a:solidFill>
                            <a:schemeClr val="tx1"/>
                          </a:solidFill>
                          <a:latin typeface="Verdana"/>
                        </a:defRPr>
                      </a:lvl2pPr>
                      <a:lvl3pPr marL="914400" algn="l" defTabSz="914400" rtl="0" eaLnBrk="1" latinLnBrk="0" hangingPunct="1">
                        <a:defRPr sz="1800" b="1" kern="1200">
                          <a:solidFill>
                            <a:schemeClr val="tx1"/>
                          </a:solidFill>
                          <a:latin typeface="Verdana"/>
                        </a:defRPr>
                      </a:lvl3pPr>
                      <a:lvl4pPr marL="1371600" algn="l" defTabSz="914400" rtl="0" eaLnBrk="1" latinLnBrk="0" hangingPunct="1">
                        <a:defRPr sz="1800" b="1" kern="1200">
                          <a:solidFill>
                            <a:schemeClr val="tx1"/>
                          </a:solidFill>
                          <a:latin typeface="Verdana"/>
                        </a:defRPr>
                      </a:lvl4pPr>
                      <a:lvl5pPr marL="1828800" algn="l" defTabSz="914400" rtl="0" eaLnBrk="1" latinLnBrk="0" hangingPunct="1">
                        <a:defRPr sz="1800" b="1" kern="1200">
                          <a:solidFill>
                            <a:schemeClr val="tx1"/>
                          </a:solidFill>
                          <a:latin typeface="Verdana"/>
                        </a:defRPr>
                      </a:lvl5pPr>
                      <a:lvl6pPr marL="2286000" algn="l" defTabSz="914400" rtl="0" eaLnBrk="1" latinLnBrk="0" hangingPunct="1">
                        <a:defRPr sz="1800" b="1" kern="1200">
                          <a:solidFill>
                            <a:schemeClr val="tx1"/>
                          </a:solidFill>
                          <a:latin typeface="Verdana"/>
                        </a:defRPr>
                      </a:lvl6pPr>
                      <a:lvl7pPr marL="2743200" algn="l" defTabSz="914400" rtl="0" eaLnBrk="1" latinLnBrk="0" hangingPunct="1">
                        <a:defRPr sz="1800" b="1" kern="1200">
                          <a:solidFill>
                            <a:schemeClr val="tx1"/>
                          </a:solidFill>
                          <a:latin typeface="Verdana"/>
                        </a:defRPr>
                      </a:lvl7pPr>
                      <a:lvl8pPr marL="3200400" algn="l" defTabSz="914400" rtl="0" eaLnBrk="1" latinLnBrk="0" hangingPunct="1">
                        <a:defRPr sz="1800" b="1" kern="1200">
                          <a:solidFill>
                            <a:schemeClr val="tx1"/>
                          </a:solidFill>
                          <a:latin typeface="Verdana"/>
                        </a:defRPr>
                      </a:lvl8pPr>
                      <a:lvl9pPr marL="3657600" algn="l" defTabSz="914400" rtl="0" eaLnBrk="1" latinLnBrk="0" hangingPunct="1">
                        <a:defRPr sz="1800" b="1"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chemeClr val="bg1"/>
                          </a:solidFill>
                          <a:effectLst/>
                          <a:uLnTx/>
                          <a:uFillTx/>
                          <a:latin typeface="+mn-lt"/>
                        </a:rPr>
                        <a:t>MAM</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b="1" kern="1200">
                          <a:solidFill>
                            <a:schemeClr val="tx1"/>
                          </a:solidFill>
                          <a:latin typeface="Verdana"/>
                        </a:defRPr>
                      </a:lvl1pPr>
                      <a:lvl2pPr marL="457200" algn="l" defTabSz="914400" rtl="0" eaLnBrk="1" latinLnBrk="0" hangingPunct="1">
                        <a:defRPr sz="1800" b="1" kern="1200">
                          <a:solidFill>
                            <a:schemeClr val="tx1"/>
                          </a:solidFill>
                          <a:latin typeface="Verdana"/>
                        </a:defRPr>
                      </a:lvl2pPr>
                      <a:lvl3pPr marL="914400" algn="l" defTabSz="914400" rtl="0" eaLnBrk="1" latinLnBrk="0" hangingPunct="1">
                        <a:defRPr sz="1800" b="1" kern="1200">
                          <a:solidFill>
                            <a:schemeClr val="tx1"/>
                          </a:solidFill>
                          <a:latin typeface="Verdana"/>
                        </a:defRPr>
                      </a:lvl3pPr>
                      <a:lvl4pPr marL="1371600" algn="l" defTabSz="914400" rtl="0" eaLnBrk="1" latinLnBrk="0" hangingPunct="1">
                        <a:defRPr sz="1800" b="1" kern="1200">
                          <a:solidFill>
                            <a:schemeClr val="tx1"/>
                          </a:solidFill>
                          <a:latin typeface="Verdana"/>
                        </a:defRPr>
                      </a:lvl4pPr>
                      <a:lvl5pPr marL="1828800" algn="l" defTabSz="914400" rtl="0" eaLnBrk="1" latinLnBrk="0" hangingPunct="1">
                        <a:defRPr sz="1800" b="1" kern="1200">
                          <a:solidFill>
                            <a:schemeClr val="tx1"/>
                          </a:solidFill>
                          <a:latin typeface="Verdana"/>
                        </a:defRPr>
                      </a:lvl5pPr>
                      <a:lvl6pPr marL="2286000" algn="l" defTabSz="914400" rtl="0" eaLnBrk="1" latinLnBrk="0" hangingPunct="1">
                        <a:defRPr sz="1800" b="1" kern="1200">
                          <a:solidFill>
                            <a:schemeClr val="tx1"/>
                          </a:solidFill>
                          <a:latin typeface="Verdana"/>
                        </a:defRPr>
                      </a:lvl6pPr>
                      <a:lvl7pPr marL="2743200" algn="l" defTabSz="914400" rtl="0" eaLnBrk="1" latinLnBrk="0" hangingPunct="1">
                        <a:defRPr sz="1800" b="1" kern="1200">
                          <a:solidFill>
                            <a:schemeClr val="tx1"/>
                          </a:solidFill>
                          <a:latin typeface="Verdana"/>
                        </a:defRPr>
                      </a:lvl7pPr>
                      <a:lvl8pPr marL="3200400" algn="l" defTabSz="914400" rtl="0" eaLnBrk="1" latinLnBrk="0" hangingPunct="1">
                        <a:defRPr sz="1800" b="1" kern="1200">
                          <a:solidFill>
                            <a:schemeClr val="tx1"/>
                          </a:solidFill>
                          <a:latin typeface="Verdana"/>
                        </a:defRPr>
                      </a:lvl8pPr>
                      <a:lvl9pPr marL="3657600" algn="l" defTabSz="914400" rtl="0" eaLnBrk="1" latinLnBrk="0" hangingPunct="1">
                        <a:defRPr sz="1800" b="1"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chemeClr val="bg1"/>
                          </a:solidFill>
                          <a:effectLst/>
                          <a:uLnTx/>
                          <a:uFillTx/>
                          <a:latin typeface="+mn-lt"/>
                        </a:rPr>
                        <a:t>AMJ</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b="1" kern="1200">
                          <a:solidFill>
                            <a:schemeClr val="tx1"/>
                          </a:solidFill>
                          <a:latin typeface="Verdana"/>
                        </a:defRPr>
                      </a:lvl1pPr>
                      <a:lvl2pPr marL="457200" algn="l" defTabSz="914400" rtl="0" eaLnBrk="1" latinLnBrk="0" hangingPunct="1">
                        <a:defRPr sz="1800" b="1" kern="1200">
                          <a:solidFill>
                            <a:schemeClr val="tx1"/>
                          </a:solidFill>
                          <a:latin typeface="Verdana"/>
                        </a:defRPr>
                      </a:lvl2pPr>
                      <a:lvl3pPr marL="914400" algn="l" defTabSz="914400" rtl="0" eaLnBrk="1" latinLnBrk="0" hangingPunct="1">
                        <a:defRPr sz="1800" b="1" kern="1200">
                          <a:solidFill>
                            <a:schemeClr val="tx1"/>
                          </a:solidFill>
                          <a:latin typeface="Verdana"/>
                        </a:defRPr>
                      </a:lvl3pPr>
                      <a:lvl4pPr marL="1371600" algn="l" defTabSz="914400" rtl="0" eaLnBrk="1" latinLnBrk="0" hangingPunct="1">
                        <a:defRPr sz="1800" b="1" kern="1200">
                          <a:solidFill>
                            <a:schemeClr val="tx1"/>
                          </a:solidFill>
                          <a:latin typeface="Verdana"/>
                        </a:defRPr>
                      </a:lvl4pPr>
                      <a:lvl5pPr marL="1828800" algn="l" defTabSz="914400" rtl="0" eaLnBrk="1" latinLnBrk="0" hangingPunct="1">
                        <a:defRPr sz="1800" b="1" kern="1200">
                          <a:solidFill>
                            <a:schemeClr val="tx1"/>
                          </a:solidFill>
                          <a:latin typeface="Verdana"/>
                        </a:defRPr>
                      </a:lvl5pPr>
                      <a:lvl6pPr marL="2286000" algn="l" defTabSz="914400" rtl="0" eaLnBrk="1" latinLnBrk="0" hangingPunct="1">
                        <a:defRPr sz="1800" b="1" kern="1200">
                          <a:solidFill>
                            <a:schemeClr val="tx1"/>
                          </a:solidFill>
                          <a:latin typeface="Verdana"/>
                        </a:defRPr>
                      </a:lvl6pPr>
                      <a:lvl7pPr marL="2743200" algn="l" defTabSz="914400" rtl="0" eaLnBrk="1" latinLnBrk="0" hangingPunct="1">
                        <a:defRPr sz="1800" b="1" kern="1200">
                          <a:solidFill>
                            <a:schemeClr val="tx1"/>
                          </a:solidFill>
                          <a:latin typeface="Verdana"/>
                        </a:defRPr>
                      </a:lvl7pPr>
                      <a:lvl8pPr marL="3200400" algn="l" defTabSz="914400" rtl="0" eaLnBrk="1" latinLnBrk="0" hangingPunct="1">
                        <a:defRPr sz="1800" b="1" kern="1200">
                          <a:solidFill>
                            <a:schemeClr val="tx1"/>
                          </a:solidFill>
                          <a:latin typeface="Verdana"/>
                        </a:defRPr>
                      </a:lvl8pPr>
                      <a:lvl9pPr marL="3657600" algn="l" defTabSz="914400" rtl="0" eaLnBrk="1" latinLnBrk="0" hangingPunct="1">
                        <a:defRPr sz="1800" b="1"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chemeClr val="bg1"/>
                          </a:solidFill>
                          <a:effectLst/>
                          <a:uLnTx/>
                          <a:uFillTx/>
                          <a:latin typeface="+mn-lt"/>
                        </a:rPr>
                        <a:t>MJJ</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b="1" kern="1200">
                          <a:solidFill>
                            <a:schemeClr val="tx1"/>
                          </a:solidFill>
                          <a:latin typeface="Verdana"/>
                        </a:defRPr>
                      </a:lvl1pPr>
                      <a:lvl2pPr marL="457200" algn="l" defTabSz="914400" rtl="0" eaLnBrk="1" latinLnBrk="0" hangingPunct="1">
                        <a:defRPr sz="1800" b="1" kern="1200">
                          <a:solidFill>
                            <a:schemeClr val="tx1"/>
                          </a:solidFill>
                          <a:latin typeface="Verdana"/>
                        </a:defRPr>
                      </a:lvl2pPr>
                      <a:lvl3pPr marL="914400" algn="l" defTabSz="914400" rtl="0" eaLnBrk="1" latinLnBrk="0" hangingPunct="1">
                        <a:defRPr sz="1800" b="1" kern="1200">
                          <a:solidFill>
                            <a:schemeClr val="tx1"/>
                          </a:solidFill>
                          <a:latin typeface="Verdana"/>
                        </a:defRPr>
                      </a:lvl3pPr>
                      <a:lvl4pPr marL="1371600" algn="l" defTabSz="914400" rtl="0" eaLnBrk="1" latinLnBrk="0" hangingPunct="1">
                        <a:defRPr sz="1800" b="1" kern="1200">
                          <a:solidFill>
                            <a:schemeClr val="tx1"/>
                          </a:solidFill>
                          <a:latin typeface="Verdana"/>
                        </a:defRPr>
                      </a:lvl4pPr>
                      <a:lvl5pPr marL="1828800" algn="l" defTabSz="914400" rtl="0" eaLnBrk="1" latinLnBrk="0" hangingPunct="1">
                        <a:defRPr sz="1800" b="1" kern="1200">
                          <a:solidFill>
                            <a:schemeClr val="tx1"/>
                          </a:solidFill>
                          <a:latin typeface="Verdana"/>
                        </a:defRPr>
                      </a:lvl5pPr>
                      <a:lvl6pPr marL="2286000" algn="l" defTabSz="914400" rtl="0" eaLnBrk="1" latinLnBrk="0" hangingPunct="1">
                        <a:defRPr sz="1800" b="1" kern="1200">
                          <a:solidFill>
                            <a:schemeClr val="tx1"/>
                          </a:solidFill>
                          <a:latin typeface="Verdana"/>
                        </a:defRPr>
                      </a:lvl6pPr>
                      <a:lvl7pPr marL="2743200" algn="l" defTabSz="914400" rtl="0" eaLnBrk="1" latinLnBrk="0" hangingPunct="1">
                        <a:defRPr sz="1800" b="1" kern="1200">
                          <a:solidFill>
                            <a:schemeClr val="tx1"/>
                          </a:solidFill>
                          <a:latin typeface="Verdana"/>
                        </a:defRPr>
                      </a:lvl7pPr>
                      <a:lvl8pPr marL="3200400" algn="l" defTabSz="914400" rtl="0" eaLnBrk="1" latinLnBrk="0" hangingPunct="1">
                        <a:defRPr sz="1800" b="1" kern="1200">
                          <a:solidFill>
                            <a:schemeClr val="tx1"/>
                          </a:solidFill>
                          <a:latin typeface="Verdana"/>
                        </a:defRPr>
                      </a:lvl8pPr>
                      <a:lvl9pPr marL="3657600" algn="l" defTabSz="914400" rtl="0" eaLnBrk="1" latinLnBrk="0" hangingPunct="1">
                        <a:defRPr sz="1800" b="1"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chemeClr val="bg1"/>
                          </a:solidFill>
                          <a:effectLst/>
                          <a:uLnTx/>
                          <a:uFillTx/>
                          <a:latin typeface="+mn-lt"/>
                        </a:rPr>
                        <a:t>JJA</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b="1" kern="1200">
                          <a:solidFill>
                            <a:schemeClr val="tx1"/>
                          </a:solidFill>
                          <a:latin typeface="Verdana"/>
                        </a:defRPr>
                      </a:lvl1pPr>
                      <a:lvl2pPr marL="457200" algn="l" defTabSz="914400" rtl="0" eaLnBrk="1" latinLnBrk="0" hangingPunct="1">
                        <a:defRPr sz="1800" b="1" kern="1200">
                          <a:solidFill>
                            <a:schemeClr val="tx1"/>
                          </a:solidFill>
                          <a:latin typeface="Verdana"/>
                        </a:defRPr>
                      </a:lvl2pPr>
                      <a:lvl3pPr marL="914400" algn="l" defTabSz="914400" rtl="0" eaLnBrk="1" latinLnBrk="0" hangingPunct="1">
                        <a:defRPr sz="1800" b="1" kern="1200">
                          <a:solidFill>
                            <a:schemeClr val="tx1"/>
                          </a:solidFill>
                          <a:latin typeface="Verdana"/>
                        </a:defRPr>
                      </a:lvl3pPr>
                      <a:lvl4pPr marL="1371600" algn="l" defTabSz="914400" rtl="0" eaLnBrk="1" latinLnBrk="0" hangingPunct="1">
                        <a:defRPr sz="1800" b="1" kern="1200">
                          <a:solidFill>
                            <a:schemeClr val="tx1"/>
                          </a:solidFill>
                          <a:latin typeface="Verdana"/>
                        </a:defRPr>
                      </a:lvl4pPr>
                      <a:lvl5pPr marL="1828800" algn="l" defTabSz="914400" rtl="0" eaLnBrk="1" latinLnBrk="0" hangingPunct="1">
                        <a:defRPr sz="1800" b="1" kern="1200">
                          <a:solidFill>
                            <a:schemeClr val="tx1"/>
                          </a:solidFill>
                          <a:latin typeface="Verdana"/>
                        </a:defRPr>
                      </a:lvl5pPr>
                      <a:lvl6pPr marL="2286000" algn="l" defTabSz="914400" rtl="0" eaLnBrk="1" latinLnBrk="0" hangingPunct="1">
                        <a:defRPr sz="1800" b="1" kern="1200">
                          <a:solidFill>
                            <a:schemeClr val="tx1"/>
                          </a:solidFill>
                          <a:latin typeface="Verdana"/>
                        </a:defRPr>
                      </a:lvl6pPr>
                      <a:lvl7pPr marL="2743200" algn="l" defTabSz="914400" rtl="0" eaLnBrk="1" latinLnBrk="0" hangingPunct="1">
                        <a:defRPr sz="1800" b="1" kern="1200">
                          <a:solidFill>
                            <a:schemeClr val="tx1"/>
                          </a:solidFill>
                          <a:latin typeface="Verdana"/>
                        </a:defRPr>
                      </a:lvl7pPr>
                      <a:lvl8pPr marL="3200400" algn="l" defTabSz="914400" rtl="0" eaLnBrk="1" latinLnBrk="0" hangingPunct="1">
                        <a:defRPr sz="1800" b="1" kern="1200">
                          <a:solidFill>
                            <a:schemeClr val="tx1"/>
                          </a:solidFill>
                          <a:latin typeface="Verdana"/>
                        </a:defRPr>
                      </a:lvl8pPr>
                      <a:lvl9pPr marL="3657600" algn="l" defTabSz="914400" rtl="0" eaLnBrk="1" latinLnBrk="0" hangingPunct="1">
                        <a:defRPr sz="1800" b="1"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chemeClr val="bg1"/>
                          </a:solidFill>
                          <a:effectLst/>
                          <a:uLnTx/>
                          <a:uFillTx/>
                          <a:latin typeface="+mn-lt"/>
                        </a:rPr>
                        <a:t>JAS</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b="1" kern="1200">
                          <a:solidFill>
                            <a:schemeClr val="tx1"/>
                          </a:solidFill>
                          <a:latin typeface="Verdana"/>
                        </a:defRPr>
                      </a:lvl1pPr>
                      <a:lvl2pPr marL="457200" algn="l" defTabSz="914400" rtl="0" eaLnBrk="1" latinLnBrk="0" hangingPunct="1">
                        <a:defRPr sz="1800" b="1" kern="1200">
                          <a:solidFill>
                            <a:schemeClr val="tx1"/>
                          </a:solidFill>
                          <a:latin typeface="Verdana"/>
                        </a:defRPr>
                      </a:lvl2pPr>
                      <a:lvl3pPr marL="914400" algn="l" defTabSz="914400" rtl="0" eaLnBrk="1" latinLnBrk="0" hangingPunct="1">
                        <a:defRPr sz="1800" b="1" kern="1200">
                          <a:solidFill>
                            <a:schemeClr val="tx1"/>
                          </a:solidFill>
                          <a:latin typeface="Verdana"/>
                        </a:defRPr>
                      </a:lvl3pPr>
                      <a:lvl4pPr marL="1371600" algn="l" defTabSz="914400" rtl="0" eaLnBrk="1" latinLnBrk="0" hangingPunct="1">
                        <a:defRPr sz="1800" b="1" kern="1200">
                          <a:solidFill>
                            <a:schemeClr val="tx1"/>
                          </a:solidFill>
                          <a:latin typeface="Verdana"/>
                        </a:defRPr>
                      </a:lvl4pPr>
                      <a:lvl5pPr marL="1828800" algn="l" defTabSz="914400" rtl="0" eaLnBrk="1" latinLnBrk="0" hangingPunct="1">
                        <a:defRPr sz="1800" b="1" kern="1200">
                          <a:solidFill>
                            <a:schemeClr val="tx1"/>
                          </a:solidFill>
                          <a:latin typeface="Verdana"/>
                        </a:defRPr>
                      </a:lvl5pPr>
                      <a:lvl6pPr marL="2286000" algn="l" defTabSz="914400" rtl="0" eaLnBrk="1" latinLnBrk="0" hangingPunct="1">
                        <a:defRPr sz="1800" b="1" kern="1200">
                          <a:solidFill>
                            <a:schemeClr val="tx1"/>
                          </a:solidFill>
                          <a:latin typeface="Verdana"/>
                        </a:defRPr>
                      </a:lvl6pPr>
                      <a:lvl7pPr marL="2743200" algn="l" defTabSz="914400" rtl="0" eaLnBrk="1" latinLnBrk="0" hangingPunct="1">
                        <a:defRPr sz="1800" b="1" kern="1200">
                          <a:solidFill>
                            <a:schemeClr val="tx1"/>
                          </a:solidFill>
                          <a:latin typeface="Verdana"/>
                        </a:defRPr>
                      </a:lvl7pPr>
                      <a:lvl8pPr marL="3200400" algn="l" defTabSz="914400" rtl="0" eaLnBrk="1" latinLnBrk="0" hangingPunct="1">
                        <a:defRPr sz="1800" b="1" kern="1200">
                          <a:solidFill>
                            <a:schemeClr val="tx1"/>
                          </a:solidFill>
                          <a:latin typeface="Verdana"/>
                        </a:defRPr>
                      </a:lvl8pPr>
                      <a:lvl9pPr marL="3657600" algn="l" defTabSz="914400" rtl="0" eaLnBrk="1" latinLnBrk="0" hangingPunct="1">
                        <a:defRPr sz="1800" b="1"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chemeClr val="bg1"/>
                          </a:solidFill>
                          <a:effectLst/>
                          <a:uLnTx/>
                          <a:uFillTx/>
                          <a:latin typeface="+mn-lt"/>
                        </a:rPr>
                        <a:t>ASO</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b="1" kern="1200">
                          <a:solidFill>
                            <a:schemeClr val="tx1"/>
                          </a:solidFill>
                          <a:latin typeface="Verdana"/>
                        </a:defRPr>
                      </a:lvl1pPr>
                      <a:lvl2pPr marL="457200" algn="l" defTabSz="914400" rtl="0" eaLnBrk="1" latinLnBrk="0" hangingPunct="1">
                        <a:defRPr sz="1800" b="1" kern="1200">
                          <a:solidFill>
                            <a:schemeClr val="tx1"/>
                          </a:solidFill>
                          <a:latin typeface="Verdana"/>
                        </a:defRPr>
                      </a:lvl2pPr>
                      <a:lvl3pPr marL="914400" algn="l" defTabSz="914400" rtl="0" eaLnBrk="1" latinLnBrk="0" hangingPunct="1">
                        <a:defRPr sz="1800" b="1" kern="1200">
                          <a:solidFill>
                            <a:schemeClr val="tx1"/>
                          </a:solidFill>
                          <a:latin typeface="Verdana"/>
                        </a:defRPr>
                      </a:lvl3pPr>
                      <a:lvl4pPr marL="1371600" algn="l" defTabSz="914400" rtl="0" eaLnBrk="1" latinLnBrk="0" hangingPunct="1">
                        <a:defRPr sz="1800" b="1" kern="1200">
                          <a:solidFill>
                            <a:schemeClr val="tx1"/>
                          </a:solidFill>
                          <a:latin typeface="Verdana"/>
                        </a:defRPr>
                      </a:lvl4pPr>
                      <a:lvl5pPr marL="1828800" algn="l" defTabSz="914400" rtl="0" eaLnBrk="1" latinLnBrk="0" hangingPunct="1">
                        <a:defRPr sz="1800" b="1" kern="1200">
                          <a:solidFill>
                            <a:schemeClr val="tx1"/>
                          </a:solidFill>
                          <a:latin typeface="Verdana"/>
                        </a:defRPr>
                      </a:lvl5pPr>
                      <a:lvl6pPr marL="2286000" algn="l" defTabSz="914400" rtl="0" eaLnBrk="1" latinLnBrk="0" hangingPunct="1">
                        <a:defRPr sz="1800" b="1" kern="1200">
                          <a:solidFill>
                            <a:schemeClr val="tx1"/>
                          </a:solidFill>
                          <a:latin typeface="Verdana"/>
                        </a:defRPr>
                      </a:lvl6pPr>
                      <a:lvl7pPr marL="2743200" algn="l" defTabSz="914400" rtl="0" eaLnBrk="1" latinLnBrk="0" hangingPunct="1">
                        <a:defRPr sz="1800" b="1" kern="1200">
                          <a:solidFill>
                            <a:schemeClr val="tx1"/>
                          </a:solidFill>
                          <a:latin typeface="Verdana"/>
                        </a:defRPr>
                      </a:lvl7pPr>
                      <a:lvl8pPr marL="3200400" algn="l" defTabSz="914400" rtl="0" eaLnBrk="1" latinLnBrk="0" hangingPunct="1">
                        <a:defRPr sz="1800" b="1" kern="1200">
                          <a:solidFill>
                            <a:schemeClr val="tx1"/>
                          </a:solidFill>
                          <a:latin typeface="Verdana"/>
                        </a:defRPr>
                      </a:lvl8pPr>
                      <a:lvl9pPr marL="3657600" algn="l" defTabSz="914400" rtl="0" eaLnBrk="1" latinLnBrk="0" hangingPunct="1">
                        <a:defRPr sz="1800" b="1"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chemeClr val="bg1"/>
                          </a:solidFill>
                          <a:effectLst/>
                          <a:uLnTx/>
                          <a:uFillTx/>
                          <a:latin typeface="+mn-lt"/>
                        </a:rPr>
                        <a:t>SON</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b="1" kern="1200">
                          <a:solidFill>
                            <a:schemeClr val="tx1"/>
                          </a:solidFill>
                          <a:latin typeface="Verdana"/>
                        </a:defRPr>
                      </a:lvl1pPr>
                      <a:lvl2pPr marL="457200" algn="l" defTabSz="914400" rtl="0" eaLnBrk="1" latinLnBrk="0" hangingPunct="1">
                        <a:defRPr sz="1800" b="1" kern="1200">
                          <a:solidFill>
                            <a:schemeClr val="tx1"/>
                          </a:solidFill>
                          <a:latin typeface="Verdana"/>
                        </a:defRPr>
                      </a:lvl2pPr>
                      <a:lvl3pPr marL="914400" algn="l" defTabSz="914400" rtl="0" eaLnBrk="1" latinLnBrk="0" hangingPunct="1">
                        <a:defRPr sz="1800" b="1" kern="1200">
                          <a:solidFill>
                            <a:schemeClr val="tx1"/>
                          </a:solidFill>
                          <a:latin typeface="Verdana"/>
                        </a:defRPr>
                      </a:lvl3pPr>
                      <a:lvl4pPr marL="1371600" algn="l" defTabSz="914400" rtl="0" eaLnBrk="1" latinLnBrk="0" hangingPunct="1">
                        <a:defRPr sz="1800" b="1" kern="1200">
                          <a:solidFill>
                            <a:schemeClr val="tx1"/>
                          </a:solidFill>
                          <a:latin typeface="Verdana"/>
                        </a:defRPr>
                      </a:lvl4pPr>
                      <a:lvl5pPr marL="1828800" algn="l" defTabSz="914400" rtl="0" eaLnBrk="1" latinLnBrk="0" hangingPunct="1">
                        <a:defRPr sz="1800" b="1" kern="1200">
                          <a:solidFill>
                            <a:schemeClr val="tx1"/>
                          </a:solidFill>
                          <a:latin typeface="Verdana"/>
                        </a:defRPr>
                      </a:lvl5pPr>
                      <a:lvl6pPr marL="2286000" algn="l" defTabSz="914400" rtl="0" eaLnBrk="1" latinLnBrk="0" hangingPunct="1">
                        <a:defRPr sz="1800" b="1" kern="1200">
                          <a:solidFill>
                            <a:schemeClr val="tx1"/>
                          </a:solidFill>
                          <a:latin typeface="Verdana"/>
                        </a:defRPr>
                      </a:lvl6pPr>
                      <a:lvl7pPr marL="2743200" algn="l" defTabSz="914400" rtl="0" eaLnBrk="1" latinLnBrk="0" hangingPunct="1">
                        <a:defRPr sz="1800" b="1" kern="1200">
                          <a:solidFill>
                            <a:schemeClr val="tx1"/>
                          </a:solidFill>
                          <a:latin typeface="Verdana"/>
                        </a:defRPr>
                      </a:lvl7pPr>
                      <a:lvl8pPr marL="3200400" algn="l" defTabSz="914400" rtl="0" eaLnBrk="1" latinLnBrk="0" hangingPunct="1">
                        <a:defRPr sz="1800" b="1" kern="1200">
                          <a:solidFill>
                            <a:schemeClr val="tx1"/>
                          </a:solidFill>
                          <a:latin typeface="Verdana"/>
                        </a:defRPr>
                      </a:lvl8pPr>
                      <a:lvl9pPr marL="3657600" algn="l" defTabSz="914400" rtl="0" eaLnBrk="1" latinLnBrk="0" hangingPunct="1">
                        <a:defRPr sz="1800" b="1"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chemeClr val="bg1"/>
                          </a:solidFill>
                          <a:effectLst/>
                          <a:uLnTx/>
                          <a:uFillTx/>
                          <a:latin typeface="+mn-lt"/>
                        </a:rPr>
                        <a:t>OND</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b="1" kern="1200">
                          <a:solidFill>
                            <a:schemeClr val="tx1"/>
                          </a:solidFill>
                          <a:latin typeface="Verdana"/>
                        </a:defRPr>
                      </a:lvl1pPr>
                      <a:lvl2pPr marL="457200" algn="l" defTabSz="914400" rtl="0" eaLnBrk="1" latinLnBrk="0" hangingPunct="1">
                        <a:defRPr sz="1800" b="1" kern="1200">
                          <a:solidFill>
                            <a:schemeClr val="tx1"/>
                          </a:solidFill>
                          <a:latin typeface="Verdana"/>
                        </a:defRPr>
                      </a:lvl2pPr>
                      <a:lvl3pPr marL="914400" algn="l" defTabSz="914400" rtl="0" eaLnBrk="1" latinLnBrk="0" hangingPunct="1">
                        <a:defRPr sz="1800" b="1" kern="1200">
                          <a:solidFill>
                            <a:schemeClr val="tx1"/>
                          </a:solidFill>
                          <a:latin typeface="Verdana"/>
                        </a:defRPr>
                      </a:lvl3pPr>
                      <a:lvl4pPr marL="1371600" algn="l" defTabSz="914400" rtl="0" eaLnBrk="1" latinLnBrk="0" hangingPunct="1">
                        <a:defRPr sz="1800" b="1" kern="1200">
                          <a:solidFill>
                            <a:schemeClr val="tx1"/>
                          </a:solidFill>
                          <a:latin typeface="Verdana"/>
                        </a:defRPr>
                      </a:lvl4pPr>
                      <a:lvl5pPr marL="1828800" algn="l" defTabSz="914400" rtl="0" eaLnBrk="1" latinLnBrk="0" hangingPunct="1">
                        <a:defRPr sz="1800" b="1" kern="1200">
                          <a:solidFill>
                            <a:schemeClr val="tx1"/>
                          </a:solidFill>
                          <a:latin typeface="Verdana"/>
                        </a:defRPr>
                      </a:lvl5pPr>
                      <a:lvl6pPr marL="2286000" algn="l" defTabSz="914400" rtl="0" eaLnBrk="1" latinLnBrk="0" hangingPunct="1">
                        <a:defRPr sz="1800" b="1" kern="1200">
                          <a:solidFill>
                            <a:schemeClr val="tx1"/>
                          </a:solidFill>
                          <a:latin typeface="Verdana"/>
                        </a:defRPr>
                      </a:lvl6pPr>
                      <a:lvl7pPr marL="2743200" algn="l" defTabSz="914400" rtl="0" eaLnBrk="1" latinLnBrk="0" hangingPunct="1">
                        <a:defRPr sz="1800" b="1" kern="1200">
                          <a:solidFill>
                            <a:schemeClr val="tx1"/>
                          </a:solidFill>
                          <a:latin typeface="Verdana"/>
                        </a:defRPr>
                      </a:lvl7pPr>
                      <a:lvl8pPr marL="3200400" algn="l" defTabSz="914400" rtl="0" eaLnBrk="1" latinLnBrk="0" hangingPunct="1">
                        <a:defRPr sz="1800" b="1" kern="1200">
                          <a:solidFill>
                            <a:schemeClr val="tx1"/>
                          </a:solidFill>
                          <a:latin typeface="Verdana"/>
                        </a:defRPr>
                      </a:lvl8pPr>
                      <a:lvl9pPr marL="3657600" algn="l" defTabSz="914400" rtl="0" eaLnBrk="1" latinLnBrk="0" hangingPunct="1">
                        <a:defRPr sz="1800" b="1"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chemeClr val="bg1"/>
                          </a:solidFill>
                          <a:effectLst/>
                          <a:uLnTx/>
                          <a:uFillTx/>
                          <a:latin typeface="+mn-lt"/>
                        </a:rPr>
                        <a:t>NDJ</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r>
              <a:tr h="272602">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chemeClr val="bg1"/>
                          </a:solidFill>
                          <a:effectLst/>
                          <a:uLnTx/>
                          <a:uFillTx/>
                          <a:latin typeface="+mn-lt"/>
                        </a:rPr>
                        <a:t>2004</a:t>
                      </a:r>
                    </a:p>
                  </a:txBody>
                  <a:tcPr marL="69066" marR="69066" marT="34543" marB="34543">
                    <a:lnL w="12700" cmpd="sng">
                      <a:solidFill>
                        <a:sysClr val="windowText" lastClr="000000"/>
                      </a:solidFill>
                    </a:lnL>
                    <a:lnR w="12700" cmpd="sng">
                      <a:solidFill>
                        <a:sysClr val="windowText" lastClr="000000"/>
                      </a:solidFill>
                    </a:lnR>
                    <a:lnT w="254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0.3</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254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0.3</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254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0.2</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254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0.1</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254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0.2</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254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0.3</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254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0.5</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254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0.6</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254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0.7</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254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0.7</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254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0.6</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254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0.7</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254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r>
              <a:tr h="272602">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chemeClr val="bg1"/>
                          </a:solidFill>
                          <a:effectLst/>
                          <a:uLnTx/>
                          <a:uFillTx/>
                          <a:latin typeface="+mn-lt"/>
                        </a:rPr>
                        <a:t>2005</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0.7</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0.6</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0.5</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0.5</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0.3</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0.2</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0.0</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-0.1</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0.0</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-0.2</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-0.5</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-0.7</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r>
              <a:tr h="272602">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chemeClr val="bg1"/>
                          </a:solidFill>
                          <a:effectLst/>
                          <a:uLnTx/>
                          <a:uFillTx/>
                          <a:latin typeface="+mn-lt"/>
                        </a:rPr>
                        <a:t>2006</a:t>
                      </a:r>
                      <a:endParaRPr kumimoji="0" lang="en-US" sz="1100" b="1" i="0" u="none" strike="noStrike" kern="1200" cap="none" spc="0" normalizeH="0" baseline="0" noProof="0" dirty="0">
                        <a:ln>
                          <a:noFill/>
                        </a:ln>
                        <a:solidFill>
                          <a:schemeClr val="bg1"/>
                        </a:solidFill>
                        <a:effectLst/>
                        <a:uLnTx/>
                        <a:uFillTx/>
                        <a:latin typeface="+mn-lt"/>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-0.7</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-0.6</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-0.4</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-0.2</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0.0</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0.0</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0.1</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0.3</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0.5</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0.7</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0.9</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0.9</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r>
              <a:tr h="272602">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chemeClr val="bg1"/>
                          </a:solidFill>
                          <a:effectLst/>
                          <a:uLnTx/>
                          <a:uFillTx/>
                          <a:latin typeface="+mn-lt"/>
                        </a:rPr>
                        <a:t>2007</a:t>
                      </a:r>
                      <a:endParaRPr kumimoji="0" lang="en-US" sz="1100" b="1" i="0" u="none" strike="noStrike" kern="1200" cap="none" spc="0" normalizeH="0" baseline="0" noProof="0" dirty="0">
                        <a:ln>
                          <a:noFill/>
                        </a:ln>
                        <a:solidFill>
                          <a:schemeClr val="bg1"/>
                        </a:solidFill>
                        <a:effectLst/>
                        <a:uLnTx/>
                        <a:uFillTx/>
                        <a:latin typeface="+mn-lt"/>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0.7</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0.4</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0.1</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-0.1</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-0.2</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-0.3</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-0.4</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-0.6</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-0.9</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-1.1</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-1.3</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-1.3</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r>
              <a:tr h="272602">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chemeClr val="bg1"/>
                          </a:solidFill>
                          <a:effectLst/>
                          <a:uLnTx/>
                          <a:uFillTx/>
                          <a:latin typeface="+mn-lt"/>
                        </a:rPr>
                        <a:t>2008</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-1.4</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-1.3</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-1.1</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-0.9</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-0.7</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-0.5</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-0.4</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-0.3</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-0.3</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-0.4</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-0.6</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-0.7</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r>
              <a:tr h="272602">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chemeClr val="bg1"/>
                          </a:solidFill>
                          <a:effectLst/>
                          <a:uLnTx/>
                          <a:uFillTx/>
                          <a:latin typeface="+mn-lt"/>
                        </a:rPr>
                        <a:t>2009</a:t>
                      </a:r>
                      <a:endParaRPr lang="en-US" sz="11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-0.7</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-0.6</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-0.4</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-0.1</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0.2</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0.4</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0.5</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0.5</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0.6</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0.9</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1.1</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1.3</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r>
              <a:tr h="272602">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chemeClr val="bg1"/>
                          </a:solidFill>
                          <a:effectLst/>
                          <a:uLnTx/>
                          <a:uFillTx/>
                          <a:latin typeface="+mn-lt"/>
                        </a:rPr>
                        <a:t>2010</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1.3</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1.2</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0.9</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0.5</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0.0</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-0.4</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-0.9</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-1.2</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-1.4</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-1.5</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-1.4</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-1.4</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r>
              <a:tr h="272602">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chemeClr val="bg1"/>
                          </a:solidFill>
                          <a:effectLst/>
                          <a:uLnTx/>
                          <a:uFillTx/>
                          <a:latin typeface="+mn-lt"/>
                        </a:rPr>
                        <a:t>2011</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-1.3</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-1.0</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-0.7</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-0.5</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-0.4</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-0.3</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-0.3</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-0.6</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-0.8</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-0.9</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-1.0</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-0.9</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r>
              <a:tr h="272602">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chemeClr val="bg1"/>
                          </a:solidFill>
                          <a:effectLst/>
                          <a:uLnTx/>
                          <a:uFillTx/>
                          <a:latin typeface="+mn-lt"/>
                        </a:rPr>
                        <a:t>2012</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-0.7</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-0.5</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-0.4</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-0.4</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-0.3</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-0.1</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0.1</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0.3</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0.3</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0.3</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0.1</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-0.2</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r>
              <a:tr h="272602">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chemeClr val="bg1"/>
                          </a:solidFill>
                          <a:effectLst/>
                          <a:uLnTx/>
                          <a:uFillTx/>
                          <a:latin typeface="+mn-lt"/>
                        </a:rPr>
                        <a:t>2013</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-0.4</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-0.4</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-0.3</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-0.2</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-0.2</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-0.2</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-0.3</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-0.3</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-0.2</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-0.3</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-0.3</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-0.3</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r>
              <a:tr h="272602">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chemeClr val="bg1"/>
                          </a:solidFill>
                          <a:effectLst/>
                          <a:uLnTx/>
                          <a:uFillTx/>
                          <a:latin typeface="+mn-lt"/>
                        </a:rPr>
                        <a:t>2014</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-0.5</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-0.5</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bg1"/>
                          </a:solidFill>
                        </a:rPr>
                        <a:t>-0.4</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-0.2</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-0.1</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0.0</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-0.1</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0.0</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0.1</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0.4</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0.5</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0.6</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r>
              <a:tr h="272602">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chemeClr val="bg1"/>
                          </a:solidFill>
                          <a:effectLst/>
                          <a:uLnTx/>
                          <a:uFillTx/>
                          <a:latin typeface="+mn-lt"/>
                        </a:rPr>
                        <a:t>2015</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0.6</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0.5</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bg1"/>
                          </a:solidFill>
                        </a:rPr>
                        <a:t>0.6</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0.7</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0.8</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1.0</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1.2</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1.4</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1.7</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2.0</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2.2</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2.3</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r>
              <a:tr h="272602">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chemeClr val="bg1"/>
                          </a:solidFill>
                          <a:effectLst/>
                          <a:uLnTx/>
                          <a:uFillTx/>
                          <a:latin typeface="+mn-lt"/>
                        </a:rPr>
                        <a:t>2016</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2.2</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2.0</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bg1"/>
                          </a:solidFill>
                        </a:rPr>
                        <a:t>1.6</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1.1</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0.6</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0.1</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-0.3</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-0.6</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-0.7</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900" b="1" dirty="0" smtClean="0">
                          <a:solidFill>
                            <a:schemeClr val="bg1"/>
                          </a:solidFill>
                        </a:rPr>
                        <a:t>-0.8</a:t>
                      </a: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bg1"/>
                          </a:solidFill>
                        </a:rPr>
                        <a:t>-0.8</a:t>
                      </a:r>
                    </a:p>
                    <a:p>
                      <a:pPr algn="ct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endParaRPr lang="en-US" sz="9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r>
            </a:tbl>
          </a:graphicData>
        </a:graphic>
      </p:graphicFrame>
    </p:spTree>
    <p:extLst>
      <p:ext uri="{BB962C8B-B14F-4D97-AF65-F5344CB8AC3E}">
        <p14:creationId xmlns:p14="http://schemas.microsoft.com/office/powerpoint/2010/main" val="391686249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899592" y="2348880"/>
            <a:ext cx="7848872" cy="258532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MX" sz="5400" b="1" dirty="0" smtClean="0">
                <a:ln/>
                <a:solidFill>
                  <a:srgbClr val="D7881F"/>
                </a:solidFill>
                <a:effectLst>
                  <a:outerShdw blurRad="38100" dist="38100" dir="2700000" algn="tl">
                    <a:srgbClr val="000000">
                      <a:alpha val="43137"/>
                    </a:srgbClr>
                  </a:outerShdw>
                </a:effectLst>
              </a:rPr>
              <a:t>3. Condición climática de los últimos meses en el país</a:t>
            </a:r>
            <a:endParaRPr lang="es-MX" sz="5400" b="1" dirty="0">
              <a:ln/>
              <a:solidFill>
                <a:srgbClr val="D7881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11311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119" y="116632"/>
            <a:ext cx="1890618" cy="2160000"/>
          </a:xfrm>
          <a:prstGeom prst="rect">
            <a:avLst/>
          </a:prstGeom>
          <a:ln>
            <a:noFill/>
          </a:ln>
          <a:effectLst/>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4001" y="125733"/>
            <a:ext cx="1890000" cy="2160000"/>
          </a:xfrm>
          <a:prstGeom prst="rect">
            <a:avLst/>
          </a:prstGeom>
          <a:ln>
            <a:noFill/>
          </a:ln>
          <a:effectLst/>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4265" y="125733"/>
            <a:ext cx="1890000" cy="2160000"/>
          </a:xfrm>
          <a:prstGeom prst="rect">
            <a:avLst/>
          </a:prstGeom>
          <a:ln>
            <a:noFill/>
          </a:ln>
          <a:effectLst/>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4529" y="123022"/>
            <a:ext cx="1890000" cy="2160000"/>
          </a:xfrm>
          <a:prstGeom prst="rect">
            <a:avLst/>
          </a:prstGeom>
          <a:ln>
            <a:noFill/>
          </a:ln>
          <a:effectLst/>
        </p:spPr>
      </p:pic>
      <p:sp>
        <p:nvSpPr>
          <p:cNvPr id="9" name="Rectángulo 8"/>
          <p:cNvSpPr/>
          <p:nvPr/>
        </p:nvSpPr>
        <p:spPr>
          <a:xfrm>
            <a:off x="7824593" y="1128813"/>
            <a:ext cx="1261884" cy="3160199"/>
          </a:xfrm>
          <a:prstGeom prst="rect">
            <a:avLst/>
          </a:prstGeom>
          <a:noFill/>
        </p:spPr>
        <p:txBody>
          <a:bodyPr vert="vert" wrap="square" lIns="91440" tIns="45720" rIns="91440" bIns="45720">
            <a:spAutoFit/>
          </a:bodyPr>
          <a:lstStyle/>
          <a:p>
            <a:pPr lvl="1" algn="ctr">
              <a:lnSpc>
                <a:spcPct val="70000"/>
              </a:lnSpc>
            </a:pPr>
            <a:r>
              <a:rPr lang="es-ES" sz="2500" b="1" cap="none" spc="0" dirty="0" smtClean="0">
                <a:ln w="0"/>
                <a:solidFill>
                  <a:srgbClr val="FFC000"/>
                </a:solidFill>
                <a:effectLst>
                  <a:reflection blurRad="6350" stA="53000" endA="300" endPos="35500" dir="5400000" sy="-90000" algn="bl" rotWithShape="0"/>
                </a:effectLst>
                <a:latin typeface="Impact" panose="020B0806030902050204" pitchFamily="34" charset="0"/>
              </a:rPr>
              <a:t>Anomalía</a:t>
            </a:r>
          </a:p>
          <a:p>
            <a:pPr lvl="1" algn="ctr">
              <a:lnSpc>
                <a:spcPct val="70000"/>
              </a:lnSpc>
            </a:pPr>
            <a:r>
              <a:rPr lang="es-ES" sz="2500" b="1" cap="none" spc="0" dirty="0" smtClean="0">
                <a:ln w="0"/>
                <a:solidFill>
                  <a:srgbClr val="FFC000"/>
                </a:solidFill>
                <a:effectLst>
                  <a:reflection blurRad="6350" stA="53000" endA="300" endPos="35500" dir="5400000" sy="-90000" algn="bl" rotWithShape="0"/>
                </a:effectLst>
                <a:latin typeface="Impact" panose="020B0806030902050204" pitchFamily="34" charset="0"/>
              </a:rPr>
              <a:t>de la</a:t>
            </a:r>
          </a:p>
          <a:p>
            <a:pPr lvl="1" algn="ctr">
              <a:lnSpc>
                <a:spcPct val="70000"/>
              </a:lnSpc>
            </a:pPr>
            <a:r>
              <a:rPr lang="es-ES" sz="2500" b="1" cap="none" spc="0" dirty="0" smtClean="0">
                <a:ln w="0"/>
                <a:solidFill>
                  <a:srgbClr val="FFC000"/>
                </a:solidFill>
                <a:effectLst>
                  <a:reflection blurRad="6350" stA="53000" endA="300" endPos="35500" dir="5400000" sy="-90000" algn="bl" rotWithShape="0"/>
                </a:effectLst>
                <a:latin typeface="Impact" panose="020B0806030902050204" pitchFamily="34" charset="0"/>
              </a:rPr>
              <a:t> Precipitación Mensual</a:t>
            </a:r>
            <a:endParaRPr lang="es-ES" sz="2500" b="1" cap="none" spc="0" dirty="0">
              <a:ln w="0"/>
              <a:solidFill>
                <a:srgbClr val="602E04"/>
              </a:solidFill>
              <a:effectLst>
                <a:reflection blurRad="6350" stA="53000" endA="300" endPos="35500" dir="5400000" sy="-90000" algn="bl" rotWithShape="0"/>
              </a:effectLst>
              <a:latin typeface="Impact" panose="020B0806030902050204" pitchFamily="34" charset="0"/>
            </a:endParaRPr>
          </a:p>
        </p:txBody>
      </p:sp>
      <p:sp>
        <p:nvSpPr>
          <p:cNvPr id="10" name="CuadroTexto 9"/>
          <p:cNvSpPr txBox="1"/>
          <p:nvPr/>
        </p:nvSpPr>
        <p:spPr>
          <a:xfrm>
            <a:off x="1152136" y="105247"/>
            <a:ext cx="1025304" cy="276999"/>
          </a:xfrm>
          <a:prstGeom prst="rect">
            <a:avLst/>
          </a:prstGeom>
          <a:noFill/>
        </p:spPr>
        <p:txBody>
          <a:bodyPr wrap="square" rtlCol="0">
            <a:spAutoFit/>
          </a:bodyPr>
          <a:lstStyle/>
          <a:p>
            <a:pPr algn="ctr"/>
            <a:r>
              <a:rPr lang="es-CO" sz="1200" dirty="0" smtClean="0">
                <a:latin typeface="Impact" panose="020B0806030902050204" pitchFamily="34" charset="0"/>
              </a:rPr>
              <a:t>Enero</a:t>
            </a:r>
            <a:endParaRPr lang="es-CO" sz="1200" dirty="0">
              <a:latin typeface="Impact" panose="020B0806030902050204" pitchFamily="34" charset="0"/>
            </a:endParaRPr>
          </a:p>
        </p:txBody>
      </p:sp>
      <p:sp>
        <p:nvSpPr>
          <p:cNvPr id="12" name="CuadroTexto 11"/>
          <p:cNvSpPr txBox="1"/>
          <p:nvPr/>
        </p:nvSpPr>
        <p:spPr>
          <a:xfrm>
            <a:off x="4975622" y="112351"/>
            <a:ext cx="1025304" cy="276999"/>
          </a:xfrm>
          <a:prstGeom prst="rect">
            <a:avLst/>
          </a:prstGeom>
          <a:noFill/>
        </p:spPr>
        <p:txBody>
          <a:bodyPr wrap="square" rtlCol="0">
            <a:spAutoFit/>
          </a:bodyPr>
          <a:lstStyle/>
          <a:p>
            <a:pPr algn="ctr"/>
            <a:r>
              <a:rPr lang="es-CO" sz="1200" dirty="0" smtClean="0">
                <a:latin typeface="Impact" panose="020B0806030902050204" pitchFamily="34" charset="0"/>
              </a:rPr>
              <a:t>Marzo</a:t>
            </a:r>
            <a:endParaRPr lang="es-CO" sz="1200" dirty="0">
              <a:latin typeface="Impact" panose="020B0806030902050204" pitchFamily="34" charset="0"/>
            </a:endParaRPr>
          </a:p>
        </p:txBody>
      </p:sp>
      <p:sp>
        <p:nvSpPr>
          <p:cNvPr id="13" name="CuadroTexto 12"/>
          <p:cNvSpPr txBox="1"/>
          <p:nvPr/>
        </p:nvSpPr>
        <p:spPr>
          <a:xfrm>
            <a:off x="3029128" y="108193"/>
            <a:ext cx="1025304" cy="276999"/>
          </a:xfrm>
          <a:prstGeom prst="rect">
            <a:avLst/>
          </a:prstGeom>
          <a:noFill/>
        </p:spPr>
        <p:txBody>
          <a:bodyPr wrap="square" rtlCol="0">
            <a:spAutoFit/>
          </a:bodyPr>
          <a:lstStyle/>
          <a:p>
            <a:pPr algn="ctr"/>
            <a:r>
              <a:rPr lang="es-CO" sz="1200" dirty="0" smtClean="0">
                <a:latin typeface="Impact" panose="020B0806030902050204" pitchFamily="34" charset="0"/>
              </a:rPr>
              <a:t>Febrero</a:t>
            </a:r>
            <a:endParaRPr lang="es-CO" sz="1200" dirty="0">
              <a:latin typeface="Impact" panose="020B0806030902050204" pitchFamily="34" charset="0"/>
            </a:endParaRPr>
          </a:p>
        </p:txBody>
      </p:sp>
      <p:pic>
        <p:nvPicPr>
          <p:cNvPr id="14" name="Imagen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7169" y="2283022"/>
            <a:ext cx="1890002" cy="2160000"/>
          </a:xfrm>
          <a:prstGeom prst="rect">
            <a:avLst/>
          </a:prstGeom>
          <a:ln>
            <a:noFill/>
          </a:ln>
          <a:effectLst/>
        </p:spPr>
      </p:pic>
      <p:sp>
        <p:nvSpPr>
          <p:cNvPr id="16" name="Rectángulo 15"/>
          <p:cNvSpPr/>
          <p:nvPr/>
        </p:nvSpPr>
        <p:spPr>
          <a:xfrm>
            <a:off x="7596336" y="4701646"/>
            <a:ext cx="1398663" cy="367216"/>
          </a:xfrm>
          <a:prstGeom prst="rect">
            <a:avLst/>
          </a:prstGeom>
          <a:noFill/>
        </p:spPr>
        <p:txBody>
          <a:bodyPr wrap="square" lIns="91440" tIns="45720" rIns="91440" bIns="45720">
            <a:spAutoFit/>
          </a:bodyPr>
          <a:lstStyle/>
          <a:p>
            <a:pPr lvl="1" algn="ctr">
              <a:lnSpc>
                <a:spcPct val="70000"/>
              </a:lnSpc>
            </a:pPr>
            <a:r>
              <a:rPr lang="es-ES" sz="2500" b="1" cap="none" spc="0" dirty="0" smtClean="0">
                <a:ln w="0"/>
                <a:solidFill>
                  <a:srgbClr val="002060"/>
                </a:solidFill>
                <a:effectLst>
                  <a:reflection blurRad="6350" stA="53000" endA="300" endPos="35500" dir="5400000" sy="-90000" algn="bl" rotWithShape="0"/>
                </a:effectLst>
                <a:latin typeface="Impact" panose="020B0806030902050204" pitchFamily="34" charset="0"/>
              </a:rPr>
              <a:t>2016</a:t>
            </a:r>
            <a:endParaRPr lang="es-ES" sz="2500" b="1" cap="none" spc="0" dirty="0">
              <a:ln w="0"/>
              <a:solidFill>
                <a:srgbClr val="002060"/>
              </a:solidFill>
              <a:effectLst>
                <a:reflection blurRad="6350" stA="53000" endA="300" endPos="35500" dir="5400000" sy="-90000" algn="bl" rotWithShape="0"/>
              </a:effectLst>
              <a:latin typeface="Impact" panose="020B0806030902050204" pitchFamily="34" charset="0"/>
            </a:endParaRPr>
          </a:p>
        </p:txBody>
      </p:sp>
      <p:pic>
        <p:nvPicPr>
          <p:cNvPr id="18" name="Imagen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76377" y="2276632"/>
            <a:ext cx="1890002" cy="2160000"/>
          </a:xfrm>
          <a:prstGeom prst="rect">
            <a:avLst/>
          </a:prstGeom>
          <a:ln>
            <a:noFill/>
          </a:ln>
          <a:effectLst/>
        </p:spPr>
      </p:pic>
      <p:pic>
        <p:nvPicPr>
          <p:cNvPr id="19" name="Imagen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73347" y="2266261"/>
            <a:ext cx="1885622" cy="2160000"/>
          </a:xfrm>
          <a:prstGeom prst="rect">
            <a:avLst/>
          </a:prstGeom>
          <a:ln>
            <a:noFill/>
          </a:ln>
          <a:effectLst/>
        </p:spPr>
      </p:pic>
      <p:sp>
        <p:nvSpPr>
          <p:cNvPr id="20" name="CuadroTexto 19"/>
          <p:cNvSpPr txBox="1"/>
          <p:nvPr/>
        </p:nvSpPr>
        <p:spPr>
          <a:xfrm>
            <a:off x="5032309" y="2245193"/>
            <a:ext cx="1025304" cy="276999"/>
          </a:xfrm>
          <a:prstGeom prst="rect">
            <a:avLst/>
          </a:prstGeom>
          <a:noFill/>
        </p:spPr>
        <p:txBody>
          <a:bodyPr wrap="square" rtlCol="0">
            <a:spAutoFit/>
          </a:bodyPr>
          <a:lstStyle/>
          <a:p>
            <a:pPr algn="ctr"/>
            <a:r>
              <a:rPr lang="es-CO" sz="1200" dirty="0" smtClean="0">
                <a:latin typeface="Impact" panose="020B0806030902050204" pitchFamily="34" charset="0"/>
              </a:rPr>
              <a:t>Julio</a:t>
            </a:r>
            <a:endParaRPr lang="es-CO" sz="1200" dirty="0">
              <a:latin typeface="Impact" panose="020B0806030902050204" pitchFamily="34" charset="0"/>
            </a:endParaRPr>
          </a:p>
        </p:txBody>
      </p:sp>
      <p:pic>
        <p:nvPicPr>
          <p:cNvPr id="21" name="Imagen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84529" y="2266261"/>
            <a:ext cx="1885621" cy="2160000"/>
          </a:xfrm>
          <a:prstGeom prst="rect">
            <a:avLst/>
          </a:prstGeom>
          <a:ln>
            <a:noFill/>
          </a:ln>
          <a:effectLst/>
        </p:spPr>
      </p:pic>
      <p:sp>
        <p:nvSpPr>
          <p:cNvPr id="22" name="CuadroTexto 21"/>
          <p:cNvSpPr txBox="1"/>
          <p:nvPr/>
        </p:nvSpPr>
        <p:spPr>
          <a:xfrm>
            <a:off x="6851300" y="2252384"/>
            <a:ext cx="1025304" cy="276999"/>
          </a:xfrm>
          <a:prstGeom prst="rect">
            <a:avLst/>
          </a:prstGeom>
          <a:noFill/>
        </p:spPr>
        <p:txBody>
          <a:bodyPr wrap="square" rtlCol="0">
            <a:spAutoFit/>
          </a:bodyPr>
          <a:lstStyle/>
          <a:p>
            <a:pPr algn="ctr"/>
            <a:r>
              <a:rPr lang="es-CO" sz="1200" dirty="0" smtClean="0">
                <a:latin typeface="Impact" panose="020B0806030902050204" pitchFamily="34" charset="0"/>
              </a:rPr>
              <a:t>Agosto</a:t>
            </a:r>
            <a:endParaRPr lang="es-CO" sz="1200" dirty="0">
              <a:latin typeface="Impact" panose="020B0806030902050204" pitchFamily="34" charset="0"/>
            </a:endParaRPr>
          </a:p>
        </p:txBody>
      </p:sp>
      <p:sp>
        <p:nvSpPr>
          <p:cNvPr id="11" name="CuadroTexto 10"/>
          <p:cNvSpPr txBox="1"/>
          <p:nvPr/>
        </p:nvSpPr>
        <p:spPr>
          <a:xfrm>
            <a:off x="6876130" y="122394"/>
            <a:ext cx="984684" cy="276999"/>
          </a:xfrm>
          <a:prstGeom prst="rect">
            <a:avLst/>
          </a:prstGeom>
          <a:noFill/>
        </p:spPr>
        <p:txBody>
          <a:bodyPr wrap="square" rtlCol="0">
            <a:spAutoFit/>
          </a:bodyPr>
          <a:lstStyle/>
          <a:p>
            <a:pPr algn="ctr"/>
            <a:r>
              <a:rPr lang="es-CO" sz="1200" dirty="0" smtClean="0">
                <a:latin typeface="Impact" panose="020B0806030902050204" pitchFamily="34" charset="0"/>
              </a:rPr>
              <a:t>Abril</a:t>
            </a:r>
            <a:endParaRPr lang="es-CO" sz="1200" dirty="0">
              <a:latin typeface="Impact" panose="020B0806030902050204" pitchFamily="34" charset="0"/>
            </a:endParaRPr>
          </a:p>
        </p:txBody>
      </p:sp>
      <p:sp>
        <p:nvSpPr>
          <p:cNvPr id="15" name="CuadroTexto 14"/>
          <p:cNvSpPr txBox="1"/>
          <p:nvPr/>
        </p:nvSpPr>
        <p:spPr>
          <a:xfrm>
            <a:off x="1175788" y="2252385"/>
            <a:ext cx="1025304" cy="276999"/>
          </a:xfrm>
          <a:prstGeom prst="rect">
            <a:avLst/>
          </a:prstGeom>
          <a:noFill/>
        </p:spPr>
        <p:txBody>
          <a:bodyPr wrap="square" rtlCol="0">
            <a:spAutoFit/>
          </a:bodyPr>
          <a:lstStyle/>
          <a:p>
            <a:pPr algn="ctr"/>
            <a:r>
              <a:rPr lang="es-CO" sz="1200" dirty="0" smtClean="0">
                <a:latin typeface="Impact" panose="020B0806030902050204" pitchFamily="34" charset="0"/>
              </a:rPr>
              <a:t>Mayo</a:t>
            </a:r>
            <a:endParaRPr lang="es-CO" sz="1200" dirty="0">
              <a:latin typeface="Impact" panose="020B0806030902050204" pitchFamily="34" charset="0"/>
            </a:endParaRPr>
          </a:p>
        </p:txBody>
      </p:sp>
      <p:sp>
        <p:nvSpPr>
          <p:cNvPr id="17" name="CuadroTexto 16"/>
          <p:cNvSpPr txBox="1"/>
          <p:nvPr/>
        </p:nvSpPr>
        <p:spPr>
          <a:xfrm>
            <a:off x="3088970" y="2252386"/>
            <a:ext cx="1025304" cy="276999"/>
          </a:xfrm>
          <a:prstGeom prst="rect">
            <a:avLst/>
          </a:prstGeom>
          <a:noFill/>
        </p:spPr>
        <p:txBody>
          <a:bodyPr wrap="square" rtlCol="0">
            <a:spAutoFit/>
          </a:bodyPr>
          <a:lstStyle/>
          <a:p>
            <a:pPr algn="ctr"/>
            <a:r>
              <a:rPr lang="es-CO" sz="1200" dirty="0" smtClean="0">
                <a:latin typeface="Impact" panose="020B0806030902050204" pitchFamily="34" charset="0"/>
              </a:rPr>
              <a:t>Junio</a:t>
            </a:r>
            <a:endParaRPr lang="es-CO" sz="1200" dirty="0">
              <a:latin typeface="Impact" panose="020B0806030902050204" pitchFamily="34" charset="0"/>
            </a:endParaRPr>
          </a:p>
        </p:txBody>
      </p:sp>
      <p:pic>
        <p:nvPicPr>
          <p:cNvPr id="23" name="Imagen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7576" y="4433786"/>
            <a:ext cx="1885621" cy="2159999"/>
          </a:xfrm>
          <a:prstGeom prst="rect">
            <a:avLst/>
          </a:prstGeom>
          <a:ln>
            <a:noFill/>
          </a:ln>
          <a:effectLst/>
        </p:spPr>
      </p:pic>
      <p:sp>
        <p:nvSpPr>
          <p:cNvPr id="24" name="CuadroTexto 23"/>
          <p:cNvSpPr txBox="1"/>
          <p:nvPr/>
        </p:nvSpPr>
        <p:spPr>
          <a:xfrm>
            <a:off x="1152136" y="4408966"/>
            <a:ext cx="1025304" cy="276999"/>
          </a:xfrm>
          <a:prstGeom prst="rect">
            <a:avLst/>
          </a:prstGeom>
          <a:noFill/>
        </p:spPr>
        <p:txBody>
          <a:bodyPr wrap="square" rtlCol="0">
            <a:spAutoFit/>
          </a:bodyPr>
          <a:lstStyle/>
          <a:p>
            <a:pPr algn="ctr"/>
            <a:r>
              <a:rPr lang="es-CO" sz="1200" dirty="0" smtClean="0">
                <a:latin typeface="Impact" panose="020B0806030902050204" pitchFamily="34" charset="0"/>
              </a:rPr>
              <a:t>Septiembre</a:t>
            </a:r>
            <a:endParaRPr lang="es-CO" sz="1200" dirty="0">
              <a:latin typeface="Impact" panose="020B0806030902050204" pitchFamily="34" charset="0"/>
            </a:endParaRPr>
          </a:p>
        </p:txBody>
      </p:sp>
      <p:pic>
        <p:nvPicPr>
          <p:cNvPr id="25" name="Imagen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68381" y="4440980"/>
            <a:ext cx="1885620" cy="2159999"/>
          </a:xfrm>
          <a:prstGeom prst="rect">
            <a:avLst/>
          </a:prstGeom>
          <a:ln>
            <a:noFill/>
          </a:ln>
          <a:effectLst/>
        </p:spPr>
      </p:pic>
      <p:sp>
        <p:nvSpPr>
          <p:cNvPr id="26" name="CuadroTexto 25"/>
          <p:cNvSpPr txBox="1"/>
          <p:nvPr/>
        </p:nvSpPr>
        <p:spPr>
          <a:xfrm>
            <a:off x="3064272" y="4408965"/>
            <a:ext cx="1025304" cy="276999"/>
          </a:xfrm>
          <a:prstGeom prst="rect">
            <a:avLst/>
          </a:prstGeom>
          <a:noFill/>
        </p:spPr>
        <p:txBody>
          <a:bodyPr wrap="square" rtlCol="0">
            <a:spAutoFit/>
          </a:bodyPr>
          <a:lstStyle/>
          <a:p>
            <a:pPr algn="ctr"/>
            <a:r>
              <a:rPr lang="es-CO" sz="1200" dirty="0" smtClean="0">
                <a:latin typeface="Impact" panose="020B0806030902050204" pitchFamily="34" charset="0"/>
              </a:rPr>
              <a:t>Octubre</a:t>
            </a:r>
            <a:endParaRPr lang="es-CO" sz="1200" dirty="0">
              <a:latin typeface="Impact" panose="020B0806030902050204" pitchFamily="34" charset="0"/>
            </a:endParaRPr>
          </a:p>
        </p:txBody>
      </p:sp>
      <p:pic>
        <p:nvPicPr>
          <p:cNvPr id="27" name="Imagen 2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96336" y="4443056"/>
            <a:ext cx="1885619" cy="2159998"/>
          </a:xfrm>
          <a:prstGeom prst="rect">
            <a:avLst/>
          </a:prstGeom>
          <a:ln>
            <a:noFill/>
          </a:ln>
          <a:effectLst/>
        </p:spPr>
      </p:pic>
      <p:sp>
        <p:nvSpPr>
          <p:cNvPr id="28" name="CuadroTexto 27"/>
          <p:cNvSpPr txBox="1"/>
          <p:nvPr/>
        </p:nvSpPr>
        <p:spPr>
          <a:xfrm>
            <a:off x="4975622" y="4412885"/>
            <a:ext cx="1025304" cy="276999"/>
          </a:xfrm>
          <a:prstGeom prst="rect">
            <a:avLst/>
          </a:prstGeom>
          <a:noFill/>
        </p:spPr>
        <p:txBody>
          <a:bodyPr wrap="square" rtlCol="0">
            <a:spAutoFit/>
          </a:bodyPr>
          <a:lstStyle/>
          <a:p>
            <a:pPr algn="ctr"/>
            <a:r>
              <a:rPr lang="es-CO" sz="1200" dirty="0" smtClean="0">
                <a:latin typeface="Impact" panose="020B0806030902050204" pitchFamily="34" charset="0"/>
              </a:rPr>
              <a:t>Noviembre</a:t>
            </a:r>
            <a:endParaRPr lang="es-CO" sz="1200" dirty="0">
              <a:latin typeface="Impact" panose="020B0806030902050204" pitchFamily="34" charset="0"/>
            </a:endParaRPr>
          </a:p>
        </p:txBody>
      </p:sp>
      <p:pic>
        <p:nvPicPr>
          <p:cNvPr id="2" name="Imagen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24290" y="4426261"/>
            <a:ext cx="1845860" cy="2243099"/>
          </a:xfrm>
          <a:prstGeom prst="rect">
            <a:avLst/>
          </a:prstGeom>
        </p:spPr>
      </p:pic>
    </p:spTree>
    <p:extLst>
      <p:ext uri="{BB962C8B-B14F-4D97-AF65-F5344CB8AC3E}">
        <p14:creationId xmlns:p14="http://schemas.microsoft.com/office/powerpoint/2010/main" val="9384222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030730" y="437429"/>
            <a:ext cx="6113270" cy="6423009"/>
          </a:xfrm>
          <a:prstGeom prst="rect">
            <a:avLst/>
          </a:prstGeom>
        </p:spPr>
      </p:pic>
      <p:pic>
        <p:nvPicPr>
          <p:cNvPr id="5" name="Imagen 4"/>
          <p:cNvPicPr>
            <a:picLocks noChangeAspect="1"/>
          </p:cNvPicPr>
          <p:nvPr/>
        </p:nvPicPr>
        <p:blipFill>
          <a:blip r:embed="rId3"/>
          <a:stretch>
            <a:fillRect/>
          </a:stretch>
        </p:blipFill>
        <p:spPr>
          <a:xfrm>
            <a:off x="6039" y="872711"/>
            <a:ext cx="4184979" cy="2592288"/>
          </a:xfrm>
          <a:prstGeom prst="rect">
            <a:avLst/>
          </a:prstGeom>
        </p:spPr>
      </p:pic>
      <p:pic>
        <p:nvPicPr>
          <p:cNvPr id="6" name="Imagen 5"/>
          <p:cNvPicPr>
            <a:picLocks noChangeAspect="1"/>
          </p:cNvPicPr>
          <p:nvPr/>
        </p:nvPicPr>
        <p:blipFill>
          <a:blip r:embed="rId4"/>
          <a:stretch>
            <a:fillRect/>
          </a:stretch>
        </p:blipFill>
        <p:spPr>
          <a:xfrm>
            <a:off x="15617" y="3486284"/>
            <a:ext cx="4165822" cy="2560521"/>
          </a:xfrm>
          <a:prstGeom prst="rect">
            <a:avLst/>
          </a:prstGeom>
        </p:spPr>
      </p:pic>
    </p:spTree>
    <p:extLst>
      <p:ext uri="{BB962C8B-B14F-4D97-AF65-F5344CB8AC3E}">
        <p14:creationId xmlns:p14="http://schemas.microsoft.com/office/powerpoint/2010/main" val="25112222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95536" y="908720"/>
            <a:ext cx="8326534" cy="5620188"/>
          </a:xfrm>
          <a:prstGeom prst="rect">
            <a:avLst/>
          </a:prstGeom>
        </p:spPr>
      </p:pic>
    </p:spTree>
    <p:extLst>
      <p:ext uri="{BB962C8B-B14F-4D97-AF65-F5344CB8AC3E}">
        <p14:creationId xmlns:p14="http://schemas.microsoft.com/office/powerpoint/2010/main" val="2707917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46893"/>
          <a:stretch/>
        </p:blipFill>
        <p:spPr>
          <a:xfrm>
            <a:off x="5796098" y="5572979"/>
            <a:ext cx="1336550" cy="575767"/>
          </a:xfrm>
          <a:prstGeom prst="rect">
            <a:avLst/>
          </a:prstGeom>
        </p:spPr>
      </p:pic>
      <p:pic>
        <p:nvPicPr>
          <p:cNvPr id="9" name="Imagen 8" descr="Sin título-4-02.png"/>
          <p:cNvPicPr>
            <a:picLocks noChangeAspect="1"/>
          </p:cNvPicPr>
          <p:nvPr/>
        </p:nvPicPr>
        <p:blipFill rotWithShape="1">
          <a:blip r:embed="rId3" cstate="print">
            <a:extLst>
              <a:ext uri="{28A0092B-C50C-407E-A947-70E740481C1C}">
                <a14:useLocalDpi xmlns:a14="http://schemas.microsoft.com/office/drawing/2010/main" val="0"/>
              </a:ext>
            </a:extLst>
          </a:blip>
          <a:srcRect l="3486" t="56463" r="2949" b="32298"/>
          <a:stretch/>
        </p:blipFill>
        <p:spPr>
          <a:xfrm>
            <a:off x="2357426" y="3128035"/>
            <a:ext cx="4114540" cy="129678"/>
          </a:xfrm>
          <a:prstGeom prst="rect">
            <a:avLst/>
          </a:prstGeom>
        </p:spPr>
      </p:pic>
      <p:pic>
        <p:nvPicPr>
          <p:cNvPr id="10" name="Imagen 9" descr="--Logo IDEAM-0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8448" y="5377402"/>
            <a:ext cx="1602121" cy="806415"/>
          </a:xfrm>
          <a:prstGeom prst="rect">
            <a:avLst/>
          </a:prstGeom>
        </p:spPr>
      </p:pic>
      <p:pic>
        <p:nvPicPr>
          <p:cNvPr id="11" name="Imagen 10"/>
          <p:cNvPicPr>
            <a:picLocks noChangeAspect="1"/>
          </p:cNvPicPr>
          <p:nvPr/>
        </p:nvPicPr>
        <p:blipFill rotWithShape="1">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l="-711" t="27791" r="55305" b="15339"/>
          <a:stretch/>
        </p:blipFill>
        <p:spPr>
          <a:xfrm>
            <a:off x="3635896" y="5589240"/>
            <a:ext cx="1917948" cy="549555"/>
          </a:xfrm>
          <a:prstGeom prst="rect">
            <a:avLst/>
          </a:prstGeom>
        </p:spPr>
      </p:pic>
      <p:sp>
        <p:nvSpPr>
          <p:cNvPr id="2" name="CuadroTexto 1"/>
          <p:cNvSpPr txBox="1"/>
          <p:nvPr/>
        </p:nvSpPr>
        <p:spPr>
          <a:xfrm>
            <a:off x="2771800" y="4221088"/>
            <a:ext cx="2818180" cy="483209"/>
          </a:xfrm>
          <a:prstGeom prst="rect">
            <a:avLst/>
          </a:prstGeom>
          <a:noFill/>
        </p:spPr>
        <p:txBody>
          <a:bodyPr wrap="none" rtlCol="0">
            <a:spAutoFit/>
          </a:bodyPr>
          <a:lstStyle/>
          <a:p>
            <a:r>
              <a:rPr lang="es-CO" sz="2540" b="1" dirty="0" smtClean="0">
                <a:solidFill>
                  <a:schemeClr val="accent5">
                    <a:lumMod val="50000"/>
                  </a:schemeClr>
                </a:solidFill>
                <a:latin typeface="Cambria" panose="02040503050406030204" pitchFamily="18" charset="0"/>
              </a:rPr>
              <a:t>Enero 12 </a:t>
            </a:r>
            <a:r>
              <a:rPr lang="es-CO" sz="2540" b="1" dirty="0">
                <a:solidFill>
                  <a:schemeClr val="accent5">
                    <a:lumMod val="50000"/>
                  </a:schemeClr>
                </a:solidFill>
                <a:latin typeface="Cambria" panose="02040503050406030204" pitchFamily="18" charset="0"/>
              </a:rPr>
              <a:t>de </a:t>
            </a:r>
            <a:r>
              <a:rPr lang="es-CO" sz="2540" b="1" dirty="0" smtClean="0">
                <a:solidFill>
                  <a:schemeClr val="accent5">
                    <a:lumMod val="50000"/>
                  </a:schemeClr>
                </a:solidFill>
                <a:latin typeface="Cambria" panose="02040503050406030204" pitchFamily="18" charset="0"/>
              </a:rPr>
              <a:t>2017</a:t>
            </a:r>
            <a:endParaRPr lang="es-CO" sz="2540" b="1" dirty="0">
              <a:solidFill>
                <a:schemeClr val="accent5">
                  <a:lumMod val="50000"/>
                </a:schemeClr>
              </a:solidFill>
              <a:latin typeface="Cambria" panose="02040503050406030204" pitchFamily="18" charset="0"/>
            </a:endParaRPr>
          </a:p>
        </p:txBody>
      </p:sp>
      <p:sp>
        <p:nvSpPr>
          <p:cNvPr id="12" name="5 Rectángulo"/>
          <p:cNvSpPr/>
          <p:nvPr/>
        </p:nvSpPr>
        <p:spPr>
          <a:xfrm>
            <a:off x="700432" y="1145360"/>
            <a:ext cx="7402076" cy="1153264"/>
          </a:xfrm>
          <a:prstGeom prst="rect">
            <a:avLst/>
          </a:prstGeom>
        </p:spPr>
        <p:txBody>
          <a:bodyPr wrap="square">
            <a:spAutoFit/>
          </a:bodyPr>
          <a:lstStyle/>
          <a:p>
            <a:pPr algn="ctr"/>
            <a:r>
              <a:rPr lang="es-ES" sz="2540" b="1" dirty="0">
                <a:latin typeface="Cambria" panose="02040503050406030204" pitchFamily="18" charset="0"/>
              </a:rPr>
              <a:t>INSTITUTO DE HIDROLOGÍA, METEOROLOGÍA Y ESTUDIOS AMBIENTALES - IDEAM</a:t>
            </a:r>
          </a:p>
          <a:p>
            <a:pPr algn="ctr"/>
            <a:endParaRPr lang="es-ES" sz="1814" b="1" dirty="0">
              <a:latin typeface="Cambria" panose="02040503050406030204" pitchFamily="18" charset="0"/>
            </a:endParaRPr>
          </a:p>
        </p:txBody>
      </p:sp>
      <p:sp>
        <p:nvSpPr>
          <p:cNvPr id="13" name="7 CuadroTexto"/>
          <p:cNvSpPr txBox="1"/>
          <p:nvPr/>
        </p:nvSpPr>
        <p:spPr>
          <a:xfrm>
            <a:off x="1043608" y="2339249"/>
            <a:ext cx="6933649" cy="762388"/>
          </a:xfrm>
          <a:prstGeom prst="rect">
            <a:avLst/>
          </a:prstGeom>
          <a:noFill/>
        </p:spPr>
        <p:txBody>
          <a:bodyPr wrap="square" rtlCol="0">
            <a:spAutoFit/>
          </a:bodyPr>
          <a:lstStyle/>
          <a:p>
            <a:pPr algn="ctr"/>
            <a:r>
              <a:rPr lang="es-ES" sz="2177" b="1" dirty="0">
                <a:solidFill>
                  <a:srgbClr val="0070C0"/>
                </a:solidFill>
                <a:effectLst>
                  <a:outerShdw blurRad="38100" dist="38100" dir="2700000" algn="tl">
                    <a:srgbClr val="000000">
                      <a:alpha val="43137"/>
                    </a:srgbClr>
                  </a:outerShdw>
                </a:effectLst>
                <a:latin typeface="Cambria" panose="02040503050406030204" pitchFamily="18" charset="0"/>
              </a:rPr>
              <a:t>CONDICIONES HIDROCLIMÁTICAS ACTUALES Y PREDICCIÓN CLIMÁTICA PARA LOS PRÓXIMOS MESES</a:t>
            </a:r>
          </a:p>
        </p:txBody>
      </p:sp>
      <p:sp>
        <p:nvSpPr>
          <p:cNvPr id="15" name="7 CuadroTexto"/>
          <p:cNvSpPr txBox="1"/>
          <p:nvPr/>
        </p:nvSpPr>
        <p:spPr>
          <a:xfrm>
            <a:off x="920921" y="3509946"/>
            <a:ext cx="6933649" cy="427361"/>
          </a:xfrm>
          <a:prstGeom prst="rect">
            <a:avLst/>
          </a:prstGeom>
          <a:noFill/>
        </p:spPr>
        <p:txBody>
          <a:bodyPr wrap="square" rtlCol="0">
            <a:spAutoFit/>
          </a:bodyPr>
          <a:lstStyle/>
          <a:p>
            <a:pPr algn="ctr"/>
            <a:r>
              <a:rPr lang="es-ES" sz="2177" b="1" dirty="0" smtClean="0">
                <a:solidFill>
                  <a:srgbClr val="0070C0"/>
                </a:solidFill>
                <a:effectLst>
                  <a:outerShdw blurRad="38100" dist="38100" dir="2700000" algn="tl">
                    <a:srgbClr val="000000">
                      <a:alpha val="43137"/>
                    </a:srgbClr>
                  </a:outerShdw>
                </a:effectLst>
                <a:latin typeface="Cambria" panose="02040503050406030204" pitchFamily="18" charset="0"/>
              </a:rPr>
              <a:t>CNO 503</a:t>
            </a:r>
            <a:endParaRPr lang="es-ES" sz="2177" b="1" dirty="0">
              <a:solidFill>
                <a:srgbClr val="0070C0"/>
              </a:solidFill>
              <a:effectLst>
                <a:outerShdw blurRad="38100" dist="38100" dir="2700000" algn="tl">
                  <a:srgbClr val="000000">
                    <a:alpha val="43137"/>
                  </a:srgbClr>
                </a:outerShdw>
              </a:effectLst>
              <a:latin typeface="Cambria" panose="02040503050406030204" pitchFamily="18" charset="0"/>
            </a:endParaRPr>
          </a:p>
        </p:txBody>
      </p:sp>
    </p:spTree>
    <p:extLst>
      <p:ext uri="{BB962C8B-B14F-4D97-AF65-F5344CB8AC3E}">
        <p14:creationId xmlns:p14="http://schemas.microsoft.com/office/powerpoint/2010/main" val="30045261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899592" y="2060848"/>
            <a:ext cx="7848872" cy="175432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CO" sz="5400" b="1" dirty="0" smtClean="0">
                <a:ln/>
                <a:solidFill>
                  <a:srgbClr val="D7881F"/>
                </a:solidFill>
                <a:effectLst>
                  <a:outerShdw blurRad="38100" dist="38100" dir="2700000" algn="tl">
                    <a:srgbClr val="000000">
                      <a:alpha val="43137"/>
                    </a:srgbClr>
                  </a:outerShdw>
                </a:effectLst>
              </a:rPr>
              <a:t>4. </a:t>
            </a:r>
            <a:r>
              <a:rPr lang="es-MX" sz="5400" b="1" dirty="0" err="1" smtClean="0">
                <a:ln/>
                <a:solidFill>
                  <a:srgbClr val="D7881F"/>
                </a:solidFill>
                <a:effectLst>
                  <a:outerShdw blurRad="38100" dist="38100" dir="2700000" algn="tl">
                    <a:srgbClr val="000000">
                      <a:alpha val="43137"/>
                    </a:srgbClr>
                  </a:outerShdw>
                </a:effectLst>
              </a:rPr>
              <a:t>Proyeccion</a:t>
            </a:r>
            <a:r>
              <a:rPr lang="es-MX" sz="5400" b="1" dirty="0" smtClean="0">
                <a:ln/>
                <a:solidFill>
                  <a:srgbClr val="D7881F"/>
                </a:solidFill>
                <a:effectLst>
                  <a:outerShdw blurRad="38100" dist="38100" dir="2700000" algn="tl">
                    <a:srgbClr val="000000">
                      <a:alpha val="43137"/>
                    </a:srgbClr>
                  </a:outerShdw>
                </a:effectLst>
              </a:rPr>
              <a:t> de la TSM en el </a:t>
            </a:r>
            <a:r>
              <a:rPr lang="es-MX" sz="5400" b="1" dirty="0" err="1" smtClean="0">
                <a:ln/>
                <a:solidFill>
                  <a:srgbClr val="D7881F"/>
                </a:solidFill>
                <a:effectLst>
                  <a:outerShdw blurRad="38100" dist="38100" dir="2700000" algn="tl">
                    <a:srgbClr val="000000">
                      <a:alpha val="43137"/>
                    </a:srgbClr>
                  </a:outerShdw>
                </a:effectLst>
              </a:rPr>
              <a:t>Pacìfico</a:t>
            </a:r>
            <a:r>
              <a:rPr lang="es-MX" sz="5400" b="1" dirty="0" smtClean="0">
                <a:ln/>
                <a:solidFill>
                  <a:srgbClr val="D7881F"/>
                </a:solidFill>
                <a:effectLst>
                  <a:outerShdw blurRad="38100" dist="38100" dir="2700000" algn="tl">
                    <a:srgbClr val="000000">
                      <a:alpha val="43137"/>
                    </a:srgbClr>
                  </a:outerShdw>
                </a:effectLst>
              </a:rPr>
              <a:t> Tropical</a:t>
            </a:r>
            <a:endParaRPr lang="es-MX" sz="5400" b="1" dirty="0">
              <a:ln/>
              <a:solidFill>
                <a:srgbClr val="D7881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21072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Elipse 69"/>
          <p:cNvSpPr/>
          <p:nvPr/>
        </p:nvSpPr>
        <p:spPr>
          <a:xfrm>
            <a:off x="5745909" y="7918593"/>
            <a:ext cx="720080" cy="650298"/>
          </a:xfrm>
          <a:prstGeom prst="ellipse">
            <a:avLst/>
          </a:prstGeom>
          <a:solidFill>
            <a:schemeClr val="bg1"/>
          </a:solidFill>
          <a:ln>
            <a:solidFill>
              <a:schemeClr val="bg1">
                <a:lumMod val="65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s-CO"/>
          </a:p>
        </p:txBody>
      </p:sp>
      <p:sp>
        <p:nvSpPr>
          <p:cNvPr id="71" name="Elipse 70"/>
          <p:cNvSpPr/>
          <p:nvPr/>
        </p:nvSpPr>
        <p:spPr>
          <a:xfrm>
            <a:off x="6086490" y="7918593"/>
            <a:ext cx="720080" cy="650298"/>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s-CO"/>
          </a:p>
        </p:txBody>
      </p:sp>
      <p:sp>
        <p:nvSpPr>
          <p:cNvPr id="72" name="Elipse 71"/>
          <p:cNvSpPr/>
          <p:nvPr/>
        </p:nvSpPr>
        <p:spPr>
          <a:xfrm>
            <a:off x="6446530" y="7918593"/>
            <a:ext cx="720080" cy="650298"/>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s-CO"/>
          </a:p>
        </p:txBody>
      </p:sp>
      <p:sp>
        <p:nvSpPr>
          <p:cNvPr id="73" name="Elipse 72"/>
          <p:cNvSpPr/>
          <p:nvPr/>
        </p:nvSpPr>
        <p:spPr>
          <a:xfrm>
            <a:off x="6775178" y="7918593"/>
            <a:ext cx="720080" cy="650298"/>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s-CO"/>
          </a:p>
        </p:txBody>
      </p:sp>
      <p:sp>
        <p:nvSpPr>
          <p:cNvPr id="74" name="Elipse 73"/>
          <p:cNvSpPr/>
          <p:nvPr/>
        </p:nvSpPr>
        <p:spPr>
          <a:xfrm>
            <a:off x="7140409" y="7918593"/>
            <a:ext cx="720080" cy="650298"/>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s-CO"/>
          </a:p>
        </p:txBody>
      </p:sp>
      <p:sp>
        <p:nvSpPr>
          <p:cNvPr id="76" name="CuadroTexto 75"/>
          <p:cNvSpPr txBox="1"/>
          <p:nvPr/>
        </p:nvSpPr>
        <p:spPr>
          <a:xfrm>
            <a:off x="5924434" y="8166797"/>
            <a:ext cx="1224136" cy="200055"/>
          </a:xfrm>
          <a:prstGeom prst="rect">
            <a:avLst/>
          </a:prstGeom>
          <a:noFill/>
        </p:spPr>
        <p:txBody>
          <a:bodyPr wrap="square" rtlCol="0">
            <a:spAutoFit/>
          </a:bodyPr>
          <a:lstStyle/>
          <a:p>
            <a:pPr algn="ctr"/>
            <a:r>
              <a:rPr lang="es-CO" sz="700" b="1" dirty="0" smtClean="0">
                <a:latin typeface="Cambria" panose="02040503050406030204" pitchFamily="18" charset="0"/>
              </a:rPr>
              <a:t>ENFRIAMIENTO</a:t>
            </a:r>
            <a:endParaRPr lang="es-CO" sz="700" b="1" dirty="0">
              <a:latin typeface="Cambria" panose="02040503050406030204" pitchFamily="18" charset="0"/>
            </a:endParaRPr>
          </a:p>
        </p:txBody>
      </p:sp>
      <p:sp>
        <p:nvSpPr>
          <p:cNvPr id="77" name="Elipse 76"/>
          <p:cNvSpPr/>
          <p:nvPr/>
        </p:nvSpPr>
        <p:spPr>
          <a:xfrm>
            <a:off x="5273469" y="7918593"/>
            <a:ext cx="720080" cy="650298"/>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CO"/>
          </a:p>
        </p:txBody>
      </p:sp>
      <p:sp>
        <p:nvSpPr>
          <p:cNvPr id="78" name="CuadroTexto 77"/>
          <p:cNvSpPr txBox="1"/>
          <p:nvPr/>
        </p:nvSpPr>
        <p:spPr>
          <a:xfrm>
            <a:off x="5025829" y="8089853"/>
            <a:ext cx="1224136" cy="276999"/>
          </a:xfrm>
          <a:prstGeom prst="rect">
            <a:avLst/>
          </a:prstGeom>
          <a:noFill/>
        </p:spPr>
        <p:txBody>
          <a:bodyPr wrap="square" rtlCol="0">
            <a:spAutoFit/>
          </a:bodyPr>
          <a:lstStyle/>
          <a:p>
            <a:pPr algn="ctr"/>
            <a:r>
              <a:rPr lang="es-CO" sz="1200" b="1" dirty="0" smtClean="0">
                <a:latin typeface="Cambria" panose="02040503050406030204" pitchFamily="18" charset="0"/>
              </a:rPr>
              <a:t>Neutro</a:t>
            </a:r>
            <a:endParaRPr lang="es-CO" sz="1200" b="1" dirty="0">
              <a:latin typeface="Cambria" panose="02040503050406030204" pitchFamily="18" charset="0"/>
            </a:endParaRPr>
          </a:p>
        </p:txBody>
      </p:sp>
      <p:sp>
        <p:nvSpPr>
          <p:cNvPr id="79" name="Elipse 78"/>
          <p:cNvSpPr/>
          <p:nvPr/>
        </p:nvSpPr>
        <p:spPr>
          <a:xfrm>
            <a:off x="7418036" y="7906895"/>
            <a:ext cx="720080" cy="650298"/>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s-CO"/>
          </a:p>
        </p:txBody>
      </p:sp>
      <p:sp>
        <p:nvSpPr>
          <p:cNvPr id="80" name="Elipse 79"/>
          <p:cNvSpPr/>
          <p:nvPr/>
        </p:nvSpPr>
        <p:spPr>
          <a:xfrm>
            <a:off x="7797704" y="7906895"/>
            <a:ext cx="720080" cy="650298"/>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CO"/>
          </a:p>
        </p:txBody>
      </p:sp>
      <p:sp>
        <p:nvSpPr>
          <p:cNvPr id="75" name="CuadroTexto 74"/>
          <p:cNvSpPr txBox="1"/>
          <p:nvPr/>
        </p:nvSpPr>
        <p:spPr>
          <a:xfrm>
            <a:off x="6876481" y="8084904"/>
            <a:ext cx="1224136" cy="276999"/>
          </a:xfrm>
          <a:prstGeom prst="rect">
            <a:avLst/>
          </a:prstGeom>
          <a:noFill/>
        </p:spPr>
        <p:txBody>
          <a:bodyPr wrap="square" rtlCol="0">
            <a:spAutoFit/>
          </a:bodyPr>
          <a:lstStyle/>
          <a:p>
            <a:pPr algn="ctr"/>
            <a:r>
              <a:rPr lang="es-CO" sz="1200" b="1" dirty="0" smtClean="0">
                <a:latin typeface="Cambria" panose="02040503050406030204" pitchFamily="18" charset="0"/>
              </a:rPr>
              <a:t>La Niña</a:t>
            </a:r>
            <a:endParaRPr lang="es-CO" sz="1200" b="1" dirty="0">
              <a:latin typeface="Cambria" panose="02040503050406030204" pitchFamily="18" charset="0"/>
            </a:endParaRPr>
          </a:p>
        </p:txBody>
      </p:sp>
      <p:sp>
        <p:nvSpPr>
          <p:cNvPr id="81" name="CuadroTexto 80"/>
          <p:cNvSpPr txBox="1"/>
          <p:nvPr/>
        </p:nvSpPr>
        <p:spPr>
          <a:xfrm>
            <a:off x="7559307" y="8096602"/>
            <a:ext cx="1224136" cy="276999"/>
          </a:xfrm>
          <a:prstGeom prst="rect">
            <a:avLst/>
          </a:prstGeom>
          <a:noFill/>
        </p:spPr>
        <p:txBody>
          <a:bodyPr wrap="square" rtlCol="0">
            <a:spAutoFit/>
          </a:bodyPr>
          <a:lstStyle/>
          <a:p>
            <a:pPr algn="ctr"/>
            <a:r>
              <a:rPr lang="es-CO" sz="1200" b="1" dirty="0" smtClean="0">
                <a:latin typeface="Cambria" panose="02040503050406030204" pitchFamily="18" charset="0"/>
              </a:rPr>
              <a:t>Neutro</a:t>
            </a:r>
            <a:endParaRPr lang="es-CO" sz="1200" b="1" dirty="0">
              <a:latin typeface="Cambria" panose="02040503050406030204" pitchFamily="18" charset="0"/>
            </a:endParaRPr>
          </a:p>
        </p:txBody>
      </p:sp>
      <p:cxnSp>
        <p:nvCxnSpPr>
          <p:cNvPr id="46" name="Conector recto de flecha 45"/>
          <p:cNvCxnSpPr/>
          <p:nvPr/>
        </p:nvCxnSpPr>
        <p:spPr>
          <a:xfrm>
            <a:off x="7482254" y="7676148"/>
            <a:ext cx="0" cy="216024"/>
          </a:xfrm>
          <a:prstGeom prst="straightConnector1">
            <a:avLst/>
          </a:prstGeom>
          <a:ln>
            <a:tailEnd type="stealth"/>
          </a:ln>
        </p:spPr>
        <p:style>
          <a:lnRef idx="3">
            <a:schemeClr val="accent5"/>
          </a:lnRef>
          <a:fillRef idx="0">
            <a:schemeClr val="accent5"/>
          </a:fillRef>
          <a:effectRef idx="2">
            <a:schemeClr val="accent5"/>
          </a:effectRef>
          <a:fontRef idx="minor">
            <a:schemeClr val="tx1"/>
          </a:fontRef>
        </p:style>
      </p:cxnSp>
      <p:sp>
        <p:nvSpPr>
          <p:cNvPr id="53" name="Rectángulo 52"/>
          <p:cNvSpPr/>
          <p:nvPr/>
        </p:nvSpPr>
        <p:spPr>
          <a:xfrm>
            <a:off x="721292" y="673157"/>
            <a:ext cx="7056784" cy="830997"/>
          </a:xfrm>
          <a:prstGeom prst="rect">
            <a:avLst/>
          </a:prstGeom>
          <a:noFill/>
        </p:spPr>
        <p:txBody>
          <a:bodyPr wrap="square" lIns="91440" tIns="45720" rIns="91440" bIns="45720">
            <a:spAutoFit/>
          </a:bodyPr>
          <a:lstStyle/>
          <a:p>
            <a:pPr lvl="1" algn="ctr">
              <a:lnSpc>
                <a:spcPct val="80000"/>
              </a:lnSpc>
            </a:pPr>
            <a:r>
              <a:rPr lang="es-ES" sz="3000" b="1" dirty="0" smtClean="0">
                <a:ln w="0"/>
                <a:solidFill>
                  <a:srgbClr val="FFC000"/>
                </a:solidFill>
                <a:effectLst>
                  <a:reflection blurRad="6350" stA="53000" endA="300" endPos="35500" dir="5400000" sy="-90000" algn="bl" rotWithShape="0"/>
                </a:effectLst>
                <a:latin typeface="Impact" panose="020B0806030902050204" pitchFamily="34" charset="0"/>
              </a:rPr>
              <a:t>Proyección de la ATSM - IRI</a:t>
            </a:r>
          </a:p>
          <a:p>
            <a:pPr lvl="1" algn="ctr">
              <a:lnSpc>
                <a:spcPct val="80000"/>
              </a:lnSpc>
            </a:pPr>
            <a:r>
              <a:rPr lang="es-ES" sz="3000" b="1" dirty="0" smtClean="0">
                <a:ln w="0"/>
                <a:solidFill>
                  <a:srgbClr val="FFC000"/>
                </a:solidFill>
                <a:effectLst>
                  <a:reflection blurRad="6350" stA="53000" endA="300" endPos="35500" dir="5400000" sy="-90000" algn="bl" rotWithShape="0"/>
                </a:effectLst>
                <a:latin typeface="Cambria" panose="02040503050406030204" pitchFamily="18" charset="0"/>
              </a:rPr>
              <a:t> </a:t>
            </a:r>
            <a:r>
              <a:rPr lang="es-ES" sz="2800" b="1" dirty="0" smtClean="0">
                <a:ln w="0"/>
                <a:solidFill>
                  <a:srgbClr val="C89800"/>
                </a:solidFill>
                <a:effectLst>
                  <a:reflection blurRad="6350" stA="53000" endA="300" endPos="35500" dir="5400000" sy="-90000" algn="bl" rotWithShape="0"/>
                </a:effectLst>
                <a:latin typeface="Impact" panose="020B0806030902050204" pitchFamily="34" charset="0"/>
              </a:rPr>
              <a:t>EL NIÑO 3.4</a:t>
            </a:r>
            <a:endParaRPr lang="es-ES" sz="2800" b="1" cap="none" spc="0" dirty="0" smtClean="0">
              <a:ln w="0"/>
              <a:solidFill>
                <a:srgbClr val="C89800"/>
              </a:solidFill>
              <a:effectLst>
                <a:reflection blurRad="6350" stA="53000" endA="300" endPos="35500" dir="5400000" sy="-90000" algn="bl" rotWithShape="0"/>
              </a:effectLst>
              <a:latin typeface="Impact" panose="020B0806030902050204" pitchFamily="34" charset="0"/>
            </a:endParaRPr>
          </a:p>
        </p:txBody>
      </p:sp>
      <p:sp>
        <p:nvSpPr>
          <p:cNvPr id="112" name="Rectángulo 111"/>
          <p:cNvSpPr/>
          <p:nvPr/>
        </p:nvSpPr>
        <p:spPr>
          <a:xfrm>
            <a:off x="1778917" y="5085184"/>
            <a:ext cx="1208907" cy="243408"/>
          </a:xfrm>
          <a:prstGeom prst="rect">
            <a:avLst/>
          </a:prstGeom>
          <a:noFill/>
        </p:spPr>
        <p:style>
          <a:lnRef idx="0">
            <a:schemeClr val="dk1"/>
          </a:lnRef>
          <a:fillRef idx="3">
            <a:schemeClr val="dk1"/>
          </a:fillRef>
          <a:effectRef idx="3">
            <a:schemeClr val="dk1"/>
          </a:effectRef>
          <a:fontRef idx="minor">
            <a:schemeClr val="lt1"/>
          </a:fontRef>
        </p:style>
        <p:txBody>
          <a:bodyPr wrap="square" lIns="27693" tIns="13847" rIns="27693" bIns="13847">
            <a:spAutoFit/>
          </a:bodyPr>
          <a:lstStyle/>
          <a:p>
            <a:pPr algn="ctr"/>
            <a:r>
              <a:rPr lang="es-ES" sz="1400" dirty="0" smtClean="0">
                <a:ln w="0"/>
                <a:solidFill>
                  <a:schemeClr val="tx1"/>
                </a:solidFill>
                <a:effectLst>
                  <a:reflection blurRad="6350" stA="53000" endA="300" endPos="35500" dir="5400000" sy="-90000" algn="bl" rotWithShape="0"/>
                </a:effectLst>
                <a:latin typeface="Impact" panose="020B0806030902050204" pitchFamily="34" charset="0"/>
              </a:rPr>
              <a:t>Diciembre</a:t>
            </a:r>
            <a:endParaRPr lang="es-ES" sz="1400" dirty="0">
              <a:ln w="0"/>
              <a:solidFill>
                <a:schemeClr val="tx1"/>
              </a:solidFill>
              <a:effectLst>
                <a:reflection blurRad="6350" stA="53000" endA="300" endPos="35500" dir="5400000" sy="-90000" algn="bl" rotWithShape="0"/>
              </a:effectLst>
              <a:latin typeface="Impact" panose="020B0806030902050204" pitchFamily="34" charset="0"/>
            </a:endParaRPr>
          </a:p>
        </p:txBody>
      </p:sp>
      <p:pic>
        <p:nvPicPr>
          <p:cNvPr id="7170" name="Picture 2" descr="http://iri.columbia.edu/wp-content/uploads/2016/12/figure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11" y="1440393"/>
            <a:ext cx="4742152" cy="2810773"/>
          </a:xfrm>
          <a:prstGeom prst="rect">
            <a:avLst/>
          </a:prstGeom>
          <a:noFill/>
          <a:extLst>
            <a:ext uri="{909E8E84-426E-40dd-AFC4-6F175D3DCCD1}">
              <a14:hiddenFill xmlns:a14="http://schemas.microsoft.com/office/drawing/2010/main" xmlns="">
                <a:solidFill>
                  <a:srgbClr val="FFFFFF"/>
                </a:solidFill>
              </a14:hiddenFill>
            </a:ext>
          </a:extLst>
        </p:spPr>
      </p:pic>
      <p:pic>
        <p:nvPicPr>
          <p:cNvPr id="7172" name="Picture 4" descr="http://iri.columbia.edu/wp-content/uploads/2016/12/figure3.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8075" y="3567374"/>
            <a:ext cx="5495925" cy="32575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9150056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611560" y="764704"/>
            <a:ext cx="7056784" cy="1169551"/>
          </a:xfrm>
          <a:prstGeom prst="rect">
            <a:avLst/>
          </a:prstGeom>
          <a:noFill/>
        </p:spPr>
        <p:txBody>
          <a:bodyPr wrap="square" lIns="91440" tIns="45720" rIns="91440" bIns="45720">
            <a:spAutoFit/>
          </a:bodyPr>
          <a:lstStyle/>
          <a:p>
            <a:pPr lvl="1" algn="ctr">
              <a:lnSpc>
                <a:spcPct val="70000"/>
              </a:lnSpc>
            </a:pPr>
            <a:r>
              <a:rPr lang="es-ES" sz="3000" b="1" dirty="0" smtClean="0">
                <a:ln w="0"/>
                <a:solidFill>
                  <a:srgbClr val="FFC000"/>
                </a:solidFill>
                <a:effectLst>
                  <a:reflection blurRad="6350" stA="53000" endA="300" endPos="35500" dir="5400000" sy="-90000" algn="bl" rotWithShape="0"/>
                </a:effectLst>
                <a:latin typeface="Cambria" panose="02040503050406030204" pitchFamily="18" charset="0"/>
              </a:rPr>
              <a:t>Proyección de la TSM</a:t>
            </a:r>
          </a:p>
          <a:p>
            <a:pPr lvl="1" algn="ctr">
              <a:lnSpc>
                <a:spcPct val="70000"/>
              </a:lnSpc>
            </a:pPr>
            <a:r>
              <a:rPr lang="es-ES" sz="2000" b="1" cap="none" spc="0" dirty="0" smtClean="0">
                <a:ln w="0"/>
                <a:solidFill>
                  <a:schemeClr val="accent2">
                    <a:lumMod val="75000"/>
                  </a:schemeClr>
                </a:solidFill>
                <a:effectLst>
                  <a:reflection blurRad="6350" stA="53000" endA="300" endPos="35500" dir="5400000" sy="-90000" algn="bl" rotWithShape="0"/>
                </a:effectLst>
                <a:latin typeface="Cambria" panose="02040503050406030204" pitchFamily="18" charset="0"/>
              </a:rPr>
              <a:t>Bureau of </a:t>
            </a:r>
            <a:r>
              <a:rPr lang="es-ES" sz="2000" b="1" cap="none" spc="0" dirty="0" err="1" smtClean="0">
                <a:ln w="0"/>
                <a:solidFill>
                  <a:schemeClr val="accent2">
                    <a:lumMod val="75000"/>
                  </a:schemeClr>
                </a:solidFill>
                <a:effectLst>
                  <a:reflection blurRad="6350" stA="53000" endA="300" endPos="35500" dir="5400000" sy="-90000" algn="bl" rotWithShape="0"/>
                </a:effectLst>
                <a:latin typeface="Cambria" panose="02040503050406030204" pitchFamily="18" charset="0"/>
              </a:rPr>
              <a:t>Meteorology</a:t>
            </a:r>
            <a:r>
              <a:rPr lang="es-ES" sz="2000" b="1" cap="none" spc="0" dirty="0" smtClean="0">
                <a:ln w="0"/>
                <a:solidFill>
                  <a:schemeClr val="accent2">
                    <a:lumMod val="75000"/>
                  </a:schemeClr>
                </a:solidFill>
                <a:effectLst>
                  <a:reflection blurRad="6350" stA="53000" endA="300" endPos="35500" dir="5400000" sy="-90000" algn="bl" rotWithShape="0"/>
                </a:effectLst>
                <a:latin typeface="Cambria" panose="02040503050406030204" pitchFamily="18" charset="0"/>
              </a:rPr>
              <a:t> </a:t>
            </a:r>
          </a:p>
          <a:p>
            <a:pPr lvl="1" algn="ctr">
              <a:lnSpc>
                <a:spcPct val="70000"/>
              </a:lnSpc>
            </a:pPr>
            <a:r>
              <a:rPr lang="es-ES" sz="2000" b="1" dirty="0" smtClean="0">
                <a:ln w="0"/>
                <a:solidFill>
                  <a:schemeClr val="accent2">
                    <a:lumMod val="75000"/>
                  </a:schemeClr>
                </a:solidFill>
                <a:effectLst>
                  <a:reflection blurRad="6350" stA="53000" endA="300" endPos="35500" dir="5400000" sy="-90000" algn="bl" rotWithShape="0"/>
                </a:effectLst>
                <a:latin typeface="Cambria" panose="02040503050406030204" pitchFamily="18" charset="0"/>
              </a:rPr>
              <a:t>Australia</a:t>
            </a:r>
            <a:endParaRPr lang="es-ES" sz="2000" b="1" cap="none" spc="0" dirty="0" smtClean="0">
              <a:ln w="0"/>
              <a:solidFill>
                <a:schemeClr val="accent2">
                  <a:lumMod val="75000"/>
                </a:schemeClr>
              </a:solidFill>
              <a:effectLst>
                <a:reflection blurRad="6350" stA="53000" endA="300" endPos="35500" dir="5400000" sy="-90000" algn="bl" rotWithShape="0"/>
              </a:effectLst>
              <a:latin typeface="Cambria" panose="02040503050406030204" pitchFamily="18" charset="0"/>
            </a:endParaRPr>
          </a:p>
          <a:p>
            <a:pPr lvl="1" algn="ctr">
              <a:lnSpc>
                <a:spcPct val="70000"/>
              </a:lnSpc>
            </a:pPr>
            <a:endParaRPr lang="es-ES" sz="3000" b="1" cap="none" spc="0" dirty="0">
              <a:ln w="0"/>
              <a:solidFill>
                <a:srgbClr val="C89800"/>
              </a:solidFill>
              <a:effectLst>
                <a:reflection blurRad="6350" stA="53000" endA="300" endPos="35500" dir="5400000" sy="-90000" algn="bl" rotWithShape="0"/>
              </a:effectLst>
              <a:latin typeface="Cambria" panose="02040503050406030204" pitchFamily="18" charset="0"/>
            </a:endParaRPr>
          </a:p>
        </p:txBody>
      </p:sp>
      <p:pic>
        <p:nvPicPr>
          <p:cNvPr id="12290" name="Picture 2" descr="Outlook graph for selected indi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132856"/>
            <a:ext cx="6667500" cy="3810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2434061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2"/>
          <p:cNvSpPr/>
          <p:nvPr/>
        </p:nvSpPr>
        <p:spPr>
          <a:xfrm>
            <a:off x="0" y="1196752"/>
            <a:ext cx="9144000" cy="5112568"/>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7"/>
          <p:cNvSpPr/>
          <p:nvPr/>
        </p:nvSpPr>
        <p:spPr>
          <a:xfrm>
            <a:off x="642376" y="631713"/>
            <a:ext cx="7056784" cy="745332"/>
          </a:xfrm>
          <a:prstGeom prst="rect">
            <a:avLst/>
          </a:prstGeom>
          <a:noFill/>
        </p:spPr>
        <p:txBody>
          <a:bodyPr wrap="square" lIns="91440" tIns="45720" rIns="91440" bIns="45720">
            <a:spAutoFit/>
          </a:bodyPr>
          <a:lstStyle/>
          <a:p>
            <a:pPr lvl="1" algn="ctr">
              <a:lnSpc>
                <a:spcPct val="70000"/>
              </a:lnSpc>
            </a:pPr>
            <a:r>
              <a:rPr lang="es-ES" sz="3000" dirty="0" smtClean="0">
                <a:ln w="0"/>
                <a:solidFill>
                  <a:srgbClr val="FFC000"/>
                </a:solidFill>
                <a:effectLst>
                  <a:reflection blurRad="6350" stA="53000" endA="300" endPos="35500" dir="5400000" sy="-90000" algn="bl" rotWithShape="0"/>
                </a:effectLst>
                <a:latin typeface="Impact" panose="020B0806030902050204" pitchFamily="34" charset="0"/>
              </a:rPr>
              <a:t>Modelo Europeo - ATSM</a:t>
            </a:r>
            <a:endParaRPr lang="es-ES" sz="2000" cap="none" spc="0" dirty="0" smtClean="0">
              <a:ln w="0"/>
              <a:solidFill>
                <a:schemeClr val="accent2">
                  <a:lumMod val="75000"/>
                </a:schemeClr>
              </a:solidFill>
              <a:effectLst>
                <a:reflection blurRad="6350" stA="53000" endA="300" endPos="35500" dir="5400000" sy="-90000" algn="bl" rotWithShape="0"/>
              </a:effectLst>
              <a:latin typeface="Impact" panose="020B0806030902050204" pitchFamily="34" charset="0"/>
            </a:endParaRPr>
          </a:p>
          <a:p>
            <a:pPr lvl="1" algn="ctr">
              <a:lnSpc>
                <a:spcPct val="70000"/>
              </a:lnSpc>
            </a:pPr>
            <a:endParaRPr lang="es-ES" sz="3000" cap="none" spc="0" dirty="0">
              <a:ln w="0"/>
              <a:solidFill>
                <a:srgbClr val="C89800"/>
              </a:solidFill>
              <a:effectLst>
                <a:reflection blurRad="6350" stA="53000" endA="300" endPos="35500" dir="5400000" sy="-90000" algn="bl" rotWithShape="0"/>
              </a:effectLst>
              <a:latin typeface="Impact" panose="020B0806030902050204" pitchFamily="34" charset="0"/>
            </a:endParaRPr>
          </a:p>
        </p:txBody>
      </p:sp>
      <p:sp>
        <p:nvSpPr>
          <p:cNvPr id="25" name="Rectángulo redondeado 24"/>
          <p:cNvSpPr/>
          <p:nvPr/>
        </p:nvSpPr>
        <p:spPr>
          <a:xfrm>
            <a:off x="3740133" y="1290378"/>
            <a:ext cx="1400635" cy="423213"/>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s-CO" sz="2000" dirty="0" smtClean="0">
                <a:solidFill>
                  <a:schemeClr val="tx1"/>
                </a:solidFill>
                <a:latin typeface="Impact" panose="020B0806030902050204" pitchFamily="34" charset="0"/>
              </a:rPr>
              <a:t>DEF</a:t>
            </a:r>
            <a:endParaRPr lang="es-CO" sz="2000" dirty="0">
              <a:solidFill>
                <a:schemeClr val="tx1"/>
              </a:solidFill>
              <a:latin typeface="Impact" panose="020B0806030902050204" pitchFamily="34" charset="0"/>
            </a:endParaRPr>
          </a:p>
        </p:txBody>
      </p:sp>
      <p:sp>
        <p:nvSpPr>
          <p:cNvPr id="26" name="Rectángulo redondeado 25"/>
          <p:cNvSpPr/>
          <p:nvPr/>
        </p:nvSpPr>
        <p:spPr>
          <a:xfrm>
            <a:off x="3740132" y="3727688"/>
            <a:ext cx="1400635" cy="423213"/>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s-CO" sz="2000" dirty="0" smtClean="0">
                <a:solidFill>
                  <a:schemeClr val="tx1"/>
                </a:solidFill>
                <a:latin typeface="Impact" panose="020B0806030902050204" pitchFamily="34" charset="0"/>
              </a:rPr>
              <a:t>EFM</a:t>
            </a:r>
            <a:endParaRPr lang="es-CO" sz="2000" dirty="0">
              <a:solidFill>
                <a:schemeClr val="tx1"/>
              </a:solidFill>
              <a:latin typeface="Impact" panose="020B0806030902050204" pitchFamily="34" charset="0"/>
            </a:endParaRPr>
          </a:p>
        </p:txBody>
      </p:sp>
      <p:pic>
        <p:nvPicPr>
          <p:cNvPr id="2" name="Picture 2" descr="http://stream.ecmwf.int/data/atls12/data/data01/scratch/ps2png-atls12-95e2cf679cd58ee9b4db4dd119a05a8d-lUMmms.png"/>
          <p:cNvPicPr>
            <a:picLocks noChangeAspect="1" noChangeArrowheads="1"/>
          </p:cNvPicPr>
          <p:nvPr/>
        </p:nvPicPr>
        <p:blipFill rotWithShape="1">
          <a:blip r:embed="rId2">
            <a:extLst>
              <a:ext uri="{28A0092B-C50C-407E-A947-70E740481C1C}">
                <a14:useLocalDpi xmlns:a14="http://schemas.microsoft.com/office/drawing/2010/main" val="0"/>
              </a:ext>
            </a:extLst>
          </a:blip>
          <a:srcRect t="29177"/>
          <a:stretch/>
        </p:blipFill>
        <p:spPr bwMode="auto">
          <a:xfrm>
            <a:off x="968586" y="1838699"/>
            <a:ext cx="6943725" cy="1828119"/>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4" descr="http://stream.ecmwf.int/data/atls03/data/data01/scratch/ps2png-atls03-95e2cf679cd58ee9b4db4dd119a05a8d-TmPvS_.png"/>
          <p:cNvPicPr>
            <a:picLocks noChangeAspect="1" noChangeArrowheads="1"/>
          </p:cNvPicPr>
          <p:nvPr/>
        </p:nvPicPr>
        <p:blipFill rotWithShape="1">
          <a:blip r:embed="rId3">
            <a:extLst>
              <a:ext uri="{28A0092B-C50C-407E-A947-70E740481C1C}">
                <a14:useLocalDpi xmlns:a14="http://schemas.microsoft.com/office/drawing/2010/main" val="0"/>
              </a:ext>
            </a:extLst>
          </a:blip>
          <a:srcRect t="30402"/>
          <a:stretch/>
        </p:blipFill>
        <p:spPr bwMode="auto">
          <a:xfrm>
            <a:off x="968586" y="4211771"/>
            <a:ext cx="6943725" cy="179651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8014144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755576" y="2132856"/>
            <a:ext cx="7848872" cy="258532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CO" sz="5400" b="1" dirty="0" smtClean="0">
                <a:ln/>
                <a:solidFill>
                  <a:srgbClr val="D7881F"/>
                </a:solidFill>
                <a:effectLst>
                  <a:outerShdw blurRad="38100" dist="38100" dir="2700000" algn="tl">
                    <a:srgbClr val="000000">
                      <a:alpha val="43137"/>
                    </a:srgbClr>
                  </a:outerShdw>
                </a:effectLst>
              </a:rPr>
              <a:t>6. </a:t>
            </a:r>
            <a:r>
              <a:rPr lang="es-CO" sz="5400" b="1" dirty="0">
                <a:ln/>
                <a:solidFill>
                  <a:srgbClr val="D7881F"/>
                </a:solidFill>
                <a:effectLst>
                  <a:outerShdw blurRad="38100" dist="38100" dir="2700000" algn="tl">
                    <a:srgbClr val="000000">
                      <a:alpha val="43137"/>
                    </a:srgbClr>
                  </a:outerShdw>
                </a:effectLst>
              </a:rPr>
              <a:t>Qué se espera en relación con las lluvias en el país?</a:t>
            </a:r>
          </a:p>
        </p:txBody>
      </p:sp>
    </p:spTree>
    <p:extLst>
      <p:ext uri="{BB962C8B-B14F-4D97-AF65-F5344CB8AC3E}">
        <p14:creationId xmlns:p14="http://schemas.microsoft.com/office/powerpoint/2010/main" val="1999813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251520" y="1094957"/>
            <a:ext cx="8568952" cy="5060576"/>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Imagen 3"/>
          <p:cNvPicPr>
            <a:picLocks noChangeAspect="1"/>
          </p:cNvPicPr>
          <p:nvPr/>
        </p:nvPicPr>
        <p:blipFill>
          <a:blip r:embed="rId2"/>
          <a:stretch>
            <a:fillRect/>
          </a:stretch>
        </p:blipFill>
        <p:spPr>
          <a:xfrm>
            <a:off x="6560106" y="5805264"/>
            <a:ext cx="2554897" cy="1150257"/>
          </a:xfrm>
          <a:prstGeom prst="rect">
            <a:avLst/>
          </a:prstGeom>
        </p:spPr>
      </p:pic>
      <p:sp>
        <p:nvSpPr>
          <p:cNvPr id="10" name="Rectángulo 9"/>
          <p:cNvSpPr/>
          <p:nvPr/>
        </p:nvSpPr>
        <p:spPr>
          <a:xfrm>
            <a:off x="996418" y="362877"/>
            <a:ext cx="6584991" cy="1191095"/>
          </a:xfrm>
          <a:prstGeom prst="rect">
            <a:avLst/>
          </a:prstGeom>
          <a:noFill/>
        </p:spPr>
        <p:txBody>
          <a:bodyPr wrap="square" lIns="91440" tIns="45720" rIns="91440" bIns="45720">
            <a:spAutoFit/>
          </a:bodyPr>
          <a:lstStyle/>
          <a:p>
            <a:pPr lvl="1" algn="ctr">
              <a:lnSpc>
                <a:spcPct val="70000"/>
              </a:lnSpc>
            </a:pPr>
            <a:r>
              <a:rPr lang="es-ES" sz="3000" b="1" cap="none" spc="0" dirty="0" smtClean="0">
                <a:ln w="0"/>
                <a:solidFill>
                  <a:srgbClr val="FFC000"/>
                </a:solidFill>
                <a:effectLst>
                  <a:reflection blurRad="6350" stA="53000" endA="300" endPos="35500" dir="5400000" sy="-90000" algn="bl" rotWithShape="0"/>
                </a:effectLst>
                <a:latin typeface="Impact" panose="020B0806030902050204" pitchFamily="34" charset="0"/>
              </a:rPr>
              <a:t>Predicción</a:t>
            </a:r>
            <a:r>
              <a:rPr lang="es-ES" sz="3000" b="1" cap="none" spc="0" dirty="0" smtClean="0">
                <a:ln w="0"/>
                <a:solidFill>
                  <a:srgbClr val="602E04"/>
                </a:solidFill>
                <a:effectLst>
                  <a:reflection blurRad="6350" stA="53000" endA="300" endPos="35500" dir="5400000" sy="-90000" algn="bl" rotWithShape="0"/>
                </a:effectLst>
                <a:latin typeface="Impact" panose="020B0806030902050204" pitchFamily="34" charset="0"/>
              </a:rPr>
              <a:t> </a:t>
            </a:r>
            <a:r>
              <a:rPr lang="es-ES" sz="3000" b="1" cap="none" spc="0" dirty="0" smtClean="0">
                <a:ln w="0"/>
                <a:solidFill>
                  <a:srgbClr val="C89800"/>
                </a:solidFill>
                <a:effectLst>
                  <a:reflection blurRad="6350" stA="53000" endA="300" endPos="35500" dir="5400000" sy="-90000" algn="bl" rotWithShape="0"/>
                </a:effectLst>
                <a:latin typeface="Impact" panose="020B0806030902050204" pitchFamily="34" charset="0"/>
              </a:rPr>
              <a:t>IRI</a:t>
            </a:r>
          </a:p>
          <a:p>
            <a:pPr lvl="1" algn="ctr">
              <a:lnSpc>
                <a:spcPct val="70000"/>
              </a:lnSpc>
            </a:pPr>
            <a:r>
              <a:rPr lang="es-ES" sz="1200" b="1" dirty="0">
                <a:ln w="0"/>
                <a:solidFill>
                  <a:srgbClr val="CC9B00"/>
                </a:solidFill>
                <a:effectLst>
                  <a:reflection blurRad="6350" stA="53000" endA="300" endPos="35500" dir="5400000" sy="-90000" algn="bl" rotWithShape="0"/>
                </a:effectLst>
                <a:latin typeface="Cambria" panose="02040503050406030204" pitchFamily="18" charset="0"/>
              </a:rPr>
              <a:t>Condición más </a:t>
            </a:r>
            <a:r>
              <a:rPr lang="es-ES" sz="1200" b="1" dirty="0" smtClean="0">
                <a:ln w="0"/>
                <a:solidFill>
                  <a:srgbClr val="CC9B00"/>
                </a:solidFill>
                <a:effectLst>
                  <a:reflection blurRad="6350" stA="53000" endA="300" endPos="35500" dir="5400000" sy="-90000" algn="bl" rotWithShape="0"/>
                </a:effectLst>
                <a:latin typeface="Cambria" panose="02040503050406030204" pitchFamily="18" charset="0"/>
              </a:rPr>
              <a:t>Probable </a:t>
            </a:r>
            <a:r>
              <a:rPr lang="es-ES" sz="1200" b="1" dirty="0">
                <a:ln w="0"/>
                <a:solidFill>
                  <a:srgbClr val="CC9B00"/>
                </a:solidFill>
                <a:effectLst>
                  <a:reflection blurRad="6350" stA="53000" endA="300" endPos="35500" dir="5400000" sy="-90000" algn="bl" rotWithShape="0"/>
                </a:effectLst>
                <a:latin typeface="Cambria" panose="02040503050406030204" pitchFamily="18" charset="0"/>
              </a:rPr>
              <a:t>- Precipitación para el trimestre</a:t>
            </a:r>
          </a:p>
          <a:p>
            <a:pPr lvl="1" algn="ctr">
              <a:lnSpc>
                <a:spcPct val="70000"/>
              </a:lnSpc>
            </a:pPr>
            <a:endParaRPr lang="es-ES" sz="3000" b="1" cap="none" spc="0" dirty="0" smtClean="0">
              <a:ln w="0"/>
              <a:solidFill>
                <a:srgbClr val="904406"/>
              </a:solidFill>
              <a:effectLst>
                <a:reflection blurRad="6350" stA="53000" endA="300" endPos="35500" dir="5400000" sy="-90000" algn="bl" rotWithShape="0"/>
              </a:effectLst>
              <a:latin typeface="Cambria" panose="02040503050406030204" pitchFamily="18" charset="0"/>
            </a:endParaRPr>
          </a:p>
          <a:p>
            <a:pPr lvl="1" algn="ctr">
              <a:lnSpc>
                <a:spcPct val="70000"/>
              </a:lnSpc>
            </a:pPr>
            <a:endParaRPr lang="es-ES" sz="3000" b="1" cap="none" spc="0" dirty="0">
              <a:ln w="0"/>
              <a:solidFill>
                <a:srgbClr val="602E04"/>
              </a:solidFill>
              <a:effectLst>
                <a:reflection blurRad="6350" stA="53000" endA="300" endPos="35500" dir="5400000" sy="-90000" algn="bl" rotWithShape="0"/>
              </a:effectLst>
              <a:latin typeface="Cambria" panose="02040503050406030204" pitchFamily="18" charset="0"/>
            </a:endParaRPr>
          </a:p>
        </p:txBody>
      </p:sp>
      <p:sp>
        <p:nvSpPr>
          <p:cNvPr id="2" name="Rectángulo 1"/>
          <p:cNvSpPr/>
          <p:nvPr/>
        </p:nvSpPr>
        <p:spPr>
          <a:xfrm>
            <a:off x="1649706" y="1108209"/>
            <a:ext cx="1256619" cy="312265"/>
          </a:xfrm>
          <a:prstGeom prst="rect">
            <a:avLst/>
          </a:prstGeom>
        </p:spPr>
        <p:txBody>
          <a:bodyPr wrap="square">
            <a:spAutoFit/>
          </a:bodyPr>
          <a:lstStyle/>
          <a:p>
            <a:pPr lvl="1">
              <a:lnSpc>
                <a:spcPct val="70000"/>
              </a:lnSpc>
            </a:pPr>
            <a:r>
              <a:rPr lang="es-ES" sz="2000" b="1" dirty="0" smtClean="0">
                <a:ln w="0"/>
                <a:effectLst>
                  <a:reflection blurRad="6350" stA="53000" endA="300" endPos="35500" dir="5400000" sy="-90000" algn="bl" rotWithShape="0"/>
                </a:effectLst>
                <a:latin typeface="Cambria" panose="02040503050406030204" pitchFamily="18" charset="0"/>
              </a:rPr>
              <a:t>JAS</a:t>
            </a:r>
            <a:endParaRPr lang="es-ES" sz="2000" b="1" dirty="0">
              <a:ln w="0"/>
              <a:effectLst>
                <a:reflection blurRad="6350" stA="53000" endA="300" endPos="35500" dir="5400000" sy="-90000" algn="bl" rotWithShape="0"/>
              </a:effectLst>
              <a:latin typeface="Cambria" panose="02040503050406030204" pitchFamily="18" charset="0"/>
            </a:endParaRPr>
          </a:p>
        </p:txBody>
      </p:sp>
      <p:pic>
        <p:nvPicPr>
          <p:cNvPr id="9218" name="Picture 2" descr="http://iri.columbia.edu/climate/forecast/net_asmt/2016/nov2016/images/DJF17_SAm_pcp.gif"/>
          <p:cNvPicPr>
            <a:picLocks noChangeAspect="1" noChangeArrowheads="1"/>
          </p:cNvPicPr>
          <p:nvPr/>
        </p:nvPicPr>
        <p:blipFill rotWithShape="1">
          <a:blip r:embed="rId3">
            <a:extLst>
              <a:ext uri="{28A0092B-C50C-407E-A947-70E740481C1C}">
                <a14:useLocalDpi xmlns:a14="http://schemas.microsoft.com/office/drawing/2010/main" val="0"/>
              </a:ext>
            </a:extLst>
          </a:blip>
          <a:srcRect t="7158"/>
          <a:stretch/>
        </p:blipFill>
        <p:spPr bwMode="auto">
          <a:xfrm>
            <a:off x="701887" y="1378584"/>
            <a:ext cx="3531530" cy="4680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ángulo redondeado 5"/>
          <p:cNvSpPr/>
          <p:nvPr/>
        </p:nvSpPr>
        <p:spPr>
          <a:xfrm>
            <a:off x="1736215" y="1052736"/>
            <a:ext cx="1400635" cy="423213"/>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s-CO" sz="2000" dirty="0" smtClean="0">
                <a:solidFill>
                  <a:schemeClr val="tx1"/>
                </a:solidFill>
                <a:latin typeface="Impact" panose="020B0806030902050204" pitchFamily="34" charset="0"/>
              </a:rPr>
              <a:t>DEF</a:t>
            </a:r>
            <a:endParaRPr lang="es-CO" sz="2000" dirty="0">
              <a:solidFill>
                <a:schemeClr val="tx1"/>
              </a:solidFill>
              <a:latin typeface="Impact" panose="020B0806030902050204" pitchFamily="34" charset="0"/>
            </a:endParaRPr>
          </a:p>
        </p:txBody>
      </p:sp>
      <p:pic>
        <p:nvPicPr>
          <p:cNvPr id="9220" name="Picture 4" descr="http://iri.columbia.edu/climate/forecast/net_asmt/2016/nov2016/images/JFM17_SAm_pcp.gif"/>
          <p:cNvPicPr>
            <a:picLocks noChangeAspect="1" noChangeArrowheads="1"/>
          </p:cNvPicPr>
          <p:nvPr/>
        </p:nvPicPr>
        <p:blipFill rotWithShape="1">
          <a:blip r:embed="rId4">
            <a:extLst>
              <a:ext uri="{28A0092B-C50C-407E-A947-70E740481C1C}">
                <a14:useLocalDpi xmlns:a14="http://schemas.microsoft.com/office/drawing/2010/main" val="0"/>
              </a:ext>
            </a:extLst>
          </a:blip>
          <a:srcRect t="7158"/>
          <a:stretch/>
        </p:blipFill>
        <p:spPr bwMode="auto">
          <a:xfrm>
            <a:off x="4499992" y="1378126"/>
            <a:ext cx="3531531" cy="4680000"/>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Rectángulo redondeado 11"/>
          <p:cNvSpPr/>
          <p:nvPr/>
        </p:nvSpPr>
        <p:spPr>
          <a:xfrm>
            <a:off x="5705514" y="1052736"/>
            <a:ext cx="1400635" cy="423213"/>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s-CO" sz="2000" dirty="0" smtClean="0">
                <a:solidFill>
                  <a:schemeClr val="tx1"/>
                </a:solidFill>
                <a:latin typeface="Impact" panose="020B0806030902050204" pitchFamily="34" charset="0"/>
              </a:rPr>
              <a:t>EFM</a:t>
            </a:r>
            <a:endParaRPr lang="es-CO" sz="2000" dirty="0">
              <a:solidFill>
                <a:schemeClr val="tx1"/>
              </a:solidFill>
              <a:latin typeface="Impact" panose="020B0806030902050204" pitchFamily="34" charset="0"/>
            </a:endParaRPr>
          </a:p>
        </p:txBody>
      </p:sp>
    </p:spTree>
    <p:extLst>
      <p:ext uri="{BB962C8B-B14F-4D97-AF65-F5344CB8AC3E}">
        <p14:creationId xmlns:p14="http://schemas.microsoft.com/office/powerpoint/2010/main" val="1325092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29978" y="2047504"/>
            <a:ext cx="9069778" cy="3162398"/>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9"/>
          <p:cNvSpPr/>
          <p:nvPr/>
        </p:nvSpPr>
        <p:spPr>
          <a:xfrm>
            <a:off x="1151018" y="1198289"/>
            <a:ext cx="6584991" cy="1191095"/>
          </a:xfrm>
          <a:prstGeom prst="rect">
            <a:avLst/>
          </a:prstGeom>
          <a:noFill/>
        </p:spPr>
        <p:txBody>
          <a:bodyPr wrap="square" lIns="91440" tIns="45720" rIns="91440" bIns="45720">
            <a:spAutoFit/>
          </a:bodyPr>
          <a:lstStyle/>
          <a:p>
            <a:pPr lvl="1" algn="ctr">
              <a:lnSpc>
                <a:spcPct val="70000"/>
              </a:lnSpc>
            </a:pPr>
            <a:r>
              <a:rPr lang="es-ES" sz="3000" b="1" cap="none" spc="0" dirty="0" smtClean="0">
                <a:ln w="0"/>
                <a:solidFill>
                  <a:srgbClr val="FFC000"/>
                </a:solidFill>
                <a:effectLst>
                  <a:reflection blurRad="6350" stA="53000" endA="300" endPos="35500" dir="5400000" sy="-90000" algn="bl" rotWithShape="0"/>
                </a:effectLst>
                <a:latin typeface="Impact" panose="020B0806030902050204" pitchFamily="34" charset="0"/>
              </a:rPr>
              <a:t>Predicción</a:t>
            </a:r>
            <a:r>
              <a:rPr lang="es-ES" sz="3000" b="1" cap="none" spc="0" dirty="0" smtClean="0">
                <a:ln w="0"/>
                <a:solidFill>
                  <a:srgbClr val="602E04"/>
                </a:solidFill>
                <a:effectLst>
                  <a:reflection blurRad="6350" stA="53000" endA="300" endPos="35500" dir="5400000" sy="-90000" algn="bl" rotWithShape="0"/>
                </a:effectLst>
                <a:latin typeface="Impact" panose="020B0806030902050204" pitchFamily="34" charset="0"/>
              </a:rPr>
              <a:t> </a:t>
            </a:r>
            <a:r>
              <a:rPr lang="es-ES" sz="3000" b="1" dirty="0" smtClean="0">
                <a:ln w="0"/>
                <a:solidFill>
                  <a:srgbClr val="C89800"/>
                </a:solidFill>
                <a:effectLst>
                  <a:reflection blurRad="6350" stA="53000" endA="300" endPos="35500" dir="5400000" sy="-90000" algn="bl" rotWithShape="0"/>
                </a:effectLst>
                <a:latin typeface="Impact" panose="020B0806030902050204" pitchFamily="34" charset="0"/>
              </a:rPr>
              <a:t>CENTRO EUROPEO</a:t>
            </a:r>
          </a:p>
          <a:p>
            <a:pPr lvl="1" algn="ctr">
              <a:lnSpc>
                <a:spcPct val="70000"/>
              </a:lnSpc>
            </a:pPr>
            <a:r>
              <a:rPr lang="es-ES" sz="1200" b="1" dirty="0" smtClean="0">
                <a:ln w="0"/>
                <a:solidFill>
                  <a:srgbClr val="CC9B00"/>
                </a:solidFill>
                <a:effectLst>
                  <a:reflection blurRad="6350" stA="53000" endA="300" endPos="35500" dir="5400000" sy="-90000" algn="bl" rotWithShape="0"/>
                </a:effectLst>
                <a:latin typeface="Cambria" panose="02040503050406030204" pitchFamily="18" charset="0"/>
              </a:rPr>
              <a:t>Condición más Probable - Precipitación </a:t>
            </a:r>
            <a:r>
              <a:rPr lang="es-ES" sz="1200" b="1" dirty="0">
                <a:ln w="0"/>
                <a:solidFill>
                  <a:srgbClr val="CC9B00"/>
                </a:solidFill>
                <a:effectLst>
                  <a:reflection blurRad="6350" stA="53000" endA="300" endPos="35500" dir="5400000" sy="-90000" algn="bl" rotWithShape="0"/>
                </a:effectLst>
                <a:latin typeface="Cambria" panose="02040503050406030204" pitchFamily="18" charset="0"/>
              </a:rPr>
              <a:t>para el trimestre</a:t>
            </a:r>
          </a:p>
          <a:p>
            <a:pPr lvl="1" algn="ctr">
              <a:lnSpc>
                <a:spcPct val="70000"/>
              </a:lnSpc>
            </a:pPr>
            <a:endParaRPr lang="es-ES" sz="3000" b="1" cap="none" spc="0" dirty="0" smtClean="0">
              <a:ln w="0"/>
              <a:solidFill>
                <a:srgbClr val="904406"/>
              </a:solidFill>
              <a:effectLst>
                <a:reflection blurRad="6350" stA="53000" endA="300" endPos="35500" dir="5400000" sy="-90000" algn="bl" rotWithShape="0"/>
              </a:effectLst>
              <a:latin typeface="Cambria" panose="02040503050406030204" pitchFamily="18" charset="0"/>
            </a:endParaRPr>
          </a:p>
          <a:p>
            <a:pPr lvl="1" algn="ctr">
              <a:lnSpc>
                <a:spcPct val="70000"/>
              </a:lnSpc>
            </a:pPr>
            <a:endParaRPr lang="es-ES" sz="3000" b="1" cap="none" spc="0" dirty="0">
              <a:ln w="0"/>
              <a:solidFill>
                <a:srgbClr val="602E04"/>
              </a:solidFill>
              <a:effectLst>
                <a:reflection blurRad="6350" stA="53000" endA="300" endPos="35500" dir="5400000" sy="-90000" algn="bl" rotWithShape="0"/>
              </a:effectLst>
              <a:latin typeface="Cambria" panose="02040503050406030204" pitchFamily="18" charset="0"/>
            </a:endParaRPr>
          </a:p>
        </p:txBody>
      </p:sp>
      <p:sp>
        <p:nvSpPr>
          <p:cNvPr id="6" name="Rectángulo redondeado 5"/>
          <p:cNvSpPr/>
          <p:nvPr/>
        </p:nvSpPr>
        <p:spPr>
          <a:xfrm>
            <a:off x="1647436" y="1844824"/>
            <a:ext cx="1400635" cy="423213"/>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s-CO" sz="2000" dirty="0" smtClean="0">
                <a:solidFill>
                  <a:srgbClr val="002060"/>
                </a:solidFill>
                <a:latin typeface="Impact" panose="020B0806030902050204" pitchFamily="34" charset="0"/>
              </a:rPr>
              <a:t>DEF</a:t>
            </a:r>
            <a:endParaRPr lang="es-CO" sz="2000" dirty="0">
              <a:solidFill>
                <a:srgbClr val="002060"/>
              </a:solidFill>
              <a:latin typeface="Impact" panose="020B0806030902050204" pitchFamily="34" charset="0"/>
            </a:endParaRPr>
          </a:p>
        </p:txBody>
      </p:sp>
      <p:pic>
        <p:nvPicPr>
          <p:cNvPr id="4" name="Imagen 3"/>
          <p:cNvPicPr>
            <a:picLocks noChangeAspect="1"/>
          </p:cNvPicPr>
          <p:nvPr/>
        </p:nvPicPr>
        <p:blipFill>
          <a:blip r:embed="rId2"/>
          <a:stretch>
            <a:fillRect/>
          </a:stretch>
        </p:blipFill>
        <p:spPr>
          <a:xfrm>
            <a:off x="7161566" y="6078431"/>
            <a:ext cx="1927658" cy="867864"/>
          </a:xfrm>
          <a:prstGeom prst="rect">
            <a:avLst/>
          </a:prstGeom>
        </p:spPr>
      </p:pic>
      <p:sp>
        <p:nvSpPr>
          <p:cNvPr id="12" name="Rectángulo redondeado 11"/>
          <p:cNvSpPr/>
          <p:nvPr/>
        </p:nvSpPr>
        <p:spPr>
          <a:xfrm>
            <a:off x="5948952" y="1844824"/>
            <a:ext cx="1400635" cy="423213"/>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s-CO" sz="2000" dirty="0" smtClean="0">
                <a:solidFill>
                  <a:srgbClr val="002060"/>
                </a:solidFill>
                <a:latin typeface="Impact" panose="020B0806030902050204" pitchFamily="34" charset="0"/>
              </a:rPr>
              <a:t>EFM</a:t>
            </a:r>
            <a:endParaRPr lang="es-CO" sz="2000" dirty="0">
              <a:solidFill>
                <a:srgbClr val="002060"/>
              </a:solidFill>
              <a:latin typeface="Impact" panose="020B0806030902050204" pitchFamily="34" charset="0"/>
            </a:endParaRPr>
          </a:p>
        </p:txBody>
      </p:sp>
      <p:pic>
        <p:nvPicPr>
          <p:cNvPr id="10242" name="Picture 2" descr="http://stream.ecmwf.int/data/atls05/data/data01/scratch/ps2png-atls05-95e2cf679cd58ee9b4db4dd119a05a8d-TFeYuC.png"/>
          <p:cNvPicPr>
            <a:picLocks noChangeAspect="1" noChangeArrowheads="1"/>
          </p:cNvPicPr>
          <p:nvPr/>
        </p:nvPicPr>
        <p:blipFill rotWithShape="1">
          <a:blip r:embed="rId3">
            <a:extLst>
              <a:ext uri="{28A0092B-C50C-407E-A947-70E740481C1C}">
                <a14:useLocalDpi xmlns:a14="http://schemas.microsoft.com/office/drawing/2010/main" val="0"/>
              </a:ext>
            </a:extLst>
          </a:blip>
          <a:srcRect t="18111"/>
          <a:stretch/>
        </p:blipFill>
        <p:spPr bwMode="auto">
          <a:xfrm>
            <a:off x="84933" y="2530643"/>
            <a:ext cx="4525639" cy="25380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44" name="Picture 4" descr="http://stream.ecmwf.int/data/atls12/data/data01/scratch/ps2png-atls12-95e2cf679cd58ee9b4db4dd119a05a8d-fogkG8.png"/>
          <p:cNvPicPr>
            <a:picLocks noChangeAspect="1" noChangeArrowheads="1"/>
          </p:cNvPicPr>
          <p:nvPr/>
        </p:nvPicPr>
        <p:blipFill rotWithShape="1">
          <a:blip r:embed="rId4">
            <a:extLst>
              <a:ext uri="{28A0092B-C50C-407E-A947-70E740481C1C}">
                <a14:useLocalDpi xmlns:a14="http://schemas.microsoft.com/office/drawing/2010/main" val="0"/>
              </a:ext>
            </a:extLst>
          </a:blip>
          <a:srcRect t="18111"/>
          <a:stretch/>
        </p:blipFill>
        <p:spPr bwMode="auto">
          <a:xfrm>
            <a:off x="4386449" y="2523209"/>
            <a:ext cx="4525639" cy="253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1330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323528" y="1268760"/>
            <a:ext cx="8352928" cy="5060576"/>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9"/>
          <p:cNvSpPr/>
          <p:nvPr/>
        </p:nvSpPr>
        <p:spPr>
          <a:xfrm>
            <a:off x="703440" y="347189"/>
            <a:ext cx="6584991" cy="1191095"/>
          </a:xfrm>
          <a:prstGeom prst="rect">
            <a:avLst/>
          </a:prstGeom>
          <a:noFill/>
        </p:spPr>
        <p:txBody>
          <a:bodyPr wrap="square" lIns="91440" tIns="45720" rIns="91440" bIns="45720">
            <a:spAutoFit/>
          </a:bodyPr>
          <a:lstStyle/>
          <a:p>
            <a:pPr lvl="1" algn="ctr">
              <a:lnSpc>
                <a:spcPct val="70000"/>
              </a:lnSpc>
            </a:pPr>
            <a:r>
              <a:rPr lang="es-ES" sz="3000" cap="none" spc="0" dirty="0" smtClean="0">
                <a:ln w="0"/>
                <a:solidFill>
                  <a:srgbClr val="FFC000"/>
                </a:solidFill>
                <a:effectLst>
                  <a:reflection blurRad="6350" stA="53000" endA="300" endPos="35500" dir="5400000" sy="-90000" algn="bl" rotWithShape="0"/>
                </a:effectLst>
                <a:latin typeface="Impact" panose="020B0806030902050204" pitchFamily="34" charset="0"/>
              </a:rPr>
              <a:t>Predicción</a:t>
            </a:r>
            <a:r>
              <a:rPr lang="es-ES" sz="3000" cap="none" spc="0" dirty="0" smtClean="0">
                <a:ln w="0"/>
                <a:solidFill>
                  <a:srgbClr val="602E04"/>
                </a:solidFill>
                <a:effectLst>
                  <a:reflection blurRad="6350" stA="53000" endA="300" endPos="35500" dir="5400000" sy="-90000" algn="bl" rotWithShape="0"/>
                </a:effectLst>
                <a:latin typeface="Impact" panose="020B0806030902050204" pitchFamily="34" charset="0"/>
              </a:rPr>
              <a:t> </a:t>
            </a:r>
            <a:r>
              <a:rPr lang="es-ES" sz="3000" dirty="0" smtClean="0">
                <a:ln w="0"/>
                <a:solidFill>
                  <a:srgbClr val="C89800"/>
                </a:solidFill>
                <a:effectLst>
                  <a:reflection blurRad="6350" stA="53000" endA="300" endPos="35500" dir="5400000" sy="-90000" algn="bl" rotWithShape="0"/>
                </a:effectLst>
                <a:latin typeface="Impact" panose="020B0806030902050204" pitchFamily="34" charset="0"/>
              </a:rPr>
              <a:t>ETA</a:t>
            </a:r>
          </a:p>
          <a:p>
            <a:pPr lvl="1" algn="ctr">
              <a:lnSpc>
                <a:spcPct val="70000"/>
              </a:lnSpc>
            </a:pPr>
            <a:r>
              <a:rPr lang="es-ES" sz="1200" b="1" dirty="0">
                <a:ln w="0"/>
                <a:solidFill>
                  <a:srgbClr val="CC9B00"/>
                </a:solidFill>
                <a:effectLst>
                  <a:reflection blurRad="6350" stA="53000" endA="300" endPos="35500" dir="5400000" sy="-90000" algn="bl" rotWithShape="0"/>
                </a:effectLst>
                <a:latin typeface="Cambria" panose="02040503050406030204" pitchFamily="18" charset="0"/>
              </a:rPr>
              <a:t>Anomalía de la Precipitación </a:t>
            </a:r>
            <a:r>
              <a:rPr lang="es-ES" sz="1200" b="1" dirty="0" smtClean="0">
                <a:ln w="0"/>
                <a:solidFill>
                  <a:srgbClr val="CC9B00"/>
                </a:solidFill>
                <a:effectLst>
                  <a:reflection blurRad="6350" stA="53000" endA="300" endPos="35500" dir="5400000" sy="-90000" algn="bl" rotWithShape="0"/>
                </a:effectLst>
                <a:latin typeface="Cambria" panose="02040503050406030204" pitchFamily="18" charset="0"/>
              </a:rPr>
              <a:t>para el trimestre</a:t>
            </a:r>
            <a:endParaRPr lang="es-ES" sz="1200" b="1" dirty="0">
              <a:ln w="0"/>
              <a:solidFill>
                <a:srgbClr val="CC9B00"/>
              </a:solidFill>
              <a:effectLst>
                <a:reflection blurRad="6350" stA="53000" endA="300" endPos="35500" dir="5400000" sy="-90000" algn="bl" rotWithShape="0"/>
              </a:effectLst>
              <a:latin typeface="Cambria" panose="02040503050406030204" pitchFamily="18" charset="0"/>
            </a:endParaRPr>
          </a:p>
          <a:p>
            <a:pPr lvl="1" algn="ctr">
              <a:lnSpc>
                <a:spcPct val="70000"/>
              </a:lnSpc>
            </a:pPr>
            <a:endParaRPr lang="es-ES" sz="3000" b="1" cap="none" spc="0" dirty="0" smtClean="0">
              <a:ln w="0"/>
              <a:solidFill>
                <a:srgbClr val="904406"/>
              </a:solidFill>
              <a:effectLst>
                <a:reflection blurRad="6350" stA="53000" endA="300" endPos="35500" dir="5400000" sy="-90000" algn="bl" rotWithShape="0"/>
              </a:effectLst>
              <a:latin typeface="Cambria" panose="02040503050406030204" pitchFamily="18" charset="0"/>
            </a:endParaRPr>
          </a:p>
          <a:p>
            <a:pPr lvl="1" algn="ctr">
              <a:lnSpc>
                <a:spcPct val="70000"/>
              </a:lnSpc>
            </a:pPr>
            <a:endParaRPr lang="es-ES" sz="3000" b="1" cap="none" spc="0" dirty="0">
              <a:ln w="0"/>
              <a:solidFill>
                <a:srgbClr val="602E04"/>
              </a:solidFill>
              <a:effectLst>
                <a:reflection blurRad="6350" stA="53000" endA="300" endPos="35500" dir="5400000" sy="-90000" algn="bl" rotWithShape="0"/>
              </a:effectLst>
              <a:latin typeface="Cambria" panose="02040503050406030204" pitchFamily="18" charset="0"/>
            </a:endParaRPr>
          </a:p>
        </p:txBody>
      </p:sp>
      <p:pic>
        <p:nvPicPr>
          <p:cNvPr id="4" name="Imagen 3"/>
          <p:cNvPicPr>
            <a:picLocks noChangeAspect="1"/>
          </p:cNvPicPr>
          <p:nvPr/>
        </p:nvPicPr>
        <p:blipFill>
          <a:blip r:embed="rId2"/>
          <a:stretch>
            <a:fillRect/>
          </a:stretch>
        </p:blipFill>
        <p:spPr>
          <a:xfrm>
            <a:off x="6560106" y="5805264"/>
            <a:ext cx="2554897" cy="1150257"/>
          </a:xfrm>
          <a:prstGeom prst="rect">
            <a:avLst/>
          </a:prstGeom>
        </p:spPr>
      </p:pic>
      <p:sp>
        <p:nvSpPr>
          <p:cNvPr id="6" name="Rectángulo redondeado 5"/>
          <p:cNvSpPr/>
          <p:nvPr/>
        </p:nvSpPr>
        <p:spPr>
          <a:xfrm>
            <a:off x="3491880" y="1133609"/>
            <a:ext cx="1400635" cy="423213"/>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s-CO" sz="2000" dirty="0" smtClean="0">
                <a:solidFill>
                  <a:srgbClr val="002060"/>
                </a:solidFill>
                <a:latin typeface="Impact" panose="020B0806030902050204" pitchFamily="34" charset="0"/>
              </a:rPr>
              <a:t>DEF</a:t>
            </a:r>
            <a:endParaRPr lang="es-CO" sz="2000" dirty="0">
              <a:solidFill>
                <a:srgbClr val="002060"/>
              </a:solidFill>
              <a:latin typeface="Impact" panose="020B0806030902050204" pitchFamily="34" charset="0"/>
            </a:endParaRPr>
          </a:p>
        </p:txBody>
      </p:sp>
      <p:pic>
        <p:nvPicPr>
          <p:cNvPr id="2" name="Imagen 1"/>
          <p:cNvPicPr>
            <a:picLocks noChangeAspect="1"/>
          </p:cNvPicPr>
          <p:nvPr/>
        </p:nvPicPr>
        <p:blipFill>
          <a:blip r:embed="rId3"/>
          <a:stretch>
            <a:fillRect/>
          </a:stretch>
        </p:blipFill>
        <p:spPr>
          <a:xfrm>
            <a:off x="663757" y="1691973"/>
            <a:ext cx="3223636" cy="4320000"/>
          </a:xfrm>
          <a:prstGeom prst="rect">
            <a:avLst/>
          </a:prstGeom>
        </p:spPr>
      </p:pic>
      <p:pic>
        <p:nvPicPr>
          <p:cNvPr id="5" name="Imagen 4"/>
          <p:cNvPicPr>
            <a:picLocks noChangeAspect="1"/>
          </p:cNvPicPr>
          <p:nvPr/>
        </p:nvPicPr>
        <p:blipFill>
          <a:blip r:embed="rId4"/>
          <a:stretch>
            <a:fillRect/>
          </a:stretch>
        </p:blipFill>
        <p:spPr>
          <a:xfrm>
            <a:off x="4367861" y="1988840"/>
            <a:ext cx="3780361" cy="3257153"/>
          </a:xfrm>
          <a:prstGeom prst="rect">
            <a:avLst/>
          </a:prstGeom>
        </p:spPr>
      </p:pic>
    </p:spTree>
    <p:extLst>
      <p:ext uri="{BB962C8B-B14F-4D97-AF65-F5344CB8AC3E}">
        <p14:creationId xmlns:p14="http://schemas.microsoft.com/office/powerpoint/2010/main" val="177718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9991" y="1196752"/>
            <a:ext cx="4651229" cy="5661248"/>
          </a:xfrm>
          <a:prstGeom prst="rect">
            <a:avLst/>
          </a:prstGeom>
          <a:noFill/>
          <a:ln>
            <a:noFill/>
          </a:ln>
        </p:spPr>
      </p:pic>
      <p:pic>
        <p:nvPicPr>
          <p:cNvPr id="11" name="Imagen 10" descr="X:\Meteorologia\--- MAPAS METEOROLOGIA ---\PRECIPITACIÓN - Mensual\Prec0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964" y="959584"/>
            <a:ext cx="4643956" cy="5898416"/>
          </a:xfrm>
          <a:prstGeom prst="rect">
            <a:avLst/>
          </a:prstGeom>
          <a:noFill/>
          <a:ln>
            <a:noFill/>
          </a:ln>
        </p:spPr>
      </p:pic>
      <p:sp>
        <p:nvSpPr>
          <p:cNvPr id="7" name="CuadroTexto 1"/>
          <p:cNvSpPr txBox="1"/>
          <p:nvPr/>
        </p:nvSpPr>
        <p:spPr>
          <a:xfrm>
            <a:off x="730010" y="502613"/>
            <a:ext cx="7827995" cy="461665"/>
          </a:xfrm>
          <a:prstGeom prst="rect">
            <a:avLst/>
          </a:prstGeom>
          <a:noFill/>
        </p:spPr>
        <p:txBody>
          <a:bodyPr wrap="square" rtlCol="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CO" sz="2400" b="1" dirty="0" smtClean="0">
                <a:ln/>
                <a:solidFill>
                  <a:srgbClr val="A06802"/>
                </a:solidFill>
                <a:effectLst>
                  <a:outerShdw blurRad="38100" dist="38100" dir="2700000" algn="tl">
                    <a:srgbClr val="000000">
                      <a:alpha val="43137"/>
                    </a:srgbClr>
                  </a:outerShdw>
                </a:effectLst>
              </a:rPr>
              <a:t>CLIMATOLOGÍA DE LLUVIA PARA </a:t>
            </a:r>
            <a:r>
              <a:rPr lang="es-CO" sz="2400" b="1" dirty="0">
                <a:ln/>
                <a:solidFill>
                  <a:srgbClr val="A06802"/>
                </a:solidFill>
                <a:effectLst>
                  <a:outerShdw blurRad="38100" dist="38100" dir="2700000" algn="tl">
                    <a:srgbClr val="000000">
                      <a:alpha val="43137"/>
                    </a:srgbClr>
                  </a:outerShdw>
                </a:effectLst>
              </a:rPr>
              <a:t>LOS PRÓXIMOS MESES</a:t>
            </a:r>
          </a:p>
        </p:txBody>
      </p:sp>
      <p:pic>
        <p:nvPicPr>
          <p:cNvPr id="5" name="Imagen 4"/>
          <p:cNvPicPr>
            <a:picLocks noChangeAspect="1"/>
          </p:cNvPicPr>
          <p:nvPr/>
        </p:nvPicPr>
        <p:blipFill>
          <a:blip r:embed="rId4"/>
          <a:stretch>
            <a:fillRect/>
          </a:stretch>
        </p:blipFill>
        <p:spPr>
          <a:xfrm>
            <a:off x="2483768" y="5600050"/>
            <a:ext cx="5544616" cy="1257950"/>
          </a:xfrm>
          <a:prstGeom prst="rect">
            <a:avLst/>
          </a:prstGeom>
          <a:ln>
            <a:solidFill>
              <a:schemeClr val="tx1"/>
            </a:solidFill>
          </a:ln>
          <a:effectLst>
            <a:glow rad="63500">
              <a:schemeClr val="bg2">
                <a:lumMod val="90000"/>
                <a:alpha val="40000"/>
              </a:schemeClr>
            </a:glow>
            <a:innerShdw blurRad="114300">
              <a:prstClr val="black"/>
            </a:innerShdw>
          </a:effectLst>
        </p:spPr>
      </p:pic>
      <p:sp>
        <p:nvSpPr>
          <p:cNvPr id="9" name="CuadroTexto 8"/>
          <p:cNvSpPr txBox="1"/>
          <p:nvPr/>
        </p:nvSpPr>
        <p:spPr>
          <a:xfrm>
            <a:off x="3286983" y="1772816"/>
            <a:ext cx="864096" cy="369332"/>
          </a:xfrm>
          <a:prstGeom prst="rect">
            <a:avLst/>
          </a:prstGeom>
          <a:noFill/>
        </p:spPr>
        <p:txBody>
          <a:bodyPr wrap="square" rtlCol="0">
            <a:spAutoFit/>
          </a:bodyPr>
          <a:lstStyle/>
          <a:p>
            <a:r>
              <a:rPr lang="es-ES" dirty="0" smtClean="0"/>
              <a:t>ENERO</a:t>
            </a:r>
            <a:endParaRPr lang="es-ES" dirty="0"/>
          </a:p>
        </p:txBody>
      </p:sp>
      <p:sp>
        <p:nvSpPr>
          <p:cNvPr id="10" name="CuadroTexto 9"/>
          <p:cNvSpPr txBox="1"/>
          <p:nvPr/>
        </p:nvSpPr>
        <p:spPr>
          <a:xfrm>
            <a:off x="7596336" y="1772816"/>
            <a:ext cx="1080120" cy="369332"/>
          </a:xfrm>
          <a:prstGeom prst="rect">
            <a:avLst/>
          </a:prstGeom>
          <a:noFill/>
        </p:spPr>
        <p:txBody>
          <a:bodyPr wrap="square" rtlCol="0">
            <a:spAutoFit/>
          </a:bodyPr>
          <a:lstStyle/>
          <a:p>
            <a:r>
              <a:rPr lang="es-ES" dirty="0" smtClean="0"/>
              <a:t>ENE-MAR</a:t>
            </a:r>
            <a:endParaRPr lang="es-ES" dirty="0"/>
          </a:p>
        </p:txBody>
      </p:sp>
    </p:spTree>
    <p:extLst>
      <p:ext uri="{BB962C8B-B14F-4D97-AF65-F5344CB8AC3E}">
        <p14:creationId xmlns:p14="http://schemas.microsoft.com/office/powerpoint/2010/main" val="23477324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7983" y="1124744"/>
            <a:ext cx="4716587" cy="5733255"/>
          </a:xfrm>
          <a:prstGeom prst="rect">
            <a:avLst/>
          </a:prstGeom>
          <a:noFill/>
          <a:ln>
            <a:noFill/>
          </a:ln>
        </p:spPr>
      </p:pic>
      <p:pic>
        <p:nvPicPr>
          <p:cNvPr id="6" name="Imagen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078008"/>
            <a:ext cx="4427984" cy="5779991"/>
          </a:xfrm>
          <a:prstGeom prst="rect">
            <a:avLst/>
          </a:prstGeom>
          <a:noFill/>
          <a:ln>
            <a:noFill/>
          </a:ln>
        </p:spPr>
      </p:pic>
      <p:sp>
        <p:nvSpPr>
          <p:cNvPr id="3" name="CuadroTexto 1"/>
          <p:cNvSpPr txBox="1"/>
          <p:nvPr/>
        </p:nvSpPr>
        <p:spPr>
          <a:xfrm>
            <a:off x="330355" y="247012"/>
            <a:ext cx="8234478" cy="830997"/>
          </a:xfrm>
          <a:prstGeom prst="rect">
            <a:avLst/>
          </a:prstGeom>
          <a:noFill/>
        </p:spPr>
        <p:txBody>
          <a:bodyPr wrap="square" rtlCol="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CO" sz="2400" b="1" dirty="0" smtClean="0">
                <a:ln/>
                <a:solidFill>
                  <a:srgbClr val="A06802"/>
                </a:solidFill>
                <a:effectLst>
                  <a:outerShdw blurRad="38100" dist="38100" dir="2700000" algn="tl">
                    <a:srgbClr val="000000">
                      <a:alpha val="43137"/>
                    </a:srgbClr>
                  </a:outerShdw>
                </a:effectLst>
              </a:rPr>
              <a:t>PREDICCIÓN DE LA LLUVIA – CONSENSO</a:t>
            </a:r>
          </a:p>
          <a:p>
            <a:pPr algn="ctr"/>
            <a:r>
              <a:rPr lang="es-CO" sz="2400" b="1" dirty="0" smtClean="0">
                <a:ln/>
                <a:solidFill>
                  <a:srgbClr val="A06802"/>
                </a:solidFill>
                <a:effectLst>
                  <a:outerShdw blurRad="38100" dist="38100" dir="2700000" algn="tl">
                    <a:srgbClr val="000000">
                      <a:alpha val="43137"/>
                    </a:srgbClr>
                  </a:outerShdw>
                </a:effectLst>
              </a:rPr>
              <a:t>ENERO Y ENE-MAR 2017</a:t>
            </a:r>
            <a:endParaRPr lang="es-CO" sz="2400" b="1" dirty="0">
              <a:ln/>
              <a:solidFill>
                <a:srgbClr val="A06802"/>
              </a:solidFill>
              <a:effectLst>
                <a:outerShdw blurRad="38100" dist="38100" dir="2700000" algn="tl">
                  <a:srgbClr val="000000">
                    <a:alpha val="43137"/>
                  </a:srgbClr>
                </a:outerShdw>
              </a:effectLst>
            </a:endParaRPr>
          </a:p>
        </p:txBody>
      </p:sp>
      <p:sp>
        <p:nvSpPr>
          <p:cNvPr id="4" name="CuadroTexto 3"/>
          <p:cNvSpPr txBox="1"/>
          <p:nvPr/>
        </p:nvSpPr>
        <p:spPr>
          <a:xfrm>
            <a:off x="3203848" y="6237312"/>
            <a:ext cx="3096344" cy="461665"/>
          </a:xfrm>
          <a:prstGeom prst="rect">
            <a:avLst/>
          </a:prstGeom>
          <a:noFill/>
        </p:spPr>
        <p:txBody>
          <a:bodyPr wrap="square" rtlCol="0">
            <a:spAutoFit/>
          </a:bodyPr>
          <a:lstStyle/>
          <a:p>
            <a:r>
              <a:rPr lang="es-CO" sz="2400" b="1" dirty="0" smtClean="0">
                <a:solidFill>
                  <a:srgbClr val="0000FF"/>
                </a:solidFill>
                <a:effectLst>
                  <a:outerShdw blurRad="38100" dist="38100" dir="2700000" algn="tl">
                    <a:srgbClr val="000000">
                      <a:alpha val="43137"/>
                    </a:srgbClr>
                  </a:outerShdw>
                </a:effectLst>
              </a:rPr>
              <a:t>MAPAS CONSENSO</a:t>
            </a:r>
            <a:endParaRPr lang="en-US" sz="2400" b="1"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807014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683568" y="2420888"/>
            <a:ext cx="7848872" cy="341632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CO" sz="5400" b="1" dirty="0">
                <a:ln/>
                <a:solidFill>
                  <a:srgbClr val="D7881F"/>
                </a:solidFill>
                <a:effectLst>
                  <a:outerShdw blurRad="38100" dist="38100" dir="2700000" algn="tl">
                    <a:srgbClr val="000000">
                      <a:alpha val="43137"/>
                    </a:srgbClr>
                  </a:outerShdw>
                </a:effectLst>
              </a:rPr>
              <a:t>1.  Condiciones climáticas y meteorológicas </a:t>
            </a:r>
            <a:r>
              <a:rPr lang="es-CO" sz="5400" b="1" dirty="0" smtClean="0">
                <a:ln/>
                <a:solidFill>
                  <a:srgbClr val="D7881F"/>
                </a:solidFill>
                <a:effectLst>
                  <a:outerShdw blurRad="38100" dist="38100" dir="2700000" algn="tl">
                    <a:srgbClr val="000000">
                      <a:alpha val="43137"/>
                    </a:srgbClr>
                  </a:outerShdw>
                </a:effectLst>
              </a:rPr>
              <a:t>recientes, y el Atlántico Tropical.</a:t>
            </a:r>
            <a:endParaRPr lang="es-CO" sz="5400" b="1" dirty="0">
              <a:ln/>
              <a:solidFill>
                <a:srgbClr val="D7881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69250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9"/>
          <p:cNvSpPr txBox="1"/>
          <p:nvPr/>
        </p:nvSpPr>
        <p:spPr>
          <a:xfrm>
            <a:off x="251520" y="351043"/>
            <a:ext cx="5827170" cy="646331"/>
          </a:xfrm>
          <a:prstGeom prst="rect">
            <a:avLst/>
          </a:prstGeom>
          <a:noFill/>
        </p:spPr>
        <p:txBody>
          <a:bodyPr wrap="square" rtlCol="0">
            <a:spAutoFit/>
          </a:bodyPr>
          <a:lstStyle/>
          <a:p>
            <a:pPr marL="0" lvl="1" algn="ctr"/>
            <a:r>
              <a:rPr lang="es-CO" sz="3600" b="1" dirty="0" smtClean="0">
                <a:ln/>
                <a:solidFill>
                  <a:srgbClr val="00B050"/>
                </a:solidFill>
                <a:effectLst>
                  <a:outerShdw blurRad="38100" dist="38100" dir="2700000" algn="tl">
                    <a:srgbClr val="000000">
                      <a:alpha val="43137"/>
                    </a:srgbClr>
                  </a:outerShdw>
                </a:effectLst>
              </a:rPr>
              <a:t>CONCLUSIONES</a:t>
            </a:r>
            <a:endParaRPr lang="es-CO" sz="3600" b="1" i="1" dirty="0">
              <a:ln/>
              <a:solidFill>
                <a:srgbClr val="00B050"/>
              </a:solidFill>
              <a:effectLst>
                <a:outerShdw blurRad="38100" dist="38100" dir="2700000" algn="tl">
                  <a:srgbClr val="000000">
                    <a:alpha val="43137"/>
                  </a:srgbClr>
                </a:outerShdw>
              </a:effectLst>
            </a:endParaRPr>
          </a:p>
        </p:txBody>
      </p:sp>
      <p:pic>
        <p:nvPicPr>
          <p:cNvPr id="3076" name="Picture 4" descr="http://previews.123rf.com/images/jjesadaphorn/jjesadaphorn1312/jjesadaphorn131200077/24678888-Tener-una-buena-noticias-La-gente-de-negocios-feliz-y-sorprendido-con-la-buena-noticia-del-peri-dico-Foto-de-archiv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2280" y="15530"/>
            <a:ext cx="2232248" cy="2232248"/>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uadroTexto 4"/>
          <p:cNvSpPr txBox="1"/>
          <p:nvPr/>
        </p:nvSpPr>
        <p:spPr>
          <a:xfrm>
            <a:off x="503548" y="1988840"/>
            <a:ext cx="7704856" cy="3139321"/>
          </a:xfrm>
          <a:prstGeom prst="rect">
            <a:avLst/>
          </a:prstGeom>
          <a:noFill/>
        </p:spPr>
        <p:txBody>
          <a:bodyPr wrap="square" rtlCol="0">
            <a:spAutoFit/>
          </a:bodyPr>
          <a:lstStyle/>
          <a:p>
            <a:pPr marL="285750" indent="-285750">
              <a:buFontTx/>
              <a:buChar char="-"/>
            </a:pPr>
            <a:r>
              <a:rPr lang="es-ES" dirty="0" smtClean="0"/>
              <a:t>Actualmente las condiciones térmicas en el Pacifico Tropical son ligeramente más cálidas que el mes anterior. Aun cuando el valor mensual para el mes de diciembre estuvo bordeando las condiciones de neutralidad, se debe tener en cuenta el valor del ONI para el promedio del trimestre.</a:t>
            </a:r>
          </a:p>
          <a:p>
            <a:pPr marL="285750" indent="-285750">
              <a:buFontTx/>
              <a:buChar char="-"/>
            </a:pPr>
            <a:r>
              <a:rPr lang="es-ES" dirty="0" smtClean="0"/>
              <a:t>No se presentó un acople termodinámico entre el océano y la atmósfera.</a:t>
            </a:r>
          </a:p>
          <a:p>
            <a:pPr marL="285750" indent="-285750">
              <a:buFontTx/>
              <a:buChar char="-"/>
            </a:pPr>
            <a:r>
              <a:rPr lang="es-ES" dirty="0" smtClean="0"/>
              <a:t>Las proyecciones de los diferentes modelos muestran recuperación hacia condiciones de neutralidad en los próximos dos meses.</a:t>
            </a:r>
          </a:p>
          <a:p>
            <a:pPr marL="285750" indent="-285750">
              <a:buFontTx/>
              <a:buChar char="-"/>
            </a:pPr>
            <a:r>
              <a:rPr lang="es-ES" dirty="0" smtClean="0"/>
              <a:t>Los niveles de los principales </a:t>
            </a:r>
            <a:r>
              <a:rPr lang="es-ES" dirty="0" err="1" smtClean="0"/>
              <a:t>rios</a:t>
            </a:r>
            <a:r>
              <a:rPr lang="es-ES" dirty="0" smtClean="0"/>
              <a:t> del </a:t>
            </a:r>
            <a:r>
              <a:rPr lang="es-ES" dirty="0" err="1" smtClean="0"/>
              <a:t>pais</a:t>
            </a:r>
            <a:r>
              <a:rPr lang="es-ES" dirty="0" smtClean="0"/>
              <a:t> se encuentran en niveles promedio para la </a:t>
            </a:r>
            <a:r>
              <a:rPr lang="es-ES" dirty="0" err="1" smtClean="0"/>
              <a:t>epoca</a:t>
            </a:r>
            <a:r>
              <a:rPr lang="es-ES" dirty="0" smtClean="0"/>
              <a:t>, a </a:t>
            </a:r>
            <a:r>
              <a:rPr lang="es-ES" dirty="0" err="1" smtClean="0"/>
              <a:t>excepcion</a:t>
            </a:r>
            <a:r>
              <a:rPr lang="es-ES" dirty="0" smtClean="0"/>
              <a:t> de los </a:t>
            </a:r>
            <a:r>
              <a:rPr lang="es-ES" dirty="0" err="1" smtClean="0"/>
              <a:t>rios</a:t>
            </a:r>
            <a:r>
              <a:rPr lang="es-ES" dirty="0" smtClean="0"/>
              <a:t> de la vertiente pacifica, desde Nariño hasta el golfo de </a:t>
            </a:r>
            <a:r>
              <a:rPr lang="es-ES" dirty="0" err="1" smtClean="0"/>
              <a:t>Uraba</a:t>
            </a:r>
            <a:r>
              <a:rPr lang="es-ES" dirty="0" smtClean="0"/>
              <a:t>.</a:t>
            </a:r>
          </a:p>
          <a:p>
            <a:pPr marL="285750" indent="-285750">
              <a:buFontTx/>
              <a:buChar char="-"/>
            </a:pPr>
            <a:endParaRPr lang="es-ES" dirty="0"/>
          </a:p>
        </p:txBody>
      </p:sp>
    </p:spTree>
    <p:extLst>
      <p:ext uri="{BB962C8B-B14F-4D97-AF65-F5344CB8AC3E}">
        <p14:creationId xmlns:p14="http://schemas.microsoft.com/office/powerpoint/2010/main" val="106454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250"/>
                                  </p:stCondLst>
                                  <p:childTnLst>
                                    <p:set>
                                      <p:cBhvr>
                                        <p:cTn id="10" dur="1" fill="hold">
                                          <p:stCondLst>
                                            <p:cond delay="9"/>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31979" y="8469560"/>
            <a:ext cx="8712968" cy="122413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9"/>
          <p:cNvSpPr/>
          <p:nvPr/>
        </p:nvSpPr>
        <p:spPr>
          <a:xfrm>
            <a:off x="1674943" y="620688"/>
            <a:ext cx="5908308" cy="900246"/>
          </a:xfrm>
          <a:prstGeom prst="rect">
            <a:avLst/>
          </a:prstGeom>
          <a:noFill/>
        </p:spPr>
        <p:txBody>
          <a:bodyPr wrap="squar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CO" sz="2700" b="1" dirty="0">
                <a:ln/>
                <a:solidFill>
                  <a:srgbClr val="D7881F"/>
                </a:solidFill>
                <a:effectLst>
                  <a:outerShdw blurRad="38100" dist="38100" dir="2700000" algn="tl">
                    <a:srgbClr val="000000">
                      <a:alpha val="43137"/>
                    </a:srgbClr>
                  </a:outerShdw>
                </a:effectLst>
              </a:rPr>
              <a:t>LA DIFUSIÓN DE LA INFORMACIÓN DESDE EL IDEAM </a:t>
            </a:r>
          </a:p>
        </p:txBody>
      </p:sp>
      <p:sp>
        <p:nvSpPr>
          <p:cNvPr id="11" name="4 Rectángulo"/>
          <p:cNvSpPr/>
          <p:nvPr/>
        </p:nvSpPr>
        <p:spPr>
          <a:xfrm>
            <a:off x="560901" y="5287935"/>
            <a:ext cx="7848872" cy="1031051"/>
          </a:xfrm>
          <a:prstGeom prst="rect">
            <a:avLst/>
          </a:prstGeom>
        </p:spPr>
        <p:txBody>
          <a:bodyPr wrap="square">
            <a:spAutoFit/>
          </a:bodyPr>
          <a:lstStyle/>
          <a:p>
            <a:pPr lvl="0" algn="ctr"/>
            <a:r>
              <a:rPr lang="es-ES" sz="4000" b="1" dirty="0">
                <a:solidFill>
                  <a:srgbClr val="0000FF"/>
                </a:solidFill>
              </a:rPr>
              <a:t>APP </a:t>
            </a:r>
            <a:r>
              <a:rPr lang="es-ES" sz="4000" b="1" dirty="0" smtClean="0">
                <a:solidFill>
                  <a:srgbClr val="0000FF"/>
                </a:solidFill>
              </a:rPr>
              <a:t>MIPRONÓSTICO DEL IDEAM</a:t>
            </a:r>
            <a:endParaRPr lang="es-ES" sz="4000" b="1" dirty="0">
              <a:solidFill>
                <a:srgbClr val="0000FF"/>
              </a:solidFill>
            </a:endParaRPr>
          </a:p>
          <a:p>
            <a:pPr lvl="0" algn="ctr"/>
            <a:r>
              <a:rPr lang="es-ES" sz="2100" b="1" dirty="0" smtClean="0"/>
              <a:t>107.984 </a:t>
            </a:r>
            <a:r>
              <a:rPr lang="es-ES" sz="2100" b="1" dirty="0"/>
              <a:t>descargas</a:t>
            </a:r>
          </a:p>
        </p:txBody>
      </p:sp>
      <p:pic>
        <p:nvPicPr>
          <p:cNvPr id="12" name="Imagen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65" y="1988840"/>
            <a:ext cx="1567952" cy="2685119"/>
          </a:xfrm>
          <a:prstGeom prst="rect">
            <a:avLst/>
          </a:prstGeom>
          <a:ln>
            <a:solidFill>
              <a:schemeClr val="tx1"/>
            </a:solidFill>
          </a:ln>
          <a:effectLst>
            <a:outerShdw blurRad="292100" dist="139700" dir="2700000" algn="tl" rotWithShape="0">
              <a:srgbClr val="333333">
                <a:alpha val="65000"/>
              </a:srgbClr>
            </a:outerShdw>
          </a:effectLst>
        </p:spPr>
      </p:pic>
      <p:pic>
        <p:nvPicPr>
          <p:cNvPr id="13" name="Imagen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5337" y="1988840"/>
            <a:ext cx="1571777" cy="2685119"/>
          </a:xfrm>
          <a:prstGeom prst="rect">
            <a:avLst/>
          </a:prstGeom>
          <a:ln>
            <a:solidFill>
              <a:schemeClr val="tx1"/>
            </a:solidFill>
          </a:ln>
          <a:effectLst>
            <a:outerShdw blurRad="292100" dist="139700" dir="2700000" algn="tl" rotWithShape="0">
              <a:srgbClr val="333333">
                <a:alpha val="65000"/>
              </a:srgbClr>
            </a:outerShdw>
          </a:effectLst>
        </p:spPr>
      </p:pic>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5882" y="1988840"/>
            <a:ext cx="1578192" cy="2685119"/>
          </a:xfrm>
          <a:prstGeom prst="rect">
            <a:avLst/>
          </a:prstGeom>
          <a:ln>
            <a:solidFill>
              <a:schemeClr val="tx1"/>
            </a:solidFill>
          </a:ln>
          <a:effectLst>
            <a:outerShdw blurRad="292100" dist="139700" dir="2700000" algn="tl" rotWithShape="0">
              <a:srgbClr val="333333">
                <a:alpha val="65000"/>
              </a:srgbClr>
            </a:outerShdw>
          </a:effectLst>
        </p:spPr>
      </p:pic>
      <p:pic>
        <p:nvPicPr>
          <p:cNvPr id="15" name="Imagen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0009" y="1988840"/>
            <a:ext cx="1573056" cy="2685119"/>
          </a:xfrm>
          <a:prstGeom prst="rect">
            <a:avLst/>
          </a:prstGeom>
          <a:ln>
            <a:solidFill>
              <a:schemeClr val="tx1"/>
            </a:solidFill>
          </a:ln>
          <a:effectLst>
            <a:outerShdw blurRad="292100" dist="139700" dir="2700000" algn="tl" rotWithShape="0">
              <a:srgbClr val="333333">
                <a:alpha val="65000"/>
              </a:srgbClr>
            </a:outerShdw>
          </a:effectLst>
        </p:spPr>
      </p:pic>
      <p:pic>
        <p:nvPicPr>
          <p:cNvPr id="16" name="Imagen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06347" y="1988840"/>
            <a:ext cx="1576904" cy="2685119"/>
          </a:xfrm>
          <a:prstGeom prst="rect">
            <a:avLst/>
          </a:prstGeom>
          <a:ln>
            <a:solidFill>
              <a:schemeClr val="tx1"/>
            </a:solidFill>
          </a:ln>
          <a:effectLst>
            <a:outerShdw blurRad="292100" dist="139700" dir="2700000" algn="tl" rotWithShape="0">
              <a:srgbClr val="333333">
                <a:alpha val="65000"/>
              </a:srgbClr>
            </a:outerShdw>
          </a:effectLst>
        </p:spPr>
      </p:pic>
      <p:pic>
        <p:nvPicPr>
          <p:cNvPr id="17" name="Imagen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39170" y="1988840"/>
            <a:ext cx="1575620" cy="2685119"/>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86753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1250"/>
                                        <p:tgtEl>
                                          <p:spTgt spid="10"/>
                                        </p:tgtEl>
                                      </p:cBhvr>
                                    </p:animEffect>
                                  </p:childTnLst>
                                </p:cTn>
                              </p:par>
                            </p:childTnLst>
                          </p:cTn>
                        </p:par>
                        <p:par>
                          <p:cTn id="8" fill="hold">
                            <p:stCondLst>
                              <p:cond delay="1250"/>
                            </p:stCondLst>
                            <p:childTnLst>
                              <p:par>
                                <p:cTn id="9" presetID="1" presetClass="entr" presetSubtype="0" fill="hold" nodeType="afterEffect">
                                  <p:stCondLst>
                                    <p:cond delay="500"/>
                                  </p:stCondLst>
                                  <p:childTnLst>
                                    <p:set>
                                      <p:cBhvr>
                                        <p:cTn id="10" dur="1" fill="hold">
                                          <p:stCondLst>
                                            <p:cond delay="249"/>
                                          </p:stCondLst>
                                        </p:cTn>
                                        <p:tgtEl>
                                          <p:spTgt spid="12"/>
                                        </p:tgtEl>
                                        <p:attrNameLst>
                                          <p:attrName>style.visibility</p:attrName>
                                        </p:attrNameLst>
                                      </p:cBhvr>
                                      <p:to>
                                        <p:strVal val="visible"/>
                                      </p:to>
                                    </p:set>
                                  </p:childTnLst>
                                </p:cTn>
                              </p:par>
                            </p:childTnLst>
                          </p:cTn>
                        </p:par>
                        <p:par>
                          <p:cTn id="11" fill="hold">
                            <p:stCondLst>
                              <p:cond delay="2000"/>
                            </p:stCondLst>
                            <p:childTnLst>
                              <p:par>
                                <p:cTn id="12" presetID="1" presetClass="entr" presetSubtype="0" fill="hold" nodeType="afterEffect">
                                  <p:stCondLst>
                                    <p:cond delay="1000"/>
                                  </p:stCondLst>
                                  <p:childTnLst>
                                    <p:set>
                                      <p:cBhvr>
                                        <p:cTn id="13" dur="1" fill="hold">
                                          <p:stCondLst>
                                            <p:cond delay="749"/>
                                          </p:stCondLst>
                                        </p:cTn>
                                        <p:tgtEl>
                                          <p:spTgt spid="15"/>
                                        </p:tgtEl>
                                        <p:attrNameLst>
                                          <p:attrName>style.visibility</p:attrName>
                                        </p:attrNameLst>
                                      </p:cBhvr>
                                      <p:to>
                                        <p:strVal val="visible"/>
                                      </p:to>
                                    </p:set>
                                  </p:childTnLst>
                                </p:cTn>
                              </p:par>
                            </p:childTnLst>
                          </p:cTn>
                        </p:par>
                        <p:par>
                          <p:cTn id="14" fill="hold">
                            <p:stCondLst>
                              <p:cond delay="3750"/>
                            </p:stCondLst>
                            <p:childTnLst>
                              <p:par>
                                <p:cTn id="15" presetID="1" presetClass="entr" presetSubtype="0" fill="hold" nodeType="afterEffect">
                                  <p:stCondLst>
                                    <p:cond delay="1250"/>
                                  </p:stCondLst>
                                  <p:childTnLst>
                                    <p:set>
                                      <p:cBhvr>
                                        <p:cTn id="16" dur="1" fill="hold">
                                          <p:stCondLst>
                                            <p:cond delay="999"/>
                                          </p:stCondLst>
                                        </p:cTn>
                                        <p:tgtEl>
                                          <p:spTgt spid="14"/>
                                        </p:tgtEl>
                                        <p:attrNameLst>
                                          <p:attrName>style.visibility</p:attrName>
                                        </p:attrNameLst>
                                      </p:cBhvr>
                                      <p:to>
                                        <p:strVal val="visible"/>
                                      </p:to>
                                    </p:set>
                                  </p:childTnLst>
                                </p:cTn>
                              </p:par>
                            </p:childTnLst>
                          </p:cTn>
                        </p:par>
                        <p:par>
                          <p:cTn id="17" fill="hold">
                            <p:stCondLst>
                              <p:cond delay="6000"/>
                            </p:stCondLst>
                            <p:childTnLst>
                              <p:par>
                                <p:cTn id="18" presetID="1" presetClass="entr" presetSubtype="0" fill="hold" nodeType="afterEffect">
                                  <p:stCondLst>
                                    <p:cond delay="1250"/>
                                  </p:stCondLst>
                                  <p:childTnLst>
                                    <p:set>
                                      <p:cBhvr>
                                        <p:cTn id="19" dur="1" fill="hold">
                                          <p:stCondLst>
                                            <p:cond delay="999"/>
                                          </p:stCondLst>
                                        </p:cTn>
                                        <p:tgtEl>
                                          <p:spTgt spid="13"/>
                                        </p:tgtEl>
                                        <p:attrNameLst>
                                          <p:attrName>style.visibility</p:attrName>
                                        </p:attrNameLst>
                                      </p:cBhvr>
                                      <p:to>
                                        <p:strVal val="visible"/>
                                      </p:to>
                                    </p:set>
                                  </p:childTnLst>
                                </p:cTn>
                              </p:par>
                            </p:childTnLst>
                          </p:cTn>
                        </p:par>
                        <p:par>
                          <p:cTn id="20" fill="hold">
                            <p:stCondLst>
                              <p:cond delay="8250"/>
                            </p:stCondLst>
                            <p:childTnLst>
                              <p:par>
                                <p:cTn id="21" presetID="1" presetClass="entr" presetSubtype="0" fill="hold" nodeType="afterEffect">
                                  <p:stCondLst>
                                    <p:cond delay="1250"/>
                                  </p:stCondLst>
                                  <p:childTnLst>
                                    <p:set>
                                      <p:cBhvr>
                                        <p:cTn id="22" dur="1" fill="hold">
                                          <p:stCondLst>
                                            <p:cond delay="999"/>
                                          </p:stCondLst>
                                        </p:cTn>
                                        <p:tgtEl>
                                          <p:spTgt spid="16"/>
                                        </p:tgtEl>
                                        <p:attrNameLst>
                                          <p:attrName>style.visibility</p:attrName>
                                        </p:attrNameLst>
                                      </p:cBhvr>
                                      <p:to>
                                        <p:strVal val="visible"/>
                                      </p:to>
                                    </p:set>
                                  </p:childTnLst>
                                </p:cTn>
                              </p:par>
                            </p:childTnLst>
                          </p:cTn>
                        </p:par>
                        <p:par>
                          <p:cTn id="23" fill="hold">
                            <p:stCondLst>
                              <p:cond delay="10500"/>
                            </p:stCondLst>
                            <p:childTnLst>
                              <p:par>
                                <p:cTn id="24" presetID="1" presetClass="entr" presetSubtype="0" fill="hold" nodeType="afterEffect">
                                  <p:stCondLst>
                                    <p:cond delay="1250"/>
                                  </p:stCondLst>
                                  <p:childTnLst>
                                    <p:set>
                                      <p:cBhvr>
                                        <p:cTn id="25" dur="1" fill="hold">
                                          <p:stCondLst>
                                            <p:cond delay="999"/>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8520" y="-27384"/>
            <a:ext cx="9289032" cy="1340768"/>
          </a:xfrm>
          <a:prstGeom prst="rect">
            <a:avLst/>
          </a:prstGeom>
          <a:gradFill flip="none" rotWithShape="1">
            <a:gsLst>
              <a:gs pos="77000">
                <a:srgbClr val="569DCF"/>
              </a:gs>
              <a:gs pos="1000">
                <a:srgbClr val="7CADD3"/>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BANNER PROMO VIDEO-02.jpg"/>
          <p:cNvPicPr>
            <a:picLocks noChangeAspect="1"/>
          </p:cNvPicPr>
          <p:nvPr/>
        </p:nvPicPr>
        <p:blipFill rotWithShape="1">
          <a:blip r:embed="rId2">
            <a:extLst>
              <a:ext uri="{28A0092B-C50C-407E-A947-70E740481C1C}">
                <a14:useLocalDpi xmlns:a14="http://schemas.microsoft.com/office/drawing/2010/main" val="0"/>
              </a:ext>
            </a:extLst>
          </a:blip>
          <a:srcRect l="39191" r="1"/>
          <a:stretch/>
        </p:blipFill>
        <p:spPr>
          <a:xfrm>
            <a:off x="-36512" y="744880"/>
            <a:ext cx="9294444" cy="6140504"/>
          </a:xfrm>
          <a:prstGeom prst="rect">
            <a:avLst/>
          </a:prstGeom>
        </p:spPr>
      </p:pic>
    </p:spTree>
    <p:extLst>
      <p:ext uri="{BB962C8B-B14F-4D97-AF65-F5344CB8AC3E}">
        <p14:creationId xmlns:p14="http://schemas.microsoft.com/office/powerpoint/2010/main" val="15547075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626" y="-886282"/>
            <a:ext cx="7646795" cy="4376272"/>
          </a:xfrm>
          <a:prstGeom prst="rect">
            <a:avLst/>
          </a:prstGeom>
        </p:spPr>
      </p:pic>
      <p:sp>
        <p:nvSpPr>
          <p:cNvPr id="3" name="CuadroTexto 2"/>
          <p:cNvSpPr txBox="1"/>
          <p:nvPr/>
        </p:nvSpPr>
        <p:spPr>
          <a:xfrm>
            <a:off x="467544" y="4310575"/>
            <a:ext cx="3240360" cy="757130"/>
          </a:xfrm>
          <a:prstGeom prst="rect">
            <a:avLst/>
          </a:prstGeom>
          <a:noFill/>
        </p:spPr>
        <p:txBody>
          <a:bodyPr vert="horz" wrap="square" lIns="91440" tIns="45720" rIns="91440" bIns="45720" rtlCol="0" anchor="ctr">
            <a:spAutoFit/>
          </a:bodyPr>
          <a:lstStyle>
            <a:defPPr>
              <a:defRPr lang="es-CO"/>
            </a:defPPr>
            <a:lvl1pPr algn="ctr">
              <a:lnSpc>
                <a:spcPct val="90000"/>
              </a:lnSpc>
              <a:spcBef>
                <a:spcPct val="0"/>
              </a:spcBef>
              <a:buNone/>
              <a:tabLst>
                <a:tab pos="809620" algn="l"/>
              </a:tabLst>
              <a:defRPr sz="3200" b="1">
                <a:solidFill>
                  <a:srgbClr val="2E75B6"/>
                </a:solidFill>
                <a:effectLst>
                  <a:outerShdw blurRad="38100" dist="38100" dir="2700000" algn="tl">
                    <a:srgbClr val="000000">
                      <a:alpha val="43137"/>
                    </a:srgbClr>
                  </a:outerShdw>
                </a:effectLst>
              </a:defRPr>
            </a:lvl1pPr>
          </a:lstStyle>
          <a:p>
            <a:pPr>
              <a:spcBef>
                <a:spcPts val="1200"/>
              </a:spcBef>
            </a:pPr>
            <a:r>
              <a:rPr lang="es-CO" sz="2400" b="0" dirty="0" smtClean="0"/>
              <a:t>Síganos en Twitter @</a:t>
            </a:r>
            <a:r>
              <a:rPr lang="es-CO" sz="2400" b="0" dirty="0" err="1" smtClean="0"/>
              <a:t>IDEAMColombia</a:t>
            </a:r>
            <a:r>
              <a:rPr lang="es-CO" sz="2400" b="0" dirty="0" smtClean="0"/>
              <a:t> </a:t>
            </a:r>
            <a:endParaRPr lang="es-CO" sz="2400" b="0" dirty="0"/>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4554" y="2852936"/>
            <a:ext cx="4896544" cy="3672408"/>
          </a:xfrm>
          <a:prstGeom prst="rect">
            <a:avLst/>
          </a:prstGeom>
        </p:spPr>
      </p:pic>
    </p:spTree>
    <p:extLst>
      <p:ext uri="{BB962C8B-B14F-4D97-AF65-F5344CB8AC3E}">
        <p14:creationId xmlns:p14="http://schemas.microsoft.com/office/powerpoint/2010/main" val="1300810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20170112002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404664"/>
            <a:ext cx="6867356" cy="6113373"/>
          </a:xfrm>
          <a:prstGeom prst="rect">
            <a:avLst/>
          </a:prstGeom>
        </p:spPr>
      </p:pic>
    </p:spTree>
    <p:extLst>
      <p:ext uri="{BB962C8B-B14F-4D97-AF65-F5344CB8AC3E}">
        <p14:creationId xmlns:p14="http://schemas.microsoft.com/office/powerpoint/2010/main" val="12785832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20170112014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764704"/>
            <a:ext cx="7704856" cy="5778642"/>
          </a:xfrm>
          <a:prstGeom prst="rect">
            <a:avLst/>
          </a:prstGeom>
        </p:spPr>
      </p:pic>
    </p:spTree>
    <p:extLst>
      <p:ext uri="{BB962C8B-B14F-4D97-AF65-F5344CB8AC3E}">
        <p14:creationId xmlns:p14="http://schemas.microsoft.com/office/powerpoint/2010/main" val="440285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323528" y="332656"/>
            <a:ext cx="8424936" cy="523220"/>
          </a:xfrm>
          <a:prstGeom prst="rect">
            <a:avLst/>
          </a:prstGeom>
          <a:noFill/>
        </p:spPr>
        <p:txBody>
          <a:bodyPr wrap="square" lIns="91440" tIns="45720" rIns="91440" bIns="45720">
            <a:spAutoFit/>
            <a:scene3d>
              <a:camera prst="orthographicFront"/>
              <a:lightRig rig="harsh" dir="t"/>
            </a:scene3d>
            <a:sp3d prstMaterial="matte">
              <a:contourClr>
                <a:schemeClr val="bg1">
                  <a:lumMod val="65000"/>
                </a:schemeClr>
              </a:contourClr>
            </a:sp3d>
          </a:bodyPr>
          <a:lstStyle/>
          <a:p>
            <a:pPr algn="ctr"/>
            <a:r>
              <a:rPr lang="es-CO" sz="2800" b="1" dirty="0" smtClean="0">
                <a:ln/>
                <a:solidFill>
                  <a:srgbClr val="A06802"/>
                </a:solidFill>
                <a:effectLst>
                  <a:outerShdw blurRad="38100" dist="38100" dir="2700000" algn="tl">
                    <a:srgbClr val="000000">
                      <a:alpha val="43137"/>
                    </a:srgbClr>
                  </a:outerShdw>
                </a:effectLst>
              </a:rPr>
              <a:t>TSM en el Atlántico Tropical</a:t>
            </a:r>
            <a:endParaRPr lang="es-CO" sz="2800" b="1" dirty="0">
              <a:ln/>
              <a:solidFill>
                <a:srgbClr val="1B66A6"/>
              </a:solidFill>
              <a:effectLst>
                <a:outerShdw blurRad="38100" dist="38100" dir="2700000" algn="tl">
                  <a:srgbClr val="000000">
                    <a:alpha val="43137"/>
                  </a:srgbClr>
                </a:outerShdw>
              </a:effectLst>
            </a:endParaRPr>
          </a:p>
        </p:txBody>
      </p:sp>
      <p:pic>
        <p:nvPicPr>
          <p:cNvPr id="3074" name="Picture 2" descr="http://www.nhc.noaa.gov/tafb/atl_anom.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764704"/>
            <a:ext cx="6467872" cy="595852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71588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323528" y="548680"/>
            <a:ext cx="8424936" cy="523220"/>
          </a:xfrm>
          <a:prstGeom prst="rect">
            <a:avLst/>
          </a:prstGeom>
          <a:noFill/>
        </p:spPr>
        <p:txBody>
          <a:bodyPr wrap="square" lIns="91440" tIns="45720" rIns="91440" bIns="45720">
            <a:spAutoFit/>
            <a:scene3d>
              <a:camera prst="orthographicFront"/>
              <a:lightRig rig="harsh" dir="t"/>
            </a:scene3d>
            <a:sp3d prstMaterial="matte">
              <a:contourClr>
                <a:schemeClr val="bg1">
                  <a:lumMod val="65000"/>
                </a:schemeClr>
              </a:contourClr>
            </a:sp3d>
          </a:bodyPr>
          <a:lstStyle/>
          <a:p>
            <a:pPr algn="ctr"/>
            <a:r>
              <a:rPr lang="es-CO" sz="2800" b="1" dirty="0" smtClean="0">
                <a:ln/>
                <a:solidFill>
                  <a:srgbClr val="A06802"/>
                </a:solidFill>
                <a:effectLst>
                  <a:outerShdw blurRad="38100" dist="38100" dir="2700000" algn="tl">
                    <a:srgbClr val="000000">
                      <a:alpha val="43137"/>
                    </a:srgbClr>
                  </a:outerShdw>
                </a:effectLst>
              </a:rPr>
              <a:t>LA OSCILACION DE MADDEN AND JULIAN</a:t>
            </a:r>
            <a:endParaRPr lang="es-CO" sz="2800" b="1" dirty="0">
              <a:ln/>
              <a:solidFill>
                <a:srgbClr val="1B66A6"/>
              </a:solidFill>
              <a:effectLst>
                <a:outerShdw blurRad="38100" dist="38100" dir="2700000" algn="tl">
                  <a:srgbClr val="000000">
                    <a:alpha val="43137"/>
                  </a:srgbClr>
                </a:outerShdw>
              </a:effectLst>
            </a:endParaRPr>
          </a:p>
        </p:txBody>
      </p:sp>
      <p:pic>
        <p:nvPicPr>
          <p:cNvPr id="2" name="Imagen 1"/>
          <p:cNvPicPr>
            <a:picLocks noChangeAspect="1"/>
          </p:cNvPicPr>
          <p:nvPr/>
        </p:nvPicPr>
        <p:blipFill>
          <a:blip r:embed="rId2"/>
          <a:stretch>
            <a:fillRect/>
          </a:stretch>
        </p:blipFill>
        <p:spPr>
          <a:xfrm>
            <a:off x="0" y="1340768"/>
            <a:ext cx="5076056" cy="2619607"/>
          </a:xfrm>
          <a:prstGeom prst="rect">
            <a:avLst/>
          </a:prstGeom>
        </p:spPr>
      </p:pic>
      <p:pic>
        <p:nvPicPr>
          <p:cNvPr id="5" name="Imagen 4" descr="ewp.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4429" y="1124744"/>
            <a:ext cx="4379571" cy="5733256"/>
          </a:xfrm>
          <a:prstGeom prst="rect">
            <a:avLst/>
          </a:prstGeom>
        </p:spPr>
      </p:pic>
    </p:spTree>
    <p:extLst>
      <p:ext uri="{BB962C8B-B14F-4D97-AF65-F5344CB8AC3E}">
        <p14:creationId xmlns:p14="http://schemas.microsoft.com/office/powerpoint/2010/main" val="2443391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755576" y="2420888"/>
            <a:ext cx="7848872" cy="175432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CO" sz="5400" b="1" dirty="0">
                <a:ln/>
                <a:solidFill>
                  <a:srgbClr val="D7881F"/>
                </a:solidFill>
                <a:effectLst>
                  <a:outerShdw blurRad="38100" dist="38100" dir="2700000" algn="tl">
                    <a:srgbClr val="000000">
                      <a:alpha val="43137"/>
                    </a:srgbClr>
                  </a:outerShdw>
                </a:effectLst>
              </a:rPr>
              <a:t>2. Estado actual del Pacífico tropical</a:t>
            </a:r>
          </a:p>
        </p:txBody>
      </p:sp>
    </p:spTree>
    <p:extLst>
      <p:ext uri="{BB962C8B-B14F-4D97-AF65-F5344CB8AC3E}">
        <p14:creationId xmlns:p14="http://schemas.microsoft.com/office/powerpoint/2010/main" val="1953021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323528" y="332656"/>
            <a:ext cx="8424936" cy="523220"/>
          </a:xfrm>
          <a:prstGeom prst="rect">
            <a:avLst/>
          </a:prstGeom>
          <a:noFill/>
        </p:spPr>
        <p:txBody>
          <a:bodyPr wrap="square" lIns="91440" tIns="45720" rIns="91440" bIns="45720">
            <a:spAutoFit/>
            <a:scene3d>
              <a:camera prst="orthographicFront"/>
              <a:lightRig rig="harsh" dir="t"/>
            </a:scene3d>
            <a:sp3d prstMaterial="matte">
              <a:contourClr>
                <a:schemeClr val="bg1">
                  <a:lumMod val="65000"/>
                </a:schemeClr>
              </a:contourClr>
            </a:sp3d>
          </a:bodyPr>
          <a:lstStyle/>
          <a:p>
            <a:pPr algn="ctr"/>
            <a:r>
              <a:rPr lang="es-CO" sz="2800" b="1" dirty="0" smtClean="0">
                <a:ln/>
                <a:solidFill>
                  <a:srgbClr val="A06802"/>
                </a:solidFill>
                <a:effectLst>
                  <a:outerShdw blurRad="38100" dist="38100" dir="2700000" algn="tl">
                    <a:srgbClr val="000000">
                      <a:alpha val="43137"/>
                    </a:srgbClr>
                  </a:outerShdw>
                </a:effectLst>
              </a:rPr>
              <a:t>TSM en el Pacífico Tropical - oriental</a:t>
            </a:r>
            <a:endParaRPr lang="es-CO" sz="2800" b="1" dirty="0">
              <a:ln/>
              <a:solidFill>
                <a:srgbClr val="1B66A6"/>
              </a:solidFill>
              <a:effectLst>
                <a:outerShdw blurRad="38100" dist="38100" dir="2700000" algn="tl">
                  <a:srgbClr val="000000">
                    <a:alpha val="43137"/>
                  </a:srgbClr>
                </a:outerShdw>
              </a:effectLst>
            </a:endParaRPr>
          </a:p>
        </p:txBody>
      </p:sp>
      <p:pic>
        <p:nvPicPr>
          <p:cNvPr id="2050" name="Picture 2" descr="http://www.nhc.noaa.gov/tafb/pac_anom.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15" y="863536"/>
            <a:ext cx="3980922" cy="2711133"/>
          </a:xfrm>
          <a:prstGeom prst="rect">
            <a:avLst/>
          </a:prstGeom>
          <a:noFill/>
          <a:extLst>
            <a:ext uri="{909E8E84-426E-40dd-AFC4-6F175D3DCCD1}">
              <a14:hiddenFill xmlns:a14="http://schemas.microsoft.com/office/drawing/2010/main" xmlns="">
                <a:solidFill>
                  <a:srgbClr val="FFFFFF"/>
                </a:solidFill>
              </a14:hiddenFill>
            </a:ext>
          </a:extLst>
        </p:spPr>
      </p:pic>
      <p:pic>
        <p:nvPicPr>
          <p:cNvPr id="4098" name="Picture 2" descr="http://www.nhc.noaa.gov/tafb/pac_anom.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2398322"/>
            <a:ext cx="5099720" cy="437938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23805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7977</TotalTime>
  <Words>835</Words>
  <Application>Microsoft Macintosh PowerPoint</Application>
  <PresentationFormat>On-screen Show (4:3)</PresentationFormat>
  <Paragraphs>281</Paragraphs>
  <Slides>33</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Calibri</vt:lpstr>
      <vt:lpstr>Cambria</vt:lpstr>
      <vt:lpstr>Impact</vt:lpstr>
      <vt:lpstr>Times</vt:lpstr>
      <vt:lpstr>Times New Roman</vt:lpstr>
      <vt:lpstr>Verdana</vt:lpstr>
      <vt:lpstr>WenQuanYi Micro Hei</vt:lpstr>
      <vt:lpstr>Arial</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Diego Roberto Garcia Murillo</dc:creator>
  <cp:lastModifiedBy>Adriana Perez</cp:lastModifiedBy>
  <cp:revision>456</cp:revision>
  <cp:lastPrinted>2016-05-19T20:33:37Z</cp:lastPrinted>
  <dcterms:created xsi:type="dcterms:W3CDTF">2016-03-02T18:06:28Z</dcterms:created>
  <dcterms:modified xsi:type="dcterms:W3CDTF">2017-01-12T13:54:50Z</dcterms:modified>
</cp:coreProperties>
</file>