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44"/>
  </p:notesMasterIdLst>
  <p:sldIdLst>
    <p:sldId id="538" r:id="rId2"/>
    <p:sldId id="539" r:id="rId3"/>
    <p:sldId id="536" r:id="rId4"/>
    <p:sldId id="563" r:id="rId5"/>
    <p:sldId id="502" r:id="rId6"/>
    <p:sldId id="575" r:id="rId7"/>
    <p:sldId id="576" r:id="rId8"/>
    <p:sldId id="355" r:id="rId9"/>
    <p:sldId id="540" r:id="rId10"/>
    <p:sldId id="541" r:id="rId11"/>
    <p:sldId id="423" r:id="rId12"/>
    <p:sldId id="424" r:id="rId13"/>
    <p:sldId id="425" r:id="rId14"/>
    <p:sldId id="495" r:id="rId15"/>
    <p:sldId id="426" r:id="rId16"/>
    <p:sldId id="428" r:id="rId17"/>
    <p:sldId id="557" r:id="rId18"/>
    <p:sldId id="556" r:id="rId19"/>
    <p:sldId id="501" r:id="rId20"/>
    <p:sldId id="499" r:id="rId21"/>
    <p:sldId id="441" r:id="rId22"/>
    <p:sldId id="493" r:id="rId23"/>
    <p:sldId id="511" r:id="rId24"/>
    <p:sldId id="506" r:id="rId25"/>
    <p:sldId id="507" r:id="rId26"/>
    <p:sldId id="508" r:id="rId27"/>
    <p:sldId id="560" r:id="rId28"/>
    <p:sldId id="512" r:id="rId29"/>
    <p:sldId id="572" r:id="rId30"/>
    <p:sldId id="533" r:id="rId31"/>
    <p:sldId id="488" r:id="rId32"/>
    <p:sldId id="569" r:id="rId33"/>
    <p:sldId id="456" r:id="rId34"/>
    <p:sldId id="457" r:id="rId35"/>
    <p:sldId id="547" r:id="rId36"/>
    <p:sldId id="570" r:id="rId37"/>
    <p:sldId id="580" r:id="rId38"/>
    <p:sldId id="577" r:id="rId39"/>
    <p:sldId id="578" r:id="rId40"/>
    <p:sldId id="579" r:id="rId41"/>
    <p:sldId id="350" r:id="rId42"/>
    <p:sldId id="564" r:id="rId43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8ACA"/>
    <a:srgbClr val="85B98B"/>
    <a:srgbClr val="EEE7CA"/>
    <a:srgbClr val="375160"/>
    <a:srgbClr val="FF5D5D"/>
    <a:srgbClr val="FF33CC"/>
    <a:srgbClr val="99FF66"/>
    <a:srgbClr val="3E697C"/>
    <a:srgbClr val="91BB8D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7CE84F3-28C3-443E-9E96-99CF82512B78}" styleName="Estilo oscuro 1 - Énfasis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97" autoAdjust="0"/>
    <p:restoredTop sz="96305" autoAdjust="0"/>
  </p:normalViewPr>
  <p:slideViewPr>
    <p:cSldViewPr>
      <p:cViewPr varScale="1">
        <p:scale>
          <a:sx n="43" d="100"/>
          <a:sy n="43" d="100"/>
        </p:scale>
        <p:origin x="302" y="34"/>
      </p:cViewPr>
      <p:guideLst>
        <p:guide orient="horz" pos="2160"/>
        <p:guide pos="3840"/>
      </p:guideLst>
    </p:cSldViewPr>
  </p:slideViewPr>
  <p:notesTextViewPr>
    <p:cViewPr>
      <p:scale>
        <a:sx n="300" d="100"/>
        <a:sy n="3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F:\nserna\Desktop\Grafica_Ni&#241;osFuert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693138861770383E-2"/>
          <c:y val="0.12929421016867809"/>
          <c:w val="0.94497509628840382"/>
          <c:h val="0.85383169349838683"/>
        </c:manualLayout>
      </c:layout>
      <c:lineChart>
        <c:grouping val="standard"/>
        <c:varyColors val="0"/>
        <c:ser>
          <c:idx val="0"/>
          <c:order val="0"/>
          <c:tx>
            <c:v>1965</c:v>
          </c:tx>
          <c:spPr>
            <a:ln w="22225" cap="rnd" cmpd="sng" algn="ctr">
              <a:solidFill>
                <a:srgbClr val="9966FF"/>
              </a:solidFill>
              <a:round/>
            </a:ln>
            <a:effectLst/>
          </c:spPr>
          <c:marker>
            <c:symbol val="none"/>
          </c:marker>
          <c:cat>
            <c:strRef>
              <c:f>Hoja1!$C$1:$AF$1</c:f>
              <c:strCache>
                <c:ptCount val="30"/>
                <c:pt idx="0">
                  <c:v>DJF</c:v>
                </c:pt>
                <c:pt idx="1">
                  <c:v>JFM</c:v>
                </c:pt>
                <c:pt idx="2">
                  <c:v>FMA</c:v>
                </c:pt>
                <c:pt idx="3">
                  <c:v>MAM</c:v>
                </c:pt>
                <c:pt idx="4">
                  <c:v>AMJ</c:v>
                </c:pt>
                <c:pt idx="5">
                  <c:v>MJJ</c:v>
                </c:pt>
                <c:pt idx="6">
                  <c:v>JJA</c:v>
                </c:pt>
                <c:pt idx="7">
                  <c:v>JAS</c:v>
                </c:pt>
                <c:pt idx="8">
                  <c:v>ASO</c:v>
                </c:pt>
                <c:pt idx="9">
                  <c:v>SON</c:v>
                </c:pt>
                <c:pt idx="10">
                  <c:v>OND</c:v>
                </c:pt>
                <c:pt idx="11">
                  <c:v>NDJ</c:v>
                </c:pt>
                <c:pt idx="12">
                  <c:v>DJF</c:v>
                </c:pt>
                <c:pt idx="13">
                  <c:v>JFM</c:v>
                </c:pt>
                <c:pt idx="14">
                  <c:v>FMA</c:v>
                </c:pt>
                <c:pt idx="15">
                  <c:v>MAM</c:v>
                </c:pt>
                <c:pt idx="16">
                  <c:v>AMJ</c:v>
                </c:pt>
                <c:pt idx="17">
                  <c:v>MJJ</c:v>
                </c:pt>
                <c:pt idx="18">
                  <c:v>JJA</c:v>
                </c:pt>
                <c:pt idx="19">
                  <c:v>JAS</c:v>
                </c:pt>
                <c:pt idx="20">
                  <c:v>ASO</c:v>
                </c:pt>
                <c:pt idx="21">
                  <c:v>SON</c:v>
                </c:pt>
                <c:pt idx="22">
                  <c:v>OND</c:v>
                </c:pt>
                <c:pt idx="23">
                  <c:v>NDJ</c:v>
                </c:pt>
                <c:pt idx="24">
                  <c:v>DJF</c:v>
                </c:pt>
                <c:pt idx="25">
                  <c:v>JFM</c:v>
                </c:pt>
                <c:pt idx="26">
                  <c:v>FMA</c:v>
                </c:pt>
                <c:pt idx="27">
                  <c:v>MAM</c:v>
                </c:pt>
                <c:pt idx="28">
                  <c:v>AMJ</c:v>
                </c:pt>
                <c:pt idx="29">
                  <c:v>MJJ</c:v>
                </c:pt>
              </c:strCache>
            </c:strRef>
          </c:cat>
          <c:val>
            <c:numRef>
              <c:f>Hoja1!$C$2:$AF$2</c:f>
              <c:numCache>
                <c:formatCode>General</c:formatCode>
                <c:ptCount val="30"/>
                <c:pt idx="0">
                  <c:v>-0.5</c:v>
                </c:pt>
                <c:pt idx="1">
                  <c:v>-0.3</c:v>
                </c:pt>
                <c:pt idx="2">
                  <c:v>-0.1</c:v>
                </c:pt>
                <c:pt idx="3">
                  <c:v>0.1</c:v>
                </c:pt>
                <c:pt idx="4">
                  <c:v>0.4</c:v>
                </c:pt>
                <c:pt idx="5">
                  <c:v>0.7</c:v>
                </c:pt>
                <c:pt idx="6">
                  <c:v>1</c:v>
                </c:pt>
                <c:pt idx="7">
                  <c:v>1.3</c:v>
                </c:pt>
                <c:pt idx="8">
                  <c:v>1.6</c:v>
                </c:pt>
                <c:pt idx="9">
                  <c:v>1.7</c:v>
                </c:pt>
                <c:pt idx="10">
                  <c:v>1.8</c:v>
                </c:pt>
                <c:pt idx="11">
                  <c:v>1.5</c:v>
                </c:pt>
                <c:pt idx="12">
                  <c:v>1.3</c:v>
                </c:pt>
                <c:pt idx="13">
                  <c:v>1</c:v>
                </c:pt>
                <c:pt idx="14">
                  <c:v>0.9</c:v>
                </c:pt>
                <c:pt idx="15">
                  <c:v>0.6</c:v>
                </c:pt>
                <c:pt idx="16">
                  <c:v>0.3</c:v>
                </c:pt>
                <c:pt idx="17">
                  <c:v>0.2</c:v>
                </c:pt>
                <c:pt idx="18">
                  <c:v>0.2</c:v>
                </c:pt>
                <c:pt idx="19">
                  <c:v>0.1</c:v>
                </c:pt>
                <c:pt idx="20">
                  <c:v>0</c:v>
                </c:pt>
                <c:pt idx="21">
                  <c:v>-0.1</c:v>
                </c:pt>
                <c:pt idx="22">
                  <c:v>-0.1</c:v>
                </c:pt>
                <c:pt idx="23">
                  <c:v>-0.3</c:v>
                </c:pt>
                <c:pt idx="24">
                  <c:v>-0.4</c:v>
                </c:pt>
                <c:pt idx="25">
                  <c:v>-0.5</c:v>
                </c:pt>
                <c:pt idx="26">
                  <c:v>-0.5</c:v>
                </c:pt>
                <c:pt idx="27">
                  <c:v>-0.5</c:v>
                </c:pt>
                <c:pt idx="28">
                  <c:v>-0.2</c:v>
                </c:pt>
                <c:pt idx="29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94C-4E53-9288-3B97BD73B430}"/>
            </c:ext>
          </c:extLst>
        </c:ser>
        <c:ser>
          <c:idx val="1"/>
          <c:order val="1"/>
          <c:tx>
            <c:v>1972</c:v>
          </c:tx>
          <c:spPr>
            <a:ln w="22225" cap="rnd" cmpd="sng" algn="ctr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Hoja1!$C$1:$AF$1</c:f>
              <c:strCache>
                <c:ptCount val="30"/>
                <c:pt idx="0">
                  <c:v>DJF</c:v>
                </c:pt>
                <c:pt idx="1">
                  <c:v>JFM</c:v>
                </c:pt>
                <c:pt idx="2">
                  <c:v>FMA</c:v>
                </c:pt>
                <c:pt idx="3">
                  <c:v>MAM</c:v>
                </c:pt>
                <c:pt idx="4">
                  <c:v>AMJ</c:v>
                </c:pt>
                <c:pt idx="5">
                  <c:v>MJJ</c:v>
                </c:pt>
                <c:pt idx="6">
                  <c:v>JJA</c:v>
                </c:pt>
                <c:pt idx="7">
                  <c:v>JAS</c:v>
                </c:pt>
                <c:pt idx="8">
                  <c:v>ASO</c:v>
                </c:pt>
                <c:pt idx="9">
                  <c:v>SON</c:v>
                </c:pt>
                <c:pt idx="10">
                  <c:v>OND</c:v>
                </c:pt>
                <c:pt idx="11">
                  <c:v>NDJ</c:v>
                </c:pt>
                <c:pt idx="12">
                  <c:v>DJF</c:v>
                </c:pt>
                <c:pt idx="13">
                  <c:v>JFM</c:v>
                </c:pt>
                <c:pt idx="14">
                  <c:v>FMA</c:v>
                </c:pt>
                <c:pt idx="15">
                  <c:v>MAM</c:v>
                </c:pt>
                <c:pt idx="16">
                  <c:v>AMJ</c:v>
                </c:pt>
                <c:pt idx="17">
                  <c:v>MJJ</c:v>
                </c:pt>
                <c:pt idx="18">
                  <c:v>JJA</c:v>
                </c:pt>
                <c:pt idx="19">
                  <c:v>JAS</c:v>
                </c:pt>
                <c:pt idx="20">
                  <c:v>ASO</c:v>
                </c:pt>
                <c:pt idx="21">
                  <c:v>SON</c:v>
                </c:pt>
                <c:pt idx="22">
                  <c:v>OND</c:v>
                </c:pt>
                <c:pt idx="23">
                  <c:v>NDJ</c:v>
                </c:pt>
                <c:pt idx="24">
                  <c:v>DJF</c:v>
                </c:pt>
                <c:pt idx="25">
                  <c:v>JFM</c:v>
                </c:pt>
                <c:pt idx="26">
                  <c:v>FMA</c:v>
                </c:pt>
                <c:pt idx="27">
                  <c:v>MAM</c:v>
                </c:pt>
                <c:pt idx="28">
                  <c:v>AMJ</c:v>
                </c:pt>
                <c:pt idx="29">
                  <c:v>MJJ</c:v>
                </c:pt>
              </c:strCache>
            </c:strRef>
          </c:cat>
          <c:val>
            <c:numRef>
              <c:f>Hoja1!$C$3:$AF$3</c:f>
              <c:numCache>
                <c:formatCode>General</c:formatCode>
                <c:ptCount val="30"/>
                <c:pt idx="0">
                  <c:v>-0.7</c:v>
                </c:pt>
                <c:pt idx="1">
                  <c:v>-0.4</c:v>
                </c:pt>
                <c:pt idx="2">
                  <c:v>0</c:v>
                </c:pt>
                <c:pt idx="3">
                  <c:v>0.3</c:v>
                </c:pt>
                <c:pt idx="4">
                  <c:v>0.6</c:v>
                </c:pt>
                <c:pt idx="5">
                  <c:v>0.8</c:v>
                </c:pt>
                <c:pt idx="6">
                  <c:v>1.1000000000000001</c:v>
                </c:pt>
                <c:pt idx="7">
                  <c:v>1.3</c:v>
                </c:pt>
                <c:pt idx="8">
                  <c:v>1.5</c:v>
                </c:pt>
                <c:pt idx="9">
                  <c:v>1.8</c:v>
                </c:pt>
                <c:pt idx="10">
                  <c:v>2</c:v>
                </c:pt>
                <c:pt idx="11">
                  <c:v>1.9</c:v>
                </c:pt>
                <c:pt idx="12">
                  <c:v>1.7</c:v>
                </c:pt>
                <c:pt idx="13">
                  <c:v>1.2</c:v>
                </c:pt>
                <c:pt idx="14">
                  <c:v>0.6</c:v>
                </c:pt>
                <c:pt idx="15">
                  <c:v>0</c:v>
                </c:pt>
                <c:pt idx="16">
                  <c:v>-0.4</c:v>
                </c:pt>
                <c:pt idx="17">
                  <c:v>-0.8</c:v>
                </c:pt>
                <c:pt idx="18">
                  <c:v>-1</c:v>
                </c:pt>
                <c:pt idx="19">
                  <c:v>-1.2</c:v>
                </c:pt>
                <c:pt idx="20">
                  <c:v>-1.4</c:v>
                </c:pt>
                <c:pt idx="21">
                  <c:v>-1.7</c:v>
                </c:pt>
                <c:pt idx="22">
                  <c:v>-1.9</c:v>
                </c:pt>
                <c:pt idx="23">
                  <c:v>-1.9</c:v>
                </c:pt>
                <c:pt idx="24">
                  <c:v>-1.7</c:v>
                </c:pt>
                <c:pt idx="25">
                  <c:v>-1.5</c:v>
                </c:pt>
                <c:pt idx="26">
                  <c:v>-1.2</c:v>
                </c:pt>
                <c:pt idx="27">
                  <c:v>-1</c:v>
                </c:pt>
                <c:pt idx="28">
                  <c:v>-0.9</c:v>
                </c:pt>
                <c:pt idx="29">
                  <c:v>-0.8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94C-4E53-9288-3B97BD73B430}"/>
            </c:ext>
          </c:extLst>
        </c:ser>
        <c:ser>
          <c:idx val="2"/>
          <c:order val="2"/>
          <c:tx>
            <c:v>1982</c:v>
          </c:tx>
          <c:spPr>
            <a:ln w="22225" cap="rnd" cmpd="sng" algn="ctr">
              <a:solidFill>
                <a:srgbClr val="F50BD4"/>
              </a:solidFill>
              <a:round/>
            </a:ln>
            <a:effectLst/>
          </c:spPr>
          <c:marker>
            <c:symbol val="none"/>
          </c:marker>
          <c:cat>
            <c:strRef>
              <c:f>Hoja1!$C$1:$AF$1</c:f>
              <c:strCache>
                <c:ptCount val="30"/>
                <c:pt idx="0">
                  <c:v>DJF</c:v>
                </c:pt>
                <c:pt idx="1">
                  <c:v>JFM</c:v>
                </c:pt>
                <c:pt idx="2">
                  <c:v>FMA</c:v>
                </c:pt>
                <c:pt idx="3">
                  <c:v>MAM</c:v>
                </c:pt>
                <c:pt idx="4">
                  <c:v>AMJ</c:v>
                </c:pt>
                <c:pt idx="5">
                  <c:v>MJJ</c:v>
                </c:pt>
                <c:pt idx="6">
                  <c:v>JJA</c:v>
                </c:pt>
                <c:pt idx="7">
                  <c:v>JAS</c:v>
                </c:pt>
                <c:pt idx="8">
                  <c:v>ASO</c:v>
                </c:pt>
                <c:pt idx="9">
                  <c:v>SON</c:v>
                </c:pt>
                <c:pt idx="10">
                  <c:v>OND</c:v>
                </c:pt>
                <c:pt idx="11">
                  <c:v>NDJ</c:v>
                </c:pt>
                <c:pt idx="12">
                  <c:v>DJF</c:v>
                </c:pt>
                <c:pt idx="13">
                  <c:v>JFM</c:v>
                </c:pt>
                <c:pt idx="14">
                  <c:v>FMA</c:v>
                </c:pt>
                <c:pt idx="15">
                  <c:v>MAM</c:v>
                </c:pt>
                <c:pt idx="16">
                  <c:v>AMJ</c:v>
                </c:pt>
                <c:pt idx="17">
                  <c:v>MJJ</c:v>
                </c:pt>
                <c:pt idx="18">
                  <c:v>JJA</c:v>
                </c:pt>
                <c:pt idx="19">
                  <c:v>JAS</c:v>
                </c:pt>
                <c:pt idx="20">
                  <c:v>ASO</c:v>
                </c:pt>
                <c:pt idx="21">
                  <c:v>SON</c:v>
                </c:pt>
                <c:pt idx="22">
                  <c:v>OND</c:v>
                </c:pt>
                <c:pt idx="23">
                  <c:v>NDJ</c:v>
                </c:pt>
                <c:pt idx="24">
                  <c:v>DJF</c:v>
                </c:pt>
                <c:pt idx="25">
                  <c:v>JFM</c:v>
                </c:pt>
                <c:pt idx="26">
                  <c:v>FMA</c:v>
                </c:pt>
                <c:pt idx="27">
                  <c:v>MAM</c:v>
                </c:pt>
                <c:pt idx="28">
                  <c:v>AMJ</c:v>
                </c:pt>
                <c:pt idx="29">
                  <c:v>MJJ</c:v>
                </c:pt>
              </c:strCache>
            </c:strRef>
          </c:cat>
          <c:val>
            <c:numRef>
              <c:f>Hoja1!$C$4:$AF$4</c:f>
              <c:numCache>
                <c:formatCode>General</c:formatCode>
                <c:ptCount val="30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0.5</c:v>
                </c:pt>
                <c:pt idx="4">
                  <c:v>0.6</c:v>
                </c:pt>
                <c:pt idx="5">
                  <c:v>0.7</c:v>
                </c:pt>
                <c:pt idx="6">
                  <c:v>0.8</c:v>
                </c:pt>
                <c:pt idx="7">
                  <c:v>1</c:v>
                </c:pt>
                <c:pt idx="8">
                  <c:v>1.5</c:v>
                </c:pt>
                <c:pt idx="9">
                  <c:v>1.9</c:v>
                </c:pt>
                <c:pt idx="10">
                  <c:v>2.1</c:v>
                </c:pt>
                <c:pt idx="11">
                  <c:v>2.1</c:v>
                </c:pt>
                <c:pt idx="12">
                  <c:v>2.1</c:v>
                </c:pt>
                <c:pt idx="13">
                  <c:v>1.8</c:v>
                </c:pt>
                <c:pt idx="14">
                  <c:v>1.5</c:v>
                </c:pt>
                <c:pt idx="15">
                  <c:v>1.2</c:v>
                </c:pt>
                <c:pt idx="16">
                  <c:v>1</c:v>
                </c:pt>
                <c:pt idx="17">
                  <c:v>0.7</c:v>
                </c:pt>
                <c:pt idx="18">
                  <c:v>0.3</c:v>
                </c:pt>
                <c:pt idx="19">
                  <c:v>0</c:v>
                </c:pt>
                <c:pt idx="20">
                  <c:v>-0.3</c:v>
                </c:pt>
                <c:pt idx="21">
                  <c:v>-0.6</c:v>
                </c:pt>
                <c:pt idx="22">
                  <c:v>-0.8</c:v>
                </c:pt>
                <c:pt idx="23">
                  <c:v>-0.8</c:v>
                </c:pt>
                <c:pt idx="24">
                  <c:v>-0.5</c:v>
                </c:pt>
                <c:pt idx="25">
                  <c:v>-0.3</c:v>
                </c:pt>
                <c:pt idx="26">
                  <c:v>-0.3</c:v>
                </c:pt>
                <c:pt idx="27">
                  <c:v>-0.4</c:v>
                </c:pt>
                <c:pt idx="28">
                  <c:v>-0.4</c:v>
                </c:pt>
                <c:pt idx="29">
                  <c:v>-0.4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94C-4E53-9288-3B97BD73B430}"/>
            </c:ext>
          </c:extLst>
        </c:ser>
        <c:ser>
          <c:idx val="4"/>
          <c:order val="3"/>
          <c:tx>
            <c:v>1991</c:v>
          </c:tx>
          <c:spPr>
            <a:ln w="22225" cap="rnd" cmpd="sng" algn="ctr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cat>
            <c:strRef>
              <c:f>Hoja1!$C$1:$AF$1</c:f>
              <c:strCache>
                <c:ptCount val="30"/>
                <c:pt idx="0">
                  <c:v>DJF</c:v>
                </c:pt>
                <c:pt idx="1">
                  <c:v>JFM</c:v>
                </c:pt>
                <c:pt idx="2">
                  <c:v>FMA</c:v>
                </c:pt>
                <c:pt idx="3">
                  <c:v>MAM</c:v>
                </c:pt>
                <c:pt idx="4">
                  <c:v>AMJ</c:v>
                </c:pt>
                <c:pt idx="5">
                  <c:v>MJJ</c:v>
                </c:pt>
                <c:pt idx="6">
                  <c:v>JJA</c:v>
                </c:pt>
                <c:pt idx="7">
                  <c:v>JAS</c:v>
                </c:pt>
                <c:pt idx="8">
                  <c:v>ASO</c:v>
                </c:pt>
                <c:pt idx="9">
                  <c:v>SON</c:v>
                </c:pt>
                <c:pt idx="10">
                  <c:v>OND</c:v>
                </c:pt>
                <c:pt idx="11">
                  <c:v>NDJ</c:v>
                </c:pt>
                <c:pt idx="12">
                  <c:v>DJF</c:v>
                </c:pt>
                <c:pt idx="13">
                  <c:v>JFM</c:v>
                </c:pt>
                <c:pt idx="14">
                  <c:v>FMA</c:v>
                </c:pt>
                <c:pt idx="15">
                  <c:v>MAM</c:v>
                </c:pt>
                <c:pt idx="16">
                  <c:v>AMJ</c:v>
                </c:pt>
                <c:pt idx="17">
                  <c:v>MJJ</c:v>
                </c:pt>
                <c:pt idx="18">
                  <c:v>JJA</c:v>
                </c:pt>
                <c:pt idx="19">
                  <c:v>JAS</c:v>
                </c:pt>
                <c:pt idx="20">
                  <c:v>ASO</c:v>
                </c:pt>
                <c:pt idx="21">
                  <c:v>SON</c:v>
                </c:pt>
                <c:pt idx="22">
                  <c:v>OND</c:v>
                </c:pt>
                <c:pt idx="23">
                  <c:v>NDJ</c:v>
                </c:pt>
                <c:pt idx="24">
                  <c:v>DJF</c:v>
                </c:pt>
                <c:pt idx="25">
                  <c:v>JFM</c:v>
                </c:pt>
                <c:pt idx="26">
                  <c:v>FMA</c:v>
                </c:pt>
                <c:pt idx="27">
                  <c:v>MAM</c:v>
                </c:pt>
                <c:pt idx="28">
                  <c:v>AMJ</c:v>
                </c:pt>
                <c:pt idx="29">
                  <c:v>MJJ</c:v>
                </c:pt>
              </c:strCache>
            </c:strRef>
          </c:cat>
          <c:val>
            <c:numRef>
              <c:f>Hoja1!$C$5:$AF$5</c:f>
              <c:numCache>
                <c:formatCode>General</c:formatCode>
                <c:ptCount val="30"/>
                <c:pt idx="0">
                  <c:v>0.4</c:v>
                </c:pt>
                <c:pt idx="1">
                  <c:v>0.3</c:v>
                </c:pt>
                <c:pt idx="2">
                  <c:v>0.2</c:v>
                </c:pt>
                <c:pt idx="3">
                  <c:v>0.2</c:v>
                </c:pt>
                <c:pt idx="4">
                  <c:v>0.4</c:v>
                </c:pt>
                <c:pt idx="5">
                  <c:v>0.6</c:v>
                </c:pt>
                <c:pt idx="6">
                  <c:v>0.7</c:v>
                </c:pt>
                <c:pt idx="7">
                  <c:v>0.7</c:v>
                </c:pt>
                <c:pt idx="8">
                  <c:v>0.7</c:v>
                </c:pt>
                <c:pt idx="9">
                  <c:v>0.8</c:v>
                </c:pt>
                <c:pt idx="10">
                  <c:v>1.2</c:v>
                </c:pt>
                <c:pt idx="11">
                  <c:v>1.4</c:v>
                </c:pt>
                <c:pt idx="12">
                  <c:v>1.6</c:v>
                </c:pt>
                <c:pt idx="13">
                  <c:v>1.5</c:v>
                </c:pt>
                <c:pt idx="14">
                  <c:v>1.4</c:v>
                </c:pt>
                <c:pt idx="15">
                  <c:v>1.2</c:v>
                </c:pt>
                <c:pt idx="16">
                  <c:v>1</c:v>
                </c:pt>
                <c:pt idx="17">
                  <c:v>0.8</c:v>
                </c:pt>
                <c:pt idx="18">
                  <c:v>0.5</c:v>
                </c:pt>
                <c:pt idx="19">
                  <c:v>0.2</c:v>
                </c:pt>
                <c:pt idx="20">
                  <c:v>0</c:v>
                </c:pt>
                <c:pt idx="21">
                  <c:v>-0.1</c:v>
                </c:pt>
                <c:pt idx="22">
                  <c:v>-0.1</c:v>
                </c:pt>
                <c:pt idx="23">
                  <c:v>0</c:v>
                </c:pt>
                <c:pt idx="24">
                  <c:v>0.2</c:v>
                </c:pt>
                <c:pt idx="25">
                  <c:v>0.3</c:v>
                </c:pt>
                <c:pt idx="26">
                  <c:v>0.5</c:v>
                </c:pt>
                <c:pt idx="27">
                  <c:v>0.7</c:v>
                </c:pt>
                <c:pt idx="28">
                  <c:v>0.8</c:v>
                </c:pt>
                <c:pt idx="29">
                  <c:v>0.6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94C-4E53-9288-3B97BD73B430}"/>
            </c:ext>
          </c:extLst>
        </c:ser>
        <c:ser>
          <c:idx val="3"/>
          <c:order val="4"/>
          <c:tx>
            <c:v>1997</c:v>
          </c:tx>
          <c:spPr>
            <a:ln w="22225" cap="rnd" cmpd="sng" algn="ctr">
              <a:solidFill>
                <a:schemeClr val="tx1">
                  <a:lumMod val="65000"/>
                  <a:lumOff val="3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>
                  <a:lumMod val="95000"/>
                  <a:lumOff val="5000"/>
                </a:schemeClr>
              </a:solidFill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marker>
          <c:cat>
            <c:strRef>
              <c:f>Hoja1!$C$1:$AF$1</c:f>
              <c:strCache>
                <c:ptCount val="30"/>
                <c:pt idx="0">
                  <c:v>DJF</c:v>
                </c:pt>
                <c:pt idx="1">
                  <c:v>JFM</c:v>
                </c:pt>
                <c:pt idx="2">
                  <c:v>FMA</c:v>
                </c:pt>
                <c:pt idx="3">
                  <c:v>MAM</c:v>
                </c:pt>
                <c:pt idx="4">
                  <c:v>AMJ</c:v>
                </c:pt>
                <c:pt idx="5">
                  <c:v>MJJ</c:v>
                </c:pt>
                <c:pt idx="6">
                  <c:v>JJA</c:v>
                </c:pt>
                <c:pt idx="7">
                  <c:v>JAS</c:v>
                </c:pt>
                <c:pt idx="8">
                  <c:v>ASO</c:v>
                </c:pt>
                <c:pt idx="9">
                  <c:v>SON</c:v>
                </c:pt>
                <c:pt idx="10">
                  <c:v>OND</c:v>
                </c:pt>
                <c:pt idx="11">
                  <c:v>NDJ</c:v>
                </c:pt>
                <c:pt idx="12">
                  <c:v>DJF</c:v>
                </c:pt>
                <c:pt idx="13">
                  <c:v>JFM</c:v>
                </c:pt>
                <c:pt idx="14">
                  <c:v>FMA</c:v>
                </c:pt>
                <c:pt idx="15">
                  <c:v>MAM</c:v>
                </c:pt>
                <c:pt idx="16">
                  <c:v>AMJ</c:v>
                </c:pt>
                <c:pt idx="17">
                  <c:v>MJJ</c:v>
                </c:pt>
                <c:pt idx="18">
                  <c:v>JJA</c:v>
                </c:pt>
                <c:pt idx="19">
                  <c:v>JAS</c:v>
                </c:pt>
                <c:pt idx="20">
                  <c:v>ASO</c:v>
                </c:pt>
                <c:pt idx="21">
                  <c:v>SON</c:v>
                </c:pt>
                <c:pt idx="22">
                  <c:v>OND</c:v>
                </c:pt>
                <c:pt idx="23">
                  <c:v>NDJ</c:v>
                </c:pt>
                <c:pt idx="24">
                  <c:v>DJF</c:v>
                </c:pt>
                <c:pt idx="25">
                  <c:v>JFM</c:v>
                </c:pt>
                <c:pt idx="26">
                  <c:v>FMA</c:v>
                </c:pt>
                <c:pt idx="27">
                  <c:v>MAM</c:v>
                </c:pt>
                <c:pt idx="28">
                  <c:v>AMJ</c:v>
                </c:pt>
                <c:pt idx="29">
                  <c:v>MJJ</c:v>
                </c:pt>
              </c:strCache>
            </c:strRef>
          </c:cat>
          <c:val>
            <c:numRef>
              <c:f>Hoja1!$C$6:$AF$6</c:f>
              <c:numCache>
                <c:formatCode>General</c:formatCode>
                <c:ptCount val="30"/>
                <c:pt idx="0">
                  <c:v>-0.5</c:v>
                </c:pt>
                <c:pt idx="1">
                  <c:v>-0.4</c:v>
                </c:pt>
                <c:pt idx="2">
                  <c:v>-0.2</c:v>
                </c:pt>
                <c:pt idx="3">
                  <c:v>0.1</c:v>
                </c:pt>
                <c:pt idx="4">
                  <c:v>0.6</c:v>
                </c:pt>
                <c:pt idx="5">
                  <c:v>1</c:v>
                </c:pt>
                <c:pt idx="6">
                  <c:v>1.4</c:v>
                </c:pt>
                <c:pt idx="7">
                  <c:v>1.7</c:v>
                </c:pt>
                <c:pt idx="8">
                  <c:v>2</c:v>
                </c:pt>
                <c:pt idx="9">
                  <c:v>2.2000000000000002</c:v>
                </c:pt>
                <c:pt idx="10">
                  <c:v>2.2999999999999998</c:v>
                </c:pt>
                <c:pt idx="11">
                  <c:v>2.2999999999999998</c:v>
                </c:pt>
                <c:pt idx="12">
                  <c:v>2.1</c:v>
                </c:pt>
                <c:pt idx="13">
                  <c:v>1.8</c:v>
                </c:pt>
                <c:pt idx="14">
                  <c:v>1.4</c:v>
                </c:pt>
                <c:pt idx="15">
                  <c:v>1</c:v>
                </c:pt>
                <c:pt idx="16">
                  <c:v>0.5</c:v>
                </c:pt>
                <c:pt idx="17">
                  <c:v>-0.1</c:v>
                </c:pt>
                <c:pt idx="18">
                  <c:v>-0.7</c:v>
                </c:pt>
                <c:pt idx="19">
                  <c:v>-1</c:v>
                </c:pt>
                <c:pt idx="20">
                  <c:v>-1.2</c:v>
                </c:pt>
                <c:pt idx="21">
                  <c:v>-1.2</c:v>
                </c:pt>
                <c:pt idx="22">
                  <c:v>-1.3</c:v>
                </c:pt>
                <c:pt idx="23">
                  <c:v>-1.4</c:v>
                </c:pt>
                <c:pt idx="24">
                  <c:v>-1.4</c:v>
                </c:pt>
                <c:pt idx="25">
                  <c:v>-1.2</c:v>
                </c:pt>
                <c:pt idx="26">
                  <c:v>-1</c:v>
                </c:pt>
                <c:pt idx="27">
                  <c:v>-0.9</c:v>
                </c:pt>
                <c:pt idx="28">
                  <c:v>-0.9</c:v>
                </c:pt>
                <c:pt idx="29">
                  <c:v>-1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B94C-4E53-9288-3B97BD73B430}"/>
            </c:ext>
          </c:extLst>
        </c:ser>
        <c:ser>
          <c:idx val="6"/>
          <c:order val="5"/>
          <c:tx>
            <c:v>2009</c:v>
          </c:tx>
          <c:spPr>
            <a:ln w="22225" cap="rnd" cmpd="sng" algn="ctr">
              <a:solidFill>
                <a:srgbClr val="99FF6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92D050"/>
              </a:solidFill>
              <a:ln w="9525" cap="flat" cmpd="sng" algn="ctr">
                <a:noFill/>
                <a:round/>
              </a:ln>
              <a:effectLst/>
            </c:spPr>
          </c:marker>
          <c:cat>
            <c:strRef>
              <c:f>Hoja1!$C$1:$AF$1</c:f>
              <c:strCache>
                <c:ptCount val="30"/>
                <c:pt idx="0">
                  <c:v>DJF</c:v>
                </c:pt>
                <c:pt idx="1">
                  <c:v>JFM</c:v>
                </c:pt>
                <c:pt idx="2">
                  <c:v>FMA</c:v>
                </c:pt>
                <c:pt idx="3">
                  <c:v>MAM</c:v>
                </c:pt>
                <c:pt idx="4">
                  <c:v>AMJ</c:v>
                </c:pt>
                <c:pt idx="5">
                  <c:v>MJJ</c:v>
                </c:pt>
                <c:pt idx="6">
                  <c:v>JJA</c:v>
                </c:pt>
                <c:pt idx="7">
                  <c:v>JAS</c:v>
                </c:pt>
                <c:pt idx="8">
                  <c:v>ASO</c:v>
                </c:pt>
                <c:pt idx="9">
                  <c:v>SON</c:v>
                </c:pt>
                <c:pt idx="10">
                  <c:v>OND</c:v>
                </c:pt>
                <c:pt idx="11">
                  <c:v>NDJ</c:v>
                </c:pt>
                <c:pt idx="12">
                  <c:v>DJF</c:v>
                </c:pt>
                <c:pt idx="13">
                  <c:v>JFM</c:v>
                </c:pt>
                <c:pt idx="14">
                  <c:v>FMA</c:v>
                </c:pt>
                <c:pt idx="15">
                  <c:v>MAM</c:v>
                </c:pt>
                <c:pt idx="16">
                  <c:v>AMJ</c:v>
                </c:pt>
                <c:pt idx="17">
                  <c:v>MJJ</c:v>
                </c:pt>
                <c:pt idx="18">
                  <c:v>JJA</c:v>
                </c:pt>
                <c:pt idx="19">
                  <c:v>JAS</c:v>
                </c:pt>
                <c:pt idx="20">
                  <c:v>ASO</c:v>
                </c:pt>
                <c:pt idx="21">
                  <c:v>SON</c:v>
                </c:pt>
                <c:pt idx="22">
                  <c:v>OND</c:v>
                </c:pt>
                <c:pt idx="23">
                  <c:v>NDJ</c:v>
                </c:pt>
                <c:pt idx="24">
                  <c:v>DJF</c:v>
                </c:pt>
                <c:pt idx="25">
                  <c:v>JFM</c:v>
                </c:pt>
                <c:pt idx="26">
                  <c:v>FMA</c:v>
                </c:pt>
                <c:pt idx="27">
                  <c:v>MAM</c:v>
                </c:pt>
                <c:pt idx="28">
                  <c:v>AMJ</c:v>
                </c:pt>
                <c:pt idx="29">
                  <c:v>MJJ</c:v>
                </c:pt>
              </c:strCache>
            </c:strRef>
          </c:cat>
          <c:val>
            <c:numRef>
              <c:f>Hoja1!$C$7:$AF$7</c:f>
              <c:numCache>
                <c:formatCode>General</c:formatCode>
                <c:ptCount val="30"/>
                <c:pt idx="0">
                  <c:v>-0.7</c:v>
                </c:pt>
                <c:pt idx="1">
                  <c:v>-0.6</c:v>
                </c:pt>
                <c:pt idx="2">
                  <c:v>-0.4</c:v>
                </c:pt>
                <c:pt idx="3">
                  <c:v>-0.1</c:v>
                </c:pt>
                <c:pt idx="4">
                  <c:v>0.2</c:v>
                </c:pt>
                <c:pt idx="5">
                  <c:v>0.4</c:v>
                </c:pt>
                <c:pt idx="6">
                  <c:v>0.5</c:v>
                </c:pt>
                <c:pt idx="7">
                  <c:v>0.5</c:v>
                </c:pt>
                <c:pt idx="8">
                  <c:v>0.6</c:v>
                </c:pt>
                <c:pt idx="9">
                  <c:v>0.9</c:v>
                </c:pt>
                <c:pt idx="10">
                  <c:v>1.1000000000000001</c:v>
                </c:pt>
                <c:pt idx="11">
                  <c:v>1.3</c:v>
                </c:pt>
                <c:pt idx="12">
                  <c:v>1.3</c:v>
                </c:pt>
                <c:pt idx="13">
                  <c:v>1.2</c:v>
                </c:pt>
                <c:pt idx="14">
                  <c:v>0.9</c:v>
                </c:pt>
                <c:pt idx="15">
                  <c:v>0.5</c:v>
                </c:pt>
                <c:pt idx="16">
                  <c:v>0</c:v>
                </c:pt>
                <c:pt idx="17">
                  <c:v>-0.4</c:v>
                </c:pt>
                <c:pt idx="18">
                  <c:v>-0.9</c:v>
                </c:pt>
                <c:pt idx="19">
                  <c:v>-1.2</c:v>
                </c:pt>
                <c:pt idx="20">
                  <c:v>-1.4</c:v>
                </c:pt>
                <c:pt idx="21">
                  <c:v>-1.5</c:v>
                </c:pt>
                <c:pt idx="22">
                  <c:v>-1.4</c:v>
                </c:pt>
                <c:pt idx="23">
                  <c:v>-1.4</c:v>
                </c:pt>
                <c:pt idx="24">
                  <c:v>-1.3</c:v>
                </c:pt>
                <c:pt idx="25">
                  <c:v>-1</c:v>
                </c:pt>
                <c:pt idx="26">
                  <c:v>-0.7</c:v>
                </c:pt>
                <c:pt idx="27">
                  <c:v>-0.5</c:v>
                </c:pt>
                <c:pt idx="28">
                  <c:v>-0.4</c:v>
                </c:pt>
                <c:pt idx="29">
                  <c:v>-0.3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B94C-4E53-9288-3B97BD73B430}"/>
            </c:ext>
          </c:extLst>
        </c:ser>
        <c:ser>
          <c:idx val="5"/>
          <c:order val="6"/>
          <c:tx>
            <c:v>2015</c:v>
          </c:tx>
          <c:spPr>
            <a:ln w="50800" cap="rnd" cmpd="sng" algn="ctr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strRef>
              <c:f>Hoja1!$C$1:$AF$1</c:f>
              <c:strCache>
                <c:ptCount val="30"/>
                <c:pt idx="0">
                  <c:v>DJF</c:v>
                </c:pt>
                <c:pt idx="1">
                  <c:v>JFM</c:v>
                </c:pt>
                <c:pt idx="2">
                  <c:v>FMA</c:v>
                </c:pt>
                <c:pt idx="3">
                  <c:v>MAM</c:v>
                </c:pt>
                <c:pt idx="4">
                  <c:v>AMJ</c:v>
                </c:pt>
                <c:pt idx="5">
                  <c:v>MJJ</c:v>
                </c:pt>
                <c:pt idx="6">
                  <c:v>JJA</c:v>
                </c:pt>
                <c:pt idx="7">
                  <c:v>JAS</c:v>
                </c:pt>
                <c:pt idx="8">
                  <c:v>ASO</c:v>
                </c:pt>
                <c:pt idx="9">
                  <c:v>SON</c:v>
                </c:pt>
                <c:pt idx="10">
                  <c:v>OND</c:v>
                </c:pt>
                <c:pt idx="11">
                  <c:v>NDJ</c:v>
                </c:pt>
                <c:pt idx="12">
                  <c:v>DJF</c:v>
                </c:pt>
                <c:pt idx="13">
                  <c:v>JFM</c:v>
                </c:pt>
                <c:pt idx="14">
                  <c:v>FMA</c:v>
                </c:pt>
                <c:pt idx="15">
                  <c:v>MAM</c:v>
                </c:pt>
                <c:pt idx="16">
                  <c:v>AMJ</c:v>
                </c:pt>
                <c:pt idx="17">
                  <c:v>MJJ</c:v>
                </c:pt>
                <c:pt idx="18">
                  <c:v>JJA</c:v>
                </c:pt>
                <c:pt idx="19">
                  <c:v>JAS</c:v>
                </c:pt>
                <c:pt idx="20">
                  <c:v>ASO</c:v>
                </c:pt>
                <c:pt idx="21">
                  <c:v>SON</c:v>
                </c:pt>
                <c:pt idx="22">
                  <c:v>OND</c:v>
                </c:pt>
                <c:pt idx="23">
                  <c:v>NDJ</c:v>
                </c:pt>
                <c:pt idx="24">
                  <c:v>DJF</c:v>
                </c:pt>
                <c:pt idx="25">
                  <c:v>JFM</c:v>
                </c:pt>
                <c:pt idx="26">
                  <c:v>FMA</c:v>
                </c:pt>
                <c:pt idx="27">
                  <c:v>MAM</c:v>
                </c:pt>
                <c:pt idx="28">
                  <c:v>AMJ</c:v>
                </c:pt>
                <c:pt idx="29">
                  <c:v>MJJ</c:v>
                </c:pt>
              </c:strCache>
            </c:strRef>
          </c:cat>
          <c:val>
            <c:numRef>
              <c:f>Hoja1!$C$9:$AF$9</c:f>
              <c:numCache>
                <c:formatCode>General</c:formatCode>
                <c:ptCount val="30"/>
                <c:pt idx="0">
                  <c:v>0.6</c:v>
                </c:pt>
                <c:pt idx="1">
                  <c:v>0.5</c:v>
                </c:pt>
                <c:pt idx="2">
                  <c:v>0.6</c:v>
                </c:pt>
                <c:pt idx="3">
                  <c:v>0.7</c:v>
                </c:pt>
                <c:pt idx="4">
                  <c:v>0.8</c:v>
                </c:pt>
                <c:pt idx="5">
                  <c:v>1</c:v>
                </c:pt>
                <c:pt idx="6">
                  <c:v>1.2</c:v>
                </c:pt>
                <c:pt idx="7">
                  <c:v>1.4</c:v>
                </c:pt>
                <c:pt idx="8">
                  <c:v>1.7</c:v>
                </c:pt>
                <c:pt idx="9">
                  <c:v>2</c:v>
                </c:pt>
                <c:pt idx="10">
                  <c:v>2.2000000000000002</c:v>
                </c:pt>
                <c:pt idx="11">
                  <c:v>2.2999999999999998</c:v>
                </c:pt>
                <c:pt idx="12">
                  <c:v>2.2000000000000002</c:v>
                </c:pt>
                <c:pt idx="13">
                  <c:v>2</c:v>
                </c:pt>
                <c:pt idx="14">
                  <c:v>1.6</c:v>
                </c:pt>
                <c:pt idx="15">
                  <c:v>1.1000000000000001</c:v>
                </c:pt>
                <c:pt idx="16">
                  <c:v>0.6</c:v>
                </c:pt>
                <c:pt idx="17">
                  <c:v>0.1</c:v>
                </c:pt>
                <c:pt idx="18">
                  <c:v>-0.3</c:v>
                </c:pt>
                <c:pt idx="19">
                  <c:v>-0.6</c:v>
                </c:pt>
                <c:pt idx="20">
                  <c:v>-0.8</c:v>
                </c:pt>
                <c:pt idx="21">
                  <c:v>-0.8</c:v>
                </c:pt>
                <c:pt idx="22">
                  <c:v>-0.8</c:v>
                </c:pt>
                <c:pt idx="23">
                  <c:v>-0.7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94C-4E53-9288-3B97BD73B4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186506800"/>
        <c:axId val="186507360"/>
      </c:lineChart>
      <c:catAx>
        <c:axId val="186506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es-CO"/>
          </a:p>
        </c:txPr>
        <c:crossAx val="186507360"/>
        <c:crosses val="autoZero"/>
        <c:auto val="1"/>
        <c:lblAlgn val="ctr"/>
        <c:lblOffset val="100"/>
        <c:noMultiLvlLbl val="0"/>
      </c:catAx>
      <c:valAx>
        <c:axId val="1865073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86506800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4ABAD2-B168-4778-95F9-D7A4E74F4A8B}" type="datetimeFigureOut">
              <a:rPr lang="es-CO" smtClean="0"/>
              <a:t>1/03/2017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39F4C-7723-4B29-BD7E-30179B25A24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4671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7" name="2 Marcador de notas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dirty="0">
              <a:latin typeface="Calibri" pitchFamily="34" charset="0"/>
            </a:endParaRPr>
          </a:p>
        </p:txBody>
      </p:sp>
      <p:sp>
        <p:nvSpPr>
          <p:cNvPr id="26628" name="3 Marcador de número de diapositiva"/>
          <p:cNvSpPr txBox="1">
            <a:spLocks noChangeArrowheads="1"/>
          </p:cNvSpPr>
          <p:nvPr/>
        </p:nvSpPr>
        <p:spPr bwMode="auto">
          <a:xfrm>
            <a:off x="3884613" y="8685214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80E1981-7FF5-4B63-AE0D-CD783BDD5334}" type="slidenum">
              <a:rPr lang="es-CO" sz="1200">
                <a:solidFill>
                  <a:srgbClr val="000000"/>
                </a:solidFill>
                <a:latin typeface="Calibri" pitchFamily="34" charset="0"/>
              </a:rPr>
              <a:pPr algn="r"/>
              <a:t>1</a:t>
            </a:fld>
            <a:endParaRPr lang="es-CO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500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9395" name="2 Marcador de notas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029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9155" name="2 Marcador de notas"/>
          <p:cNvSpPr>
            <a:spLocks noGrp="1"/>
          </p:cNvSpPr>
          <p:nvPr>
            <p:ph type="body" sz="quarter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endParaRPr lang="es-ES" altLang="es-CO">
              <a:latin typeface="Calibri" pitchFamily="34" charset="0"/>
            </a:endParaRPr>
          </a:p>
        </p:txBody>
      </p:sp>
      <p:sp>
        <p:nvSpPr>
          <p:cNvPr id="49156" name="3 Marcador de número de diapositiva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CAEF67D1-A0CF-49A2-9717-AD000BEA9677}" type="slidenum">
              <a:rPr lang="es-CO" altLang="es-CO" sz="1200">
                <a:solidFill>
                  <a:srgbClr val="000000"/>
                </a:solidFill>
                <a:latin typeface="Calibri" pitchFamily="34" charset="0"/>
                <a:ea typeface="+mn-ea"/>
                <a:cs typeface="+mn-cs"/>
              </a:rPr>
              <a:pPr algn="r" defTabSz="914400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11</a:t>
            </a:fld>
            <a:endParaRPr lang="es-CO" altLang="es-CO" sz="1200">
              <a:solidFill>
                <a:srgbClr val="000000"/>
              </a:solidFill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381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C27DDC7-A14C-4799-81A4-D1403EC7AE04}" type="slidenum">
              <a:rPr lang="en-US" altLang="en-US" sz="1100" smtClean="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rPr>
              <a:pPr/>
              <a:t>15</a:t>
            </a:fld>
            <a:endParaRPr lang="en-US" altLang="en-US" sz="1100">
              <a:solidFill>
                <a:schemeClr val="tx1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401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43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ángulo 2"/>
          <p:cNvSpPr/>
          <p:nvPr userDrawn="1"/>
        </p:nvSpPr>
        <p:spPr>
          <a:xfrm>
            <a:off x="1199456" y="6093296"/>
            <a:ext cx="10992544" cy="764704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4" name="Grupo 3"/>
          <p:cNvGrpSpPr/>
          <p:nvPr userDrawn="1"/>
        </p:nvGrpSpPr>
        <p:grpSpPr>
          <a:xfrm>
            <a:off x="8276701" y="6184319"/>
            <a:ext cx="3651947" cy="557049"/>
            <a:chOff x="3647728" y="5733256"/>
            <a:chExt cx="5828282" cy="889016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93"/>
            <a:stretch/>
          </p:blipFill>
          <p:spPr>
            <a:xfrm>
              <a:off x="8002556" y="5987529"/>
              <a:ext cx="1473454" cy="634743"/>
            </a:xfrm>
            <a:prstGeom prst="rect">
              <a:avLst/>
            </a:prstGeom>
          </p:spPr>
        </p:pic>
        <p:pic>
          <p:nvPicPr>
            <p:cNvPr id="6" name="Imagen 5" descr="--Logo IDEAM-01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7728" y="5733256"/>
              <a:ext cx="1766227" cy="889016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11" t="27791" r="55305" b="15339"/>
            <a:stretch/>
          </p:blipFill>
          <p:spPr>
            <a:xfrm>
              <a:off x="5621083" y="6016426"/>
              <a:ext cx="2114404" cy="6058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8031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020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464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59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918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690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75" r:id="rId3"/>
    <p:sldLayoutId id="2147483668" r:id="rId4"/>
    <p:sldLayoutId id="2147483673" r:id="rId5"/>
    <p:sldLayoutId id="214748367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31.gif"/><Relationship Id="rId3" Type="http://schemas.openxmlformats.org/officeDocument/2006/relationships/image" Target="../media/image21.gif"/><Relationship Id="rId7" Type="http://schemas.openxmlformats.org/officeDocument/2006/relationships/image" Target="../media/image25.gif"/><Relationship Id="rId12" Type="http://schemas.openxmlformats.org/officeDocument/2006/relationships/image" Target="../media/image30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11" Type="http://schemas.openxmlformats.org/officeDocument/2006/relationships/image" Target="../media/image29.gif"/><Relationship Id="rId5" Type="http://schemas.openxmlformats.org/officeDocument/2006/relationships/image" Target="../media/image23.gif"/><Relationship Id="rId10" Type="http://schemas.openxmlformats.org/officeDocument/2006/relationships/image" Target="../media/image28.gif"/><Relationship Id="rId4" Type="http://schemas.openxmlformats.org/officeDocument/2006/relationships/image" Target="../media/image22.gif"/><Relationship Id="rId9" Type="http://schemas.openxmlformats.org/officeDocument/2006/relationships/image" Target="../media/image2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199456" y="5626107"/>
            <a:ext cx="10992544" cy="1231893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93"/>
          <a:stretch/>
        </p:blipFill>
        <p:spPr>
          <a:xfrm>
            <a:off x="8002556" y="5987529"/>
            <a:ext cx="1473454" cy="634743"/>
          </a:xfrm>
          <a:prstGeom prst="rect">
            <a:avLst/>
          </a:prstGeom>
        </p:spPr>
      </p:pic>
      <p:pic>
        <p:nvPicPr>
          <p:cNvPr id="17" name="Imagen 16" descr="--Logo IDEAM-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5733256"/>
            <a:ext cx="1766227" cy="889016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1" t="27791" r="55305" b="15339"/>
          <a:stretch/>
        </p:blipFill>
        <p:spPr>
          <a:xfrm>
            <a:off x="5621083" y="6016426"/>
            <a:ext cx="2114404" cy="605846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2351584" y="2829418"/>
            <a:ext cx="8352928" cy="1474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CO" sz="2280" dirty="0">
                <a:solidFill>
                  <a:srgbClr val="375160"/>
                </a:solidFill>
                <a:latin typeface="Impact" panose="020B0806030902050204" pitchFamily="34" charset="0"/>
              </a:rPr>
              <a:t>CONDICIONES HIDROCLIMÁTICAS ACTUALES</a:t>
            </a:r>
          </a:p>
          <a:p>
            <a:pPr algn="ctr">
              <a:lnSpc>
                <a:spcPct val="90000"/>
              </a:lnSpc>
            </a:pPr>
            <a:r>
              <a:rPr lang="es-CO" sz="3200" dirty="0">
                <a:solidFill>
                  <a:srgbClr val="375160"/>
                </a:solidFill>
                <a:latin typeface="Impact" panose="020B0806030902050204" pitchFamily="34" charset="0"/>
              </a:rPr>
              <a:t>Y PREDICCIÓN CLIMÁTICA PARA</a:t>
            </a:r>
          </a:p>
          <a:p>
            <a:pPr algn="ctr">
              <a:lnSpc>
                <a:spcPct val="90000"/>
              </a:lnSpc>
            </a:pPr>
            <a:r>
              <a:rPr lang="es-CO" sz="4500" dirty="0">
                <a:solidFill>
                  <a:srgbClr val="375160"/>
                </a:solidFill>
                <a:latin typeface="Impact" panose="020B0806030902050204" pitchFamily="34" charset="0"/>
              </a:rPr>
              <a:t>LOS PRÓXIMOS MESES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4414693" y="4299393"/>
            <a:ext cx="452720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4400" dirty="0">
                <a:solidFill>
                  <a:srgbClr val="375160"/>
                </a:solidFill>
                <a:latin typeface="Myriad Pro" panose="020B0503030403020204" pitchFamily="34" charset="0"/>
              </a:rPr>
              <a:t>CNO - 509</a:t>
            </a:r>
          </a:p>
          <a:p>
            <a:pPr algn="ctr"/>
            <a:r>
              <a:rPr lang="es-CO" sz="2400" dirty="0">
                <a:solidFill>
                  <a:srgbClr val="375160"/>
                </a:solidFill>
                <a:latin typeface="Myriad Pro" panose="020B0503030403020204" pitchFamily="34" charset="0"/>
              </a:rPr>
              <a:t> Predicción Climática – MARZO / MAM - 2017 </a:t>
            </a:r>
          </a:p>
        </p:txBody>
      </p:sp>
      <p:cxnSp>
        <p:nvCxnSpPr>
          <p:cNvPr id="12" name="Conector recto 11"/>
          <p:cNvCxnSpPr/>
          <p:nvPr/>
        </p:nvCxnSpPr>
        <p:spPr>
          <a:xfrm>
            <a:off x="1199456" y="4283744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8279696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991544" y="1260258"/>
            <a:ext cx="9289032" cy="4623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Rectángulo 11"/>
          <p:cNvSpPr/>
          <p:nvPr/>
        </p:nvSpPr>
        <p:spPr>
          <a:xfrm>
            <a:off x="5585346" y="786545"/>
            <a:ext cx="1982081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dirty="0" err="1">
                <a:ln w="0"/>
                <a:latin typeface="Impact" panose="020B0806030902050204" pitchFamily="34" charset="0"/>
              </a:rPr>
              <a:t>ATSM</a:t>
            </a:r>
            <a:r>
              <a:rPr lang="es-ES" sz="2200" dirty="0">
                <a:ln w="0"/>
                <a:latin typeface="Impact" panose="020B0806030902050204" pitchFamily="34" charset="0"/>
              </a:rPr>
              <a:t> - SEMANAL</a:t>
            </a:r>
          </a:p>
        </p:txBody>
      </p:sp>
      <p:sp>
        <p:nvSpPr>
          <p:cNvPr id="34" name="Rectángulo 33"/>
          <p:cNvSpPr/>
          <p:nvPr/>
        </p:nvSpPr>
        <p:spPr>
          <a:xfrm>
            <a:off x="1343471" y="492169"/>
            <a:ext cx="10513168" cy="4370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32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SEGUIMIENTO - OCÉANO PACÍFICO TROPICAL</a:t>
            </a:r>
          </a:p>
        </p:txBody>
      </p:sp>
      <p:sp>
        <p:nvSpPr>
          <p:cNvPr id="36" name="Rectángulo 35"/>
          <p:cNvSpPr/>
          <p:nvPr/>
        </p:nvSpPr>
        <p:spPr>
          <a:xfrm>
            <a:off x="1230387" y="4809252"/>
            <a:ext cx="333746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cap="none" spc="0" dirty="0">
                <a:ln w="0"/>
                <a:gradFill>
                  <a:gsLst>
                    <a:gs pos="0">
                      <a:schemeClr val="tx1"/>
                    </a:gs>
                    <a:gs pos="86000">
                      <a:srgbClr val="00B0F0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3</a:t>
            </a:r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9"/>
          <a:stretch/>
        </p:blipFill>
        <p:spPr>
          <a:xfrm>
            <a:off x="2063551" y="1285383"/>
            <a:ext cx="2329888" cy="1591580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3"/>
          <a:stretch/>
        </p:blipFill>
        <p:spPr>
          <a:xfrm>
            <a:off x="2063551" y="2754693"/>
            <a:ext cx="2329887" cy="1620096"/>
          </a:xfrm>
          <a:prstGeom prst="rect">
            <a:avLst/>
          </a:prstGeom>
        </p:spPr>
      </p:pic>
      <p:pic>
        <p:nvPicPr>
          <p:cNvPr id="62" name="Imagen 6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2" b="2017"/>
          <a:stretch/>
        </p:blipFill>
        <p:spPr>
          <a:xfrm>
            <a:off x="2169959" y="4086772"/>
            <a:ext cx="2329888" cy="1675762"/>
          </a:xfrm>
          <a:prstGeom prst="rect">
            <a:avLst/>
          </a:prstGeom>
        </p:spPr>
      </p:pic>
      <p:pic>
        <p:nvPicPr>
          <p:cNvPr id="63" name="Imagen 6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9"/>
          <a:stretch/>
        </p:blipFill>
        <p:spPr>
          <a:xfrm>
            <a:off x="4334990" y="1260258"/>
            <a:ext cx="2322887" cy="1591580"/>
          </a:xfrm>
          <a:prstGeom prst="rect">
            <a:avLst/>
          </a:prstGeom>
        </p:spPr>
      </p:pic>
      <p:pic>
        <p:nvPicPr>
          <p:cNvPr id="64" name="Imagen 6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3"/>
          <a:stretch/>
        </p:blipFill>
        <p:spPr>
          <a:xfrm>
            <a:off x="4327990" y="2794061"/>
            <a:ext cx="2329887" cy="1545996"/>
          </a:xfrm>
          <a:prstGeom prst="rect">
            <a:avLst/>
          </a:prstGeom>
        </p:spPr>
      </p:pic>
      <p:pic>
        <p:nvPicPr>
          <p:cNvPr id="65" name="Picture 2" descr="Temperatura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3"/>
          <a:stretch/>
        </p:blipFill>
        <p:spPr bwMode="auto">
          <a:xfrm>
            <a:off x="4334989" y="4208489"/>
            <a:ext cx="2329886" cy="170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Imagen 6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6"/>
          <a:stretch/>
        </p:blipFill>
        <p:spPr>
          <a:xfrm>
            <a:off x="6600056" y="1268760"/>
            <a:ext cx="2318546" cy="1576406"/>
          </a:xfrm>
          <a:prstGeom prst="rect">
            <a:avLst/>
          </a:prstGeom>
        </p:spPr>
      </p:pic>
      <p:pic>
        <p:nvPicPr>
          <p:cNvPr id="67" name="Imagen 6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8"/>
          <a:stretch/>
        </p:blipFill>
        <p:spPr>
          <a:xfrm>
            <a:off x="6615978" y="2794061"/>
            <a:ext cx="2314689" cy="1539403"/>
          </a:xfrm>
          <a:prstGeom prst="rect">
            <a:avLst/>
          </a:prstGeom>
        </p:spPr>
      </p:pic>
      <p:pic>
        <p:nvPicPr>
          <p:cNvPr id="68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0"/>
          <a:stretch/>
        </p:blipFill>
        <p:spPr bwMode="auto">
          <a:xfrm>
            <a:off x="6600055" y="4189066"/>
            <a:ext cx="2318547" cy="171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Rectángulo 68"/>
          <p:cNvSpPr/>
          <p:nvPr/>
        </p:nvSpPr>
        <p:spPr>
          <a:xfrm flipH="1">
            <a:off x="2277578" y="5808684"/>
            <a:ext cx="1963864" cy="3231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500" dirty="0">
                <a:ln w="0"/>
                <a:solidFill>
                  <a:srgbClr val="FF0000"/>
                </a:solidFill>
                <a:latin typeface="Impact" panose="020B0806030902050204" pitchFamily="34" charset="0"/>
              </a:rPr>
              <a:t>Noviembre - 2016</a:t>
            </a:r>
          </a:p>
        </p:txBody>
      </p:sp>
      <p:sp>
        <p:nvSpPr>
          <p:cNvPr id="70" name="Rectángulo 69"/>
          <p:cNvSpPr/>
          <p:nvPr/>
        </p:nvSpPr>
        <p:spPr>
          <a:xfrm flipH="1">
            <a:off x="4546620" y="5805265"/>
            <a:ext cx="1963864" cy="3231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500" dirty="0">
                <a:ln w="0"/>
                <a:solidFill>
                  <a:srgbClr val="FF0000"/>
                </a:solidFill>
                <a:latin typeface="Impact" panose="020B0806030902050204" pitchFamily="34" charset="0"/>
              </a:rPr>
              <a:t>Diciembre - 2016</a:t>
            </a:r>
          </a:p>
        </p:txBody>
      </p:sp>
      <p:sp>
        <p:nvSpPr>
          <p:cNvPr id="71" name="Rectángulo 70"/>
          <p:cNvSpPr/>
          <p:nvPr/>
        </p:nvSpPr>
        <p:spPr>
          <a:xfrm flipH="1">
            <a:off x="6772967" y="5805264"/>
            <a:ext cx="1963864" cy="3231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500" dirty="0">
                <a:ln w="0"/>
                <a:solidFill>
                  <a:srgbClr val="FF0000"/>
                </a:solidFill>
                <a:latin typeface="Impact" panose="020B0806030902050204" pitchFamily="34" charset="0"/>
              </a:rPr>
              <a:t>Enero - 2017</a:t>
            </a:r>
          </a:p>
        </p:txBody>
      </p:sp>
      <p:sp>
        <p:nvSpPr>
          <p:cNvPr id="72" name="Rectángulo 71"/>
          <p:cNvSpPr/>
          <p:nvPr/>
        </p:nvSpPr>
        <p:spPr>
          <a:xfrm>
            <a:off x="2220228" y="1522868"/>
            <a:ext cx="292067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cap="none" spc="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73" name="Rectángulo 72"/>
          <p:cNvSpPr/>
          <p:nvPr/>
        </p:nvSpPr>
        <p:spPr>
          <a:xfrm>
            <a:off x="2217346" y="3029325"/>
            <a:ext cx="335348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cap="none" spc="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74" name="Rectángulo 73"/>
          <p:cNvSpPr/>
          <p:nvPr/>
        </p:nvSpPr>
        <p:spPr>
          <a:xfrm>
            <a:off x="2199389" y="4512709"/>
            <a:ext cx="333746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cap="none" spc="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75" name="Rectángulo 74"/>
          <p:cNvSpPr/>
          <p:nvPr/>
        </p:nvSpPr>
        <p:spPr>
          <a:xfrm>
            <a:off x="4539566" y="1511021"/>
            <a:ext cx="335348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4</a:t>
            </a:r>
            <a:endParaRPr lang="es-ES" sz="220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sp>
        <p:nvSpPr>
          <p:cNvPr id="76" name="Rectángulo 75"/>
          <p:cNvSpPr/>
          <p:nvPr/>
        </p:nvSpPr>
        <p:spPr>
          <a:xfrm>
            <a:off x="4539566" y="3024490"/>
            <a:ext cx="335348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5</a:t>
            </a:r>
            <a:endParaRPr lang="es-ES" sz="220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sp>
        <p:nvSpPr>
          <p:cNvPr id="77" name="Rectángulo 76"/>
          <p:cNvSpPr/>
          <p:nvPr/>
        </p:nvSpPr>
        <p:spPr>
          <a:xfrm>
            <a:off x="4559968" y="4512709"/>
            <a:ext cx="336952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6</a:t>
            </a:r>
            <a:endParaRPr lang="es-ES" sz="220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sp>
        <p:nvSpPr>
          <p:cNvPr id="78" name="Rectángulo 77"/>
          <p:cNvSpPr/>
          <p:nvPr/>
        </p:nvSpPr>
        <p:spPr>
          <a:xfrm>
            <a:off x="6829509" y="1481032"/>
            <a:ext cx="295273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7</a:t>
            </a:r>
            <a:endParaRPr lang="es-ES" sz="220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sp>
        <p:nvSpPr>
          <p:cNvPr id="79" name="Rectángulo 78"/>
          <p:cNvSpPr/>
          <p:nvPr/>
        </p:nvSpPr>
        <p:spPr>
          <a:xfrm>
            <a:off x="6833836" y="2939434"/>
            <a:ext cx="335348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8</a:t>
            </a:r>
            <a:endParaRPr lang="es-ES" sz="220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sp>
        <p:nvSpPr>
          <p:cNvPr id="80" name="Rectángulo 79"/>
          <p:cNvSpPr/>
          <p:nvPr/>
        </p:nvSpPr>
        <p:spPr>
          <a:xfrm>
            <a:off x="6832233" y="4437583"/>
            <a:ext cx="336951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9</a:t>
            </a:r>
            <a:endParaRPr lang="es-ES" sz="220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pic>
        <p:nvPicPr>
          <p:cNvPr id="81" name="Imagen 8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5" b="6260"/>
          <a:stretch/>
        </p:blipFill>
        <p:spPr>
          <a:xfrm>
            <a:off x="8907514" y="1290332"/>
            <a:ext cx="2318400" cy="1475975"/>
          </a:xfrm>
          <a:prstGeom prst="rect">
            <a:avLst/>
          </a:prstGeom>
        </p:spPr>
      </p:pic>
      <p:sp>
        <p:nvSpPr>
          <p:cNvPr id="82" name="Rectángulo 81"/>
          <p:cNvSpPr/>
          <p:nvPr/>
        </p:nvSpPr>
        <p:spPr>
          <a:xfrm>
            <a:off x="9079820" y="1439880"/>
            <a:ext cx="442750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10</a:t>
            </a:r>
            <a:endParaRPr lang="es-ES" sz="220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sp>
        <p:nvSpPr>
          <p:cNvPr id="83" name="Rectángulo 82"/>
          <p:cNvSpPr/>
          <p:nvPr/>
        </p:nvSpPr>
        <p:spPr>
          <a:xfrm flipH="1">
            <a:off x="9026694" y="5805264"/>
            <a:ext cx="1963864" cy="3231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500" dirty="0">
                <a:ln w="0"/>
                <a:solidFill>
                  <a:srgbClr val="FF0000"/>
                </a:solidFill>
                <a:latin typeface="Impact" panose="020B0806030902050204" pitchFamily="34" charset="0"/>
              </a:rPr>
              <a:t>Febrero - 2017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0" b="3665"/>
          <a:stretch/>
        </p:blipFill>
        <p:spPr>
          <a:xfrm>
            <a:off x="8910863" y="2794061"/>
            <a:ext cx="2318400" cy="1511649"/>
          </a:xfrm>
          <a:prstGeom prst="rect">
            <a:avLst/>
          </a:prstGeom>
        </p:spPr>
      </p:pic>
      <p:sp>
        <p:nvSpPr>
          <p:cNvPr id="84" name="Rectángulo 83"/>
          <p:cNvSpPr/>
          <p:nvPr/>
        </p:nvSpPr>
        <p:spPr>
          <a:xfrm>
            <a:off x="9112819" y="2939434"/>
            <a:ext cx="399468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11</a:t>
            </a:r>
            <a:endParaRPr lang="es-ES" sz="2200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98"/>
          <a:stretch/>
        </p:blipFill>
        <p:spPr>
          <a:xfrm>
            <a:off x="8866513" y="3997623"/>
            <a:ext cx="2359401" cy="183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29790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2" t="5000" r="8630" b="10834"/>
          <a:stretch>
            <a:fillRect/>
          </a:stretch>
        </p:blipFill>
        <p:spPr bwMode="auto">
          <a:xfrm>
            <a:off x="1736350" y="949386"/>
            <a:ext cx="4175228" cy="52879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8398876" y="2936749"/>
            <a:ext cx="2124270" cy="116724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3000">
                <a:srgbClr val="21D6E0"/>
              </a:gs>
              <a:gs pos="100000">
                <a:schemeClr val="bg1"/>
              </a:gs>
              <a:gs pos="100000">
                <a:srgbClr val="005CBF"/>
              </a:gs>
            </a:gsLst>
            <a:lin ang="5400000"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 wrap="square">
            <a:spAutoFit/>
          </a:bodyPr>
          <a:lstStyle/>
          <a:p>
            <a:pPr algn="ctr" defTabSz="829452">
              <a:spcBef>
                <a:spcPct val="50000"/>
              </a:spcBef>
            </a:pPr>
            <a:r>
              <a:rPr lang="es-CO" altLang="es-CO" sz="1270" b="1" dirty="0">
                <a:solidFill>
                  <a:srgbClr val="000000"/>
                </a:solidFill>
                <a:latin typeface="Times" panose="02020603060405020304" pitchFamily="18" charset="0"/>
                <a:cs typeface="Times New Roman" pitchFamily="18" charset="0"/>
              </a:rPr>
              <a:t>Niño 4	</a:t>
            </a:r>
            <a:r>
              <a:rPr lang="es-CO" altLang="es-CO" sz="1270" b="1" dirty="0">
                <a:latin typeface="Times" panose="02020603060405020304" pitchFamily="18" charset="0"/>
                <a:cs typeface="Times New Roman" pitchFamily="18" charset="0"/>
              </a:rPr>
              <a:t>0.0°C</a:t>
            </a:r>
            <a:r>
              <a:rPr lang="es-CO" altLang="es-CO" sz="1270" b="1" dirty="0">
                <a:solidFill>
                  <a:srgbClr val="0070C0"/>
                </a:solidFill>
                <a:latin typeface="Times" panose="02020603060405020304" pitchFamily="18" charset="0"/>
                <a:cs typeface="Times New Roman" pitchFamily="18" charset="0"/>
              </a:rPr>
              <a:t> </a:t>
            </a:r>
            <a:r>
              <a:rPr lang="es-CO" altLang="es-CO" sz="1270" dirty="0">
                <a:latin typeface="Times" panose="02020603060405020304" pitchFamily="18" charset="0"/>
                <a:cs typeface="Times New Roman" pitchFamily="18" charset="0"/>
              </a:rPr>
              <a:t>-</a:t>
            </a:r>
            <a:r>
              <a:rPr lang="es-CO" altLang="es-CO" sz="1270" b="1" dirty="0">
                <a:solidFill>
                  <a:srgbClr val="FF0000"/>
                </a:solidFill>
                <a:latin typeface="Times" panose="02020603060405020304" pitchFamily="18" charset="0"/>
                <a:cs typeface="Times New Roman" pitchFamily="18" charset="0"/>
              </a:rPr>
              <a:t> </a:t>
            </a:r>
            <a:r>
              <a:rPr lang="es-CO" altLang="es-CO" sz="1270" b="1" dirty="0">
                <a:solidFill>
                  <a:srgbClr val="278ACA"/>
                </a:solidFill>
                <a:latin typeface="Times" panose="02020603060405020304" pitchFamily="18" charset="0"/>
                <a:cs typeface="Times New Roman" pitchFamily="18" charset="0"/>
              </a:rPr>
              <a:t>-</a:t>
            </a:r>
            <a:r>
              <a:rPr lang="es-CO" altLang="es-CO" sz="1270" b="1" dirty="0">
                <a:solidFill>
                  <a:srgbClr val="0070C0"/>
                </a:solidFill>
                <a:latin typeface="Times" panose="02020603060405020304" pitchFamily="18" charset="0"/>
                <a:cs typeface="Times New Roman" pitchFamily="18" charset="0"/>
              </a:rPr>
              <a:t>0.1°C</a:t>
            </a:r>
          </a:p>
          <a:p>
            <a:pPr algn="ctr" defTabSz="829452">
              <a:spcBef>
                <a:spcPct val="50000"/>
              </a:spcBef>
            </a:pPr>
            <a:r>
              <a:rPr lang="es-CO" altLang="es-CO" sz="1270" b="1" dirty="0">
                <a:solidFill>
                  <a:prstClr val="black"/>
                </a:solidFill>
                <a:latin typeface="Times" panose="02020603060405020304" pitchFamily="18" charset="0"/>
                <a:cs typeface="Times New Roman" pitchFamily="18" charset="0"/>
              </a:rPr>
              <a:t>Niño 3.4	</a:t>
            </a:r>
            <a:r>
              <a:rPr lang="es-CO" altLang="es-CO" sz="1270" b="1" dirty="0">
                <a:latin typeface="Times" panose="02020603060405020304" pitchFamily="18" charset="0"/>
                <a:cs typeface="Times New Roman" pitchFamily="18" charset="0"/>
              </a:rPr>
              <a:t>0.2°C</a:t>
            </a:r>
            <a:r>
              <a:rPr lang="es-CO" altLang="es-CO" sz="1270" b="1" dirty="0">
                <a:solidFill>
                  <a:srgbClr val="0070C0"/>
                </a:solidFill>
                <a:latin typeface="Times" panose="02020603060405020304" pitchFamily="18" charset="0"/>
                <a:cs typeface="Times New Roman" pitchFamily="18" charset="0"/>
              </a:rPr>
              <a:t> </a:t>
            </a:r>
            <a:r>
              <a:rPr lang="es-CO" altLang="es-CO" sz="1270" dirty="0">
                <a:latin typeface="Times" panose="02020603060405020304" pitchFamily="18" charset="0"/>
                <a:cs typeface="Times New Roman" pitchFamily="18" charset="0"/>
              </a:rPr>
              <a:t>-</a:t>
            </a:r>
            <a:r>
              <a:rPr lang="es-CO" altLang="es-CO" sz="1270" b="1" dirty="0">
                <a:solidFill>
                  <a:srgbClr val="0070C0"/>
                </a:solidFill>
                <a:latin typeface="Times" panose="02020603060405020304" pitchFamily="18" charset="0"/>
                <a:cs typeface="Times New Roman" pitchFamily="18" charset="0"/>
              </a:rPr>
              <a:t> </a:t>
            </a:r>
            <a:r>
              <a:rPr lang="es-CO" altLang="es-CO" sz="1270" b="1" dirty="0">
                <a:latin typeface="Times" panose="02020603060405020304" pitchFamily="18" charset="0"/>
                <a:cs typeface="Times New Roman" pitchFamily="18" charset="0"/>
              </a:rPr>
              <a:t>0.3°C</a:t>
            </a:r>
          </a:p>
          <a:p>
            <a:pPr algn="ctr" defTabSz="829452">
              <a:spcBef>
                <a:spcPct val="50000"/>
              </a:spcBef>
            </a:pPr>
            <a:r>
              <a:rPr lang="es-CO" altLang="es-CO" sz="1270" b="1" dirty="0">
                <a:solidFill>
                  <a:prstClr val="black"/>
                </a:solidFill>
                <a:latin typeface="Times" panose="02020603060405020304" pitchFamily="18" charset="0"/>
                <a:cs typeface="Times New Roman" pitchFamily="18" charset="0"/>
              </a:rPr>
              <a:t>Niño 3	</a:t>
            </a:r>
            <a:r>
              <a:rPr lang="es-CO" altLang="es-CO" sz="1270" b="1" dirty="0">
                <a:solidFill>
                  <a:srgbClr val="FF0000"/>
                </a:solidFill>
                <a:latin typeface="Times" panose="02020603060405020304" pitchFamily="18" charset="0"/>
                <a:cs typeface="Times New Roman" pitchFamily="18" charset="0"/>
              </a:rPr>
              <a:t>0.7°C</a:t>
            </a:r>
            <a:r>
              <a:rPr lang="es-CO" altLang="es-CO" sz="1270" b="1" dirty="0">
                <a:solidFill>
                  <a:srgbClr val="0070C0"/>
                </a:solidFill>
                <a:latin typeface="Times" panose="02020603060405020304" pitchFamily="18" charset="0"/>
                <a:cs typeface="Times New Roman" pitchFamily="18" charset="0"/>
              </a:rPr>
              <a:t> </a:t>
            </a:r>
            <a:r>
              <a:rPr lang="es-CO" altLang="es-CO" sz="1270" dirty="0">
                <a:latin typeface="Times" panose="02020603060405020304" pitchFamily="18" charset="0"/>
                <a:cs typeface="Times New Roman" pitchFamily="18" charset="0"/>
              </a:rPr>
              <a:t>-</a:t>
            </a:r>
            <a:r>
              <a:rPr lang="es-CO" altLang="es-CO" sz="1270" b="1" dirty="0">
                <a:solidFill>
                  <a:srgbClr val="0066FF"/>
                </a:solidFill>
                <a:latin typeface="Times" panose="02020603060405020304" pitchFamily="18" charset="0"/>
                <a:cs typeface="Times New Roman" pitchFamily="18" charset="0"/>
              </a:rPr>
              <a:t> </a:t>
            </a:r>
            <a:r>
              <a:rPr lang="es-CO" altLang="es-CO" sz="1270" b="1" dirty="0">
                <a:solidFill>
                  <a:srgbClr val="FF0000"/>
                </a:solidFill>
                <a:latin typeface="Times" panose="02020603060405020304" pitchFamily="18" charset="0"/>
                <a:cs typeface="Times New Roman" pitchFamily="18" charset="0"/>
              </a:rPr>
              <a:t>0.7°C</a:t>
            </a:r>
            <a:r>
              <a:rPr lang="es-CO" altLang="es-CO" sz="1270" b="1" dirty="0">
                <a:solidFill>
                  <a:srgbClr val="0070C0"/>
                </a:solidFill>
                <a:latin typeface="Times" panose="02020603060405020304" pitchFamily="18" charset="0"/>
                <a:cs typeface="Times New Roman" pitchFamily="18" charset="0"/>
              </a:rPr>
              <a:t> </a:t>
            </a:r>
            <a:endParaRPr lang="es-CO" altLang="es-CO" sz="1270" b="1" dirty="0">
              <a:solidFill>
                <a:srgbClr val="0066FF"/>
              </a:solidFill>
              <a:latin typeface="Times" panose="02020603060405020304" pitchFamily="18" charset="0"/>
              <a:cs typeface="Times New Roman" pitchFamily="18" charset="0"/>
            </a:endParaRPr>
          </a:p>
          <a:p>
            <a:pPr algn="ctr" defTabSz="829452">
              <a:spcBef>
                <a:spcPct val="50000"/>
              </a:spcBef>
            </a:pPr>
            <a:r>
              <a:rPr lang="es-CO" altLang="es-CO" sz="1270" b="1" dirty="0">
                <a:solidFill>
                  <a:prstClr val="black"/>
                </a:solidFill>
                <a:latin typeface="Times" panose="02020603060405020304" pitchFamily="18" charset="0"/>
                <a:cs typeface="Times New Roman" pitchFamily="18" charset="0"/>
              </a:rPr>
              <a:t>Niño 1+2	</a:t>
            </a:r>
            <a:r>
              <a:rPr lang="es-CO" altLang="es-CO" sz="1270" b="1" dirty="0">
                <a:solidFill>
                  <a:srgbClr val="FF0000"/>
                </a:solidFill>
                <a:latin typeface="Times" panose="02020603060405020304" pitchFamily="18" charset="0"/>
                <a:cs typeface="Times New Roman" pitchFamily="18" charset="0"/>
              </a:rPr>
              <a:t>1.6°C</a:t>
            </a:r>
            <a:r>
              <a:rPr lang="es-CO" altLang="es-CO" sz="1270" b="1" dirty="0">
                <a:latin typeface="Times" panose="02020603060405020304" pitchFamily="18" charset="0"/>
                <a:cs typeface="Times New Roman" pitchFamily="18" charset="0"/>
              </a:rPr>
              <a:t> </a:t>
            </a:r>
            <a:r>
              <a:rPr lang="es-CO" altLang="es-CO" sz="1270" dirty="0">
                <a:latin typeface="Times" panose="02020603060405020304" pitchFamily="18" charset="0"/>
                <a:cs typeface="Times New Roman" pitchFamily="18" charset="0"/>
              </a:rPr>
              <a:t>-</a:t>
            </a:r>
            <a:r>
              <a:rPr lang="es-CO" altLang="es-CO" sz="1270" b="1" dirty="0">
                <a:latin typeface="Times" panose="02020603060405020304" pitchFamily="18" charset="0"/>
                <a:cs typeface="Times New Roman" pitchFamily="18" charset="0"/>
              </a:rPr>
              <a:t> </a:t>
            </a:r>
            <a:r>
              <a:rPr lang="es-CO" altLang="es-CO" sz="1270" b="1" dirty="0">
                <a:solidFill>
                  <a:srgbClr val="FF0000"/>
                </a:solidFill>
                <a:latin typeface="Times" panose="02020603060405020304" pitchFamily="18" charset="0"/>
                <a:cs typeface="Times New Roman" pitchFamily="18" charset="0"/>
              </a:rPr>
              <a:t>2.3°C</a:t>
            </a:r>
          </a:p>
        </p:txBody>
      </p:sp>
      <p:sp>
        <p:nvSpPr>
          <p:cNvPr id="3" name="2 Rectángulo"/>
          <p:cNvSpPr/>
          <p:nvPr/>
        </p:nvSpPr>
        <p:spPr bwMode="auto">
          <a:xfrm>
            <a:off x="6498127" y="1158413"/>
            <a:ext cx="3434400" cy="139514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endParaRPr lang="es-ES">
              <a:solidFill>
                <a:prstClr val="white"/>
              </a:solidFill>
              <a:latin typeface="Arial" charset="0"/>
            </a:endParaRPr>
          </a:p>
        </p:txBody>
      </p:sp>
      <p:cxnSp>
        <p:nvCxnSpPr>
          <p:cNvPr id="5" name="4 Conector recto"/>
          <p:cNvCxnSpPr/>
          <p:nvPr/>
        </p:nvCxnSpPr>
        <p:spPr bwMode="auto">
          <a:xfrm>
            <a:off x="6960096" y="1171553"/>
            <a:ext cx="0" cy="4688370"/>
          </a:xfrm>
          <a:prstGeom prst="line">
            <a:avLst/>
          </a:prstGeom>
          <a:ln w="28575">
            <a:solidFill>
              <a:srgbClr val="375160"/>
            </a:solidFill>
            <a:headEnd type="oval" w="med" len="med"/>
            <a:tailEnd type="oval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Rectángulo redondeado 10"/>
          <p:cNvSpPr/>
          <p:nvPr/>
        </p:nvSpPr>
        <p:spPr>
          <a:xfrm>
            <a:off x="5543494" y="835938"/>
            <a:ext cx="510976" cy="5672414"/>
          </a:xfrm>
          <a:prstGeom prst="roundRect">
            <a:avLst/>
          </a:prstGeom>
          <a:solidFill>
            <a:schemeClr val="bg1">
              <a:lumMod val="75000"/>
              <a:alpha val="40000"/>
            </a:schemeClr>
          </a:solidFill>
          <a:ln w="31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9124" y="919554"/>
            <a:ext cx="2953883" cy="175373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2815" y="4169225"/>
            <a:ext cx="2991934" cy="1816000"/>
          </a:xfrm>
          <a:prstGeom prst="rect">
            <a:avLst/>
          </a:prstGeom>
        </p:spPr>
      </p:pic>
      <p:sp>
        <p:nvSpPr>
          <p:cNvPr id="6" name="Rectángulo redondeado 5"/>
          <p:cNvSpPr/>
          <p:nvPr/>
        </p:nvSpPr>
        <p:spPr>
          <a:xfrm>
            <a:off x="1950122" y="2972182"/>
            <a:ext cx="3812472" cy="252000"/>
          </a:xfrm>
          <a:prstGeom prst="roundRect">
            <a:avLst/>
          </a:prstGeom>
          <a:solidFill>
            <a:srgbClr val="20EC81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9 CuadroTexto"/>
          <p:cNvSpPr txBox="1"/>
          <p:nvPr/>
        </p:nvSpPr>
        <p:spPr>
          <a:xfrm>
            <a:off x="2995797" y="2936749"/>
            <a:ext cx="172112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29452">
              <a:defRPr/>
            </a:pPr>
            <a:r>
              <a:rPr lang="es-E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/>
              </a:rPr>
              <a:t>Umbral de neutralidad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8221855" y="2673284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>
                <a:latin typeface="Impact" panose="020B0806030902050204" pitchFamily="34" charset="0"/>
              </a:rPr>
              <a:t>Anomalía TSM – Última Semana</a:t>
            </a:r>
          </a:p>
        </p:txBody>
      </p:sp>
      <p:sp>
        <p:nvSpPr>
          <p:cNvPr id="21" name="Rectángulo redondeado 20"/>
          <p:cNvSpPr/>
          <p:nvPr/>
        </p:nvSpPr>
        <p:spPr>
          <a:xfrm>
            <a:off x="7929980" y="5158072"/>
            <a:ext cx="2892170" cy="216023"/>
          </a:xfrm>
          <a:prstGeom prst="roundRect">
            <a:avLst/>
          </a:prstGeom>
          <a:solidFill>
            <a:srgbClr val="92D05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Rectángulo redondeado 13"/>
          <p:cNvSpPr/>
          <p:nvPr/>
        </p:nvSpPr>
        <p:spPr>
          <a:xfrm>
            <a:off x="8221855" y="1809506"/>
            <a:ext cx="2785802" cy="312813"/>
          </a:xfrm>
          <a:prstGeom prst="roundRect">
            <a:avLst/>
          </a:prstGeom>
          <a:solidFill>
            <a:schemeClr val="bg1">
              <a:lumMod val="75000"/>
              <a:alpha val="40000"/>
            </a:schemeClr>
          </a:solidFill>
          <a:ln w="31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Rectángulo redondeado 15"/>
          <p:cNvSpPr/>
          <p:nvPr/>
        </p:nvSpPr>
        <p:spPr>
          <a:xfrm>
            <a:off x="8036348" y="2357184"/>
            <a:ext cx="2785802" cy="312813"/>
          </a:xfrm>
          <a:prstGeom prst="roundRect">
            <a:avLst/>
          </a:prstGeom>
          <a:solidFill>
            <a:schemeClr val="bg1">
              <a:lumMod val="75000"/>
              <a:alpha val="40000"/>
            </a:schemeClr>
          </a:solidFill>
          <a:ln w="31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Rectángulo 18"/>
          <p:cNvSpPr/>
          <p:nvPr/>
        </p:nvSpPr>
        <p:spPr>
          <a:xfrm>
            <a:off x="1901274" y="415993"/>
            <a:ext cx="9036681" cy="4452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32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SEGUIMIENTO - OCÉANO PACÍFICO TROPICAL</a:t>
            </a:r>
          </a:p>
        </p:txBody>
      </p:sp>
    </p:spTree>
    <p:extLst>
      <p:ext uri="{BB962C8B-B14F-4D97-AF65-F5344CB8AC3E}">
        <p14:creationId xmlns:p14="http://schemas.microsoft.com/office/powerpoint/2010/main" val="1788727151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412682" y="1485974"/>
            <a:ext cx="37444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829452"/>
            <a:r>
              <a:rPr lang="es-ES" altLang="es-CO" sz="2400" dirty="0">
                <a:ln w="0"/>
                <a:latin typeface="Impact" panose="020B0806030902050204" pitchFamily="34" charset="0"/>
              </a:rPr>
              <a:t>ANOMALÍA TsSM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2083406" y="461384"/>
            <a:ext cx="9036681" cy="4370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32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SEGUIMIENTO - OCÉANO PACÍFICO TROPICAL</a:t>
            </a:r>
          </a:p>
        </p:txBody>
      </p:sp>
      <p:sp>
        <p:nvSpPr>
          <p:cNvPr id="3" name="Rectángulo redondeado 2"/>
          <p:cNvSpPr/>
          <p:nvPr/>
        </p:nvSpPr>
        <p:spPr>
          <a:xfrm>
            <a:off x="1415480" y="980728"/>
            <a:ext cx="4752528" cy="5616624"/>
          </a:xfrm>
          <a:prstGeom prst="roundRect">
            <a:avLst/>
          </a:prstGeom>
          <a:solidFill>
            <a:srgbClr val="85B98B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" name="Pictur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" t="1666" r="2158" b="10001"/>
          <a:stretch>
            <a:fillRect/>
          </a:stretch>
        </p:blipFill>
        <p:spPr bwMode="auto">
          <a:xfrm>
            <a:off x="1847528" y="1268760"/>
            <a:ext cx="3960440" cy="5040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Equatorial Pacific Temperature Depth Anomaly Anim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1947639"/>
            <a:ext cx="4536504" cy="340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232237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redondeado 13"/>
          <p:cNvSpPr/>
          <p:nvPr/>
        </p:nvSpPr>
        <p:spPr>
          <a:xfrm>
            <a:off x="1631504" y="1052736"/>
            <a:ext cx="4752528" cy="5397646"/>
          </a:xfrm>
          <a:prstGeom prst="roundRect">
            <a:avLst/>
          </a:prstGeom>
          <a:solidFill>
            <a:srgbClr val="85B98B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7320136" y="1772816"/>
            <a:ext cx="39483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</a:pPr>
            <a:r>
              <a:rPr lang="es-ES" altLang="es-CO" sz="2000" dirty="0">
                <a:ln w="0"/>
                <a:solidFill>
                  <a:srgbClr val="85B98B"/>
                </a:solidFill>
                <a:latin typeface="Impact" panose="020B0806030902050204" pitchFamily="34" charset="0"/>
                <a:ea typeface="+mn-ea"/>
                <a:cs typeface="+mn-cs"/>
              </a:rPr>
              <a:t>Anomalía del Viento Zonal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1981792" y="470761"/>
            <a:ext cx="9036681" cy="4370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32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SEGUIMIENTO - OCÉANO PACÍFICO TROPICAL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7062081" y="2348880"/>
            <a:ext cx="44644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>
                <a:solidFill>
                  <a:srgbClr val="375160"/>
                </a:solidFill>
                <a:latin typeface="Myriad Pro" panose="020B0503030403020204" pitchFamily="34" charset="0"/>
              </a:rPr>
              <a:t>No se evidencia acople atmosférico – Fenómeno La Niña.</a:t>
            </a:r>
          </a:p>
          <a:p>
            <a:pPr algn="ctr"/>
            <a:endParaRPr lang="es-CO" sz="1600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 algn="ctr"/>
            <a:r>
              <a:rPr lang="es-CO" sz="1600" dirty="0">
                <a:solidFill>
                  <a:srgbClr val="375160"/>
                </a:solidFill>
                <a:latin typeface="Myriad Pro" panose="020B0503030403020204" pitchFamily="34" charset="0"/>
              </a:rPr>
              <a:t>Se presenta una alternancia entre las orientaciones este y oeste. </a:t>
            </a:r>
          </a:p>
          <a:p>
            <a:pPr algn="ctr"/>
            <a:endParaRPr lang="es-CO" sz="1600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 marL="342900" indent="-342900" algn="ctr">
              <a:buAutoNum type="arabicPeriod"/>
            </a:pPr>
            <a:r>
              <a:rPr lang="es-CO" sz="1600" b="1" dirty="0">
                <a:solidFill>
                  <a:srgbClr val="375160"/>
                </a:solidFill>
                <a:latin typeface="Myriad Pro" panose="020B0503030403020204" pitchFamily="34" charset="0"/>
              </a:rPr>
              <a:t>Predominio del flujo del oeste al oriente de la cuenca.</a:t>
            </a:r>
          </a:p>
          <a:p>
            <a:pPr marL="342900" indent="-342900" algn="ctr">
              <a:buAutoNum type="arabicPeriod"/>
            </a:pPr>
            <a:r>
              <a:rPr lang="es-CO" sz="1600" b="1" dirty="0">
                <a:solidFill>
                  <a:srgbClr val="375160"/>
                </a:solidFill>
                <a:latin typeface="Myriad Pro" panose="020B0503030403020204" pitchFamily="34" charset="0"/>
              </a:rPr>
              <a:t>Predominio del flujo del este en el centro-occidente de la cuenca</a:t>
            </a:r>
          </a:p>
        </p:txBody>
      </p:sp>
      <p:pic>
        <p:nvPicPr>
          <p:cNvPr id="7" name="Pictur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b="20000"/>
          <a:stretch>
            <a:fillRect/>
          </a:stretch>
        </p:blipFill>
        <p:spPr bwMode="auto">
          <a:xfrm>
            <a:off x="1802154" y="1268760"/>
            <a:ext cx="4392488" cy="4896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4599285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1055440" y="2172606"/>
            <a:ext cx="10208936" cy="5844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4400" dirty="0">
                <a:ln w="0"/>
                <a:solidFill>
                  <a:srgbClr val="375160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VERSIONES </a:t>
            </a:r>
            <a:r>
              <a:rPr lang="es-ES" sz="4400" dirty="0" err="1">
                <a:ln w="0"/>
                <a:solidFill>
                  <a:srgbClr val="375160"/>
                </a:solidFill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ONI</a:t>
            </a:r>
            <a:endParaRPr lang="es-ES" sz="4400" dirty="0">
              <a:ln w="0"/>
              <a:solidFill>
                <a:srgbClr val="375160"/>
              </a:solidFill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cxnSp>
        <p:nvCxnSpPr>
          <p:cNvPr id="9" name="4 Conector recto"/>
          <p:cNvCxnSpPr/>
          <p:nvPr/>
        </p:nvCxnSpPr>
        <p:spPr bwMode="auto">
          <a:xfrm flipH="1">
            <a:off x="1559496" y="4653136"/>
            <a:ext cx="10208936" cy="0"/>
          </a:xfrm>
          <a:prstGeom prst="line">
            <a:avLst/>
          </a:prstGeom>
          <a:ln>
            <a:headEnd type="oval" w="med" len="med"/>
            <a:tailEnd type="oval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4 Conector recto"/>
          <p:cNvCxnSpPr/>
          <p:nvPr/>
        </p:nvCxnSpPr>
        <p:spPr bwMode="auto">
          <a:xfrm flipH="1">
            <a:off x="1559496" y="2765895"/>
            <a:ext cx="10208936" cy="0"/>
          </a:xfrm>
          <a:prstGeom prst="line">
            <a:avLst/>
          </a:prstGeom>
          <a:ln>
            <a:headEnd type="oval" w="med" len="med"/>
            <a:tailEnd type="oval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3084896" y="4755647"/>
            <a:ext cx="2084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rgbClr val="375160"/>
                </a:solidFill>
                <a:latin typeface="Myriad Pro" panose="020B0503030403020204" pitchFamily="34" charset="0"/>
              </a:rPr>
              <a:t>ERSST.V3B </a:t>
            </a:r>
            <a:r>
              <a:rPr lang="es-CO" b="1" dirty="0" err="1">
                <a:solidFill>
                  <a:srgbClr val="375160"/>
                </a:solidFill>
                <a:latin typeface="Myriad Pro" panose="020B0503030403020204" pitchFamily="34" charset="0"/>
              </a:rPr>
              <a:t>SST</a:t>
            </a:r>
            <a:r>
              <a:rPr lang="es-CO" b="1" dirty="0">
                <a:solidFill>
                  <a:srgbClr val="375160"/>
                </a:solidFill>
                <a:latin typeface="Myriad Pro" panose="020B0503030403020204" pitchFamily="34" charset="0"/>
              </a:rPr>
              <a:t> 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8259237" y="4787860"/>
            <a:ext cx="2084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rgbClr val="375160"/>
                </a:solidFill>
                <a:latin typeface="Myriad Pro" panose="020B0503030403020204" pitchFamily="34" charset="0"/>
              </a:rPr>
              <a:t>ERSST.V4 </a:t>
            </a:r>
            <a:r>
              <a:rPr lang="es-CO" b="1" dirty="0" err="1">
                <a:solidFill>
                  <a:srgbClr val="375160"/>
                </a:solidFill>
                <a:latin typeface="Myriad Pro" panose="020B0503030403020204" pitchFamily="34" charset="0"/>
              </a:rPr>
              <a:t>SST</a:t>
            </a:r>
            <a:r>
              <a:rPr lang="es-CO" b="1" dirty="0">
                <a:solidFill>
                  <a:srgbClr val="375160"/>
                </a:solidFill>
                <a:latin typeface="Myriad Pro" panose="020B0503030403020204" pitchFamily="34" charset="0"/>
              </a:rPr>
              <a:t> 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7175224" y="4243760"/>
            <a:ext cx="47632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dirty="0">
                <a:latin typeface="Impact" panose="020B0806030902050204" pitchFamily="34" charset="0"/>
              </a:rPr>
              <a:t>DEF       EFM      FMA      MAM      AMJ       MJJ         JJA        JAS       ASO      SON       OND      NDE</a:t>
            </a:r>
          </a:p>
        </p:txBody>
      </p:sp>
      <p:sp>
        <p:nvSpPr>
          <p:cNvPr id="29" name="CuadroTexto 28"/>
          <p:cNvSpPr txBox="1"/>
          <p:nvPr/>
        </p:nvSpPr>
        <p:spPr>
          <a:xfrm>
            <a:off x="2003752" y="4246035"/>
            <a:ext cx="47632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dirty="0">
                <a:latin typeface="Impact" panose="020B0806030902050204" pitchFamily="34" charset="0"/>
              </a:rPr>
              <a:t>DEF       EFM      FMA      MAM      AMJ       MJJ         JJA        JAS       ASO      SON       OND      NDE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164" y="3021306"/>
            <a:ext cx="5104800" cy="125230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273" y="3021306"/>
            <a:ext cx="5104800" cy="124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355494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536160" y="1916832"/>
            <a:ext cx="3672407" cy="45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800"/>
              </a:spcBef>
              <a:defRPr sz="32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1pPr>
            <a:lvl2pPr eaLnBrk="0" hangingPunct="0">
              <a:spcBef>
                <a:spcPts val="700"/>
              </a:spcBef>
              <a:defRPr sz="28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2pPr>
            <a:lvl3pPr eaLnBrk="0" hangingPunct="0">
              <a:spcBef>
                <a:spcPts val="600"/>
              </a:spcBef>
              <a:defRPr sz="24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3pPr>
            <a:lvl4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4pPr>
            <a:lvl5pPr eaLnBrk="0" hangingPunct="0">
              <a:spcBef>
                <a:spcPts val="500"/>
              </a:spcBef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Calibri" pitchFamily="34" charset="0"/>
                <a:ea typeface="WenQuanYi Micro Hei" charset="0"/>
                <a:cs typeface="WenQuanYi Micro Hei" charset="0"/>
              </a:defRPr>
            </a:lvl9pPr>
          </a:lstStyle>
          <a:p>
            <a:pPr lvl="1">
              <a:lnSpc>
                <a:spcPct val="70000"/>
              </a:lnSpc>
            </a:pPr>
            <a:r>
              <a:rPr lang="es-ES" sz="3200" dirty="0" err="1">
                <a:ln w="0"/>
                <a:solidFill>
                  <a:srgbClr val="3E697C"/>
                </a:solidFill>
                <a:latin typeface="Impact" panose="020B0806030902050204" pitchFamily="34" charset="0"/>
              </a:rPr>
              <a:t>ONI</a:t>
            </a:r>
            <a:r>
              <a:rPr lang="es-ES" sz="3200" dirty="0">
                <a:ln w="0"/>
                <a:solidFill>
                  <a:srgbClr val="3E697C"/>
                </a:solidFill>
                <a:latin typeface="Impact" panose="020B0806030902050204" pitchFamily="34" charset="0"/>
              </a:rPr>
              <a:t> HISTÓRICO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7862033" y="2636912"/>
            <a:ext cx="26725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375160"/>
                </a:solidFill>
                <a:latin typeface="Myriad Pro" panose="020B0503030403020204" pitchFamily="34" charset="0"/>
              </a:rPr>
              <a:t>ANÁLOGOS</a:t>
            </a:r>
          </a:p>
          <a:p>
            <a:pPr algn="ctr"/>
            <a:endParaRPr lang="pt-BR" sz="2000" b="1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 algn="ctr"/>
            <a:r>
              <a:rPr lang="pt-BR" sz="2000" b="1" dirty="0">
                <a:latin typeface="Myriad Pro" panose="020B0503030403020204" pitchFamily="34" charset="0"/>
              </a:rPr>
              <a:t>1972 – 1973</a:t>
            </a:r>
          </a:p>
          <a:p>
            <a:pPr algn="ctr"/>
            <a:r>
              <a:rPr lang="pt-BR" sz="2000" b="1" dirty="0">
                <a:latin typeface="Myriad Pro" panose="020B0503030403020204" pitchFamily="34" charset="0"/>
              </a:rPr>
              <a:t>1982 – 1983</a:t>
            </a:r>
          </a:p>
          <a:p>
            <a:pPr algn="ctr"/>
            <a:r>
              <a:rPr lang="pt-BR" sz="2000" b="1" dirty="0">
                <a:latin typeface="Myriad Pro" panose="020B0503030403020204" pitchFamily="34" charset="0"/>
              </a:rPr>
              <a:t>1991 – 1992</a:t>
            </a:r>
          </a:p>
          <a:p>
            <a:pPr algn="ctr"/>
            <a:r>
              <a:rPr lang="pt-BR" sz="2000" b="1" dirty="0">
                <a:latin typeface="Myriad Pro" panose="020B0503030403020204" pitchFamily="34" charset="0"/>
              </a:rPr>
              <a:t>1997 – 1998</a:t>
            </a:r>
          </a:p>
          <a:p>
            <a:pPr algn="ctr"/>
            <a:r>
              <a:rPr lang="pt-BR" sz="2000" b="1" dirty="0">
                <a:latin typeface="Myriad Pro" panose="020B0503030403020204" pitchFamily="34" charset="0"/>
              </a:rPr>
              <a:t>2009 – 2010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640" y="548680"/>
            <a:ext cx="3744416" cy="528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008180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3876914"/>
              </p:ext>
            </p:extLst>
          </p:nvPr>
        </p:nvGraphicFramePr>
        <p:xfrm>
          <a:off x="1703511" y="1335142"/>
          <a:ext cx="10225137" cy="4133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ángulo 4"/>
          <p:cNvSpPr/>
          <p:nvPr/>
        </p:nvSpPr>
        <p:spPr>
          <a:xfrm>
            <a:off x="3143672" y="884891"/>
            <a:ext cx="6192688" cy="4502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32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EVOLUCIÓN </a:t>
            </a:r>
            <a:r>
              <a:rPr lang="es-ES" sz="3200" dirty="0" err="1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ONI</a:t>
            </a:r>
            <a:r>
              <a:rPr lang="es-ES" sz="32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 – HISTÓRICOS</a:t>
            </a:r>
          </a:p>
        </p:txBody>
      </p:sp>
      <p:sp>
        <p:nvSpPr>
          <p:cNvPr id="11" name="Rectángulo redondeado 10"/>
          <p:cNvSpPr/>
          <p:nvPr/>
        </p:nvSpPr>
        <p:spPr>
          <a:xfrm>
            <a:off x="2207567" y="3429000"/>
            <a:ext cx="9361041" cy="720080"/>
          </a:xfrm>
          <a:prstGeom prst="roundRect">
            <a:avLst/>
          </a:prstGeom>
          <a:solidFill>
            <a:srgbClr val="20EC81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Rectángulo redondeado 11"/>
          <p:cNvSpPr/>
          <p:nvPr/>
        </p:nvSpPr>
        <p:spPr>
          <a:xfrm>
            <a:off x="2207568" y="1548831"/>
            <a:ext cx="3528393" cy="3464346"/>
          </a:xfrm>
          <a:prstGeom prst="round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es-CO" sz="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PRIMER AÑO</a:t>
            </a:r>
          </a:p>
        </p:txBody>
      </p:sp>
      <p:sp>
        <p:nvSpPr>
          <p:cNvPr id="16" name="Rectángulo redondeado 15"/>
          <p:cNvSpPr/>
          <p:nvPr/>
        </p:nvSpPr>
        <p:spPr>
          <a:xfrm>
            <a:off x="5735961" y="1548832"/>
            <a:ext cx="3888432" cy="3464345"/>
          </a:xfrm>
          <a:prstGeom prst="round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es-CO" sz="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SEGUNDO AÑO</a:t>
            </a:r>
          </a:p>
        </p:txBody>
      </p:sp>
      <p:sp>
        <p:nvSpPr>
          <p:cNvPr id="17" name="Rectángulo redondeado 16"/>
          <p:cNvSpPr/>
          <p:nvPr/>
        </p:nvSpPr>
        <p:spPr>
          <a:xfrm>
            <a:off x="9624393" y="1548831"/>
            <a:ext cx="1944216" cy="3464346"/>
          </a:xfrm>
          <a:prstGeom prst="roundRect">
            <a:avLst/>
          </a:prstGeom>
          <a:noFill/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endParaRPr lang="es-CO" sz="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es-CO" sz="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TERCER AÑO</a:t>
            </a:r>
          </a:p>
        </p:txBody>
      </p:sp>
    </p:spTree>
    <p:extLst>
      <p:ext uri="{BB962C8B-B14F-4D97-AF65-F5344CB8AC3E}">
        <p14:creationId xmlns:p14="http://schemas.microsoft.com/office/powerpoint/2010/main" val="1716055429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19336" y="6363056"/>
            <a:ext cx="8424936" cy="49494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36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SEGUIMIENTO - OCÉANO ATLÁNTICO</a:t>
            </a:r>
          </a:p>
        </p:txBody>
      </p:sp>
      <p:sp>
        <p:nvSpPr>
          <p:cNvPr id="13" name="Rectángulo redondeado 12"/>
          <p:cNvSpPr/>
          <p:nvPr/>
        </p:nvSpPr>
        <p:spPr>
          <a:xfrm>
            <a:off x="1980348" y="251024"/>
            <a:ext cx="8856984" cy="190659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17" name="Conector recto de flecha 16"/>
          <p:cNvCxnSpPr/>
          <p:nvPr/>
        </p:nvCxnSpPr>
        <p:spPr>
          <a:xfrm>
            <a:off x="6045745" y="4077132"/>
            <a:ext cx="770335" cy="0"/>
          </a:xfrm>
          <a:prstGeom prst="straightConnector1">
            <a:avLst/>
          </a:prstGeom>
          <a:ln w="1270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1000">
                  <a:schemeClr val="bg1">
                    <a:lumMod val="85000"/>
                  </a:schemeClr>
                </a:gs>
                <a:gs pos="47000">
                  <a:schemeClr val="bg1">
                    <a:lumMod val="50000"/>
                  </a:schemeClr>
                </a:gs>
                <a:gs pos="9000">
                  <a:schemeClr val="bg1"/>
                </a:gs>
                <a:gs pos="21000">
                  <a:srgbClr val="E3E5E6"/>
                </a:gs>
                <a:gs pos="41000">
                  <a:srgbClr val="AAAAAA"/>
                </a:gs>
                <a:gs pos="64000">
                  <a:schemeClr val="tx1">
                    <a:lumMod val="95000"/>
                    <a:lumOff val="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tailEnd type="stealth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Rectángulo 17"/>
          <p:cNvSpPr/>
          <p:nvPr/>
        </p:nvSpPr>
        <p:spPr>
          <a:xfrm>
            <a:off x="5981882" y="3986205"/>
            <a:ext cx="812996" cy="181853"/>
          </a:xfrm>
          <a:prstGeom prst="rect">
            <a:avLst/>
          </a:prstGeom>
          <a:noFill/>
        </p:spPr>
        <p:txBody>
          <a:bodyPr wrap="square" lIns="27693" tIns="13847" rIns="27693" bIns="13847">
            <a:spAutoFit/>
          </a:bodyPr>
          <a:lstStyle/>
          <a:p>
            <a:pPr algn="ctr"/>
            <a:r>
              <a:rPr lang="es-ES" sz="1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mpact" panose="020B0806030902050204" pitchFamily="34" charset="0"/>
              </a:rPr>
              <a:t>Evolución</a:t>
            </a:r>
          </a:p>
        </p:txBody>
      </p:sp>
      <p:sp>
        <p:nvSpPr>
          <p:cNvPr id="22" name="Rectángulo redondeado 21"/>
          <p:cNvSpPr/>
          <p:nvPr/>
        </p:nvSpPr>
        <p:spPr>
          <a:xfrm>
            <a:off x="2082762" y="308874"/>
            <a:ext cx="803284" cy="1790897"/>
          </a:xfrm>
          <a:prstGeom prst="roundRect">
            <a:avLst/>
          </a:prstGeom>
          <a:solidFill>
            <a:srgbClr val="85B98B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dirty="0">
                <a:solidFill>
                  <a:schemeClr val="tx1"/>
                </a:solidFill>
                <a:latin typeface="Impact" panose="020B0806030902050204" pitchFamily="34" charset="0"/>
              </a:rPr>
              <a:t>MAM</a:t>
            </a:r>
          </a:p>
        </p:txBody>
      </p:sp>
      <p:pic>
        <p:nvPicPr>
          <p:cNvPr id="7170" name="Picture 2" descr="http://www.nhc.noaa.gov/tafb/atl_ano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348" y="2383883"/>
            <a:ext cx="3873378" cy="356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stream.ecmwf.int/data/atls14/data/data01/scratch/ps2png-atls14-95e2cf679cd58ee9b4db4dd119a05a8d-lZ61sA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3"/>
          <a:stretch/>
        </p:blipFill>
        <p:spPr bwMode="auto">
          <a:xfrm>
            <a:off x="3143672" y="285812"/>
            <a:ext cx="6943725" cy="183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nhc.noaa.gov/tafb/atl_anom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2384633"/>
            <a:ext cx="3872564" cy="35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389198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/>
          <p:cNvCxnSpPr/>
          <p:nvPr/>
        </p:nvCxnSpPr>
        <p:spPr>
          <a:xfrm>
            <a:off x="1199456" y="4823286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1171837" y="4031524"/>
            <a:ext cx="10885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800" dirty="0">
                <a:solidFill>
                  <a:srgbClr val="375160"/>
                </a:solidFill>
                <a:latin typeface="Impact" panose="020B0806030902050204" pitchFamily="34" charset="0"/>
              </a:rPr>
              <a:t>3. PREDICCIONES INTERNACIONALES</a:t>
            </a:r>
          </a:p>
        </p:txBody>
      </p:sp>
    </p:spTree>
    <p:extLst>
      <p:ext uri="{BB962C8B-B14F-4D97-AF65-F5344CB8AC3E}">
        <p14:creationId xmlns:p14="http://schemas.microsoft.com/office/powerpoint/2010/main" val="769442784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055440" y="3933056"/>
            <a:ext cx="11089232" cy="97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s-CO" sz="4100" dirty="0">
                <a:solidFill>
                  <a:srgbClr val="375160"/>
                </a:solidFill>
                <a:latin typeface="Impact" panose="020B0806030902050204" pitchFamily="34" charset="0"/>
              </a:rPr>
              <a:t>PROYECCIÓN </a:t>
            </a:r>
          </a:p>
          <a:p>
            <a:pPr algn="ctr">
              <a:lnSpc>
                <a:spcPct val="70000"/>
              </a:lnSpc>
            </a:pPr>
            <a:r>
              <a:rPr lang="es-CO" sz="4100" dirty="0">
                <a:solidFill>
                  <a:srgbClr val="375160"/>
                </a:solidFill>
                <a:latin typeface="Impact" panose="020B0806030902050204" pitchFamily="34" charset="0"/>
              </a:rPr>
              <a:t>ANOMALÍA </a:t>
            </a:r>
            <a:r>
              <a:rPr lang="es-CO" sz="3800" dirty="0">
                <a:solidFill>
                  <a:srgbClr val="375160"/>
                </a:solidFill>
                <a:latin typeface="Impact" panose="020B0806030902050204" pitchFamily="34" charset="0"/>
              </a:rPr>
              <a:t>TEMPERATURA SUPERFICIE DEL MAR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6162184" y="4812801"/>
            <a:ext cx="106708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500" dirty="0" err="1">
                <a:solidFill>
                  <a:srgbClr val="375160"/>
                </a:solidFill>
                <a:latin typeface="Myriad Pro" panose="020B0503030403020204" pitchFamily="34" charset="0"/>
              </a:rPr>
              <a:t>ATSM</a:t>
            </a:r>
            <a:endParaRPr lang="es-CO" sz="2500" dirty="0">
              <a:solidFill>
                <a:srgbClr val="375160"/>
              </a:solidFill>
              <a:latin typeface="Myriad Pro" panose="020B0503030403020204" pitchFamily="34" charset="0"/>
            </a:endParaRPr>
          </a:p>
        </p:txBody>
      </p:sp>
      <p:cxnSp>
        <p:nvCxnSpPr>
          <p:cNvPr id="6" name="Conector recto 5"/>
          <p:cNvCxnSpPr/>
          <p:nvPr/>
        </p:nvCxnSpPr>
        <p:spPr>
          <a:xfrm>
            <a:off x="1199456" y="4797152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3372957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631504" y="2030382"/>
            <a:ext cx="24657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dirty="0">
                <a:solidFill>
                  <a:srgbClr val="375160"/>
                </a:solidFill>
                <a:latin typeface="Impact" panose="020B0806030902050204" pitchFamily="34" charset="0"/>
              </a:rPr>
              <a:t>CONTENIDO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1631504" y="3212976"/>
            <a:ext cx="3744416" cy="225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r>
              <a:rPr lang="es-CO" dirty="0">
                <a:solidFill>
                  <a:srgbClr val="375160"/>
                </a:solidFill>
                <a:latin typeface="Myriad Pro" panose="020B0503030403020204" pitchFamily="34" charset="0"/>
              </a:rPr>
              <a:t>1. Seguimiento – 2017.</a:t>
            </a:r>
          </a:p>
          <a:p>
            <a:pPr marL="457200" indent="-457200">
              <a:lnSpc>
                <a:spcPct val="60000"/>
              </a:lnSpc>
              <a:buClr>
                <a:schemeClr val="accent1">
                  <a:lumMod val="75000"/>
                </a:schemeClr>
              </a:buClr>
              <a:buAutoNum type="arabicPeriod"/>
            </a:pPr>
            <a:endParaRPr lang="es-CO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 lvl="0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r>
              <a:rPr lang="es-CO" dirty="0">
                <a:solidFill>
                  <a:srgbClr val="375160"/>
                </a:solidFill>
                <a:latin typeface="Myriad Pro" panose="020B0503030403020204" pitchFamily="34" charset="0"/>
              </a:rPr>
              <a:t>2. Condiciones Actuales.</a:t>
            </a:r>
          </a:p>
          <a:p>
            <a:pPr lvl="0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 lvl="0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r>
              <a:rPr lang="es-CO" dirty="0">
                <a:solidFill>
                  <a:srgbClr val="375160"/>
                </a:solidFill>
                <a:latin typeface="Myriad Pro" panose="020B0503030403020204" pitchFamily="34" charset="0"/>
              </a:rPr>
              <a:t>3. Predicciones Internacionales.</a:t>
            </a:r>
          </a:p>
          <a:p>
            <a:pPr lvl="0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r>
              <a:rPr lang="es-CO" dirty="0">
                <a:solidFill>
                  <a:srgbClr val="375160"/>
                </a:solidFill>
                <a:latin typeface="Myriad Pro" panose="020B0503030403020204" pitchFamily="34" charset="0"/>
              </a:rPr>
              <a:t>4. Predicciones Nacionales.</a:t>
            </a:r>
          </a:p>
          <a:p>
            <a:pPr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r>
              <a:rPr lang="es-CO" dirty="0">
                <a:solidFill>
                  <a:srgbClr val="375160"/>
                </a:solidFill>
                <a:latin typeface="Myriad Pro" panose="020B0503030403020204" pitchFamily="34" charset="0"/>
              </a:rPr>
              <a:t>5. Consenso Predicción.</a:t>
            </a:r>
          </a:p>
          <a:p>
            <a:pPr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r>
              <a:rPr lang="es-CO" dirty="0">
                <a:solidFill>
                  <a:srgbClr val="375160"/>
                </a:solidFill>
                <a:latin typeface="Myriad Pro" panose="020B0503030403020204" pitchFamily="34" charset="0"/>
              </a:rPr>
              <a:t>6. Conclusiones</a:t>
            </a:r>
          </a:p>
          <a:p>
            <a:pPr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dirty="0">
              <a:solidFill>
                <a:srgbClr val="375160"/>
              </a:solidFill>
              <a:latin typeface="Myriad Pro" panose="020B0503030403020204" pitchFamily="34" charset="0"/>
            </a:endParaRPr>
          </a:p>
        </p:txBody>
      </p:sp>
      <p:cxnSp>
        <p:nvCxnSpPr>
          <p:cNvPr id="9" name="Conector recto 8"/>
          <p:cNvCxnSpPr/>
          <p:nvPr/>
        </p:nvCxnSpPr>
        <p:spPr>
          <a:xfrm>
            <a:off x="1199456" y="2718023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goes.gsfc.nasa.gov/goescolor/goeseast/overview2/color_lrg/latestfu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2" t="8001" r="6479" b="4989"/>
          <a:stretch/>
        </p:blipFill>
        <p:spPr bwMode="auto">
          <a:xfrm>
            <a:off x="5807968" y="836712"/>
            <a:ext cx="7704856" cy="76173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1588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ángulo redondeado 57"/>
          <p:cNvSpPr/>
          <p:nvPr/>
        </p:nvSpPr>
        <p:spPr>
          <a:xfrm>
            <a:off x="1559496" y="1215978"/>
            <a:ext cx="10260629" cy="501046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7" name="Rectángulo 56"/>
          <p:cNvSpPr/>
          <p:nvPr/>
        </p:nvSpPr>
        <p:spPr>
          <a:xfrm>
            <a:off x="-312712" y="806520"/>
            <a:ext cx="1066002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r">
              <a:lnSpc>
                <a:spcPct val="80000"/>
              </a:lnSpc>
            </a:pPr>
            <a:r>
              <a:rPr lang="es-ES" sz="3000" dirty="0">
                <a:ln w="0"/>
                <a:solidFill>
                  <a:srgbClr val="3E697C"/>
                </a:solidFill>
                <a:latin typeface="Impact" panose="020B0806030902050204" pitchFamily="34" charset="0"/>
              </a:rPr>
              <a:t>PROYECCIÓN DE LA ATSM PACÍFICO TROPICAL - IRI</a:t>
            </a:r>
          </a:p>
        </p:txBody>
      </p:sp>
      <p:cxnSp>
        <p:nvCxnSpPr>
          <p:cNvPr id="62" name="4 Conector recto"/>
          <p:cNvCxnSpPr/>
          <p:nvPr/>
        </p:nvCxnSpPr>
        <p:spPr bwMode="auto">
          <a:xfrm>
            <a:off x="6621322" y="1938098"/>
            <a:ext cx="0" cy="4176000"/>
          </a:xfrm>
          <a:prstGeom prst="line">
            <a:avLst/>
          </a:prstGeom>
          <a:ln w="19050">
            <a:solidFill>
              <a:srgbClr val="85B98B"/>
            </a:solidFill>
            <a:headEnd type="oval" w="med" len="med"/>
            <a:tailEnd type="oval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6" name="CuadroTexto 87"/>
          <p:cNvSpPr txBox="1"/>
          <p:nvPr/>
        </p:nvSpPr>
        <p:spPr>
          <a:xfrm>
            <a:off x="2828409" y="4910790"/>
            <a:ext cx="97723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700" dirty="0">
                <a:solidFill>
                  <a:srgbClr val="92D050"/>
                </a:solidFill>
                <a:latin typeface="Britannic Bold" panose="020B0903060703020204" pitchFamily="34" charset="0"/>
              </a:rPr>
              <a:t>NEUTRALIDAD</a:t>
            </a:r>
          </a:p>
        </p:txBody>
      </p:sp>
      <p:sp>
        <p:nvSpPr>
          <p:cNvPr id="112" name="5 Rectángulo redondeado"/>
          <p:cNvSpPr/>
          <p:nvPr/>
        </p:nvSpPr>
        <p:spPr>
          <a:xfrm>
            <a:off x="3213199" y="5344103"/>
            <a:ext cx="1730673" cy="600789"/>
          </a:xfrm>
          <a:prstGeom prst="round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8" name="CuadroTexto 117"/>
          <p:cNvSpPr txBox="1"/>
          <p:nvPr/>
        </p:nvSpPr>
        <p:spPr>
          <a:xfrm>
            <a:off x="3682913" y="5441908"/>
            <a:ext cx="2897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>
                <a:solidFill>
                  <a:srgbClr val="00B0F0"/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19" name="CuadroTexto 118"/>
          <p:cNvSpPr txBox="1"/>
          <p:nvPr/>
        </p:nvSpPr>
        <p:spPr>
          <a:xfrm>
            <a:off x="3456962" y="5441908"/>
            <a:ext cx="2676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>
                <a:solidFill>
                  <a:srgbClr val="00B0F0"/>
                </a:solidFill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20" name="CuadroTexto 119"/>
          <p:cNvSpPr txBox="1"/>
          <p:nvPr/>
        </p:nvSpPr>
        <p:spPr>
          <a:xfrm>
            <a:off x="3331935" y="5607667"/>
            <a:ext cx="4613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dirty="0">
                <a:solidFill>
                  <a:srgbClr val="0066FF"/>
                </a:solidFill>
                <a:latin typeface="Impact" panose="020B0806030902050204" pitchFamily="34" charset="0"/>
              </a:rPr>
              <a:t>JAS</a:t>
            </a:r>
          </a:p>
        </p:txBody>
      </p:sp>
      <p:sp>
        <p:nvSpPr>
          <p:cNvPr id="121" name="CuadroTexto 120"/>
          <p:cNvSpPr txBox="1"/>
          <p:nvPr/>
        </p:nvSpPr>
        <p:spPr>
          <a:xfrm>
            <a:off x="3589189" y="5607667"/>
            <a:ext cx="4644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dirty="0">
                <a:solidFill>
                  <a:srgbClr val="0066FF"/>
                </a:solidFill>
                <a:latin typeface="Impact" panose="020B0806030902050204" pitchFamily="34" charset="0"/>
              </a:rPr>
              <a:t>ASO</a:t>
            </a:r>
          </a:p>
        </p:txBody>
      </p:sp>
      <p:sp>
        <p:nvSpPr>
          <p:cNvPr id="122" name="CuadroTexto 121"/>
          <p:cNvSpPr txBox="1"/>
          <p:nvPr/>
        </p:nvSpPr>
        <p:spPr>
          <a:xfrm>
            <a:off x="3949586" y="5441908"/>
            <a:ext cx="2897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>
                <a:solidFill>
                  <a:srgbClr val="00B0F0"/>
                </a:solidFill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23" name="CuadroTexto 122"/>
          <p:cNvSpPr txBox="1"/>
          <p:nvPr/>
        </p:nvSpPr>
        <p:spPr>
          <a:xfrm>
            <a:off x="3855099" y="5607667"/>
            <a:ext cx="4644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dirty="0">
                <a:solidFill>
                  <a:srgbClr val="0066FF"/>
                </a:solidFill>
                <a:latin typeface="Impact" panose="020B0806030902050204" pitchFamily="34" charset="0"/>
              </a:rPr>
              <a:t>SON</a:t>
            </a:r>
          </a:p>
        </p:txBody>
      </p:sp>
      <p:sp>
        <p:nvSpPr>
          <p:cNvPr id="124" name="CuadroTexto 123"/>
          <p:cNvSpPr txBox="1"/>
          <p:nvPr/>
        </p:nvSpPr>
        <p:spPr>
          <a:xfrm>
            <a:off x="4190788" y="5441908"/>
            <a:ext cx="2897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>
                <a:solidFill>
                  <a:srgbClr val="00B0F0"/>
                </a:solidFill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125" name="CuadroTexto 124"/>
          <p:cNvSpPr txBox="1"/>
          <p:nvPr/>
        </p:nvSpPr>
        <p:spPr>
          <a:xfrm>
            <a:off x="4103460" y="5607667"/>
            <a:ext cx="4644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dirty="0">
                <a:solidFill>
                  <a:srgbClr val="0066FF"/>
                </a:solidFill>
                <a:latin typeface="Impact" panose="020B0806030902050204" pitchFamily="34" charset="0"/>
              </a:rPr>
              <a:t>OND</a:t>
            </a:r>
          </a:p>
        </p:txBody>
      </p:sp>
      <p:sp>
        <p:nvSpPr>
          <p:cNvPr id="126" name="CuadroTexto 30"/>
          <p:cNvSpPr txBox="1"/>
          <p:nvPr/>
        </p:nvSpPr>
        <p:spPr>
          <a:xfrm>
            <a:off x="6852861" y="5125642"/>
            <a:ext cx="1224136" cy="20005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700" dirty="0">
                <a:solidFill>
                  <a:schemeClr val="tx1"/>
                </a:solidFill>
                <a:latin typeface="Impact" panose="020B0806030902050204" pitchFamily="34" charset="0"/>
              </a:rPr>
              <a:t>MODELOS DINÁMICOS</a:t>
            </a:r>
          </a:p>
        </p:txBody>
      </p:sp>
      <p:sp>
        <p:nvSpPr>
          <p:cNvPr id="127" name="CuadroTexto 31"/>
          <p:cNvSpPr txBox="1"/>
          <p:nvPr/>
        </p:nvSpPr>
        <p:spPr>
          <a:xfrm>
            <a:off x="6909935" y="5391902"/>
            <a:ext cx="1224136" cy="20005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700" dirty="0">
                <a:solidFill>
                  <a:schemeClr val="tx1"/>
                </a:solidFill>
                <a:latin typeface="Impact" panose="020B0806030902050204" pitchFamily="34" charset="0"/>
              </a:rPr>
              <a:t>MODELOS ESTADÍSTICOS</a:t>
            </a:r>
          </a:p>
        </p:txBody>
      </p:sp>
      <p:sp>
        <p:nvSpPr>
          <p:cNvPr id="128" name="CuadroTexto 32"/>
          <p:cNvSpPr txBox="1"/>
          <p:nvPr/>
        </p:nvSpPr>
        <p:spPr>
          <a:xfrm>
            <a:off x="6871785" y="5663162"/>
            <a:ext cx="845677" cy="20005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700" dirty="0">
                <a:solidFill>
                  <a:schemeClr val="tx1"/>
                </a:solidFill>
                <a:latin typeface="Impact" panose="020B0806030902050204" pitchFamily="34" charset="0"/>
              </a:rPr>
              <a:t>CONSENSO</a:t>
            </a:r>
          </a:p>
        </p:txBody>
      </p:sp>
      <p:sp>
        <p:nvSpPr>
          <p:cNvPr id="130" name="Rectángulo 34"/>
          <p:cNvSpPr/>
          <p:nvPr/>
        </p:nvSpPr>
        <p:spPr>
          <a:xfrm>
            <a:off x="8073139" y="5104592"/>
            <a:ext cx="975189" cy="218881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1" name="Rectángulo 36"/>
          <p:cNvSpPr/>
          <p:nvPr/>
        </p:nvSpPr>
        <p:spPr>
          <a:xfrm>
            <a:off x="8073139" y="5380885"/>
            <a:ext cx="2171606" cy="218881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2" name="Rectángulo 38"/>
          <p:cNvSpPr/>
          <p:nvPr/>
        </p:nvSpPr>
        <p:spPr>
          <a:xfrm>
            <a:off x="8073139" y="5663162"/>
            <a:ext cx="2171606" cy="218881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3" name="CuadroTexto 87"/>
          <p:cNvSpPr txBox="1"/>
          <p:nvPr/>
        </p:nvSpPr>
        <p:spPr>
          <a:xfrm>
            <a:off x="8076997" y="4951693"/>
            <a:ext cx="97723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700" dirty="0">
                <a:solidFill>
                  <a:srgbClr val="92D050"/>
                </a:solidFill>
                <a:latin typeface="Britannic Bold" panose="020B0903060703020204" pitchFamily="34" charset="0"/>
              </a:rPr>
              <a:t>NEUTRALIDAD</a:t>
            </a:r>
          </a:p>
        </p:txBody>
      </p:sp>
      <p:sp>
        <p:nvSpPr>
          <p:cNvPr id="46" name="CuadroTexto 45"/>
          <p:cNvSpPr txBox="1"/>
          <p:nvPr/>
        </p:nvSpPr>
        <p:spPr>
          <a:xfrm>
            <a:off x="4354553" y="5607809"/>
            <a:ext cx="4644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00" dirty="0">
                <a:solidFill>
                  <a:srgbClr val="0066FF"/>
                </a:solidFill>
                <a:latin typeface="Impact" panose="020B0806030902050204" pitchFamily="34" charset="0"/>
              </a:rPr>
              <a:t>NDE</a:t>
            </a:r>
          </a:p>
        </p:txBody>
      </p:sp>
      <p:sp>
        <p:nvSpPr>
          <p:cNvPr id="47" name="CuadroTexto 46"/>
          <p:cNvSpPr txBox="1"/>
          <p:nvPr/>
        </p:nvSpPr>
        <p:spPr>
          <a:xfrm>
            <a:off x="4441481" y="5441908"/>
            <a:ext cx="2897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dirty="0">
                <a:solidFill>
                  <a:srgbClr val="00B0F0"/>
                </a:solidFill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50" name="CuadroTexto 49"/>
          <p:cNvSpPr txBox="1"/>
          <p:nvPr/>
        </p:nvSpPr>
        <p:spPr>
          <a:xfrm>
            <a:off x="2367472" y="5980292"/>
            <a:ext cx="33684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" dirty="0">
                <a:latin typeface="Impact" panose="020B0806030902050204" pitchFamily="34" charset="0"/>
              </a:rPr>
              <a:t>Febrero – Declaración Oficial de La Niña – Boletín de Predicción Climática</a:t>
            </a:r>
          </a:p>
        </p:txBody>
      </p:sp>
      <p:pic>
        <p:nvPicPr>
          <p:cNvPr id="3" name="Picture 2" descr="http://iri.columbia.edu/wp-content/uploads/2017/02/figure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77" y="1955111"/>
            <a:ext cx="4186258" cy="248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ángulo 85"/>
          <p:cNvSpPr/>
          <p:nvPr/>
        </p:nvSpPr>
        <p:spPr>
          <a:xfrm>
            <a:off x="3787932" y="4559168"/>
            <a:ext cx="1587988" cy="32887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7" name="CuadroTexto 87"/>
          <p:cNvSpPr txBox="1"/>
          <p:nvPr/>
        </p:nvSpPr>
        <p:spPr>
          <a:xfrm>
            <a:off x="4079776" y="4912168"/>
            <a:ext cx="12926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700" dirty="0">
                <a:solidFill>
                  <a:srgbClr val="FF0000"/>
                </a:solidFill>
                <a:latin typeface="Britannic Bold" panose="020B0903060703020204" pitchFamily="34" charset="0"/>
              </a:rPr>
              <a:t>CONDICIONES CÁLIDAS</a:t>
            </a:r>
          </a:p>
        </p:txBody>
      </p:sp>
      <p:sp>
        <p:nvSpPr>
          <p:cNvPr id="92" name="Rectángulo 85"/>
          <p:cNvSpPr/>
          <p:nvPr/>
        </p:nvSpPr>
        <p:spPr>
          <a:xfrm>
            <a:off x="2783632" y="4559168"/>
            <a:ext cx="1319828" cy="32887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28" name="Picture 4" descr="http://iri.columbia.edu/wp-content/uploads/2017/02/figure4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397" y="1793372"/>
            <a:ext cx="3664518" cy="313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ángulo 34"/>
          <p:cNvSpPr/>
          <p:nvPr/>
        </p:nvSpPr>
        <p:spPr>
          <a:xfrm>
            <a:off x="9044521" y="5104592"/>
            <a:ext cx="1203526" cy="21888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0" name="CuadroTexto 87"/>
          <p:cNvSpPr txBox="1"/>
          <p:nvPr/>
        </p:nvSpPr>
        <p:spPr>
          <a:xfrm>
            <a:off x="8975907" y="4951693"/>
            <a:ext cx="12926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700" dirty="0">
                <a:solidFill>
                  <a:srgbClr val="FF0000"/>
                </a:solidFill>
                <a:latin typeface="Britannic Bold" panose="020B0903060703020204" pitchFamily="34" charset="0"/>
              </a:rPr>
              <a:t>CONDICIONES CÁLIDAS</a:t>
            </a:r>
          </a:p>
        </p:txBody>
      </p:sp>
    </p:spTree>
    <p:extLst>
      <p:ext uri="{BB962C8B-B14F-4D97-AF65-F5344CB8AC3E}">
        <p14:creationId xmlns:p14="http://schemas.microsoft.com/office/powerpoint/2010/main" val="2882593934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/>
          <p:cNvSpPr/>
          <p:nvPr/>
        </p:nvSpPr>
        <p:spPr>
          <a:xfrm>
            <a:off x="5528168" y="189523"/>
            <a:ext cx="822918" cy="649654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Myriad Pro" panose="020B0503030403020204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1741" y="189523"/>
            <a:ext cx="3401313" cy="20931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2205" y="2411406"/>
            <a:ext cx="3340847" cy="20559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1741" y="4592418"/>
            <a:ext cx="3402175" cy="20936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4" name="Elipse 13"/>
          <p:cNvSpPr/>
          <p:nvPr/>
        </p:nvSpPr>
        <p:spPr>
          <a:xfrm>
            <a:off x="5528168" y="930150"/>
            <a:ext cx="822918" cy="743170"/>
          </a:xfrm>
          <a:prstGeom prst="ellipse">
            <a:avLst/>
          </a:prstGeom>
          <a:solidFill>
            <a:srgbClr val="99FF66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Myriad Pro" panose="020B0503030403020204" pitchFamily="34" charset="0"/>
            </a:endParaRPr>
          </a:p>
        </p:txBody>
      </p:sp>
      <p:sp>
        <p:nvSpPr>
          <p:cNvPr id="16" name="Elipse 15"/>
          <p:cNvSpPr/>
          <p:nvPr/>
        </p:nvSpPr>
        <p:spPr>
          <a:xfrm>
            <a:off x="5528168" y="3097887"/>
            <a:ext cx="822918" cy="743170"/>
          </a:xfrm>
          <a:prstGeom prst="ellipse">
            <a:avLst/>
          </a:prstGeom>
          <a:solidFill>
            <a:srgbClr val="99FF66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Myriad Pro" panose="020B0503030403020204" pitchFamily="34" charset="0"/>
            </a:endParaRPr>
          </a:p>
        </p:txBody>
      </p:sp>
      <p:sp>
        <p:nvSpPr>
          <p:cNvPr id="17" name="Elipse 16"/>
          <p:cNvSpPr/>
          <p:nvPr/>
        </p:nvSpPr>
        <p:spPr>
          <a:xfrm>
            <a:off x="5528168" y="5282556"/>
            <a:ext cx="822918" cy="743170"/>
          </a:xfrm>
          <a:prstGeom prst="ellipse">
            <a:avLst/>
          </a:prstGeom>
          <a:solidFill>
            <a:srgbClr val="99FF66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Myriad Pro" panose="020B0503030403020204" pitchFamily="34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5245161" y="1138707"/>
            <a:ext cx="1398961" cy="316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>
                <a:latin typeface="Myriad Pro" panose="020B0503030403020204" pitchFamily="34" charset="0"/>
              </a:rPr>
              <a:t>Neutro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5245161" y="3339340"/>
            <a:ext cx="1398961" cy="316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>
                <a:latin typeface="Myriad Pro" panose="020B0503030403020204" pitchFamily="34" charset="0"/>
              </a:rPr>
              <a:t>Neutro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5261332" y="5528101"/>
            <a:ext cx="1398961" cy="316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>
                <a:latin typeface="Myriad Pro" panose="020B0503030403020204" pitchFamily="34" charset="0"/>
              </a:rPr>
              <a:t>Neutro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0293" y="2731467"/>
            <a:ext cx="5253131" cy="30017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6" name="Rectángulo 25"/>
          <p:cNvSpPr/>
          <p:nvPr/>
        </p:nvSpPr>
        <p:spPr>
          <a:xfrm>
            <a:off x="6960096" y="915612"/>
            <a:ext cx="4416326" cy="17666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80000"/>
              </a:lnSpc>
            </a:pPr>
            <a:r>
              <a:rPr lang="es-ES" sz="3000" dirty="0">
                <a:ln w="0"/>
                <a:latin typeface="Impact" panose="020B0806030902050204" pitchFamily="34" charset="0"/>
              </a:rPr>
              <a:t>PROYECCIÓN DE LA </a:t>
            </a:r>
            <a:r>
              <a:rPr lang="es-ES" sz="3000" dirty="0" err="1">
                <a:ln w="0"/>
                <a:latin typeface="Impact" panose="020B0806030902050204" pitchFamily="34" charset="0"/>
              </a:rPr>
              <a:t>ATSM</a:t>
            </a:r>
            <a:endParaRPr lang="es-ES" sz="3000" dirty="0">
              <a:ln w="0"/>
              <a:latin typeface="Impact" panose="020B0806030902050204" pitchFamily="34" charset="0"/>
            </a:endParaRPr>
          </a:p>
          <a:p>
            <a:pPr lvl="1" algn="ctr">
              <a:lnSpc>
                <a:spcPct val="80000"/>
              </a:lnSpc>
            </a:pPr>
            <a:r>
              <a:rPr lang="es-ES" sz="3000" dirty="0">
                <a:ln w="0"/>
                <a:latin typeface="Impact" panose="020B0806030902050204" pitchFamily="34" charset="0"/>
              </a:rPr>
              <a:t>PACÍFICO TROPICAL</a:t>
            </a:r>
          </a:p>
          <a:p>
            <a:pPr lvl="1" algn="r">
              <a:lnSpc>
                <a:spcPct val="80000"/>
              </a:lnSpc>
            </a:pPr>
            <a:endParaRPr lang="es-ES" sz="2800" dirty="0">
              <a:ln w="0"/>
              <a:solidFill>
                <a:srgbClr val="3E697C"/>
              </a:solidFill>
              <a:latin typeface="Impact" panose="020B0806030902050204" pitchFamily="34" charset="0"/>
            </a:endParaRPr>
          </a:p>
          <a:p>
            <a:pPr lvl="1" algn="ctr">
              <a:lnSpc>
                <a:spcPct val="80000"/>
              </a:lnSpc>
            </a:pPr>
            <a:r>
              <a:rPr lang="en-US" sz="2400" dirty="0">
                <a:ln w="0"/>
                <a:solidFill>
                  <a:srgbClr val="3E697C"/>
                </a:solidFill>
                <a:latin typeface="Impact" panose="020B0806030902050204" pitchFamily="34" charset="0"/>
              </a:rPr>
              <a:t>Bureau of Meteorology Australia</a:t>
            </a:r>
          </a:p>
        </p:txBody>
      </p:sp>
      <p:sp>
        <p:nvSpPr>
          <p:cNvPr id="4" name="Elipse 3"/>
          <p:cNvSpPr/>
          <p:nvPr/>
        </p:nvSpPr>
        <p:spPr>
          <a:xfrm>
            <a:off x="4958863" y="1025648"/>
            <a:ext cx="551478" cy="547452"/>
          </a:xfrm>
          <a:prstGeom prst="ellipse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0" name="Elipse 9"/>
          <p:cNvSpPr/>
          <p:nvPr/>
        </p:nvSpPr>
        <p:spPr>
          <a:xfrm>
            <a:off x="4923106" y="3256825"/>
            <a:ext cx="547760" cy="516908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4981650" y="5427927"/>
            <a:ext cx="547760" cy="516908"/>
          </a:xfrm>
          <a:prstGeom prst="ellipse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4999942" y="1192253"/>
            <a:ext cx="479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" b="1" dirty="0">
                <a:solidFill>
                  <a:schemeClr val="bg1"/>
                </a:solidFill>
                <a:latin typeface="Myriad Pro" panose="020B0503030403020204" pitchFamily="34" charset="0"/>
              </a:rPr>
              <a:t>MAR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4940652" y="3411986"/>
            <a:ext cx="486270" cy="215444"/>
          </a:xfrm>
          <a:prstGeom prst="rect">
            <a:avLst/>
          </a:prstGeom>
          <a:noFill/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800" b="1" dirty="0">
                <a:solidFill>
                  <a:schemeClr val="bg1"/>
                </a:solidFill>
                <a:latin typeface="Myriad Pro" panose="020B0503030403020204" pitchFamily="34" charset="0"/>
              </a:rPr>
              <a:t>MAY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5046122" y="5578659"/>
            <a:ext cx="4047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" b="1" dirty="0">
                <a:solidFill>
                  <a:schemeClr val="bg1"/>
                </a:solidFill>
                <a:latin typeface="Myriad Pro" panose="020B0503030403020204" pitchFamily="34" charset="0"/>
              </a:rPr>
              <a:t>JUL</a:t>
            </a:r>
          </a:p>
        </p:txBody>
      </p:sp>
    </p:spTree>
    <p:extLst>
      <p:ext uri="{BB962C8B-B14F-4D97-AF65-F5344CB8AC3E}">
        <p14:creationId xmlns:p14="http://schemas.microsoft.com/office/powerpoint/2010/main" val="4046719617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1126568" y="308915"/>
            <a:ext cx="9649072" cy="10895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r">
              <a:lnSpc>
                <a:spcPct val="80000"/>
              </a:lnSpc>
            </a:pPr>
            <a:r>
              <a:rPr lang="es-ES" sz="30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PROYECCIÓN DE LA ATSM MUNDIAL</a:t>
            </a:r>
          </a:p>
          <a:p>
            <a:pPr lvl="1" algn="r">
              <a:lnSpc>
                <a:spcPct val="70000"/>
              </a:lnSpc>
            </a:pPr>
            <a:r>
              <a:rPr lang="es-ES" sz="2400" dirty="0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MODELO EUROPEO - </a:t>
            </a:r>
            <a:r>
              <a:rPr lang="es-ES" sz="2400" dirty="0" err="1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ATSM</a:t>
            </a:r>
            <a:endParaRPr lang="es-ES" sz="2400" dirty="0">
              <a:ln w="0"/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 lvl="1" algn="r">
              <a:lnSpc>
                <a:spcPct val="80000"/>
              </a:lnSpc>
            </a:pPr>
            <a:endParaRPr lang="es-ES" sz="3000" dirty="0">
              <a:ln w="0"/>
              <a:solidFill>
                <a:srgbClr val="375160"/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720470" y="4365104"/>
            <a:ext cx="901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dirty="0">
                <a:solidFill>
                  <a:srgbClr val="375160"/>
                </a:solidFill>
                <a:latin typeface="Impact" panose="020B0806030902050204" pitchFamily="34" charset="0"/>
              </a:rPr>
              <a:t>AMJ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1631504" y="2204864"/>
            <a:ext cx="1079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dirty="0">
                <a:solidFill>
                  <a:srgbClr val="375160"/>
                </a:solidFill>
                <a:latin typeface="Impact" panose="020B0806030902050204" pitchFamily="34" charset="0"/>
              </a:rPr>
              <a:t>MAM</a:t>
            </a:r>
          </a:p>
        </p:txBody>
      </p:sp>
      <p:pic>
        <p:nvPicPr>
          <p:cNvPr id="2050" name="Picture 2" descr="http://stream.ecmwf.int/data/atls14/data/data01/scratch/ps2png-atls14-95e2cf679cd58ee9b4db4dd119a05a8d-lZ61s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24"/>
          <a:stretch/>
        </p:blipFill>
        <p:spPr bwMode="auto">
          <a:xfrm>
            <a:off x="2855640" y="1518518"/>
            <a:ext cx="7920000" cy="20190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tream.ecmwf.int/data/atls03/data/data01/scratch/ps2png-atls03-95e2cf679cd58ee9b4db4dd119a05a8d-ZuCI8G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88"/>
          <a:stretch/>
        </p:blipFill>
        <p:spPr bwMode="auto">
          <a:xfrm>
            <a:off x="2855640" y="3657613"/>
            <a:ext cx="7920000" cy="2061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154589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2279575" y="3341143"/>
            <a:ext cx="8496943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4000" dirty="0">
                <a:solidFill>
                  <a:srgbClr val="375160"/>
                </a:solidFill>
                <a:latin typeface="Impact" panose="020B0806030902050204" pitchFamily="34" charset="0"/>
              </a:rPr>
              <a:t>PROYECCIÓN PRECIPITACIÓN</a:t>
            </a:r>
          </a:p>
          <a:p>
            <a:pPr algn="ctr">
              <a:lnSpc>
                <a:spcPct val="80000"/>
              </a:lnSpc>
            </a:pPr>
            <a:r>
              <a:rPr lang="es-CO" sz="3200" dirty="0">
                <a:solidFill>
                  <a:srgbClr val="375160"/>
                </a:solidFill>
                <a:latin typeface="Impact" panose="020B0806030902050204" pitchFamily="34" charset="0"/>
              </a:rPr>
              <a:t>MODELOS INTERNACIONALES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347275" y="4279745"/>
            <a:ext cx="2361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800" dirty="0">
                <a:solidFill>
                  <a:srgbClr val="375160"/>
                </a:solidFill>
                <a:latin typeface="Myriad Pro" panose="020B0503030403020204" pitchFamily="34" charset="0"/>
              </a:rPr>
              <a:t>TRIMESTRAL</a:t>
            </a:r>
          </a:p>
        </p:txBody>
      </p:sp>
      <p:cxnSp>
        <p:nvCxnSpPr>
          <p:cNvPr id="10" name="Conector recto 9"/>
          <p:cNvCxnSpPr/>
          <p:nvPr/>
        </p:nvCxnSpPr>
        <p:spPr>
          <a:xfrm>
            <a:off x="1226488" y="4280929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5512461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iri.columbia.edu/climate/forecast/net_asmt/2017/feb2017/images/AMJ17_SAm_pcp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2"/>
          <a:stretch/>
        </p:blipFill>
        <p:spPr bwMode="auto">
          <a:xfrm>
            <a:off x="5569326" y="764704"/>
            <a:ext cx="3565893" cy="46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iri.columbia.edu/climate/forecast/net_asmt/2017/feb2017/images/MAM17_SAm_pcp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8"/>
          <a:stretch/>
        </p:blipFill>
        <p:spPr bwMode="auto">
          <a:xfrm>
            <a:off x="1738944" y="764704"/>
            <a:ext cx="3562228" cy="46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8544272" y="2457459"/>
            <a:ext cx="4032448" cy="3616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5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PREDICCIÓN </a:t>
            </a:r>
          </a:p>
        </p:txBody>
      </p:sp>
      <p:sp>
        <p:nvSpPr>
          <p:cNvPr id="2" name="Rectángulo 1"/>
          <p:cNvSpPr/>
          <p:nvPr/>
        </p:nvSpPr>
        <p:spPr>
          <a:xfrm>
            <a:off x="839416" y="6381328"/>
            <a:ext cx="691276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1500" dirty="0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CONDICIÓN MÁS PROBABLE - PRECIPITACIÓN PARA EL TRIMESTRE</a:t>
            </a:r>
            <a:endParaRPr lang="es-ES" sz="1500" b="1" dirty="0">
              <a:ln w="0"/>
              <a:solidFill>
                <a:srgbClr val="375160"/>
              </a:solidFill>
              <a:latin typeface="Myriad Pro" panose="020B050303040302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4079776" y="847745"/>
            <a:ext cx="9316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000" dirty="0">
                <a:latin typeface="Impact" panose="020B0806030902050204" pitchFamily="34" charset="0"/>
              </a:rPr>
              <a:t>MAM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8008962" y="847745"/>
            <a:ext cx="7825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000" dirty="0">
                <a:latin typeface="Impact" panose="020B0806030902050204" pitchFamily="34" charset="0"/>
              </a:rPr>
              <a:t>AMJ</a:t>
            </a:r>
          </a:p>
        </p:txBody>
      </p:sp>
      <p:sp>
        <p:nvSpPr>
          <p:cNvPr id="3" name="Rectángulo 2"/>
          <p:cNvSpPr/>
          <p:nvPr/>
        </p:nvSpPr>
        <p:spPr>
          <a:xfrm>
            <a:off x="9912424" y="3501008"/>
            <a:ext cx="12170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>
              <a:lnSpc>
                <a:spcPct val="80000"/>
              </a:lnSpc>
            </a:pPr>
            <a:r>
              <a:rPr lang="es-ES" sz="4000" dirty="0">
                <a:ln w="0"/>
                <a:solidFill>
                  <a:srgbClr val="00B050"/>
                </a:solidFill>
                <a:latin typeface="Impact" panose="020B0806030902050204" pitchFamily="34" charset="0"/>
              </a:rPr>
              <a:t>IRI</a:t>
            </a:r>
          </a:p>
        </p:txBody>
      </p:sp>
      <p:sp>
        <p:nvSpPr>
          <p:cNvPr id="4" name="Rectángulo 3"/>
          <p:cNvSpPr/>
          <p:nvPr/>
        </p:nvSpPr>
        <p:spPr>
          <a:xfrm>
            <a:off x="8780900" y="4043505"/>
            <a:ext cx="3480048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1500" dirty="0">
                <a:ln w="0"/>
                <a:solidFill>
                  <a:srgbClr val="00B050"/>
                </a:solidFill>
                <a:latin typeface="Impact" panose="020B0806030902050204" pitchFamily="34" charset="0"/>
              </a:rPr>
              <a:t>Internacional </a:t>
            </a:r>
            <a:r>
              <a:rPr lang="es-ES" sz="1500" dirty="0" err="1">
                <a:ln w="0"/>
                <a:solidFill>
                  <a:srgbClr val="00B050"/>
                </a:solidFill>
                <a:latin typeface="Impact" panose="020B0806030902050204" pitchFamily="34" charset="0"/>
              </a:rPr>
              <a:t>Research</a:t>
            </a:r>
            <a:endParaRPr lang="es-ES" sz="1500" dirty="0">
              <a:ln w="0"/>
              <a:solidFill>
                <a:srgbClr val="00B050"/>
              </a:solidFill>
              <a:latin typeface="Impact" panose="020B0806030902050204" pitchFamily="34" charset="0"/>
            </a:endParaRPr>
          </a:p>
          <a:p>
            <a:pPr lvl="1" algn="ctr">
              <a:lnSpc>
                <a:spcPct val="80000"/>
              </a:lnSpc>
            </a:pPr>
            <a:r>
              <a:rPr lang="es-ES" sz="1500" dirty="0">
                <a:ln w="0"/>
                <a:solidFill>
                  <a:srgbClr val="00B050"/>
                </a:solidFill>
                <a:latin typeface="Impact" panose="020B0806030902050204" pitchFamily="34" charset="0"/>
              </a:rPr>
              <a:t> </a:t>
            </a:r>
            <a:r>
              <a:rPr lang="es-ES" sz="1500" dirty="0" err="1">
                <a:ln w="0"/>
                <a:solidFill>
                  <a:srgbClr val="00B050"/>
                </a:solidFill>
                <a:latin typeface="Impact" panose="020B0806030902050204" pitchFamily="34" charset="0"/>
              </a:rPr>
              <a:t>Insttitute</a:t>
            </a:r>
            <a:r>
              <a:rPr lang="es-ES" sz="1500" dirty="0">
                <a:ln w="0"/>
                <a:solidFill>
                  <a:srgbClr val="00B050"/>
                </a:solidFill>
                <a:latin typeface="Impact" panose="020B0806030902050204" pitchFamily="34" charset="0"/>
              </a:rPr>
              <a:t> </a:t>
            </a:r>
            <a:r>
              <a:rPr lang="es-ES" sz="1500" dirty="0" err="1">
                <a:ln w="0"/>
                <a:solidFill>
                  <a:srgbClr val="00B050"/>
                </a:solidFill>
                <a:latin typeface="Impact" panose="020B0806030902050204" pitchFamily="34" charset="0"/>
              </a:rPr>
              <a:t>for</a:t>
            </a:r>
            <a:r>
              <a:rPr lang="es-ES" sz="1500" dirty="0">
                <a:ln w="0"/>
                <a:solidFill>
                  <a:srgbClr val="00B050"/>
                </a:solidFill>
                <a:latin typeface="Impact" panose="020B0806030902050204" pitchFamily="34" charset="0"/>
              </a:rPr>
              <a:t> </a:t>
            </a:r>
            <a:r>
              <a:rPr lang="es-ES" sz="1500" dirty="0" err="1">
                <a:ln w="0"/>
                <a:solidFill>
                  <a:srgbClr val="00B050"/>
                </a:solidFill>
                <a:latin typeface="Impact" panose="020B0806030902050204" pitchFamily="34" charset="0"/>
              </a:rPr>
              <a:t>Climate</a:t>
            </a:r>
            <a:r>
              <a:rPr lang="es-ES" sz="1500" dirty="0">
                <a:ln w="0"/>
                <a:solidFill>
                  <a:srgbClr val="00B050"/>
                </a:solidFill>
                <a:latin typeface="Impact" panose="020B0806030902050204" pitchFamily="34" charset="0"/>
              </a:rPr>
              <a:t> and </a:t>
            </a:r>
            <a:r>
              <a:rPr lang="es-ES" sz="1500" dirty="0" err="1">
                <a:ln w="0"/>
                <a:solidFill>
                  <a:srgbClr val="00B050"/>
                </a:solidFill>
                <a:latin typeface="Impact" panose="020B0806030902050204" pitchFamily="34" charset="0"/>
              </a:rPr>
              <a:t>Society</a:t>
            </a:r>
            <a:endParaRPr lang="es-ES" sz="1500" dirty="0">
              <a:ln w="0"/>
              <a:solidFill>
                <a:srgbClr val="00B050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305242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stream.ecmwf.int/data/atls06/data/data01/scratch/ps2png-atls06-95e2cf679cd58ee9b4db4dd119a05a8d-YOSl9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1"/>
          <a:stretch/>
        </p:blipFill>
        <p:spPr bwMode="auto">
          <a:xfrm>
            <a:off x="1271464" y="3014012"/>
            <a:ext cx="51849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stream.ecmwf.int/data/atls04/data/data01/scratch/ps2png-atls04-95e2cf679cd58ee9b4db4dd119a05a8d-Uearek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1"/>
          <a:stretch/>
        </p:blipFill>
        <p:spPr bwMode="auto">
          <a:xfrm>
            <a:off x="1271464" y="134012"/>
            <a:ext cx="51849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4367808" y="2505893"/>
            <a:ext cx="9599632" cy="10402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30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PREDICCIÓN</a:t>
            </a:r>
            <a:r>
              <a:rPr lang="es-ES" sz="44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 </a:t>
            </a:r>
          </a:p>
          <a:p>
            <a:pPr lvl="1" algn="ctr">
              <a:lnSpc>
                <a:spcPct val="70000"/>
              </a:lnSpc>
            </a:pPr>
            <a:r>
              <a:rPr lang="es-ES" sz="4400" dirty="0">
                <a:ln w="0"/>
                <a:solidFill>
                  <a:srgbClr val="00B050"/>
                </a:solidFill>
                <a:latin typeface="Impact" panose="020B0806030902050204" pitchFamily="34" charset="0"/>
              </a:rPr>
              <a:t>CENTRO EUROPEO</a:t>
            </a:r>
          </a:p>
        </p:txBody>
      </p:sp>
      <p:sp>
        <p:nvSpPr>
          <p:cNvPr id="2" name="Rectángulo 1"/>
          <p:cNvSpPr/>
          <p:nvPr/>
        </p:nvSpPr>
        <p:spPr>
          <a:xfrm>
            <a:off x="767408" y="6402131"/>
            <a:ext cx="72008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1500" dirty="0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CONDICIÓN MÁS PROBABLE - PRECIPITACIÓN PARA EL TRIMESTRE</a:t>
            </a:r>
            <a:endParaRPr lang="es-ES" sz="1500" b="1" dirty="0">
              <a:ln w="0"/>
              <a:solidFill>
                <a:srgbClr val="375160"/>
              </a:solidFill>
              <a:latin typeface="Myriad Pro" panose="020B0503030403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179181" y="369212"/>
            <a:ext cx="9316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000" dirty="0">
                <a:latin typeface="Impact" panose="020B0806030902050204" pitchFamily="34" charset="0"/>
              </a:rPr>
              <a:t>MAM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5328259" y="3332365"/>
            <a:ext cx="7825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000" dirty="0">
                <a:latin typeface="Impact" panose="020B0806030902050204" pitchFamily="34" charset="0"/>
              </a:rPr>
              <a:t>AMJ</a:t>
            </a:r>
          </a:p>
        </p:txBody>
      </p:sp>
    </p:spTree>
    <p:extLst>
      <p:ext uri="{BB962C8B-B14F-4D97-AF65-F5344CB8AC3E}">
        <p14:creationId xmlns:p14="http://schemas.microsoft.com/office/powerpoint/2010/main" val="4113143379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8088" y="1916832"/>
            <a:ext cx="3693303" cy="39744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668" y="234265"/>
            <a:ext cx="4356151" cy="5837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Rectángulo 9"/>
          <p:cNvSpPr/>
          <p:nvPr/>
        </p:nvSpPr>
        <p:spPr>
          <a:xfrm>
            <a:off x="6168008" y="202385"/>
            <a:ext cx="4752529" cy="8679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32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PREDICCIÓN </a:t>
            </a:r>
          </a:p>
          <a:p>
            <a:pPr lvl="1" algn="ctr">
              <a:lnSpc>
                <a:spcPct val="70000"/>
              </a:lnSpc>
            </a:pPr>
            <a:r>
              <a:rPr lang="es-ES" sz="4000" dirty="0">
                <a:ln w="0"/>
                <a:solidFill>
                  <a:srgbClr val="00B0F0"/>
                </a:solidFill>
                <a:latin typeface="Impact" panose="020B0806030902050204" pitchFamily="34" charset="0"/>
              </a:rPr>
              <a:t> </a:t>
            </a:r>
            <a:r>
              <a:rPr lang="es-ES" sz="4000" dirty="0">
                <a:ln w="0"/>
                <a:solidFill>
                  <a:schemeClr val="bg1"/>
                </a:solidFill>
                <a:latin typeface="Impact" panose="020B0806030902050204" pitchFamily="34" charset="0"/>
              </a:rPr>
              <a:t>MODELO ETA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4583832" y="313185"/>
            <a:ext cx="1079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dirty="0">
                <a:latin typeface="Impact" panose="020B0806030902050204" pitchFamily="34" charset="0"/>
              </a:rPr>
              <a:t>MAM</a:t>
            </a:r>
          </a:p>
        </p:txBody>
      </p:sp>
      <p:sp>
        <p:nvSpPr>
          <p:cNvPr id="3" name="Rectángulo 2"/>
          <p:cNvSpPr/>
          <p:nvPr/>
        </p:nvSpPr>
        <p:spPr>
          <a:xfrm>
            <a:off x="911424" y="6419855"/>
            <a:ext cx="6096000" cy="25975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1500" dirty="0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ANOMALÍA DE LA PRECIPITACIÓN PARA EL TRIMESTRE</a:t>
            </a:r>
            <a:endParaRPr lang="es-ES" sz="1500" b="1" dirty="0">
              <a:ln w="0"/>
              <a:solidFill>
                <a:srgbClr val="375160"/>
              </a:solidFill>
              <a:latin typeface="Myriad Pro" panose="020B0503030403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7272808" y="2006099"/>
            <a:ext cx="80663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500" dirty="0">
                <a:latin typeface="Impact" panose="020B0806030902050204" pitchFamily="34" charset="0"/>
              </a:rPr>
              <a:t>MAM</a:t>
            </a:r>
          </a:p>
        </p:txBody>
      </p:sp>
    </p:spTree>
    <p:extLst>
      <p:ext uri="{BB962C8B-B14F-4D97-AF65-F5344CB8AC3E}">
        <p14:creationId xmlns:p14="http://schemas.microsoft.com/office/powerpoint/2010/main" val="2711918612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/>
          <p:cNvCxnSpPr/>
          <p:nvPr/>
        </p:nvCxnSpPr>
        <p:spPr>
          <a:xfrm>
            <a:off x="1199456" y="4144407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2063552" y="3573016"/>
            <a:ext cx="8856984" cy="684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4800" dirty="0">
                <a:solidFill>
                  <a:srgbClr val="375160"/>
                </a:solidFill>
                <a:latin typeface="Impact" panose="020B0806030902050204" pitchFamily="34" charset="0"/>
              </a:rPr>
              <a:t>4. PREDICCIONES NACIONALES</a:t>
            </a:r>
          </a:p>
        </p:txBody>
      </p:sp>
    </p:spTree>
    <p:extLst>
      <p:ext uri="{BB962C8B-B14F-4D97-AF65-F5344CB8AC3E}">
        <p14:creationId xmlns:p14="http://schemas.microsoft.com/office/powerpoint/2010/main" val="2485566447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231232" y="3937404"/>
            <a:ext cx="892899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3600" dirty="0">
                <a:solidFill>
                  <a:srgbClr val="375160"/>
                </a:solidFill>
                <a:latin typeface="Impact" panose="020B0806030902050204" pitchFamily="34" charset="0"/>
              </a:rPr>
              <a:t>CLIMATOLOGIA DE LA PRECIPITACIÓN 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583832" y="4797152"/>
            <a:ext cx="401860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500" dirty="0">
                <a:solidFill>
                  <a:srgbClr val="375160"/>
                </a:solidFill>
                <a:latin typeface="Myriad Pro" panose="020B0503030403020204" pitchFamily="34" charset="0"/>
              </a:rPr>
              <a:t>MENSUAL - TRIMESTRAL</a:t>
            </a:r>
          </a:p>
        </p:txBody>
      </p:sp>
      <p:cxnSp>
        <p:nvCxnSpPr>
          <p:cNvPr id="6" name="Conector recto 5"/>
          <p:cNvCxnSpPr/>
          <p:nvPr/>
        </p:nvCxnSpPr>
        <p:spPr>
          <a:xfrm>
            <a:off x="1199456" y="4797152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7548141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508" y="853080"/>
            <a:ext cx="3524848" cy="41306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833" y="1484784"/>
            <a:ext cx="3838326" cy="459958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983432" y="374685"/>
            <a:ext cx="2754357" cy="44627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35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MARZO</a:t>
            </a:r>
            <a:endParaRPr lang="es-ES" sz="1875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511824" y="1038508"/>
            <a:ext cx="2754357" cy="44627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35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ABRIL</a:t>
            </a:r>
            <a:endParaRPr lang="es-ES" sz="1875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pic>
        <p:nvPicPr>
          <p:cNvPr id="6" name="13 Imagen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" t="2300" r="3678" b="2293"/>
          <a:stretch/>
        </p:blipFill>
        <p:spPr bwMode="auto">
          <a:xfrm>
            <a:off x="8410289" y="882226"/>
            <a:ext cx="3812462" cy="52774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7968208" y="381011"/>
            <a:ext cx="3184173" cy="44627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35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MAR-ABR-MAY</a:t>
            </a:r>
            <a:endParaRPr lang="es-ES" sz="1875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418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1199456" y="6093296"/>
            <a:ext cx="10992544" cy="764704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6" name="Conector recto 5"/>
          <p:cNvCxnSpPr/>
          <p:nvPr/>
        </p:nvCxnSpPr>
        <p:spPr>
          <a:xfrm>
            <a:off x="1199456" y="4519251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1847528" y="3861048"/>
            <a:ext cx="8856984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5400" dirty="0">
                <a:solidFill>
                  <a:srgbClr val="375160"/>
                </a:solidFill>
                <a:latin typeface="Impact" panose="020B0806030902050204" pitchFamily="34" charset="0"/>
              </a:rPr>
              <a:t>1. SEGUIMIENTO 2017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8276701" y="6184319"/>
            <a:ext cx="3651947" cy="557049"/>
            <a:chOff x="3647728" y="5733256"/>
            <a:chExt cx="5828282" cy="889016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93"/>
            <a:stretch/>
          </p:blipFill>
          <p:spPr>
            <a:xfrm>
              <a:off x="8002556" y="5987529"/>
              <a:ext cx="1473454" cy="634743"/>
            </a:xfrm>
            <a:prstGeom prst="rect">
              <a:avLst/>
            </a:prstGeom>
          </p:spPr>
        </p:pic>
        <p:pic>
          <p:nvPicPr>
            <p:cNvPr id="5" name="Imagen 4" descr="--Logo IDEAM-01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7728" y="5733256"/>
              <a:ext cx="1766227" cy="889016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11" t="27791" r="55305" b="15339"/>
            <a:stretch/>
          </p:blipFill>
          <p:spPr>
            <a:xfrm>
              <a:off x="5621083" y="6016426"/>
              <a:ext cx="2114404" cy="6058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5801468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775520" y="3933056"/>
            <a:ext cx="93226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4500" dirty="0">
                <a:solidFill>
                  <a:srgbClr val="375160"/>
                </a:solidFill>
                <a:latin typeface="Impact" panose="020B0806030902050204" pitchFamily="34" charset="0"/>
              </a:rPr>
              <a:t>CONSENSO</a:t>
            </a:r>
            <a:r>
              <a:rPr lang="es-CO" sz="3600" dirty="0">
                <a:solidFill>
                  <a:srgbClr val="375160"/>
                </a:solidFill>
                <a:latin typeface="Impact" panose="020B0806030902050204" pitchFamily="34" charset="0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es-CO" sz="2500" dirty="0">
                <a:solidFill>
                  <a:srgbClr val="375160"/>
                </a:solidFill>
                <a:latin typeface="Impact" panose="020B0806030902050204" pitchFamily="34" charset="0"/>
              </a:rPr>
              <a:t>PRECIPITACIÓN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943872" y="4817397"/>
            <a:ext cx="32456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000" dirty="0">
                <a:solidFill>
                  <a:srgbClr val="375160"/>
                </a:solidFill>
                <a:latin typeface="Myriad Pro" panose="020B0503030403020204" pitchFamily="34" charset="0"/>
              </a:rPr>
              <a:t>MENSUAL - TRIMESTRAL</a:t>
            </a:r>
            <a:endParaRPr lang="es-CO" sz="3600" dirty="0">
              <a:solidFill>
                <a:srgbClr val="375160"/>
              </a:solidFill>
              <a:latin typeface="Myriad Pro" panose="020B0503030403020204" pitchFamily="34" charset="0"/>
            </a:endParaRPr>
          </a:p>
        </p:txBody>
      </p:sp>
      <p:cxnSp>
        <p:nvCxnSpPr>
          <p:cNvPr id="6" name="Conector recto 5"/>
          <p:cNvCxnSpPr/>
          <p:nvPr/>
        </p:nvCxnSpPr>
        <p:spPr>
          <a:xfrm>
            <a:off x="1199456" y="4797152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79029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3215680" y="331059"/>
            <a:ext cx="2717737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25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MARZO</a:t>
            </a:r>
          </a:p>
          <a:p>
            <a:pPr lvl="1" algn="ctr">
              <a:lnSpc>
                <a:spcPct val="70000"/>
              </a:lnSpc>
            </a:pPr>
            <a:endParaRPr lang="es-ES" sz="2500" dirty="0">
              <a:ln w="0"/>
              <a:effectLst>
                <a:reflection blurRad="6350" stA="53000" endA="300" endPos="35500" dir="5400000" sy="-90000" algn="bl" rotWithShape="0"/>
              </a:effectLst>
              <a:latin typeface="Impact" panose="020B080603090205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7176120" y="331059"/>
            <a:ext cx="2717737" cy="3616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50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Impact" panose="020B0806030902050204" pitchFamily="34" charset="0"/>
              </a:rPr>
              <a:t>MAM</a:t>
            </a:r>
          </a:p>
        </p:txBody>
      </p:sp>
      <p:sp>
        <p:nvSpPr>
          <p:cNvPr id="7" name="Rectángulo 6"/>
          <p:cNvSpPr/>
          <p:nvPr/>
        </p:nvSpPr>
        <p:spPr>
          <a:xfrm>
            <a:off x="842656" y="6304907"/>
            <a:ext cx="8280920" cy="4984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>
              <a:lnSpc>
                <a:spcPct val="70000"/>
              </a:lnSpc>
            </a:pPr>
            <a:r>
              <a:rPr lang="es-ES" sz="36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PROPUESTA CONSENSO</a:t>
            </a:r>
            <a:endParaRPr lang="es-ES" sz="2800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692696"/>
            <a:ext cx="4130926" cy="534590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618" y="692697"/>
            <a:ext cx="4130926" cy="534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40173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231231" y="3933056"/>
            <a:ext cx="8928992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3600" dirty="0">
                <a:solidFill>
                  <a:srgbClr val="375160"/>
                </a:solidFill>
                <a:latin typeface="Impact" panose="020B0806030902050204" pitchFamily="34" charset="0"/>
              </a:rPr>
              <a:t>PROYECCIÓN TEMPERATUTA</a:t>
            </a:r>
          </a:p>
          <a:p>
            <a:pPr algn="ctr">
              <a:lnSpc>
                <a:spcPct val="80000"/>
              </a:lnSpc>
            </a:pPr>
            <a:r>
              <a:rPr lang="es-CO" sz="2800" dirty="0">
                <a:solidFill>
                  <a:srgbClr val="375160"/>
                </a:solidFill>
                <a:latin typeface="Impact" panose="020B0806030902050204" pitchFamily="34" charset="0"/>
              </a:rPr>
              <a:t> MODELOS NACIONALES E INTERNACIONALES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591944" y="4792729"/>
            <a:ext cx="1693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800" dirty="0">
                <a:solidFill>
                  <a:srgbClr val="375160"/>
                </a:solidFill>
                <a:latin typeface="Myriad Pro" panose="020B0503030403020204" pitchFamily="34" charset="0"/>
              </a:rPr>
              <a:t>MENSUAL</a:t>
            </a:r>
          </a:p>
        </p:txBody>
      </p:sp>
      <p:cxnSp>
        <p:nvCxnSpPr>
          <p:cNvPr id="6" name="Conector recto 5"/>
          <p:cNvCxnSpPr/>
          <p:nvPr/>
        </p:nvCxnSpPr>
        <p:spPr>
          <a:xfrm>
            <a:off x="1199456" y="4797152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1503938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iri.columbia.edu/climate/forecast/net_asmt/2017/feb2017/images/AMJ17_SAm_temp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4"/>
          <a:stretch/>
        </p:blipFill>
        <p:spPr bwMode="auto">
          <a:xfrm>
            <a:off x="6888088" y="548680"/>
            <a:ext cx="3979908" cy="54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iri.columbia.edu/climate/forecast/net_asmt/2017/feb2017/images/MAM17_SAm_temp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1"/>
          <a:stretch/>
        </p:blipFill>
        <p:spPr bwMode="auto">
          <a:xfrm>
            <a:off x="1982466" y="476672"/>
            <a:ext cx="4077874" cy="54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4109" y="5805267"/>
            <a:ext cx="2554897" cy="1150257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-518737" y="6380395"/>
            <a:ext cx="6584991" cy="7064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800" b="1" dirty="0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PREDICCIÓN </a:t>
            </a:r>
            <a:r>
              <a:rPr lang="es-ES" sz="2800" b="1" dirty="0" err="1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IRI</a:t>
            </a:r>
            <a:endParaRPr lang="es-ES" sz="2800" b="1" dirty="0">
              <a:ln w="0"/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 lvl="1" algn="ctr">
              <a:lnSpc>
                <a:spcPct val="70000"/>
              </a:lnSpc>
            </a:pPr>
            <a:endParaRPr lang="es-ES" sz="2800" b="1" dirty="0">
              <a:ln w="0"/>
              <a:solidFill>
                <a:srgbClr val="375160"/>
              </a:solidFill>
              <a:latin typeface="Myriad Pro" panose="020B0503030403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9552384" y="1012708"/>
            <a:ext cx="901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dirty="0">
                <a:solidFill>
                  <a:srgbClr val="375160"/>
                </a:solidFill>
                <a:latin typeface="Impact" panose="020B0806030902050204" pitchFamily="34" charset="0"/>
              </a:rPr>
              <a:t>AMJ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4670599" y="1032791"/>
            <a:ext cx="1079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dirty="0">
                <a:solidFill>
                  <a:srgbClr val="375160"/>
                </a:solidFill>
                <a:latin typeface="Impact" panose="020B0806030902050204" pitchFamily="34" charset="0"/>
              </a:rPr>
              <a:t>MAM</a:t>
            </a:r>
          </a:p>
        </p:txBody>
      </p:sp>
    </p:spTree>
    <p:extLst>
      <p:ext uri="{BB962C8B-B14F-4D97-AF65-F5344CB8AC3E}">
        <p14:creationId xmlns:p14="http://schemas.microsoft.com/office/powerpoint/2010/main" val="1848109387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tream.ecmwf.int/data/atls00/data/data01/scratch/ps2png-atls00-95e2cf679cd58ee9b4db4dd119a05a8d-2cthm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1"/>
          <a:stretch/>
        </p:blipFill>
        <p:spPr bwMode="auto">
          <a:xfrm>
            <a:off x="1333542" y="188640"/>
            <a:ext cx="51849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tream.ecmwf.int/data/atls09/data/data01/scratch/ps2png-atls09-95e2cf679cd58ee9b4db4dd119a05a8d-Dsz5kg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3"/>
          <a:stretch/>
        </p:blipFill>
        <p:spPr bwMode="auto">
          <a:xfrm>
            <a:off x="1333542" y="3068640"/>
            <a:ext cx="51849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119336" y="6381328"/>
            <a:ext cx="7809720" cy="4048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800" b="1" dirty="0">
                <a:ln w="0"/>
                <a:solidFill>
                  <a:srgbClr val="375160"/>
                </a:solidFill>
                <a:latin typeface="Myriad Pro" panose="020B0503030403020204" pitchFamily="34" charset="0"/>
              </a:rPr>
              <a:t>PREDICCIÓN CENTRO EUROPEO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3386701" y="4869621"/>
            <a:ext cx="901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dirty="0">
                <a:solidFill>
                  <a:schemeClr val="bg1"/>
                </a:solidFill>
                <a:latin typeface="Impact" panose="020B0806030902050204" pitchFamily="34" charset="0"/>
              </a:rPr>
              <a:t>AMJ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3215680" y="1989621"/>
            <a:ext cx="1079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dirty="0">
                <a:solidFill>
                  <a:schemeClr val="bg1"/>
                </a:solidFill>
                <a:latin typeface="Impact" panose="020B0806030902050204" pitchFamily="34" charset="0"/>
              </a:rPr>
              <a:t>MAM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7176120" y="2870509"/>
            <a:ext cx="41487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dirty="0">
                <a:solidFill>
                  <a:srgbClr val="FF5D5D"/>
                </a:solidFill>
                <a:latin typeface="Impact" panose="020B0806030902050204" pitchFamily="34" charset="0"/>
              </a:rPr>
              <a:t>Temperatura del Aire</a:t>
            </a:r>
          </a:p>
          <a:p>
            <a:endParaRPr lang="es-CO" sz="3600" dirty="0">
              <a:solidFill>
                <a:srgbClr val="FF5D5D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679426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/>
        </p:nvSpPr>
        <p:spPr>
          <a:xfrm>
            <a:off x="-816768" y="5805264"/>
            <a:ext cx="9939415" cy="8140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3200" dirty="0">
                <a:ln w="0"/>
                <a:solidFill>
                  <a:schemeClr val="bg1"/>
                </a:solidFill>
                <a:latin typeface="Impact" panose="020B0806030902050204" pitchFamily="34" charset="0"/>
              </a:rPr>
              <a:t>PREDICCIÓN - CPT</a:t>
            </a:r>
          </a:p>
          <a:p>
            <a:pPr lvl="1" algn="ctr">
              <a:lnSpc>
                <a:spcPct val="70000"/>
              </a:lnSpc>
            </a:pPr>
            <a:r>
              <a:rPr lang="es-ES" sz="3500" dirty="0">
                <a:ln w="0"/>
                <a:latin typeface="Impact" panose="020B0806030902050204" pitchFamily="34" charset="0"/>
              </a:rPr>
              <a:t>TEMPERATURA MEDIA MÁXIMA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076" y="621168"/>
            <a:ext cx="3338181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259" y="621168"/>
            <a:ext cx="3338181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42" y="621168"/>
            <a:ext cx="3338181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ángulo 10"/>
          <p:cNvSpPr/>
          <p:nvPr/>
        </p:nvSpPr>
        <p:spPr>
          <a:xfrm>
            <a:off x="5575741" y="305569"/>
            <a:ext cx="1420582" cy="3155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000" b="1" dirty="0">
                <a:ln w="0"/>
                <a:solidFill>
                  <a:srgbClr val="375160"/>
                </a:solidFill>
                <a:effectLst>
                  <a:reflection blurRad="6350" stA="53000" endA="300" endPos="35500" dir="5400000" sy="-90000" algn="bl" rotWithShape="0"/>
                </a:effectLst>
                <a:latin typeface="Myriad Pro" panose="020B0503030403020204" pitchFamily="34" charset="0"/>
              </a:rPr>
              <a:t>ABRIL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9058766" y="325388"/>
            <a:ext cx="1452385" cy="3155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000" b="1" dirty="0">
                <a:ln w="0"/>
                <a:solidFill>
                  <a:srgbClr val="375160"/>
                </a:solidFill>
                <a:effectLst>
                  <a:reflection blurRad="6350" stA="53000" endA="300" endPos="35500" dir="5400000" sy="-90000" algn="bl" rotWithShape="0"/>
                </a:effectLst>
                <a:latin typeface="Myriad Pro" panose="020B0503030403020204" pitchFamily="34" charset="0"/>
              </a:rPr>
              <a:t>MAYO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2481531" y="305569"/>
            <a:ext cx="1659430" cy="3155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000" b="1" dirty="0">
                <a:ln w="0"/>
                <a:solidFill>
                  <a:srgbClr val="375160"/>
                </a:solidFill>
                <a:effectLst>
                  <a:reflection blurRad="6350" stA="53000" endA="300" endPos="35500" dir="5400000" sy="-90000" algn="bl" rotWithShape="0"/>
                </a:effectLst>
                <a:latin typeface="Myriad Pro" panose="020B0503030403020204" pitchFamily="34" charset="0"/>
              </a:rPr>
              <a:t>MARZO</a:t>
            </a:r>
          </a:p>
        </p:txBody>
      </p:sp>
    </p:spTree>
    <p:extLst>
      <p:ext uri="{BB962C8B-B14F-4D97-AF65-F5344CB8AC3E}">
        <p14:creationId xmlns:p14="http://schemas.microsoft.com/office/powerpoint/2010/main" val="488422515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/>
        </p:nvSpPr>
        <p:spPr>
          <a:xfrm>
            <a:off x="-816768" y="5805264"/>
            <a:ext cx="9939415" cy="8140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3200" dirty="0">
                <a:ln w="0"/>
                <a:solidFill>
                  <a:schemeClr val="bg1"/>
                </a:solidFill>
                <a:latin typeface="Impact" panose="020B0806030902050204" pitchFamily="34" charset="0"/>
              </a:rPr>
              <a:t>PREDICCIÓN - CPT</a:t>
            </a:r>
          </a:p>
          <a:p>
            <a:pPr lvl="1" algn="ctr">
              <a:lnSpc>
                <a:spcPct val="70000"/>
              </a:lnSpc>
            </a:pPr>
            <a:r>
              <a:rPr lang="es-ES" sz="3500" dirty="0">
                <a:ln w="0"/>
                <a:latin typeface="Impact" panose="020B0806030902050204" pitchFamily="34" charset="0"/>
              </a:rPr>
              <a:t>TEMPERATURA MEDIA MÍNIMA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075" y="621168"/>
            <a:ext cx="3338181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258" y="621168"/>
            <a:ext cx="3338181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442" y="621169"/>
            <a:ext cx="3338181" cy="4319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ángulo 12"/>
          <p:cNvSpPr/>
          <p:nvPr/>
        </p:nvSpPr>
        <p:spPr>
          <a:xfrm>
            <a:off x="5575741" y="305569"/>
            <a:ext cx="1420582" cy="3155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000" b="1" dirty="0">
                <a:ln w="0"/>
                <a:solidFill>
                  <a:srgbClr val="375160"/>
                </a:solidFill>
                <a:effectLst>
                  <a:reflection blurRad="6350" stA="53000" endA="300" endPos="35500" dir="5400000" sy="-90000" algn="bl" rotWithShape="0"/>
                </a:effectLst>
                <a:latin typeface="Myriad Pro" panose="020B0503030403020204" pitchFamily="34" charset="0"/>
              </a:rPr>
              <a:t>ABRIL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9058766" y="325388"/>
            <a:ext cx="1452385" cy="3155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000" b="1" dirty="0">
                <a:ln w="0"/>
                <a:solidFill>
                  <a:srgbClr val="375160"/>
                </a:solidFill>
                <a:effectLst>
                  <a:reflection blurRad="6350" stA="53000" endA="300" endPos="35500" dir="5400000" sy="-90000" algn="bl" rotWithShape="0"/>
                </a:effectLst>
                <a:latin typeface="Myriad Pro" panose="020B0503030403020204" pitchFamily="34" charset="0"/>
              </a:rPr>
              <a:t>MAYO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2481531" y="305569"/>
            <a:ext cx="1659430" cy="3155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000" b="1" dirty="0">
                <a:ln w="0"/>
                <a:solidFill>
                  <a:srgbClr val="375160"/>
                </a:solidFill>
                <a:effectLst>
                  <a:reflection blurRad="6350" stA="53000" endA="300" endPos="35500" dir="5400000" sy="-90000" algn="bl" rotWithShape="0"/>
                </a:effectLst>
                <a:latin typeface="Myriad Pro" panose="020B0503030403020204" pitchFamily="34" charset="0"/>
              </a:rPr>
              <a:t>MARZO</a:t>
            </a:r>
          </a:p>
        </p:txBody>
      </p:sp>
    </p:spTree>
    <p:extLst>
      <p:ext uri="{BB962C8B-B14F-4D97-AF65-F5344CB8AC3E}">
        <p14:creationId xmlns:p14="http://schemas.microsoft.com/office/powerpoint/2010/main" val="4158680936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231231" y="3933056"/>
            <a:ext cx="892899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600" b="0" i="0" u="none" strike="noStrike" kern="1200" cap="none" spc="0" normalizeH="0" baseline="0" noProof="0" dirty="0">
                <a:ln>
                  <a:noFill/>
                </a:ln>
                <a:solidFill>
                  <a:srgbClr val="375160"/>
                </a:solidFill>
                <a:effectLst/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CONCLUSIONES</a:t>
            </a:r>
            <a:endParaRPr kumimoji="0" lang="es-CO" sz="2800" b="0" i="0" u="none" strike="noStrike" kern="1200" cap="none" spc="0" normalizeH="0" baseline="0" noProof="0" dirty="0">
              <a:ln>
                <a:noFill/>
              </a:ln>
              <a:solidFill>
                <a:srgbClr val="375160"/>
              </a:solidFill>
              <a:effectLst/>
              <a:uLnTx/>
              <a:uFillTx/>
              <a:latin typeface="Impact" panose="020B0806030902050204" pitchFamily="34" charset="0"/>
              <a:ea typeface="+mn-ea"/>
              <a:cs typeface="+mn-cs"/>
            </a:endParaRPr>
          </a:p>
        </p:txBody>
      </p:sp>
      <p:cxnSp>
        <p:nvCxnSpPr>
          <p:cNvPr id="6" name="Conector recto 5"/>
          <p:cNvCxnSpPr/>
          <p:nvPr/>
        </p:nvCxnSpPr>
        <p:spPr>
          <a:xfrm>
            <a:off x="1199456" y="4797152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6147505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34599"/>
            <a:ext cx="5303944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416" y="34599"/>
            <a:ext cx="5303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9133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80" y="116632"/>
            <a:ext cx="4200525" cy="39528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496" y="4267200"/>
            <a:ext cx="4210050" cy="25908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4072" y="764704"/>
            <a:ext cx="4029075" cy="532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967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623392" y="6420957"/>
            <a:ext cx="7020780" cy="4370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32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ANOMALÍA DE LA PRECIPITACIÓN - 2017</a:t>
            </a:r>
            <a:endParaRPr lang="es-ES" sz="3200" dirty="0">
              <a:ln w="0"/>
              <a:solidFill>
                <a:srgbClr val="85B98B"/>
              </a:solidFill>
              <a:latin typeface="Impact" panose="020B080603090205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692696"/>
            <a:ext cx="3761018" cy="48672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367" y="692696"/>
            <a:ext cx="3761608" cy="486796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305690" y="408188"/>
            <a:ext cx="1656184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500" dirty="0">
                <a:ln w="0"/>
                <a:latin typeface="Impact" panose="020B0806030902050204" pitchFamily="34" charset="0"/>
              </a:rPr>
              <a:t>Enero</a:t>
            </a:r>
          </a:p>
        </p:txBody>
      </p:sp>
      <p:sp>
        <p:nvSpPr>
          <p:cNvPr id="7" name="Rectángulo 6"/>
          <p:cNvSpPr/>
          <p:nvPr/>
        </p:nvSpPr>
        <p:spPr>
          <a:xfrm>
            <a:off x="6744072" y="408188"/>
            <a:ext cx="3528392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2500" dirty="0">
                <a:ln w="0"/>
                <a:latin typeface="Impact" panose="020B0806030902050204" pitchFamily="34" charset="0"/>
              </a:rPr>
              <a:t>Febrero (1 – 25)</a:t>
            </a:r>
          </a:p>
        </p:txBody>
      </p:sp>
    </p:spTree>
    <p:extLst>
      <p:ext uri="{BB962C8B-B14F-4D97-AF65-F5344CB8AC3E}">
        <p14:creationId xmlns:p14="http://schemas.microsoft.com/office/powerpoint/2010/main" val="189611582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423592" y="1412776"/>
            <a:ext cx="8496944" cy="430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60000"/>
              </a:lnSpc>
              <a:buClr>
                <a:schemeClr val="accent1">
                  <a:lumMod val="75000"/>
                </a:schemeClr>
              </a:buClr>
              <a:buFontTx/>
              <a:buChar char="-"/>
            </a:pPr>
            <a:r>
              <a:rPr lang="es-CO" sz="2400" dirty="0">
                <a:solidFill>
                  <a:srgbClr val="375160"/>
                </a:solidFill>
                <a:latin typeface="Myriad Pro" panose="020B0503030403020204" pitchFamily="34" charset="0"/>
              </a:rPr>
              <a:t>La cuenca del océano Pacifico registra condiciones de neutralidad, a la fecha. Las</a:t>
            </a:r>
          </a:p>
          <a:p>
            <a:pPr lvl="0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sz="2400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 lvl="0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r>
              <a:rPr lang="es-CO" sz="2400" dirty="0">
                <a:solidFill>
                  <a:srgbClr val="375160"/>
                </a:solidFill>
                <a:latin typeface="Myriad Pro" panose="020B0503030403020204" pitchFamily="34" charset="0"/>
              </a:rPr>
              <a:t> proyecciones en el mediano plazo estiman continuidad en condiciones neutras,</a:t>
            </a:r>
          </a:p>
          <a:p>
            <a:pPr lvl="0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sz="2400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 lvl="0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r>
              <a:rPr lang="es-CO" sz="2400" dirty="0">
                <a:solidFill>
                  <a:srgbClr val="375160"/>
                </a:solidFill>
                <a:latin typeface="Myriad Pro" panose="020B0503030403020204" pitchFamily="34" charset="0"/>
              </a:rPr>
              <a:t> durante el primer semestre de 2017.</a:t>
            </a:r>
          </a:p>
          <a:p>
            <a:pPr marL="285750" lvl="0" indent="-285750">
              <a:lnSpc>
                <a:spcPct val="60000"/>
              </a:lnSpc>
              <a:buClr>
                <a:schemeClr val="accent1">
                  <a:lumMod val="75000"/>
                </a:schemeClr>
              </a:buClr>
              <a:buFontTx/>
              <a:buChar char="-"/>
            </a:pPr>
            <a:endParaRPr lang="es-CO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 marL="285750" lvl="0" indent="-285750">
              <a:lnSpc>
                <a:spcPct val="60000"/>
              </a:lnSpc>
              <a:buClr>
                <a:schemeClr val="accent1">
                  <a:lumMod val="75000"/>
                </a:schemeClr>
              </a:buClr>
              <a:buFontTx/>
              <a:buChar char="-"/>
            </a:pPr>
            <a:r>
              <a:rPr lang="es-CO" sz="2400" dirty="0">
                <a:solidFill>
                  <a:srgbClr val="375160"/>
                </a:solidFill>
                <a:latin typeface="Myriad Pro" panose="020B0503030403020204" pitchFamily="34" charset="0"/>
              </a:rPr>
              <a:t>Los niveles de los principales ríos del país se encuentran en valores medios, muy </a:t>
            </a:r>
          </a:p>
          <a:p>
            <a:pPr marL="285750" lvl="0" indent="-285750">
              <a:lnSpc>
                <a:spcPct val="60000"/>
              </a:lnSpc>
              <a:buClr>
                <a:schemeClr val="accent1">
                  <a:lumMod val="75000"/>
                </a:schemeClr>
              </a:buClr>
              <a:buFontTx/>
              <a:buChar char="-"/>
            </a:pPr>
            <a:endParaRPr lang="es-CO" sz="2400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 lvl="0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r>
              <a:rPr lang="es-CO" sz="2400" dirty="0">
                <a:solidFill>
                  <a:srgbClr val="375160"/>
                </a:solidFill>
                <a:latin typeface="Myriad Pro" panose="020B0503030403020204" pitchFamily="34" charset="0"/>
              </a:rPr>
              <a:t>cercanos a lo normal para la época. Ha habido algunas afectaciones en </a:t>
            </a:r>
          </a:p>
          <a:p>
            <a:pPr lvl="0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sz="2400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 lvl="0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r>
              <a:rPr lang="es-CO" sz="2400" dirty="0">
                <a:solidFill>
                  <a:srgbClr val="375160"/>
                </a:solidFill>
                <a:latin typeface="Myriad Pro" panose="020B0503030403020204" pitchFamily="34" charset="0"/>
              </a:rPr>
              <a:t>incrementos de niveles, pero asociados con precipitaciones intensas, retornando a </a:t>
            </a:r>
          </a:p>
          <a:p>
            <a:pPr marL="285750" lvl="0" indent="-285750">
              <a:lnSpc>
                <a:spcPct val="60000"/>
              </a:lnSpc>
              <a:buClr>
                <a:schemeClr val="accent1">
                  <a:lumMod val="75000"/>
                </a:schemeClr>
              </a:buClr>
              <a:buFontTx/>
              <a:buChar char="-"/>
            </a:pPr>
            <a:endParaRPr lang="es-CO" sz="2400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 lvl="0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r>
              <a:rPr lang="es-CO" sz="2400" dirty="0">
                <a:solidFill>
                  <a:srgbClr val="375160"/>
                </a:solidFill>
                <a:latin typeface="Myriad Pro" panose="020B0503030403020204" pitchFamily="34" charset="0"/>
              </a:rPr>
              <a:t>condiciones medias.</a:t>
            </a:r>
          </a:p>
          <a:p>
            <a:pPr lvl="0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sz="2400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 marL="342900" lvl="0" indent="-342900">
              <a:lnSpc>
                <a:spcPct val="60000"/>
              </a:lnSpc>
              <a:buClr>
                <a:schemeClr val="accent1">
                  <a:lumMod val="75000"/>
                </a:schemeClr>
              </a:buClr>
              <a:buFontTx/>
              <a:buChar char="-"/>
            </a:pPr>
            <a:r>
              <a:rPr lang="es-CO" sz="2400" dirty="0">
                <a:solidFill>
                  <a:srgbClr val="375160"/>
                </a:solidFill>
                <a:latin typeface="Myriad Pro" panose="020B0503030403020204" pitchFamily="34" charset="0"/>
              </a:rPr>
              <a:t>Las precipitaciones se estiman muy cercanas al comportamiento climatológico del </a:t>
            </a:r>
          </a:p>
          <a:p>
            <a:pPr lvl="0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sz="2400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 lvl="0"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r>
              <a:rPr lang="es-CO" sz="2400" dirty="0">
                <a:solidFill>
                  <a:srgbClr val="375160"/>
                </a:solidFill>
                <a:latin typeface="Myriad Pro" panose="020B0503030403020204" pitchFamily="34" charset="0"/>
              </a:rPr>
              <a:t>trimestre marzo-abril-mayo de 2017.</a:t>
            </a:r>
          </a:p>
          <a:p>
            <a:pPr marL="285750" lvl="0" indent="-285750">
              <a:lnSpc>
                <a:spcPct val="60000"/>
              </a:lnSpc>
              <a:buClr>
                <a:schemeClr val="accent1">
                  <a:lumMod val="75000"/>
                </a:schemeClr>
              </a:buClr>
              <a:buFontTx/>
              <a:buChar char="-"/>
            </a:pPr>
            <a:endParaRPr lang="es-CO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dirty="0">
              <a:solidFill>
                <a:srgbClr val="375160"/>
              </a:solidFill>
              <a:latin typeface="Myriad Pro" panose="020B0503030403020204" pitchFamily="34" charset="0"/>
            </a:endParaRPr>
          </a:p>
          <a:p>
            <a:pPr>
              <a:lnSpc>
                <a:spcPct val="60000"/>
              </a:lnSpc>
              <a:buClr>
                <a:schemeClr val="accent1">
                  <a:lumMod val="75000"/>
                </a:schemeClr>
              </a:buClr>
            </a:pPr>
            <a:endParaRPr lang="es-CO" dirty="0">
              <a:solidFill>
                <a:srgbClr val="375160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03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logos-rede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4" b="68666"/>
          <a:stretch/>
        </p:blipFill>
        <p:spPr>
          <a:xfrm>
            <a:off x="1559496" y="4511424"/>
            <a:ext cx="3409056" cy="7594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2"/>
          <p:cNvSpPr txBox="1"/>
          <p:nvPr/>
        </p:nvSpPr>
        <p:spPr>
          <a:xfrm>
            <a:off x="1788049" y="3087968"/>
            <a:ext cx="4908176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4800" b="1" dirty="0">
                <a:ln w="76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REDES SOCIALES</a:t>
            </a:r>
          </a:p>
        </p:txBody>
      </p:sp>
      <p:pic>
        <p:nvPicPr>
          <p:cNvPr id="6" name="Picture 1" descr="logos-rede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73" b="38567"/>
          <a:stretch/>
        </p:blipFill>
        <p:spPr>
          <a:xfrm>
            <a:off x="4455321" y="4515906"/>
            <a:ext cx="3409056" cy="7594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1" descr="logos-rede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05" b="8835"/>
          <a:stretch/>
        </p:blipFill>
        <p:spPr>
          <a:xfrm>
            <a:off x="7810590" y="4502459"/>
            <a:ext cx="3409056" cy="7594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" name="Conector recto 7"/>
          <p:cNvCxnSpPr/>
          <p:nvPr/>
        </p:nvCxnSpPr>
        <p:spPr>
          <a:xfrm>
            <a:off x="1271464" y="3247400"/>
            <a:ext cx="10920536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8"/>
          <p:cNvSpPr/>
          <p:nvPr/>
        </p:nvSpPr>
        <p:spPr>
          <a:xfrm>
            <a:off x="1843045" y="2632429"/>
            <a:ext cx="33145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200" dirty="0">
                <a:ln w="76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VISITA NUESTRAS </a:t>
            </a:r>
            <a:endParaRPr lang="es-CO" sz="3200" dirty="0">
              <a:ln w="7620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10" name="TextBox 2"/>
          <p:cNvSpPr txBox="1"/>
          <p:nvPr/>
        </p:nvSpPr>
        <p:spPr>
          <a:xfrm>
            <a:off x="1792531" y="3092451"/>
            <a:ext cx="495748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s-MX" sz="4800" b="1" dirty="0">
                <a:ln/>
                <a:solidFill>
                  <a:schemeClr val="accent1">
                    <a:lumMod val="50000"/>
                  </a:schemeClr>
                </a:solidFill>
                <a:latin typeface="Franklin Gothic Demi" panose="020B0703020102020204" pitchFamily="34" charset="0"/>
              </a:rPr>
              <a:t>REDES SOCIALES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1847528" y="2636912"/>
            <a:ext cx="33145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200" dirty="0">
                <a:ln/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</a:rPr>
              <a:t>VISITA NUESTRAS </a:t>
            </a:r>
            <a:endParaRPr lang="es-CO" sz="3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3290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135560" y="3700163"/>
            <a:ext cx="9255405" cy="536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3600" b="1" dirty="0">
                <a:solidFill>
                  <a:srgbClr val="375160"/>
                </a:solidFill>
                <a:latin typeface="Impact" panose="020B0806030902050204" pitchFamily="34" charset="0"/>
              </a:rPr>
              <a:t>GRACIAS POR SU ATENCIÓN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4896327" y="4230183"/>
            <a:ext cx="3598806" cy="4617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3000" dirty="0">
                <a:solidFill>
                  <a:srgbClr val="375160"/>
                </a:solidFill>
                <a:latin typeface="Myriad Pro" panose="020B0503030403020204" pitchFamily="34" charset="0"/>
              </a:rPr>
              <a:t>www.ideam.gov.co</a:t>
            </a:r>
          </a:p>
        </p:txBody>
      </p:sp>
      <p:cxnSp>
        <p:nvCxnSpPr>
          <p:cNvPr id="4" name="Conector recto 3"/>
          <p:cNvCxnSpPr/>
          <p:nvPr/>
        </p:nvCxnSpPr>
        <p:spPr>
          <a:xfrm>
            <a:off x="1199456" y="4209938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5399747" y="2782587"/>
            <a:ext cx="2727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3000" dirty="0">
                <a:solidFill>
                  <a:srgbClr val="375160"/>
                </a:solidFill>
                <a:latin typeface="Myriad Pro" panose="020B0503030403020204" pitchFamily="34" charset="0"/>
              </a:rPr>
              <a:t>llopez@ideam.gov.co</a:t>
            </a:r>
          </a:p>
        </p:txBody>
      </p:sp>
    </p:spTree>
    <p:extLst>
      <p:ext uri="{BB962C8B-B14F-4D97-AF65-F5344CB8AC3E}">
        <p14:creationId xmlns:p14="http://schemas.microsoft.com/office/powerpoint/2010/main" val="482689052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cto 2"/>
          <p:cNvCxnSpPr/>
          <p:nvPr/>
        </p:nvCxnSpPr>
        <p:spPr>
          <a:xfrm>
            <a:off x="1199456" y="4519251"/>
            <a:ext cx="10992544" cy="20245"/>
          </a:xfrm>
          <a:prstGeom prst="line">
            <a:avLst/>
          </a:prstGeom>
          <a:ln w="28575">
            <a:solidFill>
              <a:srgbClr val="3751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2063552" y="3879891"/>
            <a:ext cx="8856984" cy="758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5400" dirty="0">
                <a:solidFill>
                  <a:srgbClr val="375160"/>
                </a:solidFill>
                <a:latin typeface="Impact" panose="020B0806030902050204" pitchFamily="34" charset="0"/>
              </a:rPr>
              <a:t>2. CONDICIONES ACTUALES </a:t>
            </a:r>
          </a:p>
        </p:txBody>
      </p:sp>
    </p:spTree>
    <p:extLst>
      <p:ext uri="{BB962C8B-B14F-4D97-AF65-F5344CB8AC3E}">
        <p14:creationId xmlns:p14="http://schemas.microsoft.com/office/powerpoint/2010/main" val="1902019374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" b="18243"/>
          <a:stretch/>
        </p:blipFill>
        <p:spPr>
          <a:xfrm>
            <a:off x="2423592" y="548680"/>
            <a:ext cx="8208912" cy="504056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75" t="96589" r="-1" b="10"/>
          <a:stretch/>
        </p:blipFill>
        <p:spPr>
          <a:xfrm>
            <a:off x="7393160" y="5641124"/>
            <a:ext cx="3239344" cy="23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800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20" y="332656"/>
            <a:ext cx="6521247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147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2 Rectángulo"/>
          <p:cNvSpPr>
            <a:spLocks noChangeArrowheads="1"/>
          </p:cNvSpPr>
          <p:nvPr/>
        </p:nvSpPr>
        <p:spPr bwMode="auto">
          <a:xfrm>
            <a:off x="1989995" y="5265352"/>
            <a:ext cx="88090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CO">
              <a:solidFill>
                <a:srgbClr val="FFFFFF"/>
              </a:solidFill>
            </a:endParaRPr>
          </a:p>
        </p:txBody>
      </p:sp>
      <p:sp>
        <p:nvSpPr>
          <p:cNvPr id="41989" name="8 Rectángulo"/>
          <p:cNvSpPr>
            <a:spLocks noChangeArrowheads="1"/>
          </p:cNvSpPr>
          <p:nvPr/>
        </p:nvSpPr>
        <p:spPr bwMode="auto">
          <a:xfrm>
            <a:off x="6042619" y="3370284"/>
            <a:ext cx="5208588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CO">
              <a:solidFill>
                <a:srgbClr val="FFFFFF"/>
              </a:solidFill>
            </a:endParaRPr>
          </a:p>
        </p:txBody>
      </p:sp>
      <p:sp>
        <p:nvSpPr>
          <p:cNvPr id="6" name="AutoShape 6" descr="http://www.cpc.ncep.noaa.gov/products/people/wd52qz/mjo/chi/ewp.gif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>
              <a:solidFill>
                <a:srgbClr val="FFFFFF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232748" y="2703646"/>
            <a:ext cx="22280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>
                <a:solidFill>
                  <a:srgbClr val="375160"/>
                </a:solidFill>
                <a:latin typeface="Cambria" panose="02040503050406030204" pitchFamily="18" charset="0"/>
              </a:rPr>
              <a:t>EWP – </a:t>
            </a:r>
            <a:r>
              <a:rPr lang="es-CO" sz="1200" b="1" dirty="0" err="1">
                <a:solidFill>
                  <a:srgbClr val="375160"/>
                </a:solidFill>
                <a:latin typeface="Cambria" panose="02040503050406030204" pitchFamily="18" charset="0"/>
              </a:rPr>
              <a:t>Spherical</a:t>
            </a:r>
            <a:r>
              <a:rPr lang="es-CO" sz="1200" b="1" dirty="0">
                <a:solidFill>
                  <a:srgbClr val="375160"/>
                </a:solidFill>
                <a:latin typeface="Cambria" panose="02040503050406030204" pitchFamily="18" charset="0"/>
              </a:rPr>
              <a:t> </a:t>
            </a:r>
            <a:r>
              <a:rPr lang="es-CO" sz="1200" b="1" dirty="0" err="1">
                <a:solidFill>
                  <a:srgbClr val="375160"/>
                </a:solidFill>
                <a:latin typeface="Cambria" panose="02040503050406030204" pitchFamily="18" charset="0"/>
              </a:rPr>
              <a:t>Harmonics</a:t>
            </a:r>
            <a:endParaRPr lang="es-CO" sz="1200" b="1" dirty="0">
              <a:solidFill>
                <a:srgbClr val="375160"/>
              </a:solidFill>
              <a:latin typeface="Cambria" panose="02040503050406030204" pitchFamily="18" charset="0"/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5448904" y="2735171"/>
            <a:ext cx="2164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>
                <a:solidFill>
                  <a:srgbClr val="375160"/>
                </a:solidFill>
                <a:latin typeface="Cambria" panose="02040503050406030204" pitchFamily="18" charset="0"/>
              </a:rPr>
              <a:t>NCEP - GFS</a:t>
            </a:r>
          </a:p>
        </p:txBody>
      </p:sp>
      <p:sp>
        <p:nvSpPr>
          <p:cNvPr id="28" name="CuadroTexto 27"/>
          <p:cNvSpPr txBox="1"/>
          <p:nvPr/>
        </p:nvSpPr>
        <p:spPr>
          <a:xfrm>
            <a:off x="8933302" y="2723705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>
                <a:solidFill>
                  <a:srgbClr val="375160"/>
                </a:solidFill>
                <a:latin typeface="Cambria" panose="02040503050406030204" pitchFamily="18" charset="0"/>
              </a:rPr>
              <a:t>CFSv2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59299" y="2961447"/>
            <a:ext cx="2365257" cy="3096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uadroTexto 29"/>
          <p:cNvSpPr txBox="1">
            <a:spLocks noChangeAspect="1"/>
          </p:cNvSpPr>
          <p:nvPr/>
        </p:nvSpPr>
        <p:spPr>
          <a:xfrm>
            <a:off x="4096085" y="3527734"/>
            <a:ext cx="369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03</a:t>
            </a:r>
          </a:p>
        </p:txBody>
      </p:sp>
      <p:sp>
        <p:nvSpPr>
          <p:cNvPr id="31" name="CuadroTexto 30"/>
          <p:cNvSpPr txBox="1">
            <a:spLocks noChangeAspect="1"/>
          </p:cNvSpPr>
          <p:nvPr/>
        </p:nvSpPr>
        <p:spPr>
          <a:xfrm>
            <a:off x="4099174" y="3808552"/>
            <a:ext cx="369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08</a:t>
            </a:r>
          </a:p>
        </p:txBody>
      </p:sp>
      <p:sp>
        <p:nvSpPr>
          <p:cNvPr id="32" name="CuadroTexto 31"/>
          <p:cNvSpPr txBox="1">
            <a:spLocks noChangeAspect="1"/>
          </p:cNvSpPr>
          <p:nvPr/>
        </p:nvSpPr>
        <p:spPr>
          <a:xfrm>
            <a:off x="4096085" y="4086710"/>
            <a:ext cx="369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13</a:t>
            </a:r>
          </a:p>
        </p:txBody>
      </p:sp>
      <p:sp>
        <p:nvSpPr>
          <p:cNvPr id="33" name="CuadroTexto 32"/>
          <p:cNvSpPr txBox="1">
            <a:spLocks noChangeAspect="1"/>
          </p:cNvSpPr>
          <p:nvPr/>
        </p:nvSpPr>
        <p:spPr>
          <a:xfrm>
            <a:off x="4103857" y="4367379"/>
            <a:ext cx="369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18</a:t>
            </a:r>
          </a:p>
        </p:txBody>
      </p:sp>
      <p:sp>
        <p:nvSpPr>
          <p:cNvPr id="34" name="CuadroTexto 33"/>
          <p:cNvSpPr txBox="1">
            <a:spLocks noChangeAspect="1"/>
          </p:cNvSpPr>
          <p:nvPr/>
        </p:nvSpPr>
        <p:spPr>
          <a:xfrm>
            <a:off x="4098356" y="4646554"/>
            <a:ext cx="369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23</a:t>
            </a:r>
          </a:p>
        </p:txBody>
      </p:sp>
      <p:sp>
        <p:nvSpPr>
          <p:cNvPr id="35" name="CuadroTexto 34"/>
          <p:cNvSpPr txBox="1">
            <a:spLocks noChangeAspect="1"/>
          </p:cNvSpPr>
          <p:nvPr/>
        </p:nvSpPr>
        <p:spPr>
          <a:xfrm>
            <a:off x="4098970" y="4930386"/>
            <a:ext cx="369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28</a:t>
            </a:r>
          </a:p>
        </p:txBody>
      </p:sp>
      <p:sp>
        <p:nvSpPr>
          <p:cNvPr id="36" name="CuadroTexto 35"/>
          <p:cNvSpPr txBox="1">
            <a:spLocks noChangeAspect="1"/>
          </p:cNvSpPr>
          <p:nvPr/>
        </p:nvSpPr>
        <p:spPr>
          <a:xfrm>
            <a:off x="4096085" y="5214218"/>
            <a:ext cx="369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latin typeface="Cambria" panose="02040503050406030204" pitchFamily="18" charset="0"/>
              </a:rPr>
              <a:t>02</a:t>
            </a:r>
          </a:p>
        </p:txBody>
      </p:sp>
      <p:sp>
        <p:nvSpPr>
          <p:cNvPr id="38" name="CuadroTexto 37"/>
          <p:cNvSpPr txBox="1">
            <a:spLocks noChangeAspect="1"/>
          </p:cNvSpPr>
          <p:nvPr/>
        </p:nvSpPr>
        <p:spPr>
          <a:xfrm>
            <a:off x="4090910" y="5498967"/>
            <a:ext cx="369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latin typeface="Cambria" panose="02040503050406030204" pitchFamily="18" charset="0"/>
              </a:rPr>
              <a:t>07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33302" y="2961447"/>
            <a:ext cx="2365258" cy="3096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CuadroTexto 39"/>
          <p:cNvSpPr txBox="1">
            <a:spLocks noChangeAspect="1"/>
          </p:cNvSpPr>
          <p:nvPr/>
        </p:nvSpPr>
        <p:spPr>
          <a:xfrm>
            <a:off x="10873556" y="3524000"/>
            <a:ext cx="369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02</a:t>
            </a:r>
          </a:p>
        </p:txBody>
      </p:sp>
      <p:sp>
        <p:nvSpPr>
          <p:cNvPr id="41" name="CuadroTexto 40"/>
          <p:cNvSpPr txBox="1">
            <a:spLocks noChangeAspect="1"/>
          </p:cNvSpPr>
          <p:nvPr/>
        </p:nvSpPr>
        <p:spPr>
          <a:xfrm>
            <a:off x="10873556" y="3815816"/>
            <a:ext cx="369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07</a:t>
            </a:r>
          </a:p>
          <a:p>
            <a:endParaRPr lang="es-CO" sz="12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42" name="CuadroTexto 41"/>
          <p:cNvSpPr txBox="1">
            <a:spLocks noChangeAspect="1"/>
          </p:cNvSpPr>
          <p:nvPr/>
        </p:nvSpPr>
        <p:spPr>
          <a:xfrm>
            <a:off x="10866401" y="4097392"/>
            <a:ext cx="369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12</a:t>
            </a:r>
          </a:p>
        </p:txBody>
      </p:sp>
      <p:sp>
        <p:nvSpPr>
          <p:cNvPr id="43" name="CuadroTexto 42"/>
          <p:cNvSpPr txBox="1">
            <a:spLocks noChangeAspect="1"/>
          </p:cNvSpPr>
          <p:nvPr/>
        </p:nvSpPr>
        <p:spPr>
          <a:xfrm>
            <a:off x="10871141" y="4373113"/>
            <a:ext cx="369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17</a:t>
            </a:r>
          </a:p>
        </p:txBody>
      </p:sp>
      <p:sp>
        <p:nvSpPr>
          <p:cNvPr id="44" name="CuadroTexto 43"/>
          <p:cNvSpPr txBox="1">
            <a:spLocks noChangeAspect="1"/>
          </p:cNvSpPr>
          <p:nvPr/>
        </p:nvSpPr>
        <p:spPr>
          <a:xfrm>
            <a:off x="10866401" y="4646554"/>
            <a:ext cx="369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22</a:t>
            </a:r>
          </a:p>
        </p:txBody>
      </p:sp>
      <p:sp>
        <p:nvSpPr>
          <p:cNvPr id="45" name="CuadroTexto 44"/>
          <p:cNvSpPr txBox="1">
            <a:spLocks noChangeAspect="1"/>
          </p:cNvSpPr>
          <p:nvPr/>
        </p:nvSpPr>
        <p:spPr>
          <a:xfrm>
            <a:off x="10869211" y="4934569"/>
            <a:ext cx="369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27</a:t>
            </a:r>
          </a:p>
        </p:txBody>
      </p:sp>
      <p:sp>
        <p:nvSpPr>
          <p:cNvPr id="46" name="CuadroTexto 45"/>
          <p:cNvSpPr txBox="1">
            <a:spLocks noChangeAspect="1"/>
          </p:cNvSpPr>
          <p:nvPr/>
        </p:nvSpPr>
        <p:spPr>
          <a:xfrm>
            <a:off x="10868068" y="5220595"/>
            <a:ext cx="4068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latin typeface="Cambria" panose="02040503050406030204" pitchFamily="18" charset="0"/>
              </a:rPr>
              <a:t>01</a:t>
            </a:r>
          </a:p>
        </p:txBody>
      </p:sp>
      <p:sp>
        <p:nvSpPr>
          <p:cNvPr id="47" name="CuadroTexto 46"/>
          <p:cNvSpPr txBox="1">
            <a:spLocks noChangeAspect="1"/>
          </p:cNvSpPr>
          <p:nvPr/>
        </p:nvSpPr>
        <p:spPr>
          <a:xfrm>
            <a:off x="10873556" y="5498967"/>
            <a:ext cx="369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latin typeface="Cambria" panose="02040503050406030204" pitchFamily="18" charset="0"/>
              </a:rPr>
              <a:t>06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5726" y="2961448"/>
            <a:ext cx="2365257" cy="3096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uadroTexto 25"/>
          <p:cNvSpPr txBox="1"/>
          <p:nvPr/>
        </p:nvSpPr>
        <p:spPr>
          <a:xfrm>
            <a:off x="5398665" y="5005957"/>
            <a:ext cx="237626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300" dirty="0">
                <a:solidFill>
                  <a:srgbClr val="FF0000"/>
                </a:solidFill>
                <a:latin typeface="Impact" panose="020B0806030902050204" pitchFamily="34" charset="0"/>
              </a:rPr>
              <a:t>26 de febrero </a:t>
            </a:r>
            <a:r>
              <a:rPr lang="es-CO" sz="1300" dirty="0">
                <a:latin typeface="Impact" panose="020B0806030902050204" pitchFamily="34" charset="0"/>
              </a:rPr>
              <a:t>–</a:t>
            </a:r>
            <a:r>
              <a:rPr lang="es-CO" sz="1300" dirty="0">
                <a:solidFill>
                  <a:srgbClr val="00B0F0"/>
                </a:solidFill>
                <a:latin typeface="Impact" panose="020B0806030902050204" pitchFamily="34" charset="0"/>
              </a:rPr>
              <a:t> </a:t>
            </a:r>
            <a:r>
              <a:rPr lang="es-CO" sz="1300" dirty="0">
                <a:latin typeface="Impact" panose="020B0806030902050204" pitchFamily="34" charset="0"/>
              </a:rPr>
              <a:t>07 de abril</a:t>
            </a:r>
          </a:p>
        </p:txBody>
      </p:sp>
      <p:sp>
        <p:nvSpPr>
          <p:cNvPr id="48" name="CuadroTexto 47"/>
          <p:cNvSpPr txBox="1">
            <a:spLocks noChangeAspect="1"/>
          </p:cNvSpPr>
          <p:nvPr/>
        </p:nvSpPr>
        <p:spPr>
          <a:xfrm>
            <a:off x="7342646" y="3522916"/>
            <a:ext cx="369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03</a:t>
            </a:r>
          </a:p>
        </p:txBody>
      </p:sp>
      <p:sp>
        <p:nvSpPr>
          <p:cNvPr id="49" name="CuadroTexto 48"/>
          <p:cNvSpPr txBox="1">
            <a:spLocks noChangeAspect="1"/>
          </p:cNvSpPr>
          <p:nvPr/>
        </p:nvSpPr>
        <p:spPr>
          <a:xfrm>
            <a:off x="7345269" y="3806567"/>
            <a:ext cx="369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08</a:t>
            </a:r>
          </a:p>
        </p:txBody>
      </p:sp>
      <p:sp>
        <p:nvSpPr>
          <p:cNvPr id="50" name="CuadroTexto 49"/>
          <p:cNvSpPr txBox="1">
            <a:spLocks noChangeAspect="1"/>
          </p:cNvSpPr>
          <p:nvPr/>
        </p:nvSpPr>
        <p:spPr>
          <a:xfrm>
            <a:off x="7341656" y="4090218"/>
            <a:ext cx="369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13</a:t>
            </a:r>
          </a:p>
        </p:txBody>
      </p:sp>
      <p:sp>
        <p:nvSpPr>
          <p:cNvPr id="37" name="Rectángulo 36"/>
          <p:cNvSpPr/>
          <p:nvPr/>
        </p:nvSpPr>
        <p:spPr>
          <a:xfrm>
            <a:off x="1059770" y="6291423"/>
            <a:ext cx="531391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" sz="35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PROYECCIÓN </a:t>
            </a:r>
            <a:r>
              <a:rPr lang="es-ES" sz="3500" dirty="0" err="1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MJO</a:t>
            </a:r>
            <a:endParaRPr lang="es-ES" sz="3500" dirty="0">
              <a:ln w="0"/>
              <a:solidFill>
                <a:srgbClr val="375160"/>
              </a:solidFill>
              <a:latin typeface="Impact" panose="020B080603090205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847528" y="3455910"/>
            <a:ext cx="9793088" cy="11326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26" name="Picture 2" descr="200 hecto Pascals Velocity Potential Anomali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226" y="6279"/>
            <a:ext cx="5184576" cy="267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5180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/>
      <p:bldP spid="28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1524003" y="1458605"/>
            <a:ext cx="10332637" cy="420264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Rectángulo redondeado 5"/>
          <p:cNvSpPr/>
          <p:nvPr/>
        </p:nvSpPr>
        <p:spPr>
          <a:xfrm>
            <a:off x="1529649" y="1458151"/>
            <a:ext cx="10332638" cy="639026"/>
          </a:xfrm>
          <a:custGeom>
            <a:avLst/>
            <a:gdLst>
              <a:gd name="connsiteX0" fmla="*/ 0 w 10299068"/>
              <a:gd name="connsiteY0" fmla="*/ 520339 h 2234462"/>
              <a:gd name="connsiteX1" fmla="*/ 520339 w 10299068"/>
              <a:gd name="connsiteY1" fmla="*/ 0 h 2234462"/>
              <a:gd name="connsiteX2" fmla="*/ 9778729 w 10299068"/>
              <a:gd name="connsiteY2" fmla="*/ 0 h 2234462"/>
              <a:gd name="connsiteX3" fmla="*/ 10299068 w 10299068"/>
              <a:gd name="connsiteY3" fmla="*/ 520339 h 2234462"/>
              <a:gd name="connsiteX4" fmla="*/ 10299068 w 10299068"/>
              <a:gd name="connsiteY4" fmla="*/ 1714123 h 2234462"/>
              <a:gd name="connsiteX5" fmla="*/ 9778729 w 10299068"/>
              <a:gd name="connsiteY5" fmla="*/ 2234462 h 2234462"/>
              <a:gd name="connsiteX6" fmla="*/ 520339 w 10299068"/>
              <a:gd name="connsiteY6" fmla="*/ 2234462 h 2234462"/>
              <a:gd name="connsiteX7" fmla="*/ 0 w 10299068"/>
              <a:gd name="connsiteY7" fmla="*/ 1714123 h 2234462"/>
              <a:gd name="connsiteX8" fmla="*/ 0 w 10299068"/>
              <a:gd name="connsiteY8" fmla="*/ 520339 h 2234462"/>
              <a:gd name="connsiteX0" fmla="*/ 0 w 10299068"/>
              <a:gd name="connsiteY0" fmla="*/ 520339 h 2234462"/>
              <a:gd name="connsiteX1" fmla="*/ 520339 w 10299068"/>
              <a:gd name="connsiteY1" fmla="*/ 0 h 2234462"/>
              <a:gd name="connsiteX2" fmla="*/ 9778729 w 10299068"/>
              <a:gd name="connsiteY2" fmla="*/ 0 h 2234462"/>
              <a:gd name="connsiteX3" fmla="*/ 10299068 w 10299068"/>
              <a:gd name="connsiteY3" fmla="*/ 520339 h 2234462"/>
              <a:gd name="connsiteX4" fmla="*/ 10299068 w 10299068"/>
              <a:gd name="connsiteY4" fmla="*/ 1714123 h 2234462"/>
              <a:gd name="connsiteX5" fmla="*/ 9778729 w 10299068"/>
              <a:gd name="connsiteY5" fmla="*/ 2234462 h 2234462"/>
              <a:gd name="connsiteX6" fmla="*/ 520339 w 10299068"/>
              <a:gd name="connsiteY6" fmla="*/ 2234462 h 2234462"/>
              <a:gd name="connsiteX7" fmla="*/ 0 w 10299068"/>
              <a:gd name="connsiteY7" fmla="*/ 1068664 h 2234462"/>
              <a:gd name="connsiteX8" fmla="*/ 0 w 10299068"/>
              <a:gd name="connsiteY8" fmla="*/ 520339 h 2234462"/>
              <a:gd name="connsiteX0" fmla="*/ 0 w 10325962"/>
              <a:gd name="connsiteY0" fmla="*/ 520339 h 2234462"/>
              <a:gd name="connsiteX1" fmla="*/ 520339 w 10325962"/>
              <a:gd name="connsiteY1" fmla="*/ 0 h 2234462"/>
              <a:gd name="connsiteX2" fmla="*/ 9778729 w 10325962"/>
              <a:gd name="connsiteY2" fmla="*/ 0 h 2234462"/>
              <a:gd name="connsiteX3" fmla="*/ 10299068 w 10325962"/>
              <a:gd name="connsiteY3" fmla="*/ 520339 h 2234462"/>
              <a:gd name="connsiteX4" fmla="*/ 10325962 w 10325962"/>
              <a:gd name="connsiteY4" fmla="*/ 893853 h 2234462"/>
              <a:gd name="connsiteX5" fmla="*/ 9778729 w 10325962"/>
              <a:gd name="connsiteY5" fmla="*/ 2234462 h 2234462"/>
              <a:gd name="connsiteX6" fmla="*/ 520339 w 10325962"/>
              <a:gd name="connsiteY6" fmla="*/ 2234462 h 2234462"/>
              <a:gd name="connsiteX7" fmla="*/ 0 w 10325962"/>
              <a:gd name="connsiteY7" fmla="*/ 1068664 h 2234462"/>
              <a:gd name="connsiteX8" fmla="*/ 0 w 10325962"/>
              <a:gd name="connsiteY8" fmla="*/ 520339 h 2234462"/>
              <a:gd name="connsiteX0" fmla="*/ 0 w 10325962"/>
              <a:gd name="connsiteY0" fmla="*/ 520339 h 2234462"/>
              <a:gd name="connsiteX1" fmla="*/ 520339 w 10325962"/>
              <a:gd name="connsiteY1" fmla="*/ 0 h 2234462"/>
              <a:gd name="connsiteX2" fmla="*/ 9778729 w 10325962"/>
              <a:gd name="connsiteY2" fmla="*/ 0 h 2234462"/>
              <a:gd name="connsiteX3" fmla="*/ 10299068 w 10325962"/>
              <a:gd name="connsiteY3" fmla="*/ 520339 h 2234462"/>
              <a:gd name="connsiteX4" fmla="*/ 10325962 w 10325962"/>
              <a:gd name="connsiteY4" fmla="*/ 893853 h 2234462"/>
              <a:gd name="connsiteX5" fmla="*/ 9778729 w 10325962"/>
              <a:gd name="connsiteY5" fmla="*/ 2234462 h 2234462"/>
              <a:gd name="connsiteX6" fmla="*/ 520339 w 10325962"/>
              <a:gd name="connsiteY6" fmla="*/ 2234462 h 2234462"/>
              <a:gd name="connsiteX7" fmla="*/ 0 w 10325962"/>
              <a:gd name="connsiteY7" fmla="*/ 1068664 h 2234462"/>
              <a:gd name="connsiteX8" fmla="*/ 0 w 10325962"/>
              <a:gd name="connsiteY8" fmla="*/ 520339 h 2234462"/>
              <a:gd name="connsiteX0" fmla="*/ 0 w 10330059"/>
              <a:gd name="connsiteY0" fmla="*/ 520339 h 2234462"/>
              <a:gd name="connsiteX1" fmla="*/ 520339 w 10330059"/>
              <a:gd name="connsiteY1" fmla="*/ 0 h 2234462"/>
              <a:gd name="connsiteX2" fmla="*/ 9778729 w 10330059"/>
              <a:gd name="connsiteY2" fmla="*/ 0 h 2234462"/>
              <a:gd name="connsiteX3" fmla="*/ 10299068 w 10330059"/>
              <a:gd name="connsiteY3" fmla="*/ 520339 h 2234462"/>
              <a:gd name="connsiteX4" fmla="*/ 10325962 w 10330059"/>
              <a:gd name="connsiteY4" fmla="*/ 893853 h 2234462"/>
              <a:gd name="connsiteX5" fmla="*/ 10330059 w 10330059"/>
              <a:gd name="connsiteY5" fmla="*/ 903204 h 2234462"/>
              <a:gd name="connsiteX6" fmla="*/ 520339 w 10330059"/>
              <a:gd name="connsiteY6" fmla="*/ 2234462 h 2234462"/>
              <a:gd name="connsiteX7" fmla="*/ 0 w 10330059"/>
              <a:gd name="connsiteY7" fmla="*/ 1068664 h 2234462"/>
              <a:gd name="connsiteX8" fmla="*/ 0 w 10330059"/>
              <a:gd name="connsiteY8" fmla="*/ 520339 h 2234462"/>
              <a:gd name="connsiteX0" fmla="*/ 0 w 10330059"/>
              <a:gd name="connsiteY0" fmla="*/ 520339 h 1333922"/>
              <a:gd name="connsiteX1" fmla="*/ 520339 w 10330059"/>
              <a:gd name="connsiteY1" fmla="*/ 0 h 1333922"/>
              <a:gd name="connsiteX2" fmla="*/ 9778729 w 10330059"/>
              <a:gd name="connsiteY2" fmla="*/ 0 h 1333922"/>
              <a:gd name="connsiteX3" fmla="*/ 10299068 w 10330059"/>
              <a:gd name="connsiteY3" fmla="*/ 520339 h 1333922"/>
              <a:gd name="connsiteX4" fmla="*/ 10325962 w 10330059"/>
              <a:gd name="connsiteY4" fmla="*/ 893853 h 1333922"/>
              <a:gd name="connsiteX5" fmla="*/ 10330059 w 10330059"/>
              <a:gd name="connsiteY5" fmla="*/ 903204 h 1333922"/>
              <a:gd name="connsiteX6" fmla="*/ 426210 w 10330059"/>
              <a:gd name="connsiteY6" fmla="*/ 1333509 h 1333922"/>
              <a:gd name="connsiteX7" fmla="*/ 0 w 10330059"/>
              <a:gd name="connsiteY7" fmla="*/ 1068664 h 1333922"/>
              <a:gd name="connsiteX8" fmla="*/ 0 w 10330059"/>
              <a:gd name="connsiteY8" fmla="*/ 520339 h 1333922"/>
              <a:gd name="connsiteX0" fmla="*/ 0 w 10330059"/>
              <a:gd name="connsiteY0" fmla="*/ 520339 h 1333509"/>
              <a:gd name="connsiteX1" fmla="*/ 520339 w 10330059"/>
              <a:gd name="connsiteY1" fmla="*/ 0 h 1333509"/>
              <a:gd name="connsiteX2" fmla="*/ 9778729 w 10330059"/>
              <a:gd name="connsiteY2" fmla="*/ 0 h 1333509"/>
              <a:gd name="connsiteX3" fmla="*/ 10299068 w 10330059"/>
              <a:gd name="connsiteY3" fmla="*/ 520339 h 1333509"/>
              <a:gd name="connsiteX4" fmla="*/ 10325962 w 10330059"/>
              <a:gd name="connsiteY4" fmla="*/ 893853 h 1333509"/>
              <a:gd name="connsiteX5" fmla="*/ 10330059 w 10330059"/>
              <a:gd name="connsiteY5" fmla="*/ 903204 h 1333509"/>
              <a:gd name="connsiteX6" fmla="*/ 426210 w 10330059"/>
              <a:gd name="connsiteY6" fmla="*/ 1333509 h 1333509"/>
              <a:gd name="connsiteX7" fmla="*/ 0 w 10330059"/>
              <a:gd name="connsiteY7" fmla="*/ 1068664 h 1333509"/>
              <a:gd name="connsiteX8" fmla="*/ 0 w 10330059"/>
              <a:gd name="connsiteY8" fmla="*/ 520339 h 1333509"/>
              <a:gd name="connsiteX0" fmla="*/ 104861 w 10434920"/>
              <a:gd name="connsiteY0" fmla="*/ 520339 h 1080251"/>
              <a:gd name="connsiteX1" fmla="*/ 625200 w 10434920"/>
              <a:gd name="connsiteY1" fmla="*/ 0 h 1080251"/>
              <a:gd name="connsiteX2" fmla="*/ 9883590 w 10434920"/>
              <a:gd name="connsiteY2" fmla="*/ 0 h 1080251"/>
              <a:gd name="connsiteX3" fmla="*/ 10403929 w 10434920"/>
              <a:gd name="connsiteY3" fmla="*/ 520339 h 1080251"/>
              <a:gd name="connsiteX4" fmla="*/ 10430823 w 10434920"/>
              <a:gd name="connsiteY4" fmla="*/ 893853 h 1080251"/>
              <a:gd name="connsiteX5" fmla="*/ 10434920 w 10434920"/>
              <a:gd name="connsiteY5" fmla="*/ 903204 h 1080251"/>
              <a:gd name="connsiteX6" fmla="*/ 127660 w 10434920"/>
              <a:gd name="connsiteY6" fmla="*/ 1078014 h 1080251"/>
              <a:gd name="connsiteX7" fmla="*/ 104861 w 10434920"/>
              <a:gd name="connsiteY7" fmla="*/ 1068664 h 1080251"/>
              <a:gd name="connsiteX8" fmla="*/ 104861 w 10434920"/>
              <a:gd name="connsiteY8" fmla="*/ 520339 h 1080251"/>
              <a:gd name="connsiteX0" fmla="*/ 0 w 10330059"/>
              <a:gd name="connsiteY0" fmla="*/ 520339 h 1080251"/>
              <a:gd name="connsiteX1" fmla="*/ 520339 w 10330059"/>
              <a:gd name="connsiteY1" fmla="*/ 0 h 1080251"/>
              <a:gd name="connsiteX2" fmla="*/ 9778729 w 10330059"/>
              <a:gd name="connsiteY2" fmla="*/ 0 h 1080251"/>
              <a:gd name="connsiteX3" fmla="*/ 10299068 w 10330059"/>
              <a:gd name="connsiteY3" fmla="*/ 520339 h 1080251"/>
              <a:gd name="connsiteX4" fmla="*/ 10325962 w 10330059"/>
              <a:gd name="connsiteY4" fmla="*/ 893853 h 1080251"/>
              <a:gd name="connsiteX5" fmla="*/ 10330059 w 10330059"/>
              <a:gd name="connsiteY5" fmla="*/ 903204 h 1080251"/>
              <a:gd name="connsiteX6" fmla="*/ 22799 w 10330059"/>
              <a:gd name="connsiteY6" fmla="*/ 1078014 h 1080251"/>
              <a:gd name="connsiteX7" fmla="*/ 0 w 10330059"/>
              <a:gd name="connsiteY7" fmla="*/ 1068664 h 1080251"/>
              <a:gd name="connsiteX8" fmla="*/ 0 w 10330059"/>
              <a:gd name="connsiteY8" fmla="*/ 520339 h 1080251"/>
              <a:gd name="connsiteX0" fmla="*/ 0 w 10356953"/>
              <a:gd name="connsiteY0" fmla="*/ 520339 h 1080251"/>
              <a:gd name="connsiteX1" fmla="*/ 520339 w 10356953"/>
              <a:gd name="connsiteY1" fmla="*/ 0 h 1080251"/>
              <a:gd name="connsiteX2" fmla="*/ 9778729 w 10356953"/>
              <a:gd name="connsiteY2" fmla="*/ 0 h 1080251"/>
              <a:gd name="connsiteX3" fmla="*/ 10299068 w 10356953"/>
              <a:gd name="connsiteY3" fmla="*/ 520339 h 1080251"/>
              <a:gd name="connsiteX4" fmla="*/ 10325962 w 10356953"/>
              <a:gd name="connsiteY4" fmla="*/ 893853 h 1080251"/>
              <a:gd name="connsiteX5" fmla="*/ 10356953 w 10356953"/>
              <a:gd name="connsiteY5" fmla="*/ 983886 h 1080251"/>
              <a:gd name="connsiteX6" fmla="*/ 22799 w 10356953"/>
              <a:gd name="connsiteY6" fmla="*/ 1078014 h 1080251"/>
              <a:gd name="connsiteX7" fmla="*/ 0 w 10356953"/>
              <a:gd name="connsiteY7" fmla="*/ 1068664 h 1080251"/>
              <a:gd name="connsiteX8" fmla="*/ 0 w 10356953"/>
              <a:gd name="connsiteY8" fmla="*/ 520339 h 1080251"/>
              <a:gd name="connsiteX0" fmla="*/ 0 w 10343506"/>
              <a:gd name="connsiteY0" fmla="*/ 520339 h 1225933"/>
              <a:gd name="connsiteX1" fmla="*/ 520339 w 10343506"/>
              <a:gd name="connsiteY1" fmla="*/ 0 h 1225933"/>
              <a:gd name="connsiteX2" fmla="*/ 9778729 w 10343506"/>
              <a:gd name="connsiteY2" fmla="*/ 0 h 1225933"/>
              <a:gd name="connsiteX3" fmla="*/ 10299068 w 10343506"/>
              <a:gd name="connsiteY3" fmla="*/ 520339 h 1225933"/>
              <a:gd name="connsiteX4" fmla="*/ 10325962 w 10343506"/>
              <a:gd name="connsiteY4" fmla="*/ 893853 h 1225933"/>
              <a:gd name="connsiteX5" fmla="*/ 10343506 w 10343506"/>
              <a:gd name="connsiteY5" fmla="*/ 1225933 h 1225933"/>
              <a:gd name="connsiteX6" fmla="*/ 22799 w 10343506"/>
              <a:gd name="connsiteY6" fmla="*/ 1078014 h 1225933"/>
              <a:gd name="connsiteX7" fmla="*/ 0 w 10343506"/>
              <a:gd name="connsiteY7" fmla="*/ 1068664 h 1225933"/>
              <a:gd name="connsiteX8" fmla="*/ 0 w 10343506"/>
              <a:gd name="connsiteY8" fmla="*/ 520339 h 1225933"/>
              <a:gd name="connsiteX0" fmla="*/ 0 w 10347723"/>
              <a:gd name="connsiteY0" fmla="*/ 520339 h 1225933"/>
              <a:gd name="connsiteX1" fmla="*/ 520339 w 10347723"/>
              <a:gd name="connsiteY1" fmla="*/ 0 h 1225933"/>
              <a:gd name="connsiteX2" fmla="*/ 9778729 w 10347723"/>
              <a:gd name="connsiteY2" fmla="*/ 0 h 1225933"/>
              <a:gd name="connsiteX3" fmla="*/ 10299068 w 10347723"/>
              <a:gd name="connsiteY3" fmla="*/ 520339 h 1225933"/>
              <a:gd name="connsiteX4" fmla="*/ 10325962 w 10347723"/>
              <a:gd name="connsiteY4" fmla="*/ 893853 h 1225933"/>
              <a:gd name="connsiteX5" fmla="*/ 10343506 w 10347723"/>
              <a:gd name="connsiteY5" fmla="*/ 1225933 h 1225933"/>
              <a:gd name="connsiteX6" fmla="*/ 22799 w 10347723"/>
              <a:gd name="connsiteY6" fmla="*/ 1078014 h 1225933"/>
              <a:gd name="connsiteX7" fmla="*/ 0 w 10347723"/>
              <a:gd name="connsiteY7" fmla="*/ 1068664 h 1225933"/>
              <a:gd name="connsiteX8" fmla="*/ 0 w 10347723"/>
              <a:gd name="connsiteY8" fmla="*/ 520339 h 1225933"/>
              <a:gd name="connsiteX0" fmla="*/ 0 w 10347723"/>
              <a:gd name="connsiteY0" fmla="*/ 520339 h 1225933"/>
              <a:gd name="connsiteX1" fmla="*/ 520339 w 10347723"/>
              <a:gd name="connsiteY1" fmla="*/ 0 h 1225933"/>
              <a:gd name="connsiteX2" fmla="*/ 9778729 w 10347723"/>
              <a:gd name="connsiteY2" fmla="*/ 0 h 1225933"/>
              <a:gd name="connsiteX3" fmla="*/ 10299068 w 10347723"/>
              <a:gd name="connsiteY3" fmla="*/ 520339 h 1225933"/>
              <a:gd name="connsiteX4" fmla="*/ 10325962 w 10347723"/>
              <a:gd name="connsiteY4" fmla="*/ 732489 h 1225933"/>
              <a:gd name="connsiteX5" fmla="*/ 10343506 w 10347723"/>
              <a:gd name="connsiteY5" fmla="*/ 1225933 h 1225933"/>
              <a:gd name="connsiteX6" fmla="*/ 22799 w 10347723"/>
              <a:gd name="connsiteY6" fmla="*/ 1078014 h 1225933"/>
              <a:gd name="connsiteX7" fmla="*/ 0 w 10347723"/>
              <a:gd name="connsiteY7" fmla="*/ 1068664 h 1225933"/>
              <a:gd name="connsiteX8" fmla="*/ 0 w 10347723"/>
              <a:gd name="connsiteY8" fmla="*/ 520339 h 1225933"/>
              <a:gd name="connsiteX0" fmla="*/ 0 w 10535691"/>
              <a:gd name="connsiteY0" fmla="*/ 520339 h 1225933"/>
              <a:gd name="connsiteX1" fmla="*/ 520339 w 10535691"/>
              <a:gd name="connsiteY1" fmla="*/ 0 h 1225933"/>
              <a:gd name="connsiteX2" fmla="*/ 9778729 w 10535691"/>
              <a:gd name="connsiteY2" fmla="*/ 0 h 1225933"/>
              <a:gd name="connsiteX3" fmla="*/ 10299068 w 10535691"/>
              <a:gd name="connsiteY3" fmla="*/ 520339 h 1225933"/>
              <a:gd name="connsiteX4" fmla="*/ 10527668 w 10535691"/>
              <a:gd name="connsiteY4" fmla="*/ 907301 h 1225933"/>
              <a:gd name="connsiteX5" fmla="*/ 10343506 w 10535691"/>
              <a:gd name="connsiteY5" fmla="*/ 1225933 h 1225933"/>
              <a:gd name="connsiteX6" fmla="*/ 22799 w 10535691"/>
              <a:gd name="connsiteY6" fmla="*/ 1078014 h 1225933"/>
              <a:gd name="connsiteX7" fmla="*/ 0 w 10535691"/>
              <a:gd name="connsiteY7" fmla="*/ 1068664 h 1225933"/>
              <a:gd name="connsiteX8" fmla="*/ 0 w 10535691"/>
              <a:gd name="connsiteY8" fmla="*/ 520339 h 1225933"/>
              <a:gd name="connsiteX0" fmla="*/ 0 w 10535691"/>
              <a:gd name="connsiteY0" fmla="*/ 520339 h 1225933"/>
              <a:gd name="connsiteX1" fmla="*/ 520339 w 10535691"/>
              <a:gd name="connsiteY1" fmla="*/ 0 h 1225933"/>
              <a:gd name="connsiteX2" fmla="*/ 9778729 w 10535691"/>
              <a:gd name="connsiteY2" fmla="*/ 0 h 1225933"/>
              <a:gd name="connsiteX3" fmla="*/ 10299068 w 10535691"/>
              <a:gd name="connsiteY3" fmla="*/ 520339 h 1225933"/>
              <a:gd name="connsiteX4" fmla="*/ 10527668 w 10535691"/>
              <a:gd name="connsiteY4" fmla="*/ 907301 h 1225933"/>
              <a:gd name="connsiteX5" fmla="*/ 10343506 w 10535691"/>
              <a:gd name="connsiteY5" fmla="*/ 1225933 h 1225933"/>
              <a:gd name="connsiteX6" fmla="*/ 22799 w 10535691"/>
              <a:gd name="connsiteY6" fmla="*/ 1078014 h 1225933"/>
              <a:gd name="connsiteX7" fmla="*/ 0 w 10535691"/>
              <a:gd name="connsiteY7" fmla="*/ 1068664 h 1225933"/>
              <a:gd name="connsiteX8" fmla="*/ 0 w 10535691"/>
              <a:gd name="connsiteY8" fmla="*/ 520339 h 1225933"/>
              <a:gd name="connsiteX0" fmla="*/ 0 w 10343506"/>
              <a:gd name="connsiteY0" fmla="*/ 520339 h 1225933"/>
              <a:gd name="connsiteX1" fmla="*/ 520339 w 10343506"/>
              <a:gd name="connsiteY1" fmla="*/ 0 h 1225933"/>
              <a:gd name="connsiteX2" fmla="*/ 9778729 w 10343506"/>
              <a:gd name="connsiteY2" fmla="*/ 0 h 1225933"/>
              <a:gd name="connsiteX3" fmla="*/ 10299068 w 10343506"/>
              <a:gd name="connsiteY3" fmla="*/ 520339 h 1225933"/>
              <a:gd name="connsiteX4" fmla="*/ 10299068 w 10343506"/>
              <a:gd name="connsiteY4" fmla="*/ 503889 h 1225933"/>
              <a:gd name="connsiteX5" fmla="*/ 10343506 w 10343506"/>
              <a:gd name="connsiteY5" fmla="*/ 1225933 h 1225933"/>
              <a:gd name="connsiteX6" fmla="*/ 22799 w 10343506"/>
              <a:gd name="connsiteY6" fmla="*/ 1078014 h 1225933"/>
              <a:gd name="connsiteX7" fmla="*/ 0 w 10343506"/>
              <a:gd name="connsiteY7" fmla="*/ 1068664 h 1225933"/>
              <a:gd name="connsiteX8" fmla="*/ 0 w 10343506"/>
              <a:gd name="connsiteY8" fmla="*/ 520339 h 1225933"/>
              <a:gd name="connsiteX0" fmla="*/ 0 w 10327075"/>
              <a:gd name="connsiteY0" fmla="*/ 520339 h 1080251"/>
              <a:gd name="connsiteX1" fmla="*/ 520339 w 10327075"/>
              <a:gd name="connsiteY1" fmla="*/ 0 h 1080251"/>
              <a:gd name="connsiteX2" fmla="*/ 9778729 w 10327075"/>
              <a:gd name="connsiteY2" fmla="*/ 0 h 1080251"/>
              <a:gd name="connsiteX3" fmla="*/ 10299068 w 10327075"/>
              <a:gd name="connsiteY3" fmla="*/ 520339 h 1080251"/>
              <a:gd name="connsiteX4" fmla="*/ 10299068 w 10327075"/>
              <a:gd name="connsiteY4" fmla="*/ 503889 h 1080251"/>
              <a:gd name="connsiteX5" fmla="*/ 10276271 w 10327075"/>
              <a:gd name="connsiteY5" fmla="*/ 1064568 h 1080251"/>
              <a:gd name="connsiteX6" fmla="*/ 22799 w 10327075"/>
              <a:gd name="connsiteY6" fmla="*/ 1078014 h 1080251"/>
              <a:gd name="connsiteX7" fmla="*/ 0 w 10327075"/>
              <a:gd name="connsiteY7" fmla="*/ 1068664 h 1080251"/>
              <a:gd name="connsiteX8" fmla="*/ 0 w 10327075"/>
              <a:gd name="connsiteY8" fmla="*/ 520339 h 1080251"/>
              <a:gd name="connsiteX0" fmla="*/ 0 w 10330059"/>
              <a:gd name="connsiteY0" fmla="*/ 520339 h 1080251"/>
              <a:gd name="connsiteX1" fmla="*/ 520339 w 10330059"/>
              <a:gd name="connsiteY1" fmla="*/ 0 h 1080251"/>
              <a:gd name="connsiteX2" fmla="*/ 9778729 w 10330059"/>
              <a:gd name="connsiteY2" fmla="*/ 0 h 1080251"/>
              <a:gd name="connsiteX3" fmla="*/ 10299068 w 10330059"/>
              <a:gd name="connsiteY3" fmla="*/ 520339 h 1080251"/>
              <a:gd name="connsiteX4" fmla="*/ 10299068 w 10330059"/>
              <a:gd name="connsiteY4" fmla="*/ 503889 h 1080251"/>
              <a:gd name="connsiteX5" fmla="*/ 10330059 w 10330059"/>
              <a:gd name="connsiteY5" fmla="*/ 1064568 h 1080251"/>
              <a:gd name="connsiteX6" fmla="*/ 22799 w 10330059"/>
              <a:gd name="connsiteY6" fmla="*/ 1078014 h 1080251"/>
              <a:gd name="connsiteX7" fmla="*/ 0 w 10330059"/>
              <a:gd name="connsiteY7" fmla="*/ 1068664 h 1080251"/>
              <a:gd name="connsiteX8" fmla="*/ 0 w 10330059"/>
              <a:gd name="connsiteY8" fmla="*/ 520339 h 1080251"/>
              <a:gd name="connsiteX0" fmla="*/ 0 w 10330059"/>
              <a:gd name="connsiteY0" fmla="*/ 520339 h 1080251"/>
              <a:gd name="connsiteX1" fmla="*/ 520339 w 10330059"/>
              <a:gd name="connsiteY1" fmla="*/ 0 h 1080251"/>
              <a:gd name="connsiteX2" fmla="*/ 9778729 w 10330059"/>
              <a:gd name="connsiteY2" fmla="*/ 0 h 1080251"/>
              <a:gd name="connsiteX3" fmla="*/ 10299068 w 10330059"/>
              <a:gd name="connsiteY3" fmla="*/ 520339 h 1080251"/>
              <a:gd name="connsiteX4" fmla="*/ 10030126 w 10330059"/>
              <a:gd name="connsiteY4" fmla="*/ 598018 h 1080251"/>
              <a:gd name="connsiteX5" fmla="*/ 10330059 w 10330059"/>
              <a:gd name="connsiteY5" fmla="*/ 1064568 h 1080251"/>
              <a:gd name="connsiteX6" fmla="*/ 22799 w 10330059"/>
              <a:gd name="connsiteY6" fmla="*/ 1078014 h 1080251"/>
              <a:gd name="connsiteX7" fmla="*/ 0 w 10330059"/>
              <a:gd name="connsiteY7" fmla="*/ 1068664 h 1080251"/>
              <a:gd name="connsiteX8" fmla="*/ 0 w 10330059"/>
              <a:gd name="connsiteY8" fmla="*/ 520339 h 1080251"/>
              <a:gd name="connsiteX0" fmla="*/ 0 w 10330059"/>
              <a:gd name="connsiteY0" fmla="*/ 520339 h 1080251"/>
              <a:gd name="connsiteX1" fmla="*/ 520339 w 10330059"/>
              <a:gd name="connsiteY1" fmla="*/ 0 h 1080251"/>
              <a:gd name="connsiteX2" fmla="*/ 9778729 w 10330059"/>
              <a:gd name="connsiteY2" fmla="*/ 0 h 1080251"/>
              <a:gd name="connsiteX3" fmla="*/ 10299068 w 10330059"/>
              <a:gd name="connsiteY3" fmla="*/ 520339 h 1080251"/>
              <a:gd name="connsiteX4" fmla="*/ 10030126 w 10330059"/>
              <a:gd name="connsiteY4" fmla="*/ 598018 h 1080251"/>
              <a:gd name="connsiteX5" fmla="*/ 10330059 w 10330059"/>
              <a:gd name="connsiteY5" fmla="*/ 1064568 h 1080251"/>
              <a:gd name="connsiteX6" fmla="*/ 22799 w 10330059"/>
              <a:gd name="connsiteY6" fmla="*/ 1078014 h 1080251"/>
              <a:gd name="connsiteX7" fmla="*/ 0 w 10330059"/>
              <a:gd name="connsiteY7" fmla="*/ 1068664 h 1080251"/>
              <a:gd name="connsiteX8" fmla="*/ 0 w 10330059"/>
              <a:gd name="connsiteY8" fmla="*/ 520339 h 1080251"/>
              <a:gd name="connsiteX0" fmla="*/ 0 w 10330059"/>
              <a:gd name="connsiteY0" fmla="*/ 520339 h 1080251"/>
              <a:gd name="connsiteX1" fmla="*/ 520339 w 10330059"/>
              <a:gd name="connsiteY1" fmla="*/ 0 h 1080251"/>
              <a:gd name="connsiteX2" fmla="*/ 9778729 w 10330059"/>
              <a:gd name="connsiteY2" fmla="*/ 0 h 1080251"/>
              <a:gd name="connsiteX3" fmla="*/ 10272174 w 10330059"/>
              <a:gd name="connsiteY3" fmla="*/ 560680 h 1080251"/>
              <a:gd name="connsiteX4" fmla="*/ 10030126 w 10330059"/>
              <a:gd name="connsiteY4" fmla="*/ 598018 h 1080251"/>
              <a:gd name="connsiteX5" fmla="*/ 10330059 w 10330059"/>
              <a:gd name="connsiteY5" fmla="*/ 1064568 h 1080251"/>
              <a:gd name="connsiteX6" fmla="*/ 22799 w 10330059"/>
              <a:gd name="connsiteY6" fmla="*/ 1078014 h 1080251"/>
              <a:gd name="connsiteX7" fmla="*/ 0 w 10330059"/>
              <a:gd name="connsiteY7" fmla="*/ 1068664 h 1080251"/>
              <a:gd name="connsiteX8" fmla="*/ 0 w 10330059"/>
              <a:gd name="connsiteY8" fmla="*/ 520339 h 1080251"/>
              <a:gd name="connsiteX0" fmla="*/ 0 w 10330059"/>
              <a:gd name="connsiteY0" fmla="*/ 520339 h 1080251"/>
              <a:gd name="connsiteX1" fmla="*/ 520339 w 10330059"/>
              <a:gd name="connsiteY1" fmla="*/ 0 h 1080251"/>
              <a:gd name="connsiteX2" fmla="*/ 9778729 w 10330059"/>
              <a:gd name="connsiteY2" fmla="*/ 0 h 1080251"/>
              <a:gd name="connsiteX3" fmla="*/ 10272174 w 10330059"/>
              <a:gd name="connsiteY3" fmla="*/ 560680 h 1080251"/>
              <a:gd name="connsiteX4" fmla="*/ 10030126 w 10330059"/>
              <a:gd name="connsiteY4" fmla="*/ 598018 h 1080251"/>
              <a:gd name="connsiteX5" fmla="*/ 10330059 w 10330059"/>
              <a:gd name="connsiteY5" fmla="*/ 1064568 h 1080251"/>
              <a:gd name="connsiteX6" fmla="*/ 22799 w 10330059"/>
              <a:gd name="connsiteY6" fmla="*/ 1078014 h 1080251"/>
              <a:gd name="connsiteX7" fmla="*/ 0 w 10330059"/>
              <a:gd name="connsiteY7" fmla="*/ 1068664 h 1080251"/>
              <a:gd name="connsiteX8" fmla="*/ 0 w 10330059"/>
              <a:gd name="connsiteY8" fmla="*/ 520339 h 1080251"/>
              <a:gd name="connsiteX0" fmla="*/ 0 w 10330059"/>
              <a:gd name="connsiteY0" fmla="*/ 520339 h 1080251"/>
              <a:gd name="connsiteX1" fmla="*/ 520339 w 10330059"/>
              <a:gd name="connsiteY1" fmla="*/ 0 h 1080251"/>
              <a:gd name="connsiteX2" fmla="*/ 9778729 w 10330059"/>
              <a:gd name="connsiteY2" fmla="*/ 0 h 1080251"/>
              <a:gd name="connsiteX3" fmla="*/ 10272174 w 10330059"/>
              <a:gd name="connsiteY3" fmla="*/ 560680 h 1080251"/>
              <a:gd name="connsiteX4" fmla="*/ 10245279 w 10330059"/>
              <a:gd name="connsiteY4" fmla="*/ 530783 h 1080251"/>
              <a:gd name="connsiteX5" fmla="*/ 10330059 w 10330059"/>
              <a:gd name="connsiteY5" fmla="*/ 1064568 h 1080251"/>
              <a:gd name="connsiteX6" fmla="*/ 22799 w 10330059"/>
              <a:gd name="connsiteY6" fmla="*/ 1078014 h 1080251"/>
              <a:gd name="connsiteX7" fmla="*/ 0 w 10330059"/>
              <a:gd name="connsiteY7" fmla="*/ 1068664 h 1080251"/>
              <a:gd name="connsiteX8" fmla="*/ 0 w 10330059"/>
              <a:gd name="connsiteY8" fmla="*/ 520339 h 1080251"/>
              <a:gd name="connsiteX0" fmla="*/ 0 w 10330059"/>
              <a:gd name="connsiteY0" fmla="*/ 520339 h 1080251"/>
              <a:gd name="connsiteX1" fmla="*/ 520339 w 10330059"/>
              <a:gd name="connsiteY1" fmla="*/ 0 h 1080251"/>
              <a:gd name="connsiteX2" fmla="*/ 9778729 w 10330059"/>
              <a:gd name="connsiteY2" fmla="*/ 0 h 1080251"/>
              <a:gd name="connsiteX3" fmla="*/ 10272174 w 10330059"/>
              <a:gd name="connsiteY3" fmla="*/ 560680 h 1080251"/>
              <a:gd name="connsiteX4" fmla="*/ 10245279 w 10330059"/>
              <a:gd name="connsiteY4" fmla="*/ 530783 h 1080251"/>
              <a:gd name="connsiteX5" fmla="*/ 10330059 w 10330059"/>
              <a:gd name="connsiteY5" fmla="*/ 1064568 h 1080251"/>
              <a:gd name="connsiteX6" fmla="*/ 22799 w 10330059"/>
              <a:gd name="connsiteY6" fmla="*/ 1078014 h 1080251"/>
              <a:gd name="connsiteX7" fmla="*/ 0 w 10330059"/>
              <a:gd name="connsiteY7" fmla="*/ 1068664 h 1080251"/>
              <a:gd name="connsiteX8" fmla="*/ 0 w 10330059"/>
              <a:gd name="connsiteY8" fmla="*/ 520339 h 1080251"/>
              <a:gd name="connsiteX0" fmla="*/ 0 w 10289718"/>
              <a:gd name="connsiteY0" fmla="*/ 520339 h 1080251"/>
              <a:gd name="connsiteX1" fmla="*/ 520339 w 10289718"/>
              <a:gd name="connsiteY1" fmla="*/ 0 h 1080251"/>
              <a:gd name="connsiteX2" fmla="*/ 9778729 w 10289718"/>
              <a:gd name="connsiteY2" fmla="*/ 0 h 1080251"/>
              <a:gd name="connsiteX3" fmla="*/ 10272174 w 10289718"/>
              <a:gd name="connsiteY3" fmla="*/ 560680 h 1080251"/>
              <a:gd name="connsiteX4" fmla="*/ 10245279 w 10289718"/>
              <a:gd name="connsiteY4" fmla="*/ 530783 h 1080251"/>
              <a:gd name="connsiteX5" fmla="*/ 10289718 w 10289718"/>
              <a:gd name="connsiteY5" fmla="*/ 1064568 h 1080251"/>
              <a:gd name="connsiteX6" fmla="*/ 22799 w 10289718"/>
              <a:gd name="connsiteY6" fmla="*/ 1078014 h 1080251"/>
              <a:gd name="connsiteX7" fmla="*/ 0 w 10289718"/>
              <a:gd name="connsiteY7" fmla="*/ 1068664 h 1080251"/>
              <a:gd name="connsiteX8" fmla="*/ 0 w 10289718"/>
              <a:gd name="connsiteY8" fmla="*/ 520339 h 1080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89718" h="1080251">
                <a:moveTo>
                  <a:pt x="0" y="520339"/>
                </a:moveTo>
                <a:cubicBezTo>
                  <a:pt x="0" y="232964"/>
                  <a:pt x="232964" y="0"/>
                  <a:pt x="520339" y="0"/>
                </a:cubicBezTo>
                <a:lnTo>
                  <a:pt x="9778729" y="0"/>
                </a:lnTo>
                <a:cubicBezTo>
                  <a:pt x="10066104" y="0"/>
                  <a:pt x="10272174" y="273305"/>
                  <a:pt x="10272174" y="560680"/>
                </a:cubicBezTo>
                <a:cubicBezTo>
                  <a:pt x="10294586" y="537267"/>
                  <a:pt x="10303549" y="527302"/>
                  <a:pt x="10245279" y="530783"/>
                </a:cubicBezTo>
                <a:cubicBezTo>
                  <a:pt x="10272173" y="535769"/>
                  <a:pt x="10254363" y="1037674"/>
                  <a:pt x="10289718" y="1064568"/>
                </a:cubicBezTo>
                <a:lnTo>
                  <a:pt x="22799" y="1078014"/>
                </a:lnTo>
                <a:cubicBezTo>
                  <a:pt x="58153" y="1078014"/>
                  <a:pt x="26894" y="1087097"/>
                  <a:pt x="0" y="1068664"/>
                </a:cubicBezTo>
                <a:lnTo>
                  <a:pt x="0" y="520339"/>
                </a:lnTo>
                <a:close/>
              </a:path>
            </a:pathLst>
          </a:custGeom>
          <a:solidFill>
            <a:srgbClr val="85B9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/>
          <p:cNvSpPr/>
          <p:nvPr/>
        </p:nvSpPr>
        <p:spPr>
          <a:xfrm>
            <a:off x="3522970" y="1609636"/>
            <a:ext cx="148657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dirty="0">
                <a:ln w="0"/>
                <a:solidFill>
                  <a:schemeClr val="bg1"/>
                </a:solidFill>
                <a:latin typeface="Impact" panose="020B0806030902050204" pitchFamily="34" charset="0"/>
              </a:rPr>
              <a:t>TSM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8118034" y="1601235"/>
            <a:ext cx="177180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dirty="0">
                <a:ln w="0"/>
                <a:solidFill>
                  <a:schemeClr val="bg1"/>
                </a:solidFill>
                <a:latin typeface="Impact" panose="020B0806030902050204" pitchFamily="34" charset="0"/>
              </a:rPr>
              <a:t>ATSM</a:t>
            </a:r>
          </a:p>
        </p:txBody>
      </p:sp>
      <p:sp>
        <p:nvSpPr>
          <p:cNvPr id="3" name="AutoShape 2" descr="Tropical Pacific Sea Surface Temperature Animatio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1" name="Rectángulo 10"/>
          <p:cNvSpPr/>
          <p:nvPr/>
        </p:nvSpPr>
        <p:spPr>
          <a:xfrm>
            <a:off x="1919536" y="981639"/>
            <a:ext cx="9036681" cy="4370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lnSpc>
                <a:spcPct val="70000"/>
              </a:lnSpc>
            </a:pPr>
            <a:r>
              <a:rPr lang="es-ES" sz="3200" dirty="0">
                <a:ln w="0"/>
                <a:solidFill>
                  <a:srgbClr val="375160"/>
                </a:solidFill>
                <a:latin typeface="Impact" panose="020B0806030902050204" pitchFamily="34" charset="0"/>
              </a:rPr>
              <a:t>SEGUIMIENTO - OCÉANO PACÍFICO TROPICAL</a:t>
            </a:r>
          </a:p>
        </p:txBody>
      </p:sp>
      <p:pic>
        <p:nvPicPr>
          <p:cNvPr id="6146" name="Picture 2" descr="Tropical Pacific Sea Surface Temperature Anomalies Animati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860" y="2402674"/>
            <a:ext cx="4762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ropical Pacific Sea Surface Temperature Anim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75" y="2402674"/>
            <a:ext cx="4762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917543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14671</TotalTime>
  <Words>604</Words>
  <Application>Microsoft Office PowerPoint</Application>
  <PresentationFormat>Panorámica</PresentationFormat>
  <Paragraphs>303</Paragraphs>
  <Slides>42</Slides>
  <Notes>4</Notes>
  <HiddenSlides>1</HiddenSlides>
  <MMClips>0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57" baseType="lpstr">
      <vt:lpstr>MS PGothic</vt:lpstr>
      <vt:lpstr>Arial</vt:lpstr>
      <vt:lpstr>Arial Narrow</vt:lpstr>
      <vt:lpstr>Britannic Bold</vt:lpstr>
      <vt:lpstr>Calibri</vt:lpstr>
      <vt:lpstr>Cambria</vt:lpstr>
      <vt:lpstr>Franklin Gothic Book</vt:lpstr>
      <vt:lpstr>Franklin Gothic Demi</vt:lpstr>
      <vt:lpstr>Impact</vt:lpstr>
      <vt:lpstr>Myriad Pro</vt:lpstr>
      <vt:lpstr>Times</vt:lpstr>
      <vt:lpstr>Times New Roman</vt:lpstr>
      <vt:lpstr>WenQuanYi Micro Hei</vt:lpstr>
      <vt:lpstr>Wingdings 2</vt:lpstr>
      <vt:lpstr>HDOfficeLightV0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Diego Roberto Garcia Murillo</dc:creator>
  <cp:lastModifiedBy>Alberto Olarte</cp:lastModifiedBy>
  <cp:revision>888</cp:revision>
  <dcterms:created xsi:type="dcterms:W3CDTF">2016-03-02T18:06:28Z</dcterms:created>
  <dcterms:modified xsi:type="dcterms:W3CDTF">2017-03-01T22:06:39Z</dcterms:modified>
</cp:coreProperties>
</file>