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7772400" cy="10058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2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2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2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2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33"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4"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5"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6"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7"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38"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4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4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4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4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5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5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5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4"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5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5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5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5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6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6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6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7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7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7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7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7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7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1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1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1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1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es-CO" sz="1800" b="0" strike="noStrike" spc="-1">
              <a:solidFill>
                <a:srgbClr val="000000"/>
              </a:solidFill>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2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2800" b="0" strike="noStrike" spc="-1">
              <a:solidFill>
                <a:srgbClr val="000000"/>
              </a:solidFill>
              <a:latin typeface="Arial"/>
            </a:endParaRPr>
          </a:p>
        </p:txBody>
      </p:sp>
      <p:sp>
        <p:nvSpPr>
          <p:cNvPr id="2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8880" cy="858240"/>
          </a:xfrm>
          <a:prstGeom prst="rect">
            <a:avLst/>
          </a:prstGeom>
        </p:spPr>
        <p:txBody>
          <a:bodyPr lIns="0" tIns="0" rIns="0" bIns="0" anchor="ctr">
            <a:noAutofit/>
          </a:bodyPr>
          <a:lstStyle/>
          <a:p>
            <a:r>
              <a:rPr lang="es-CO" sz="4400" b="0" strike="noStrike" spc="-1">
                <a:solidFill>
                  <a:srgbClr val="000000"/>
                </a:solidFill>
                <a:latin typeface="Arial"/>
              </a:rPr>
              <a:t>Pulse para editar el formato del texto de título</a:t>
            </a:r>
          </a:p>
        </p:txBody>
      </p:sp>
      <p:sp>
        <p:nvSpPr>
          <p:cNvPr id="4" name="PlaceHolder 2"/>
          <p:cNvSpPr>
            <a:spLocks noGrp="1"/>
          </p:cNvSpPr>
          <p:nvPr>
            <p:ph type="body"/>
          </p:nvPr>
        </p:nvSpPr>
        <p:spPr>
          <a:xfrm>
            <a:off x="457200" y="1203480"/>
            <a:ext cx="4015440" cy="2982600"/>
          </a:xfrm>
          <a:prstGeom prst="rect">
            <a:avLst/>
          </a:prstGeom>
        </p:spPr>
        <p:txBody>
          <a:bodyPr lIns="0" tIns="0" rIns="0" bIns="0">
            <a:normAutofit fontScale="19000"/>
          </a:bodyPr>
          <a:lstStyle/>
          <a:p>
            <a:pPr marL="432000" indent="-324000">
              <a:spcBef>
                <a:spcPts val="1417"/>
              </a:spcBef>
              <a:buClr>
                <a:srgbClr val="000000"/>
              </a:buClr>
              <a:buSzPct val="45000"/>
              <a:buFont typeface="Wingdings" charset="2"/>
              <a:buChar char=""/>
            </a:pPr>
            <a:r>
              <a:rPr lang="es-CO" sz="28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O" sz="28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O" sz="28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O" sz="28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O" sz="28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O" sz="2800" b="0" strike="noStrike" spc="-1">
                <a:solidFill>
                  <a:srgbClr val="000000"/>
                </a:solidFill>
                <a:latin typeface="Arial"/>
              </a:rPr>
              <a:t>Séptimo nivel del esquema</a:t>
            </a:r>
          </a:p>
        </p:txBody>
      </p:sp>
      <p:sp>
        <p:nvSpPr>
          <p:cNvPr id="2" name="PlaceHolder 3"/>
          <p:cNvSpPr>
            <a:spLocks noGrp="1"/>
          </p:cNvSpPr>
          <p:nvPr>
            <p:ph type="body"/>
          </p:nvPr>
        </p:nvSpPr>
        <p:spPr>
          <a:xfrm>
            <a:off x="4674240" y="1203480"/>
            <a:ext cx="4015440" cy="2982600"/>
          </a:xfrm>
          <a:prstGeom prst="rect">
            <a:avLst/>
          </a:prstGeom>
        </p:spPr>
        <p:txBody>
          <a:bodyPr lIns="0" tIns="0" rIns="0" bIns="0">
            <a:normAutofit fontScale="19000"/>
          </a:bodyPr>
          <a:lstStyle/>
          <a:p>
            <a:pPr marL="432000" indent="-324000">
              <a:spcBef>
                <a:spcPts val="1417"/>
              </a:spcBef>
              <a:buClr>
                <a:srgbClr val="000000"/>
              </a:buClr>
              <a:buSzPct val="45000"/>
              <a:buFont typeface="Wingdings" charset="2"/>
              <a:buChar char=""/>
            </a:pPr>
            <a:r>
              <a:rPr lang="es-CO" sz="28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O" sz="28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O" sz="28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O" sz="28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O" sz="28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O" sz="28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es-CO" sz="1800" b="0" strike="noStrike" spc="-1">
                <a:solidFill>
                  <a:srgbClr val="000000"/>
                </a:solidFill>
                <a:latin typeface="Arial"/>
              </a:rPr>
              <a:t>Pulse para editar el formato del texto de título</a:t>
            </a:r>
          </a:p>
        </p:txBody>
      </p:sp>
      <p:sp>
        <p:nvSpPr>
          <p:cNvPr id="40"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O" sz="28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CO" sz="20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O" sz="18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O" sz="18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7" name="CustomShape 1"/>
          <p:cNvSpPr/>
          <p:nvPr/>
        </p:nvSpPr>
        <p:spPr>
          <a:xfrm>
            <a:off x="2647440" y="3063600"/>
            <a:ext cx="4986720" cy="368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tabLst>
                <a:tab pos="0" algn="l"/>
              </a:tabLst>
            </a:pPr>
            <a:r>
              <a:rPr lang="es-MX" sz="1200" b="0" strike="noStrike" spc="-1">
                <a:solidFill>
                  <a:srgbClr val="999999"/>
                </a:solidFill>
                <a:latin typeface="Montserrat SemiBold"/>
                <a:ea typeface="Montserrat SemiBold"/>
              </a:rPr>
              <a:t>Comentarios Resoluciones CREG 008 y 009 de 2022</a:t>
            </a:r>
            <a:endParaRPr lang="es-CO" sz="1200" b="0" strike="noStrike" spc="-1">
              <a:latin typeface="Arial"/>
            </a:endParaRPr>
          </a:p>
        </p:txBody>
      </p:sp>
      <p:sp>
        <p:nvSpPr>
          <p:cNvPr id="78" name="CustomShape 2"/>
          <p:cNvSpPr/>
          <p:nvPr/>
        </p:nvSpPr>
        <p:spPr>
          <a:xfrm>
            <a:off x="6480000" y="3522600"/>
            <a:ext cx="1077840" cy="368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tabLst>
                <a:tab pos="0" algn="l"/>
              </a:tabLst>
            </a:pPr>
            <a:r>
              <a:rPr lang="es" sz="1000" b="1" strike="noStrike" spc="-1">
                <a:solidFill>
                  <a:srgbClr val="999999"/>
                </a:solidFill>
                <a:latin typeface="Montserrat"/>
                <a:ea typeface="Montserrat"/>
              </a:rPr>
              <a:t>12 de agosto</a:t>
            </a:r>
            <a:endParaRPr lang="es-CO" sz="1000" b="0" strike="noStrike" spc="-1">
              <a:latin typeface="Arial"/>
            </a:endParaRPr>
          </a:p>
        </p:txBody>
      </p:sp>
      <p:sp>
        <p:nvSpPr>
          <p:cNvPr id="79" name="CustomShape 3"/>
          <p:cNvSpPr/>
          <p:nvPr/>
        </p:nvSpPr>
        <p:spPr>
          <a:xfrm>
            <a:off x="6878520" y="3672000"/>
            <a:ext cx="679320" cy="368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tabLst>
                <a:tab pos="0" algn="l"/>
              </a:tabLst>
            </a:pPr>
            <a:r>
              <a:rPr lang="es" sz="1400" b="1" strike="noStrike" spc="-1">
                <a:solidFill>
                  <a:srgbClr val="999999"/>
                </a:solidFill>
                <a:latin typeface="Montserrat"/>
                <a:ea typeface="Montserrat"/>
              </a:rPr>
              <a:t>2022</a:t>
            </a:r>
            <a:endParaRPr lang="es-CO" sz="14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776240" y="3532320"/>
            <a:ext cx="7367040" cy="8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MX" sz="1000" b="0" strike="noStrike" spc="-1">
                <a:solidFill>
                  <a:srgbClr val="999999"/>
                </a:solidFill>
                <a:latin typeface="Montserrat"/>
                <a:ea typeface="Arial"/>
              </a:rPr>
              <a:t>Las figuras muestran para la validación climatológica y la función acumulativa de probabilidad, que los datos de reanálisis distan del verdadero comportamiento de la variable bajo estudio (velocidad del viento). En el primer caso, la información secundaria presenta poca variabilidad intra-horaria, a diferencia de la corrección a través de la metodología MCP-Measure-Correlate-Predict. En relación a la función acumulativa de probabilidad, es evidente la diferencia entre los datos medidos y corregidos (MCP), en comparación con los datos de reanálisis.  </a:t>
            </a:r>
            <a:endParaRPr lang="es-CO" sz="1000" b="0" strike="noStrike" spc="-1">
              <a:latin typeface="Arial"/>
            </a:endParaRPr>
          </a:p>
        </p:txBody>
      </p:sp>
      <p:pic>
        <p:nvPicPr>
          <p:cNvPr id="116" name="Picture 2"/>
          <p:cNvPicPr/>
          <p:nvPr/>
        </p:nvPicPr>
        <p:blipFill>
          <a:blip r:embed="rId2"/>
          <a:srcRect l="2811" t="4292" r="8381"/>
          <a:stretch/>
        </p:blipFill>
        <p:spPr>
          <a:xfrm>
            <a:off x="5139720" y="686160"/>
            <a:ext cx="3310200" cy="2678760"/>
          </a:xfrm>
          <a:prstGeom prst="rect">
            <a:avLst/>
          </a:prstGeom>
          <a:ln>
            <a:noFill/>
          </a:ln>
        </p:spPr>
      </p:pic>
      <p:pic>
        <p:nvPicPr>
          <p:cNvPr id="117" name="Picture 3"/>
          <p:cNvPicPr/>
          <p:nvPr/>
        </p:nvPicPr>
        <p:blipFill>
          <a:blip r:embed="rId3"/>
          <a:srcRect l="5398" t="5552" r="8239" b="1378"/>
          <a:stretch/>
        </p:blipFill>
        <p:spPr>
          <a:xfrm>
            <a:off x="1928520" y="726480"/>
            <a:ext cx="3210480" cy="2598120"/>
          </a:xfrm>
          <a:prstGeom prst="rect">
            <a:avLst/>
          </a:prstGeom>
          <a:ln>
            <a:noFill/>
          </a:ln>
        </p:spPr>
      </p:pic>
      <p:sp>
        <p:nvSpPr>
          <p:cNvPr id="118" name="CustomShape 2"/>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Importancia de las Mediciones</a:t>
            </a:r>
            <a:endParaRPr lang="es-CO" sz="9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n 5"/>
          <p:cNvPicPr/>
          <p:nvPr/>
        </p:nvPicPr>
        <p:blipFill>
          <a:blip r:embed="rId2"/>
          <a:srcRect l="17822" t="14160" r="18411" b="35297"/>
          <a:stretch/>
        </p:blipFill>
        <p:spPr>
          <a:xfrm>
            <a:off x="1809360" y="2880720"/>
            <a:ext cx="3699360" cy="1954440"/>
          </a:xfrm>
          <a:prstGeom prst="rect">
            <a:avLst/>
          </a:prstGeom>
          <a:ln>
            <a:noFill/>
          </a:ln>
        </p:spPr>
      </p:pic>
      <p:grpSp>
        <p:nvGrpSpPr>
          <p:cNvPr id="120" name="Group 1"/>
          <p:cNvGrpSpPr/>
          <p:nvPr/>
        </p:nvGrpSpPr>
        <p:grpSpPr>
          <a:xfrm>
            <a:off x="5422680" y="511560"/>
            <a:ext cx="3649320" cy="2288880"/>
            <a:chOff x="5422680" y="511560"/>
            <a:chExt cx="3649320" cy="2288880"/>
          </a:xfrm>
        </p:grpSpPr>
        <p:pic>
          <p:nvPicPr>
            <p:cNvPr id="121" name="Imagen 2"/>
            <p:cNvPicPr/>
            <p:nvPr/>
          </p:nvPicPr>
          <p:blipFill>
            <a:blip r:embed="rId3"/>
            <a:srcRect l="26486" t="18659" r="26192" b="56309"/>
            <a:stretch/>
          </p:blipFill>
          <p:spPr>
            <a:xfrm>
              <a:off x="5422680" y="511560"/>
              <a:ext cx="3649320" cy="1285920"/>
            </a:xfrm>
            <a:prstGeom prst="rect">
              <a:avLst/>
            </a:prstGeom>
            <a:ln>
              <a:noFill/>
            </a:ln>
          </p:spPr>
        </p:pic>
        <p:pic>
          <p:nvPicPr>
            <p:cNvPr id="122" name="Imagen 8"/>
            <p:cNvPicPr/>
            <p:nvPr/>
          </p:nvPicPr>
          <p:blipFill>
            <a:blip r:embed="rId3"/>
            <a:srcRect l="26486" t="67914" r="26192" b="11255"/>
            <a:stretch/>
          </p:blipFill>
          <p:spPr>
            <a:xfrm>
              <a:off x="5422680" y="1730880"/>
              <a:ext cx="3649320" cy="1069560"/>
            </a:xfrm>
            <a:prstGeom prst="rect">
              <a:avLst/>
            </a:prstGeom>
            <a:ln>
              <a:noFill/>
            </a:ln>
          </p:spPr>
        </p:pic>
      </p:grpSp>
      <p:pic>
        <p:nvPicPr>
          <p:cNvPr id="123" name="Imagen 10"/>
          <p:cNvPicPr/>
          <p:nvPr/>
        </p:nvPicPr>
        <p:blipFill>
          <a:blip r:embed="rId4"/>
          <a:srcRect t="31415" r="85260" b="55283"/>
          <a:stretch/>
        </p:blipFill>
        <p:spPr>
          <a:xfrm>
            <a:off x="1996920" y="735120"/>
            <a:ext cx="3053160" cy="1836000"/>
          </a:xfrm>
          <a:prstGeom prst="rect">
            <a:avLst/>
          </a:prstGeom>
          <a:ln>
            <a:noFill/>
          </a:ln>
        </p:spPr>
      </p:pic>
      <p:sp>
        <p:nvSpPr>
          <p:cNvPr id="124" name="CustomShape 2"/>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Importancia de las Mediciones</a:t>
            </a:r>
            <a:endParaRPr lang="es-CO" sz="9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5"/>
          <p:cNvPicPr/>
          <p:nvPr/>
        </p:nvPicPr>
        <p:blipFill>
          <a:blip r:embed="rId2"/>
          <a:srcRect l="32336" t="28392" r="30961" b="48130"/>
          <a:stretch/>
        </p:blipFill>
        <p:spPr>
          <a:xfrm>
            <a:off x="1833840" y="1847160"/>
            <a:ext cx="3471840" cy="1479600"/>
          </a:xfrm>
          <a:prstGeom prst="rect">
            <a:avLst/>
          </a:prstGeom>
          <a:ln>
            <a:solidFill>
              <a:schemeClr val="accent1"/>
            </a:solidFill>
          </a:ln>
        </p:spPr>
      </p:pic>
      <p:sp>
        <p:nvSpPr>
          <p:cNvPr id="126"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127"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Proyecto de Resolución CREG 701 008</a:t>
            </a:r>
            <a:endParaRPr lang="es-CO" sz="1300" b="0" strike="noStrike" spc="-1">
              <a:latin typeface="Arial"/>
            </a:endParaRPr>
          </a:p>
        </p:txBody>
      </p:sp>
      <p:sp>
        <p:nvSpPr>
          <p:cNvPr id="128" name="CustomShape 3"/>
          <p:cNvSpPr/>
          <p:nvPr/>
        </p:nvSpPr>
        <p:spPr>
          <a:xfrm>
            <a:off x="2089800" y="1515240"/>
            <a:ext cx="6653880" cy="2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Envío de la información de datos medidos in situ con resolución diezminutal.</a:t>
            </a:r>
            <a:endParaRPr lang="es-CO" sz="1000" b="0" strike="noStrike" spc="-1">
              <a:latin typeface="Arial"/>
            </a:endParaRPr>
          </a:p>
        </p:txBody>
      </p:sp>
      <p:pic>
        <p:nvPicPr>
          <p:cNvPr id="129" name="Imagen 8"/>
          <p:cNvPicPr/>
          <p:nvPr/>
        </p:nvPicPr>
        <p:blipFill>
          <a:blip r:embed="rId3"/>
          <a:srcRect l="9580" t="22696" r="9731" b="12839"/>
          <a:stretch/>
        </p:blipFill>
        <p:spPr>
          <a:xfrm>
            <a:off x="5348520" y="2866680"/>
            <a:ext cx="3691440" cy="1965600"/>
          </a:xfrm>
          <a:prstGeom prst="rect">
            <a:avLst/>
          </a:prstGeom>
          <a:ln>
            <a:solidFill>
              <a:schemeClr val="accent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Imagen 6"/>
          <p:cNvPicPr/>
          <p:nvPr/>
        </p:nvPicPr>
        <p:blipFill>
          <a:blip r:embed="rId2"/>
          <a:srcRect l="31352" t="18731" r="30864" b="18822"/>
          <a:stretch/>
        </p:blipFill>
        <p:spPr>
          <a:xfrm>
            <a:off x="5460840" y="1260720"/>
            <a:ext cx="3111840" cy="3429360"/>
          </a:xfrm>
          <a:prstGeom prst="rect">
            <a:avLst/>
          </a:prstGeom>
          <a:ln>
            <a:noFill/>
          </a:ln>
        </p:spPr>
      </p:pic>
      <p:pic>
        <p:nvPicPr>
          <p:cNvPr id="81" name="Imagen 4"/>
          <p:cNvPicPr/>
          <p:nvPr/>
        </p:nvPicPr>
        <p:blipFill>
          <a:blip r:embed="rId3"/>
          <a:srcRect l="29338" t="18862" r="28896" b="13551"/>
          <a:stretch/>
        </p:blipFill>
        <p:spPr>
          <a:xfrm>
            <a:off x="2102040" y="1278720"/>
            <a:ext cx="3161880" cy="3411720"/>
          </a:xfrm>
          <a:prstGeom prst="rect">
            <a:avLst/>
          </a:prstGeom>
          <a:ln>
            <a:noFill/>
          </a:ln>
        </p:spPr>
      </p:pic>
      <p:sp>
        <p:nvSpPr>
          <p:cNvPr id="82"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83"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Proyectos de Resoluciones CREG 701 008 y 701 009</a:t>
            </a:r>
            <a:endParaRPr lang="es-CO" sz="1300" b="0" strike="noStrike" spc="-1">
              <a:latin typeface="Arial"/>
            </a:endParaRPr>
          </a:p>
        </p:txBody>
      </p:sp>
      <p:sp>
        <p:nvSpPr>
          <p:cNvPr id="84" name="CustomShape 3"/>
          <p:cNvSpPr/>
          <p:nvPr/>
        </p:nvSpPr>
        <p:spPr>
          <a:xfrm>
            <a:off x="2348640" y="4279680"/>
            <a:ext cx="2727360" cy="534240"/>
          </a:xfrm>
          <a:prstGeom prst="ellipse">
            <a:avLst/>
          </a:prstGeom>
          <a:solidFill>
            <a:schemeClr val="accent1">
              <a:alpha val="30000"/>
            </a:schemeClr>
          </a:solidFill>
          <a:ln>
            <a:round/>
          </a:ln>
        </p:spPr>
        <p:style>
          <a:lnRef idx="2">
            <a:schemeClr val="accent1">
              <a:shade val="50000"/>
            </a:schemeClr>
          </a:lnRef>
          <a:fillRef idx="1">
            <a:schemeClr val="accent1"/>
          </a:fillRef>
          <a:effectRef idx="0">
            <a:schemeClr val="accent1"/>
          </a:effectRef>
          <a:fontRef idx="minor"/>
        </p:style>
      </p:sp>
      <p:sp>
        <p:nvSpPr>
          <p:cNvPr id="85" name="CustomShape 4"/>
          <p:cNvSpPr/>
          <p:nvPr/>
        </p:nvSpPr>
        <p:spPr>
          <a:xfrm>
            <a:off x="5653080" y="4224240"/>
            <a:ext cx="2727360" cy="534240"/>
          </a:xfrm>
          <a:prstGeom prst="ellipse">
            <a:avLst/>
          </a:prstGeom>
          <a:solidFill>
            <a:schemeClr val="accent1">
              <a:alpha val="30000"/>
            </a:schemeClr>
          </a:solidFill>
          <a:ln>
            <a:round/>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87"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Proyectos de Resoluciones CREG 701 008 y 701 009</a:t>
            </a:r>
            <a:endParaRPr lang="es-CO" sz="1300" b="0" strike="noStrike" spc="-1">
              <a:latin typeface="Arial"/>
            </a:endParaRPr>
          </a:p>
        </p:txBody>
      </p:sp>
      <p:sp>
        <p:nvSpPr>
          <p:cNvPr id="88" name="CustomShape 3"/>
          <p:cNvSpPr/>
          <p:nvPr/>
        </p:nvSpPr>
        <p:spPr>
          <a:xfrm>
            <a:off x="2089800" y="1515240"/>
            <a:ext cx="6653880" cy="176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El grupo de trabajo conformado por los subcomités SURER y SP analizó los dos proyectos normativos. En general, se presentó consenso sobre la mayoría de los comentarios a los artículos propuestos. Entre los más importantes se destacan: i) Responsable de la administración del modelo para el cálculo de la ENFICC; ii) Delimitación clara de las acciones de los Dictaminadores y Auditores; iii) Responsable de establecer las condiciones de reporte de la información; iv) Ajuste a la franja horaria de las plantas solares fotovoltaicas; v) Complementariedad entre recursos renovables; vi) Índices de indisponibilidad, entre otros.</a:t>
            </a:r>
            <a:endParaRPr lang="es-CO" sz="1000" b="0" strike="noStrike" spc="-1">
              <a:latin typeface="Arial"/>
            </a:endParaRPr>
          </a:p>
          <a:p>
            <a:pPr algn="just">
              <a:lnSpc>
                <a:spcPct val="100000"/>
              </a:lnSpc>
            </a:pPr>
            <a:endParaRPr lang="es-CO" sz="1000" b="0" strike="noStrike" spc="-1">
              <a:latin typeface="Arial"/>
            </a:endParaRPr>
          </a:p>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Se presentaron diferentes posiciones en los subcomités, que llevaron a la votación como mecanismo de recomendación del concepto. Las recomendaciones de los subcomités se presentaron al Comité de Operación-CO.    </a:t>
            </a:r>
            <a:endParaRPr lang="es-CO" sz="10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90"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Proyectos de Resoluciones CREG 701 008 y 701 009</a:t>
            </a:r>
            <a:endParaRPr lang="es-CO" sz="1300" b="0" strike="noStrike" spc="-1">
              <a:latin typeface="Arial"/>
            </a:endParaRPr>
          </a:p>
        </p:txBody>
      </p:sp>
      <p:sp>
        <p:nvSpPr>
          <p:cNvPr id="91" name="CustomShape 3"/>
          <p:cNvSpPr/>
          <p:nvPr/>
        </p:nvSpPr>
        <p:spPr>
          <a:xfrm>
            <a:off x="2089800" y="1515240"/>
            <a:ext cx="6653880" cy="3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Aplicación a la metodología de ENFICC, sin el requisito actual de contar con al menos un año de medición continua y horaria in situ (</a:t>
            </a:r>
            <a:r>
              <a:rPr lang="es-MX" sz="1000" b="0" u="sng" strike="noStrike" spc="-1">
                <a:solidFill>
                  <a:srgbClr val="999999"/>
                </a:solidFill>
                <a:uFillTx/>
                <a:latin typeface="Montserrat"/>
                <a:ea typeface="Arial"/>
              </a:rPr>
              <a:t>sólo con información secundaria</a:t>
            </a:r>
            <a:r>
              <a:rPr lang="es-MX" sz="1000" b="0" strike="noStrike" spc="-1">
                <a:solidFill>
                  <a:srgbClr val="999999"/>
                </a:solidFill>
                <a:latin typeface="Montserrat"/>
                <a:ea typeface="Arial"/>
              </a:rPr>
              <a:t>) </a:t>
            </a:r>
            <a:endParaRPr lang="es-CO" sz="1000" b="0" strike="noStrike" spc="-1">
              <a:latin typeface="Arial"/>
            </a:endParaRPr>
          </a:p>
        </p:txBody>
      </p:sp>
      <p:pic>
        <p:nvPicPr>
          <p:cNvPr id="92" name="Imagen 5"/>
          <p:cNvPicPr/>
          <p:nvPr/>
        </p:nvPicPr>
        <p:blipFill>
          <a:blip r:embed="rId2"/>
          <a:srcRect l="24076" t="31196" r="22849" b="33233"/>
          <a:stretch/>
        </p:blipFill>
        <p:spPr>
          <a:xfrm>
            <a:off x="2121480" y="1874520"/>
            <a:ext cx="3294720" cy="1471320"/>
          </a:xfrm>
          <a:prstGeom prst="rect">
            <a:avLst/>
          </a:prstGeom>
          <a:ln>
            <a:noFill/>
          </a:ln>
        </p:spPr>
      </p:pic>
      <p:pic>
        <p:nvPicPr>
          <p:cNvPr id="93" name="Imagen 8"/>
          <p:cNvPicPr/>
          <p:nvPr/>
        </p:nvPicPr>
        <p:blipFill>
          <a:blip r:embed="rId3"/>
          <a:srcRect l="24323" t="25589" r="22602" b="37215"/>
          <a:stretch/>
        </p:blipFill>
        <p:spPr>
          <a:xfrm>
            <a:off x="5202000" y="3274560"/>
            <a:ext cx="3633840" cy="169704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95"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Proyecto de Resolución CREG 701 008</a:t>
            </a:r>
            <a:endParaRPr lang="es-CO" sz="1300" b="0" strike="noStrike" spc="-1">
              <a:latin typeface="Arial"/>
            </a:endParaRPr>
          </a:p>
        </p:txBody>
      </p:sp>
      <p:sp>
        <p:nvSpPr>
          <p:cNvPr id="96" name="CustomShape 3"/>
          <p:cNvSpPr/>
          <p:nvPr/>
        </p:nvSpPr>
        <p:spPr>
          <a:xfrm>
            <a:off x="2089800" y="1515240"/>
            <a:ext cx="6653880" cy="2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Envío de la información de datos medidos in situ con resolución diezminutal.</a:t>
            </a:r>
            <a:endParaRPr lang="es-CO" sz="1000" b="0" strike="noStrike" spc="-1">
              <a:latin typeface="Arial"/>
            </a:endParaRPr>
          </a:p>
        </p:txBody>
      </p:sp>
      <p:pic>
        <p:nvPicPr>
          <p:cNvPr id="97" name="Imagen 4"/>
          <p:cNvPicPr/>
          <p:nvPr/>
        </p:nvPicPr>
        <p:blipFill>
          <a:blip r:embed="rId2"/>
          <a:srcRect l="24471" t="19438" r="22503" b="64280"/>
          <a:stretch/>
        </p:blipFill>
        <p:spPr>
          <a:xfrm>
            <a:off x="2257560" y="1956240"/>
            <a:ext cx="6019200" cy="123012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Mediciones</a:t>
            </a:r>
            <a:endParaRPr lang="es-CO" sz="900" b="0" strike="noStrike" spc="-1">
              <a:latin typeface="Arial"/>
            </a:endParaRPr>
          </a:p>
        </p:txBody>
      </p:sp>
      <p:sp>
        <p:nvSpPr>
          <p:cNvPr id="99" name="CustomShape 2"/>
          <p:cNvSpPr/>
          <p:nvPr/>
        </p:nvSpPr>
        <p:spPr>
          <a:xfrm>
            <a:off x="2089800" y="1000080"/>
            <a:ext cx="6224400" cy="380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pPr>
            <a:r>
              <a:rPr lang="es-MX" sz="1300" b="0" strike="noStrike" spc="-1">
                <a:solidFill>
                  <a:srgbClr val="64BCD4"/>
                </a:solidFill>
                <a:latin typeface="Montserrat SemiBold"/>
                <a:ea typeface="Arial"/>
              </a:rPr>
              <a:t>Recomendación Comité de Operación-CO al CNO</a:t>
            </a:r>
            <a:endParaRPr lang="es-CO" sz="1300" b="0" strike="noStrike" spc="-1">
              <a:latin typeface="Arial"/>
            </a:endParaRPr>
          </a:p>
        </p:txBody>
      </p:sp>
      <p:sp>
        <p:nvSpPr>
          <p:cNvPr id="100" name="CustomShape 3"/>
          <p:cNvSpPr/>
          <p:nvPr/>
        </p:nvSpPr>
        <p:spPr>
          <a:xfrm>
            <a:off x="2089800" y="1515240"/>
            <a:ext cx="6653880" cy="25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60" algn="just">
              <a:lnSpc>
                <a:spcPct val="100000"/>
              </a:lnSpc>
            </a:pPr>
            <a:r>
              <a:rPr lang="es-MX" sz="1000" b="0" strike="noStrike" spc="-1">
                <a:solidFill>
                  <a:srgbClr val="999999"/>
                </a:solidFill>
                <a:latin typeface="Montserrat"/>
                <a:ea typeface="Arial"/>
              </a:rPr>
              <a:t>Sobre el artículo 12 de ambas Resoluciones: </a:t>
            </a:r>
            <a:endParaRPr lang="es-CO" sz="1000" b="0" strike="noStrike" spc="-1">
              <a:latin typeface="Arial"/>
            </a:endParaRPr>
          </a:p>
          <a:p>
            <a:pPr marL="360" algn="just">
              <a:lnSpc>
                <a:spcPct val="100000"/>
              </a:lnSpc>
            </a:pPr>
            <a:endParaRPr lang="es-CO" sz="1000" b="0" strike="noStrike" spc="-1">
              <a:latin typeface="Arial"/>
            </a:endParaRPr>
          </a:p>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Se está de acuerdo con que las plantas eólicas y solares con información secundaria puedan optar por participar en mecanismos de asignación de ENFICC, es decir, sin cumplir el requisito regulatorio vigente de 1 año de medición continua diezminutal in situ.  (</a:t>
            </a:r>
            <a:r>
              <a:rPr lang="es-MX" sz="1000" b="0" u="sng" strike="noStrike" spc="-1">
                <a:solidFill>
                  <a:srgbClr val="999999"/>
                </a:solidFill>
                <a:uFillTx/>
                <a:latin typeface="Montserrat"/>
                <a:ea typeface="Arial"/>
              </a:rPr>
              <a:t>por mayoría de 1 voto</a:t>
            </a:r>
            <a:r>
              <a:rPr lang="es-MX" sz="1000" b="0" strike="noStrike" spc="-1">
                <a:solidFill>
                  <a:srgbClr val="999999"/>
                </a:solidFill>
                <a:latin typeface="Montserrat"/>
                <a:ea typeface="Arial"/>
              </a:rPr>
              <a:t>). </a:t>
            </a:r>
            <a:endParaRPr lang="es-CO" sz="1000" b="0" strike="noStrike" spc="-1">
              <a:latin typeface="Arial"/>
            </a:endParaRPr>
          </a:p>
          <a:p>
            <a:pPr marL="360" algn="just">
              <a:lnSpc>
                <a:spcPct val="100000"/>
              </a:lnSpc>
            </a:pPr>
            <a:endParaRPr lang="es-CO" sz="1000" b="0" strike="noStrike" spc="-1">
              <a:latin typeface="Arial"/>
            </a:endParaRPr>
          </a:p>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Arial"/>
              </a:rPr>
              <a:t>Proponer a la Comisión realizar un análisis de los criterios para la definición del coeficiente de ajuste de la ENFICC para el caso de las plantas que participen del mecanismo solo con información secundaria (</a:t>
            </a:r>
            <a:r>
              <a:rPr lang="es-MX" sz="1000" b="0" u="sng" strike="noStrike" spc="-1">
                <a:solidFill>
                  <a:srgbClr val="999999"/>
                </a:solidFill>
                <a:uFillTx/>
                <a:latin typeface="Montserrat"/>
                <a:ea typeface="Arial"/>
              </a:rPr>
              <a:t>7 votos a favor y 4 abstenciones</a:t>
            </a:r>
            <a:r>
              <a:rPr lang="es-MX" sz="1000" b="0" strike="noStrike" spc="-1">
                <a:solidFill>
                  <a:srgbClr val="999999"/>
                </a:solidFill>
                <a:latin typeface="Montserrat"/>
                <a:ea typeface="Arial"/>
              </a:rPr>
              <a:t>). </a:t>
            </a:r>
            <a:endParaRPr lang="es-CO" sz="1000" b="0" strike="noStrike" spc="-1">
              <a:latin typeface="Arial"/>
            </a:endParaRPr>
          </a:p>
          <a:p>
            <a:pPr marL="360" algn="just">
              <a:lnSpc>
                <a:spcPct val="100000"/>
              </a:lnSpc>
            </a:pPr>
            <a:endParaRPr lang="es-CO" sz="1000" b="0" strike="noStrike" spc="-1">
              <a:latin typeface="Arial"/>
            </a:endParaRPr>
          </a:p>
          <a:p>
            <a:pPr marL="360" algn="just">
              <a:lnSpc>
                <a:spcPct val="100000"/>
              </a:lnSpc>
            </a:pPr>
            <a:r>
              <a:rPr lang="es-MX" sz="1000" b="0" strike="noStrike" spc="-1">
                <a:solidFill>
                  <a:srgbClr val="999999"/>
                </a:solidFill>
                <a:latin typeface="Montserrat"/>
                <a:ea typeface="Arial"/>
              </a:rPr>
              <a:t>Sobre el artículo 15 de la Resolución 701 008:</a:t>
            </a:r>
            <a:endParaRPr lang="es-CO" sz="1000" b="0" strike="noStrike" spc="-1">
              <a:latin typeface="Arial"/>
            </a:endParaRPr>
          </a:p>
          <a:p>
            <a:pPr marL="360" algn="just">
              <a:lnSpc>
                <a:spcPct val="100000"/>
              </a:lnSpc>
            </a:pPr>
            <a:endParaRPr lang="es-CO" sz="1000" b="0" strike="noStrike" spc="-1">
              <a:latin typeface="Arial"/>
            </a:endParaRPr>
          </a:p>
          <a:p>
            <a:pPr marL="171360" indent="-170640" algn="just">
              <a:lnSpc>
                <a:spcPct val="100000"/>
              </a:lnSpc>
              <a:buClr>
                <a:srgbClr val="000000"/>
              </a:buClr>
              <a:buFont typeface="Wingdings" charset="2"/>
              <a:buChar char=""/>
            </a:pPr>
            <a:r>
              <a:rPr lang="es-MX" sz="1000" b="0" strike="noStrike" spc="-1">
                <a:solidFill>
                  <a:srgbClr val="999999"/>
                </a:solidFill>
                <a:latin typeface="Montserrat"/>
                <a:ea typeface="DejaVu Sans"/>
              </a:rPr>
              <a:t>La información a reportar en ese periodo de tiempo debe ser horaria (</a:t>
            </a:r>
            <a:r>
              <a:rPr lang="es-MX" sz="1000" b="0" u="sng" strike="noStrike" spc="-1">
                <a:solidFill>
                  <a:srgbClr val="999999"/>
                </a:solidFill>
                <a:uFillTx/>
                <a:latin typeface="Montserrat"/>
                <a:ea typeface="Arial"/>
              </a:rPr>
              <a:t>por mayoría de 1 voto</a:t>
            </a:r>
            <a:r>
              <a:rPr lang="es-MX" sz="1000" b="0" strike="noStrike" spc="-1">
                <a:solidFill>
                  <a:srgbClr val="999999"/>
                </a:solidFill>
                <a:latin typeface="Montserrat"/>
                <a:ea typeface="DejaVu Sans"/>
              </a:rPr>
              <a:t>). </a:t>
            </a:r>
            <a:endParaRPr lang="es-CO" sz="1000" b="0" strike="noStrike" spc="-1">
              <a:latin typeface="Arial"/>
            </a:endParaRPr>
          </a:p>
          <a:p>
            <a:pPr marL="360" algn="just">
              <a:lnSpc>
                <a:spcPct val="100000"/>
              </a:lnSpc>
            </a:pPr>
            <a:endParaRPr lang="es-CO" sz="1000" b="0" strike="noStrike" spc="-1">
              <a:latin typeface="Arial"/>
            </a:endParaRPr>
          </a:p>
          <a:p>
            <a:pPr marL="360" algn="just">
              <a:lnSpc>
                <a:spcPct val="100000"/>
              </a:lnSpc>
            </a:pPr>
            <a:endParaRPr lang="es-CO" sz="1000" b="0" strike="noStrike" spc="-1">
              <a:latin typeface="Arial"/>
            </a:endParaRPr>
          </a:p>
          <a:p>
            <a:pPr marL="360" algn="just">
              <a:lnSpc>
                <a:spcPct val="100000"/>
              </a:lnSpc>
            </a:pPr>
            <a:endParaRPr lang="es-CO" sz="10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Importancia de las Mediciones</a:t>
            </a:r>
            <a:endParaRPr lang="es-CO" sz="900" b="0" strike="noStrike" spc="-1">
              <a:latin typeface="Arial"/>
            </a:endParaRPr>
          </a:p>
        </p:txBody>
      </p:sp>
      <p:sp>
        <p:nvSpPr>
          <p:cNvPr id="102" name="CustomShape 2"/>
          <p:cNvSpPr/>
          <p:nvPr/>
        </p:nvSpPr>
        <p:spPr>
          <a:xfrm>
            <a:off x="1722960" y="3480480"/>
            <a:ext cx="736704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MX" sz="1000" b="0" strike="noStrike" spc="-1">
                <a:solidFill>
                  <a:srgbClr val="999999"/>
                </a:solidFill>
                <a:latin typeface="Montserrat"/>
                <a:ea typeface="Arial"/>
              </a:rPr>
              <a:t>Para reconstrucción de las series se aceptan series Solar Gis, sin embargo, lo que se encuentra en el Acuerdo es que hay zonas del país para las que el sesgo (bias error) es mayor del 20%. Esto además se contrasta con los errores que reporta Solar Gis para zonas en las que no tienen mediciones, ellos hablan de más del 8%; pero nuevamente, para financiación el error recomendado por la industria es de menos del 5%. SolarGis garantiza ese nivel únicamente donde han hecho validación en campo (En Colombia aún no hay estaciones de solar Gis). Ahora, acá se habla de financiamiento, pero en nuestro caso estamos refiriendo a ENERGÍA EN FIRME, confiabilidad para el SIN. </a:t>
            </a:r>
            <a:endParaRPr lang="es-CO" sz="1000" b="0" strike="noStrike" spc="-1">
              <a:latin typeface="Arial"/>
            </a:endParaRPr>
          </a:p>
        </p:txBody>
      </p:sp>
      <p:pic>
        <p:nvPicPr>
          <p:cNvPr id="103" name="Imagen 8"/>
          <p:cNvPicPr/>
          <p:nvPr/>
        </p:nvPicPr>
        <p:blipFill>
          <a:blip r:embed="rId2"/>
          <a:stretch/>
        </p:blipFill>
        <p:spPr>
          <a:xfrm>
            <a:off x="1821600" y="703080"/>
            <a:ext cx="5200200" cy="2566800"/>
          </a:xfrm>
          <a:prstGeom prst="rect">
            <a:avLst/>
          </a:prstGeom>
          <a:ln>
            <a:noFill/>
          </a:ln>
        </p:spPr>
      </p:pic>
      <p:pic>
        <p:nvPicPr>
          <p:cNvPr id="104" name="Imagen 7"/>
          <p:cNvPicPr/>
          <p:nvPr/>
        </p:nvPicPr>
        <p:blipFill>
          <a:blip r:embed="rId3"/>
          <a:stretch/>
        </p:blipFill>
        <p:spPr>
          <a:xfrm>
            <a:off x="4541760" y="581400"/>
            <a:ext cx="3650760" cy="2793600"/>
          </a:xfrm>
          <a:prstGeom prst="rect">
            <a:avLst/>
          </a:prstGeom>
          <a:ln>
            <a:noFill/>
          </a:ln>
        </p:spPr>
      </p:pic>
      <p:sp>
        <p:nvSpPr>
          <p:cNvPr id="105" name="CustomShape 3"/>
          <p:cNvSpPr/>
          <p:nvPr/>
        </p:nvSpPr>
        <p:spPr>
          <a:xfrm>
            <a:off x="3145320" y="1912320"/>
            <a:ext cx="314280" cy="295200"/>
          </a:xfrm>
          <a:prstGeom prst="ellipse">
            <a:avLst/>
          </a:prstGeom>
          <a:solidFill>
            <a:schemeClr val="accent1">
              <a:alpha val="30000"/>
            </a:schemeClr>
          </a:solidFill>
          <a:ln>
            <a:round/>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3734640" y="3981600"/>
            <a:ext cx="353880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000" b="0" strike="noStrike" spc="-1">
                <a:solidFill>
                  <a:srgbClr val="999999"/>
                </a:solidFill>
                <a:latin typeface="Montserrat"/>
                <a:ea typeface="Arial"/>
              </a:rPr>
              <a:t>GUIDELINES FOR WIND RESOURCE ASSESSMENT: BEST PRACTICES FOR COUNTRIES INITIATING WIND DEVELOPMENT</a:t>
            </a:r>
            <a:endParaRPr lang="es-CO" sz="1000" b="0" strike="noStrike" spc="-1">
              <a:latin typeface="Arial"/>
            </a:endParaRPr>
          </a:p>
        </p:txBody>
      </p:sp>
      <p:grpSp>
        <p:nvGrpSpPr>
          <p:cNvPr id="107" name="Group 2"/>
          <p:cNvGrpSpPr/>
          <p:nvPr/>
        </p:nvGrpSpPr>
        <p:grpSpPr>
          <a:xfrm>
            <a:off x="2181960" y="246960"/>
            <a:ext cx="5974560" cy="3603240"/>
            <a:chOff x="2181960" y="246960"/>
            <a:chExt cx="5974560" cy="3603240"/>
          </a:xfrm>
        </p:grpSpPr>
        <p:pic>
          <p:nvPicPr>
            <p:cNvPr id="108" name="Imagen 1"/>
            <p:cNvPicPr/>
            <p:nvPr/>
          </p:nvPicPr>
          <p:blipFill>
            <a:blip r:embed="rId2"/>
            <a:stretch/>
          </p:blipFill>
          <p:spPr>
            <a:xfrm>
              <a:off x="2181960" y="246960"/>
              <a:ext cx="5974560" cy="3603240"/>
            </a:xfrm>
            <a:prstGeom prst="rect">
              <a:avLst/>
            </a:prstGeom>
            <a:ln>
              <a:noFill/>
            </a:ln>
          </p:spPr>
        </p:pic>
        <p:sp>
          <p:nvSpPr>
            <p:cNvPr id="109" name="CustomShape 3"/>
            <p:cNvSpPr/>
            <p:nvPr/>
          </p:nvSpPr>
          <p:spPr>
            <a:xfrm>
              <a:off x="3160440" y="1665360"/>
              <a:ext cx="1770120" cy="323280"/>
            </a:xfrm>
            <a:prstGeom prst="ellipse">
              <a:avLst/>
            </a:prstGeom>
            <a:solidFill>
              <a:schemeClr val="accent1">
                <a:alpha val="30000"/>
              </a:schemeClr>
            </a:solidFill>
            <a:ln>
              <a:round/>
            </a:ln>
          </p:spPr>
          <p:style>
            <a:lnRef idx="2">
              <a:schemeClr val="accent1">
                <a:shade val="50000"/>
              </a:schemeClr>
            </a:lnRef>
            <a:fillRef idx="1">
              <a:schemeClr val="accent1"/>
            </a:fillRef>
            <a:effectRef idx="0">
              <a:schemeClr val="accent1"/>
            </a:effectRef>
            <a:fontRef idx="minor"/>
          </p:style>
        </p:sp>
        <p:sp>
          <p:nvSpPr>
            <p:cNvPr id="110" name="CustomShape 4"/>
            <p:cNvSpPr/>
            <p:nvPr/>
          </p:nvSpPr>
          <p:spPr>
            <a:xfrm>
              <a:off x="3085920" y="2433960"/>
              <a:ext cx="1770120" cy="323280"/>
            </a:xfrm>
            <a:prstGeom prst="ellipse">
              <a:avLst/>
            </a:prstGeom>
            <a:solidFill>
              <a:schemeClr val="accent1">
                <a:alpha val="30000"/>
              </a:schemeClr>
            </a:solidFill>
            <a:ln>
              <a:round/>
            </a:ln>
          </p:spPr>
          <p:style>
            <a:lnRef idx="2">
              <a:schemeClr val="accent1">
                <a:shade val="50000"/>
              </a:schemeClr>
            </a:lnRef>
            <a:fillRef idx="1">
              <a:schemeClr val="accent1"/>
            </a:fillRef>
            <a:effectRef idx="0">
              <a:schemeClr val="accent1"/>
            </a:effectRef>
            <a:fontRef idx="minor"/>
          </p:style>
        </p:sp>
      </p:grpSp>
      <p:sp>
        <p:nvSpPr>
          <p:cNvPr id="111" name="CustomShape 5"/>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Importancia de las Mediciones</a:t>
            </a:r>
            <a:endParaRPr lang="es-CO" sz="9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n 3"/>
          <p:cNvPicPr/>
          <p:nvPr/>
        </p:nvPicPr>
        <p:blipFill>
          <a:blip r:embed="rId2"/>
          <a:srcRect l="18277" t="18954" r="19308" b="31980"/>
          <a:stretch/>
        </p:blipFill>
        <p:spPr>
          <a:xfrm>
            <a:off x="2135160" y="268200"/>
            <a:ext cx="5941800" cy="3113280"/>
          </a:xfrm>
          <a:prstGeom prst="rect">
            <a:avLst/>
          </a:prstGeom>
          <a:ln>
            <a:noFill/>
          </a:ln>
        </p:spPr>
      </p:pic>
      <p:sp>
        <p:nvSpPr>
          <p:cNvPr id="113" name="CustomShape 1"/>
          <p:cNvSpPr/>
          <p:nvPr/>
        </p:nvSpPr>
        <p:spPr>
          <a:xfrm>
            <a:off x="1776240" y="3532320"/>
            <a:ext cx="736704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MX" sz="1000" b="0" strike="noStrike" spc="-1">
                <a:solidFill>
                  <a:srgbClr val="999999"/>
                </a:solidFill>
                <a:latin typeface="Montserrat"/>
                <a:ea typeface="Arial"/>
              </a:rPr>
              <a:t>La Figura 38 muestra la distribución de la energía diaria promedio calculada a partir de las series de 10 años</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con resolución horaria para la estación “Metro de Medellín”, las series se encuentran normalizadas con</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respecto al valor mínimo de las series de IDEAM. Es claro que las dos series de información con base a datos</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satelitales (NREL y SolarGIS) sobre estiman la distribución de energía. En el caso de la ENFICC Base, la base de</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datos de NREL la sobreestima en un 24% mientras la de SolarGIS en un 28%. Se observa que el método de ajuste</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propuesto es capaz de reducir el sesgo, ajustar de manera correcta la distribución medida en tierra y reducir el</a:t>
            </a:r>
            <a:endParaRPr lang="es-CO" sz="1000" b="0" strike="noStrike" spc="-1">
              <a:latin typeface="Arial"/>
            </a:endParaRPr>
          </a:p>
          <a:p>
            <a:pPr algn="just">
              <a:lnSpc>
                <a:spcPct val="100000"/>
              </a:lnSpc>
            </a:pPr>
            <a:r>
              <a:rPr lang="es-MX" sz="1000" b="0" strike="noStrike" spc="-1">
                <a:solidFill>
                  <a:srgbClr val="999999"/>
                </a:solidFill>
                <a:latin typeface="Montserrat"/>
                <a:ea typeface="Arial"/>
              </a:rPr>
              <a:t>error en el cálculo de la ENFICC, en este caso a 2% para ambas bases de datos.</a:t>
            </a:r>
            <a:endParaRPr lang="es-CO" sz="1000" b="0" strike="noStrike" spc="-1">
              <a:latin typeface="Arial"/>
            </a:endParaRPr>
          </a:p>
        </p:txBody>
      </p:sp>
      <p:sp>
        <p:nvSpPr>
          <p:cNvPr id="114" name="CustomShape 2"/>
          <p:cNvSpPr/>
          <p:nvPr/>
        </p:nvSpPr>
        <p:spPr>
          <a:xfrm>
            <a:off x="2089800" y="4777560"/>
            <a:ext cx="3459600" cy="320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spAutoFit/>
          </a:bodyPr>
          <a:lstStyle/>
          <a:p>
            <a:pPr>
              <a:lnSpc>
                <a:spcPct val="100000"/>
              </a:lnSpc>
              <a:tabLst>
                <a:tab pos="0" algn="l"/>
              </a:tabLst>
            </a:pPr>
            <a:r>
              <a:rPr lang="es-MX" sz="900" b="0" strike="noStrike" spc="-1">
                <a:solidFill>
                  <a:srgbClr val="B7B7B7"/>
                </a:solidFill>
                <a:latin typeface="Montserrat Light"/>
                <a:ea typeface="Montserrat Light"/>
              </a:rPr>
              <a:t>Referencias: Importancia de las Mediciones</a:t>
            </a:r>
            <a:endParaRPr lang="es-CO" sz="9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2013</TotalTime>
  <Words>809</Words>
  <Application>Microsoft Office PowerPoint</Application>
  <PresentationFormat>Presentación en pantalla (16:9)</PresentationFormat>
  <Paragraphs>46</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Montserrat</vt:lpstr>
      <vt:lpstr>Montserrat Light</vt:lpstr>
      <vt:lpstr>Montserrat SemiBold</vt:lpstr>
      <vt:lpstr>Symbol</vt:lpstr>
      <vt:lpstr>Wingdings</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MARCO CARO</dc:creator>
  <dc:description/>
  <cp:lastModifiedBy>Alberto Olarte</cp:lastModifiedBy>
  <cp:revision>99</cp:revision>
  <dcterms:modified xsi:type="dcterms:W3CDTF">2022-08-29T00:50:08Z</dcterms:modified>
  <dc:language>es-CO</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Presentación en pantalla (16:9)</vt:lpwstr>
  </property>
  <property fmtid="{D5CDD505-2E9C-101B-9397-08002B2CF9AE}" pid="9" name="ScaleCrop">
    <vt:bool>false</vt:bool>
  </property>
  <property fmtid="{D5CDD505-2E9C-101B-9397-08002B2CF9AE}" pid="10" name="ShareDoc">
    <vt:bool>false</vt:bool>
  </property>
  <property fmtid="{D5CDD505-2E9C-101B-9397-08002B2CF9AE}" pid="11" name="Slides">
    <vt:i4>12</vt:i4>
  </property>
</Properties>
</file>