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1" r:id="rId3"/>
  </p:sldMasterIdLst>
  <p:notesMasterIdLst>
    <p:notesMasterId r:id="rId25"/>
  </p:notesMasterIdLst>
  <p:handoutMasterIdLst>
    <p:handoutMasterId r:id="rId26"/>
  </p:handoutMasterIdLst>
  <p:sldIdLst>
    <p:sldId id="262" r:id="rId4"/>
    <p:sldId id="273" r:id="rId5"/>
    <p:sldId id="267" r:id="rId6"/>
    <p:sldId id="268" r:id="rId7"/>
    <p:sldId id="263" r:id="rId8"/>
    <p:sldId id="264" r:id="rId9"/>
    <p:sldId id="285" r:id="rId10"/>
    <p:sldId id="290" r:id="rId11"/>
    <p:sldId id="282" r:id="rId12"/>
    <p:sldId id="281" r:id="rId13"/>
    <p:sldId id="291" r:id="rId14"/>
    <p:sldId id="277" r:id="rId15"/>
    <p:sldId id="276" r:id="rId16"/>
    <p:sldId id="286" r:id="rId17"/>
    <p:sldId id="280" r:id="rId18"/>
    <p:sldId id="266" r:id="rId19"/>
    <p:sldId id="272" r:id="rId20"/>
    <p:sldId id="269" r:id="rId21"/>
    <p:sldId id="284" r:id="rId22"/>
    <p:sldId id="287" r:id="rId23"/>
    <p:sldId id="265" r:id="rId2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rtatil UPME" initials="P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C7B200"/>
    <a:srgbClr val="003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2" autoAdjust="0"/>
    <p:restoredTop sz="94660" autoAdjust="0"/>
  </p:normalViewPr>
  <p:slideViewPr>
    <p:cSldViewPr>
      <p:cViewPr varScale="1">
        <p:scale>
          <a:sx n="67" d="100"/>
          <a:sy n="67" d="100"/>
        </p:scale>
        <p:origin x="809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95799290375624E-2"/>
          <c:y val="4.4345898004434593E-2"/>
          <c:w val="0.89914741372286133"/>
          <c:h val="0.8223205570378082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Histórico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Hoja1!$B$2:$B$37</c:f>
              <c:numCache>
                <c:formatCode>0</c:formatCode>
                <c:ptCount val="36"/>
                <c:pt idx="0">
                  <c:v>36.552236470792351</c:v>
                </c:pt>
                <c:pt idx="1">
                  <c:v>43.893168367945215</c:v>
                </c:pt>
                <c:pt idx="2">
                  <c:v>52.988703248767116</c:v>
                </c:pt>
                <c:pt idx="3">
                  <c:v>61.026162540547944</c:v>
                </c:pt>
                <c:pt idx="4">
                  <c:v>66.202172525683068</c:v>
                </c:pt>
                <c:pt idx="5">
                  <c:v>93.222963246301376</c:v>
                </c:pt>
                <c:pt idx="6">
                  <c:v>102.21261250410959</c:v>
                </c:pt>
                <c:pt idx="7">
                  <c:v>106.99227676493149</c:v>
                </c:pt>
                <c:pt idx="8">
                  <c:v>107.07065460273222</c:v>
                </c:pt>
                <c:pt idx="9">
                  <c:v>117.53457554328767</c:v>
                </c:pt>
                <c:pt idx="10">
                  <c:v>126.64943017753426</c:v>
                </c:pt>
                <c:pt idx="11">
                  <c:v>122.97377836054793</c:v>
                </c:pt>
                <c:pt idx="12">
                  <c:v>115.07468147349728</c:v>
                </c:pt>
                <c:pt idx="13">
                  <c:v>108.83746830958906</c:v>
                </c:pt>
                <c:pt idx="14">
                  <c:v>114.26793420821919</c:v>
                </c:pt>
                <c:pt idx="15">
                  <c:v>121.68862956438356</c:v>
                </c:pt>
                <c:pt idx="16">
                  <c:v>125.08795206284155</c:v>
                </c:pt>
                <c:pt idx="17">
                  <c:v>130.06241552872876</c:v>
                </c:pt>
                <c:pt idx="18">
                  <c:v>133.72281776902466</c:v>
                </c:pt>
                <c:pt idx="19">
                  <c:v>135.15120486086849</c:v>
                </c:pt>
                <c:pt idx="20">
                  <c:v>137.8287093368493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5E-477A-9C11-E330E6104E9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Esc. Medio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Hoja1!$C$2:$C$37</c:f>
              <c:numCache>
                <c:formatCode>General</c:formatCode>
                <c:ptCount val="36"/>
                <c:pt idx="20" formatCode="0">
                  <c:v>137.8287093368493</c:v>
                </c:pt>
                <c:pt idx="21" formatCode="0">
                  <c:v>145.4064690410959</c:v>
                </c:pt>
                <c:pt idx="22" formatCode="0">
                  <c:v>149.78245315068492</c:v>
                </c:pt>
                <c:pt idx="23" formatCode="0">
                  <c:v>154.16046657534247</c:v>
                </c:pt>
                <c:pt idx="24" formatCode="0">
                  <c:v>158.60254520547943</c:v>
                </c:pt>
                <c:pt idx="25" formatCode="0">
                  <c:v>163.08824849315067</c:v>
                </c:pt>
                <c:pt idx="26" formatCode="0">
                  <c:v>167.60986657534244</c:v>
                </c:pt>
                <c:pt idx="27" formatCode="0">
                  <c:v>172.16263287671234</c:v>
                </c:pt>
                <c:pt idx="28" formatCode="0">
                  <c:v>176.74495945205476</c:v>
                </c:pt>
                <c:pt idx="29" formatCode="0">
                  <c:v>181.35723479452056</c:v>
                </c:pt>
                <c:pt idx="30" formatCode="0">
                  <c:v>186.0009901369863</c:v>
                </c:pt>
                <c:pt idx="31" formatCode="0">
                  <c:v>190.67814410958906</c:v>
                </c:pt>
                <c:pt idx="32" formatCode="0">
                  <c:v>195.39056630136986</c:v>
                </c:pt>
                <c:pt idx="33" formatCode="0">
                  <c:v>200.13983013698632</c:v>
                </c:pt>
                <c:pt idx="34" formatCode="0">
                  <c:v>204.92698904109591</c:v>
                </c:pt>
                <c:pt idx="35" formatCode="0">
                  <c:v>209.75265753424657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5E-477A-9C11-E330E6104E9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Esc. Alto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Hoja1!$D$2:$D$37</c:f>
              <c:numCache>
                <c:formatCode>General</c:formatCode>
                <c:ptCount val="36"/>
                <c:pt idx="20" formatCode="0">
                  <c:v>137.8287093368493</c:v>
                </c:pt>
                <c:pt idx="21" formatCode="0">
                  <c:v>158.81940287561645</c:v>
                </c:pt>
                <c:pt idx="22" formatCode="0">
                  <c:v>163.19538698520546</c:v>
                </c:pt>
                <c:pt idx="23" formatCode="0">
                  <c:v>167.57340040986301</c:v>
                </c:pt>
                <c:pt idx="24" formatCode="0">
                  <c:v>172.01547904000003</c:v>
                </c:pt>
                <c:pt idx="25" formatCode="0">
                  <c:v>176.50118232767122</c:v>
                </c:pt>
                <c:pt idx="26" formatCode="0">
                  <c:v>181.02280040986301</c:v>
                </c:pt>
                <c:pt idx="27" formatCode="0">
                  <c:v>185.57556671123291</c:v>
                </c:pt>
                <c:pt idx="28" formatCode="0">
                  <c:v>190.15789328657536</c:v>
                </c:pt>
                <c:pt idx="29" formatCode="0">
                  <c:v>194.77016862904108</c:v>
                </c:pt>
                <c:pt idx="30" formatCode="0">
                  <c:v>199.41392397150682</c:v>
                </c:pt>
                <c:pt idx="31" formatCode="0">
                  <c:v>204.0910779441096</c:v>
                </c:pt>
                <c:pt idx="32" formatCode="0">
                  <c:v>208.8035001358904</c:v>
                </c:pt>
                <c:pt idx="33" formatCode="0">
                  <c:v>213.55276397150686</c:v>
                </c:pt>
                <c:pt idx="34" formatCode="0">
                  <c:v>218.33992287561648</c:v>
                </c:pt>
                <c:pt idx="35" formatCode="0">
                  <c:v>223.16559136876711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5E-477A-9C11-E330E6104E9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Esc. Bajo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Hoja1!$E$2:$E$37</c:f>
              <c:numCache>
                <c:formatCode>General</c:formatCode>
                <c:ptCount val="36"/>
                <c:pt idx="20" formatCode="0">
                  <c:v>137.8287093368493</c:v>
                </c:pt>
                <c:pt idx="21" formatCode="0">
                  <c:v>131.99353520657533</c:v>
                </c:pt>
                <c:pt idx="22" formatCode="0">
                  <c:v>136.36951931616437</c:v>
                </c:pt>
                <c:pt idx="23" formatCode="0">
                  <c:v>140.74753274082192</c:v>
                </c:pt>
                <c:pt idx="24" formatCode="0">
                  <c:v>145.18961137095889</c:v>
                </c:pt>
                <c:pt idx="25" formatCode="0">
                  <c:v>149.67531465863013</c:v>
                </c:pt>
                <c:pt idx="26" formatCode="0">
                  <c:v>154.19693274082192</c:v>
                </c:pt>
                <c:pt idx="27" formatCode="0">
                  <c:v>158.74969904219176</c:v>
                </c:pt>
                <c:pt idx="28" formatCode="0">
                  <c:v>163.33202561753421</c:v>
                </c:pt>
                <c:pt idx="29" formatCode="0">
                  <c:v>167.94430095999999</c:v>
                </c:pt>
                <c:pt idx="30" formatCode="0">
                  <c:v>172.58805630246576</c:v>
                </c:pt>
                <c:pt idx="31" formatCode="0">
                  <c:v>177.26521027506851</c:v>
                </c:pt>
                <c:pt idx="32" formatCode="0">
                  <c:v>181.97763246684931</c:v>
                </c:pt>
                <c:pt idx="33" formatCode="0">
                  <c:v>186.72689630246572</c:v>
                </c:pt>
                <c:pt idx="34" formatCode="0">
                  <c:v>191.51405520657536</c:v>
                </c:pt>
                <c:pt idx="35" formatCode="0">
                  <c:v>196.33972369972602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5E-477A-9C11-E330E6104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1690872"/>
        <c:axId val="721690088"/>
      </c:lineChart>
      <c:catAx>
        <c:axId val="721690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1690088"/>
        <c:crosses val="autoZero"/>
        <c:auto val="1"/>
        <c:lblAlgn val="ctr"/>
        <c:lblOffset val="100"/>
        <c:noMultiLvlLbl val="0"/>
      </c:catAx>
      <c:valAx>
        <c:axId val="72169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GBTUD</a:t>
                </a:r>
              </a:p>
            </c:rich>
          </c:tx>
          <c:layout>
            <c:manualLayout>
              <c:xMode val="edge"/>
              <c:yMode val="edge"/>
              <c:x val="6.5851364063969894E-2"/>
              <c:y val="2.059370173971149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1690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484640854512195E-2"/>
          <c:y val="0.10955404914236556"/>
          <c:w val="0.31620099110376959"/>
          <c:h val="0.24944615242989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62494309982477E-2"/>
          <c:y val="3.3741037536904259E-2"/>
          <c:w val="0.8930172104870655"/>
          <c:h val="0.84130421065565875"/>
        </c:manualLayout>
      </c:layout>
      <c:areaChart>
        <c:grouping val="stack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COSTA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Hoja1!$C$2:$C$17</c:f>
              <c:numCache>
                <c:formatCode>General</c:formatCode>
                <c:ptCount val="16"/>
                <c:pt idx="0">
                  <c:v>16.130369535295081</c:v>
                </c:pt>
                <c:pt idx="1">
                  <c:v>16.365589041095891</c:v>
                </c:pt>
                <c:pt idx="2">
                  <c:v>16.052638356164383</c:v>
                </c:pt>
                <c:pt idx="3">
                  <c:v>16.017668493150683</c:v>
                </c:pt>
                <c:pt idx="4">
                  <c:v>15.969792349726774</c:v>
                </c:pt>
                <c:pt idx="5">
                  <c:v>16.013057534246578</c:v>
                </c:pt>
                <c:pt idx="6">
                  <c:v>16.012999999999998</c:v>
                </c:pt>
                <c:pt idx="7">
                  <c:v>16.012989041095889</c:v>
                </c:pt>
                <c:pt idx="8">
                  <c:v>15.969234972677596</c:v>
                </c:pt>
                <c:pt idx="9">
                  <c:v>16.012986301369864</c:v>
                </c:pt>
                <c:pt idx="10">
                  <c:v>16.012986301369864</c:v>
                </c:pt>
                <c:pt idx="11">
                  <c:v>16.012986301369864</c:v>
                </c:pt>
                <c:pt idx="12">
                  <c:v>15.969234972677596</c:v>
                </c:pt>
                <c:pt idx="13">
                  <c:v>16.012986301369864</c:v>
                </c:pt>
                <c:pt idx="14">
                  <c:v>16.012986301369864</c:v>
                </c:pt>
                <c:pt idx="15">
                  <c:v>16.012986301369864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6-4CDC-BC2F-DA84F4E479DA}"/>
            </c:ext>
          </c:extLst>
        </c:ser>
        <c:ser>
          <c:idx val="4"/>
          <c:order val="3"/>
          <c:tx>
            <c:strRef>
              <c:f>Hoja1!$F$1</c:f>
              <c:strCache>
                <c:ptCount val="1"/>
                <c:pt idx="0">
                  <c:v>NOROESTE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Hoja1!$F$2:$F$17</c:f>
              <c:numCache>
                <c:formatCode>General</c:formatCode>
                <c:ptCount val="16"/>
                <c:pt idx="0">
                  <c:v>0.72154349360821923</c:v>
                </c:pt>
                <c:pt idx="1">
                  <c:v>0.74791621917808215</c:v>
                </c:pt>
                <c:pt idx="2">
                  <c:v>0.74686482191780812</c:v>
                </c:pt>
                <c:pt idx="3">
                  <c:v>0.74659312328767125</c:v>
                </c:pt>
                <c:pt idx="4">
                  <c:v>0.7466228493150685</c:v>
                </c:pt>
                <c:pt idx="5">
                  <c:v>0.74663238356164385</c:v>
                </c:pt>
                <c:pt idx="6">
                  <c:v>0.74663328767123294</c:v>
                </c:pt>
                <c:pt idx="7">
                  <c:v>0.74663331506849318</c:v>
                </c:pt>
                <c:pt idx="8">
                  <c:v>0.74663326027397259</c:v>
                </c:pt>
                <c:pt idx="9">
                  <c:v>0.746633205479452</c:v>
                </c:pt>
                <c:pt idx="10">
                  <c:v>0.746633205479452</c:v>
                </c:pt>
                <c:pt idx="11">
                  <c:v>0.746633205479452</c:v>
                </c:pt>
                <c:pt idx="12">
                  <c:v>0.746633205479452</c:v>
                </c:pt>
                <c:pt idx="13">
                  <c:v>0.746633205479452</c:v>
                </c:pt>
                <c:pt idx="14">
                  <c:v>0.746633205479452</c:v>
                </c:pt>
                <c:pt idx="15">
                  <c:v>0.746633205479452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76-4CDC-BC2F-DA84F4E47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1724064"/>
        <c:axId val="721723672"/>
        <c:extLst>
          <c:ext xmlns:c15="http://schemas.microsoft.com/office/drawing/2012/chart" uri="{02D57815-91ED-43cb-92C2-25804820EDAC}">
            <c15:filteredArea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Hoja1!$B$1</c15:sqref>
                        </c15:formulaRef>
                      </c:ext>
                    </c:extLst>
                    <c:strCache>
                      <c:ptCount val="1"/>
                      <c:pt idx="0">
                        <c:v>CENTRO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Hoja1!$A$2:$A$17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  <c:pt idx="15">
                        <c:v>2031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Hoja1!$B$2:$B$17</c15:sqref>
                        </c15:formulaRef>
                      </c:ext>
                    </c:extLst>
                    <c:numCache>
                      <c:formatCode>General</c:formatCode>
                      <c:ptCount val="1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976-4CDC-BC2F-DA84F4E479DA}"/>
                  </c:ext>
                </c:extLst>
              </c15:ser>
            </c15:filteredAreaSeries>
            <c15:filteredAreaSeries>
              <c15:ser>
                <c:idx val="5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SUROESTE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 w="25400"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  <c:pt idx="15">
                        <c:v>2031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Hoja1!$G$2:$G$17</c15:sqref>
                        </c15:formulaRef>
                      </c:ext>
                    </c:extLst>
                    <c:numCache>
                      <c:formatCode>General</c:formatCode>
                      <c:ptCount val="1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976-4CDC-BC2F-DA84F4E479DA}"/>
                  </c:ext>
                </c:extLst>
              </c15:ser>
            </c15:filteredAreaSeries>
            <c15:filteredArea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NORESTE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 w="25400"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  <c:pt idx="15">
                        <c:v>2031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Hoja1!$E$2:$E$17</c15:sqref>
                        </c15:formulaRef>
                      </c:ext>
                    </c:extLst>
                    <c:numCache>
                      <c:formatCode>General</c:formatCode>
                      <c:ptCount val="1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976-4CDC-BC2F-DA84F4E479DA}"/>
                  </c:ext>
                </c:extLst>
              </c15:ser>
            </c15:filteredAreaSeries>
            <c15:filteredArea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CQR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 w="25400"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  <c:pt idx="15">
                        <c:v>2031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Hoja1!$D$2:$D$17</c15:sqref>
                        </c15:formulaRef>
                      </c:ext>
                    </c:extLst>
                    <c:numCache>
                      <c:formatCode>General</c:formatCode>
                      <c:ptCount val="1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976-4CDC-BC2F-DA84F4E479DA}"/>
                  </c:ext>
                </c:extLst>
              </c15:ser>
            </c15:filteredAreaSeries>
            <c15:filteredArea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TOLIMA GRANDE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  <c:pt idx="15">
                        <c:v>2031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Hoja1!$H$2:$H$17</c15:sqref>
                        </c15:formulaRef>
                      </c:ext>
                    </c:extLst>
                    <c:numCache>
                      <c:formatCode>General</c:formatCode>
                      <c:ptCount val="1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976-4CDC-BC2F-DA84F4E479DA}"/>
                  </c:ext>
                </c:extLst>
              </c15:ser>
            </c15:filteredAreaSeries>
          </c:ext>
        </c:extLst>
      </c:areaChart>
      <c:catAx>
        <c:axId val="721724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21723672"/>
        <c:crosses val="autoZero"/>
        <c:auto val="1"/>
        <c:lblAlgn val="ctr"/>
        <c:lblOffset val="100"/>
        <c:noMultiLvlLbl val="0"/>
      </c:catAx>
      <c:valAx>
        <c:axId val="721723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/>
                  <a:t>GBTUD</a:t>
                </a:r>
              </a:p>
            </c:rich>
          </c:tx>
          <c:layout>
            <c:manualLayout>
              <c:xMode val="edge"/>
              <c:yMode val="edge"/>
              <c:x val="8.3640836408364089E-2"/>
              <c:y val="7.8301789669796128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21724064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9200588856282246E-2"/>
          <c:y val="6.3315588292922692E-2"/>
          <c:w val="0.66383744467365935"/>
          <c:h val="0.19438158589518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62494309982477E-2"/>
          <c:y val="3.3741037536904259E-2"/>
          <c:w val="0.8930172104870655"/>
          <c:h val="0.84130421065565875"/>
        </c:manualLayout>
      </c:layout>
      <c:area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CENTRO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Hoja1!$B$2:$B$17</c:f>
              <c:numCache>
                <c:formatCode>0.00</c:formatCode>
                <c:ptCount val="16"/>
                <c:pt idx="0">
                  <c:v>54.236903803504106</c:v>
                </c:pt>
                <c:pt idx="1">
                  <c:v>57.012676712328769</c:v>
                </c:pt>
                <c:pt idx="2">
                  <c:v>58.30847945205479</c:v>
                </c:pt>
                <c:pt idx="3">
                  <c:v>59.636430136986299</c:v>
                </c:pt>
                <c:pt idx="4">
                  <c:v>61.011336986301366</c:v>
                </c:pt>
                <c:pt idx="5">
                  <c:v>62.433213698630126</c:v>
                </c:pt>
                <c:pt idx="6">
                  <c:v>63.900731506849311</c:v>
                </c:pt>
                <c:pt idx="7">
                  <c:v>65.412504109589037</c:v>
                </c:pt>
                <c:pt idx="8">
                  <c:v>66.967010958904112</c:v>
                </c:pt>
                <c:pt idx="9">
                  <c:v>68.56264657534247</c:v>
                </c:pt>
                <c:pt idx="10">
                  <c:v>70.19772054794521</c:v>
                </c:pt>
                <c:pt idx="11">
                  <c:v>71.870501369863021</c:v>
                </c:pt>
                <c:pt idx="12">
                  <c:v>73.579202739726028</c:v>
                </c:pt>
                <c:pt idx="13">
                  <c:v>75.322032876712328</c:v>
                </c:pt>
                <c:pt idx="14">
                  <c:v>77.09718630136986</c:v>
                </c:pt>
                <c:pt idx="15">
                  <c:v>78.902876712328776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7-4F85-AD0B-C792F9F2306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COSTA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Hoja1!$C$2:$C$17</c:f>
              <c:numCache>
                <c:formatCode>0.00</c:formatCode>
                <c:ptCount val="16"/>
                <c:pt idx="0">
                  <c:v>25.088916175720545</c:v>
                </c:pt>
                <c:pt idx="1">
                  <c:v>25.702093150684931</c:v>
                </c:pt>
                <c:pt idx="2">
                  <c:v>26.127208219178083</c:v>
                </c:pt>
                <c:pt idx="3">
                  <c:v>26.545734246575346</c:v>
                </c:pt>
                <c:pt idx="4">
                  <c:v>26.977909589041097</c:v>
                </c:pt>
                <c:pt idx="5">
                  <c:v>27.423528767123287</c:v>
                </c:pt>
                <c:pt idx="6">
                  <c:v>27.882345205479453</c:v>
                </c:pt>
                <c:pt idx="7">
                  <c:v>28.354145205479455</c:v>
                </c:pt>
                <c:pt idx="8">
                  <c:v>28.838676712328766</c:v>
                </c:pt>
                <c:pt idx="9">
                  <c:v>29.335663013698628</c:v>
                </c:pt>
                <c:pt idx="10">
                  <c:v>29.844797260273968</c:v>
                </c:pt>
                <c:pt idx="11">
                  <c:v>30.365767123287668</c:v>
                </c:pt>
                <c:pt idx="12">
                  <c:v>30.898227397260271</c:v>
                </c:pt>
                <c:pt idx="13">
                  <c:v>31.44182739726028</c:v>
                </c:pt>
                <c:pt idx="14">
                  <c:v>31.996189041095892</c:v>
                </c:pt>
                <c:pt idx="15">
                  <c:v>32.560942465753421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A7-4F85-AD0B-C792F9F23061}"/>
            </c:ext>
          </c:extLst>
        </c:ser>
        <c:ser>
          <c:idx val="5"/>
          <c:order val="2"/>
          <c:tx>
            <c:strRef>
              <c:f>Hoja1!$G$1</c:f>
              <c:strCache>
                <c:ptCount val="1"/>
                <c:pt idx="0">
                  <c:v>SUROESTE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Hoja1!$G$2:$G$17</c:f>
              <c:numCache>
                <c:formatCode>0.00</c:formatCode>
                <c:ptCount val="16"/>
                <c:pt idx="0">
                  <c:v>14.257900696947948</c:v>
                </c:pt>
                <c:pt idx="1">
                  <c:v>15.275254794520546</c:v>
                </c:pt>
                <c:pt idx="2">
                  <c:v>15.988405479452055</c:v>
                </c:pt>
                <c:pt idx="3">
                  <c:v>16.731805479452056</c:v>
                </c:pt>
                <c:pt idx="4">
                  <c:v>17.515186301369862</c:v>
                </c:pt>
                <c:pt idx="5">
                  <c:v>18.337194520547946</c:v>
                </c:pt>
                <c:pt idx="6">
                  <c:v>19.195917808219178</c:v>
                </c:pt>
                <c:pt idx="7">
                  <c:v>20.089241095890412</c:v>
                </c:pt>
                <c:pt idx="8">
                  <c:v>21.014909589041093</c:v>
                </c:pt>
                <c:pt idx="9">
                  <c:v>21.970578082191782</c:v>
                </c:pt>
                <c:pt idx="10">
                  <c:v>22.953882191780821</c:v>
                </c:pt>
                <c:pt idx="11">
                  <c:v>23.962476712328769</c:v>
                </c:pt>
                <c:pt idx="12">
                  <c:v>24.994084931506851</c:v>
                </c:pt>
                <c:pt idx="13">
                  <c:v>26.04651506849315</c:v>
                </c:pt>
                <c:pt idx="14">
                  <c:v>27.117684931506851</c:v>
                </c:pt>
                <c:pt idx="15">
                  <c:v>28.205663013698633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A7-4F85-AD0B-C792F9F23061}"/>
            </c:ext>
          </c:extLst>
        </c:ser>
        <c:ser>
          <c:idx val="4"/>
          <c:order val="3"/>
          <c:tx>
            <c:strRef>
              <c:f>Hoja1!$F$1</c:f>
              <c:strCache>
                <c:ptCount val="1"/>
                <c:pt idx="0">
                  <c:v>NOROESTE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Hoja1!$F$2:$F$17</c:f>
              <c:numCache>
                <c:formatCode>0.00</c:formatCode>
                <c:ptCount val="16"/>
                <c:pt idx="0">
                  <c:v>15.1367553345726</c:v>
                </c:pt>
                <c:pt idx="1">
                  <c:v>17.03045205479452</c:v>
                </c:pt>
                <c:pt idx="2">
                  <c:v>18.271531506849318</c:v>
                </c:pt>
                <c:pt idx="3">
                  <c:v>19.438109589041094</c:v>
                </c:pt>
                <c:pt idx="4">
                  <c:v>20.564408219178084</c:v>
                </c:pt>
                <c:pt idx="5">
                  <c:v>21.632246575342464</c:v>
                </c:pt>
                <c:pt idx="6">
                  <c:v>22.639454794520546</c:v>
                </c:pt>
                <c:pt idx="7">
                  <c:v>23.586600000000001</c:v>
                </c:pt>
                <c:pt idx="8">
                  <c:v>24.477175342465753</c:v>
                </c:pt>
                <c:pt idx="9">
                  <c:v>25.31640273972603</c:v>
                </c:pt>
                <c:pt idx="10">
                  <c:v>26.110336986301366</c:v>
                </c:pt>
                <c:pt idx="11">
                  <c:v>26.865186301369867</c:v>
                </c:pt>
                <c:pt idx="12">
                  <c:v>27.58688219178082</c:v>
                </c:pt>
                <c:pt idx="13">
                  <c:v>28.280854794520543</c:v>
                </c:pt>
                <c:pt idx="14">
                  <c:v>28.951887671232878</c:v>
                </c:pt>
                <c:pt idx="15">
                  <c:v>29.604115068493151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A7-4F85-AD0B-C792F9F23061}"/>
            </c:ext>
          </c:extLst>
        </c:ser>
        <c:ser>
          <c:idx val="3"/>
          <c:order val="4"/>
          <c:tx>
            <c:strRef>
              <c:f>Hoja1!$E$1</c:f>
              <c:strCache>
                <c:ptCount val="1"/>
                <c:pt idx="0">
                  <c:v>NORESTE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Hoja1!$E$2:$E$17</c:f>
              <c:numCache>
                <c:formatCode>0.00</c:formatCode>
                <c:ptCount val="16"/>
                <c:pt idx="0">
                  <c:v>12.736003977126026</c:v>
                </c:pt>
                <c:pt idx="1">
                  <c:v>13.161682191780823</c:v>
                </c:pt>
                <c:pt idx="2">
                  <c:v>13.31293698630137</c:v>
                </c:pt>
                <c:pt idx="3">
                  <c:v>13.487016438356163</c:v>
                </c:pt>
                <c:pt idx="4">
                  <c:v>13.667408219178084</c:v>
                </c:pt>
                <c:pt idx="5">
                  <c:v>13.855065753424658</c:v>
                </c:pt>
                <c:pt idx="6">
                  <c:v>14.05</c:v>
                </c:pt>
                <c:pt idx="7">
                  <c:v>14.252128767123288</c:v>
                </c:pt>
                <c:pt idx="8">
                  <c:v>14.461367123287669</c:v>
                </c:pt>
                <c:pt idx="9">
                  <c:v>14.677586301369864</c:v>
                </c:pt>
                <c:pt idx="10">
                  <c:v>14.900657534246575</c:v>
                </c:pt>
                <c:pt idx="11">
                  <c:v>15.130416438356164</c:v>
                </c:pt>
                <c:pt idx="12">
                  <c:v>15.366693150684931</c:v>
                </c:pt>
                <c:pt idx="13">
                  <c:v>15.609301369863015</c:v>
                </c:pt>
                <c:pt idx="14">
                  <c:v>15.858030136986303</c:v>
                </c:pt>
                <c:pt idx="15">
                  <c:v>16.112665753424658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A7-4F85-AD0B-C792F9F23061}"/>
            </c:ext>
          </c:extLst>
        </c:ser>
        <c:ser>
          <c:idx val="2"/>
          <c:order val="5"/>
          <c:tx>
            <c:strRef>
              <c:f>Hoja1!$D$1</c:f>
              <c:strCache>
                <c:ptCount val="1"/>
                <c:pt idx="0">
                  <c:v>CQR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Hoja1!$D$2:$D$17</c:f>
              <c:numCache>
                <c:formatCode>0.00</c:formatCode>
                <c:ptCount val="16"/>
                <c:pt idx="0">
                  <c:v>8.3320256784328759</c:v>
                </c:pt>
                <c:pt idx="1">
                  <c:v>8.9024112328767124</c:v>
                </c:pt>
                <c:pt idx="2">
                  <c:v>9.2517684931506867</c:v>
                </c:pt>
                <c:pt idx="3">
                  <c:v>9.5892704109589033</c:v>
                </c:pt>
                <c:pt idx="4">
                  <c:v>9.9141241095890429</c:v>
                </c:pt>
                <c:pt idx="5">
                  <c:v>10.224898356164383</c:v>
                </c:pt>
                <c:pt idx="6">
                  <c:v>10.519886575342467</c:v>
                </c:pt>
                <c:pt idx="7">
                  <c:v>10.79795095890411</c:v>
                </c:pt>
                <c:pt idx="8">
                  <c:v>11.05855890410959</c:v>
                </c:pt>
                <c:pt idx="9">
                  <c:v>11.30169589041096</c:v>
                </c:pt>
                <c:pt idx="10">
                  <c:v>11.527810958904109</c:v>
                </c:pt>
                <c:pt idx="11">
                  <c:v>11.737660273972603</c:v>
                </c:pt>
                <c:pt idx="12">
                  <c:v>11.932254794520547</c:v>
                </c:pt>
                <c:pt idx="13">
                  <c:v>12.112742465753424</c:v>
                </c:pt>
                <c:pt idx="14">
                  <c:v>12.280353424657534</c:v>
                </c:pt>
                <c:pt idx="15">
                  <c:v>12.436334246575342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A7-4F85-AD0B-C792F9F23061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TOLIMA GRANDE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Hoja1!$H$2:$H$17</c:f>
              <c:numCache>
                <c:formatCode>0.00</c:formatCode>
                <c:ptCount val="16"/>
                <c:pt idx="0">
                  <c:v>8.0402036705452069</c:v>
                </c:pt>
                <c:pt idx="1">
                  <c:v>8.3218989041095881</c:v>
                </c:pt>
                <c:pt idx="2">
                  <c:v>8.5221230136986286</c:v>
                </c:pt>
                <c:pt idx="3">
                  <c:v>8.7321002739726019</c:v>
                </c:pt>
                <c:pt idx="4">
                  <c:v>8.9521717808219172</c:v>
                </c:pt>
                <c:pt idx="5">
                  <c:v>9.1821008219178086</c:v>
                </c:pt>
                <c:pt idx="6">
                  <c:v>9.4215306849315077</c:v>
                </c:pt>
                <c:pt idx="7">
                  <c:v>9.6700627397260259</c:v>
                </c:pt>
                <c:pt idx="8">
                  <c:v>9.9272608219178071</c:v>
                </c:pt>
                <c:pt idx="9">
                  <c:v>10.192662191780823</c:v>
                </c:pt>
                <c:pt idx="10">
                  <c:v>10.465784657534247</c:v>
                </c:pt>
                <c:pt idx="11">
                  <c:v>10.74613589041096</c:v>
                </c:pt>
                <c:pt idx="12">
                  <c:v>11.033221095890413</c:v>
                </c:pt>
                <c:pt idx="13">
                  <c:v>11.326556164383563</c:v>
                </c:pt>
                <c:pt idx="14">
                  <c:v>11.625657534246574</c:v>
                </c:pt>
                <c:pt idx="15">
                  <c:v>11.930060273972602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A7-4F85-AD0B-C792F9F23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1693224"/>
        <c:axId val="721692440"/>
      </c:areaChart>
      <c:catAx>
        <c:axId val="721693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21692440"/>
        <c:crosses val="autoZero"/>
        <c:auto val="1"/>
        <c:lblAlgn val="ctr"/>
        <c:lblOffset val="100"/>
        <c:noMultiLvlLbl val="0"/>
      </c:catAx>
      <c:valAx>
        <c:axId val="721692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/>
                  <a:t>GBTUD</a:t>
                </a:r>
              </a:p>
            </c:rich>
          </c:tx>
          <c:layout>
            <c:manualLayout>
              <c:xMode val="edge"/>
              <c:yMode val="edge"/>
              <c:x val="8.3640836408364089E-2"/>
              <c:y val="7.8301789669796128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21693224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9200588856282246E-2"/>
          <c:y val="8.8621366445600883E-2"/>
          <c:w val="0.66383744467365935"/>
          <c:h val="0.28716943912167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95799290375624E-2"/>
          <c:y val="4.4345898004434593E-2"/>
          <c:w val="0.89914741372286133"/>
          <c:h val="0.8223205570378082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Histórico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Hoja1!$B$2:$B$37</c:f>
              <c:numCache>
                <c:formatCode>0</c:formatCode>
                <c:ptCount val="36"/>
                <c:pt idx="0">
                  <c:v>6.07</c:v>
                </c:pt>
                <c:pt idx="1">
                  <c:v>7.66</c:v>
                </c:pt>
                <c:pt idx="2">
                  <c:v>9.93</c:v>
                </c:pt>
                <c:pt idx="3">
                  <c:v>12.15</c:v>
                </c:pt>
                <c:pt idx="4">
                  <c:v>13.72</c:v>
                </c:pt>
                <c:pt idx="5">
                  <c:v>24.2</c:v>
                </c:pt>
                <c:pt idx="6">
                  <c:v>28.98</c:v>
                </c:pt>
                <c:pt idx="7">
                  <c:v>31.43</c:v>
                </c:pt>
                <c:pt idx="8">
                  <c:v>31.53</c:v>
                </c:pt>
                <c:pt idx="9">
                  <c:v>33.39</c:v>
                </c:pt>
                <c:pt idx="10">
                  <c:v>39.19</c:v>
                </c:pt>
                <c:pt idx="11">
                  <c:v>39.130000000000003</c:v>
                </c:pt>
                <c:pt idx="12">
                  <c:v>35.68</c:v>
                </c:pt>
                <c:pt idx="13">
                  <c:v>32.68</c:v>
                </c:pt>
                <c:pt idx="14">
                  <c:v>35.270000000000003</c:v>
                </c:pt>
                <c:pt idx="15">
                  <c:v>38.450000000000003</c:v>
                </c:pt>
                <c:pt idx="16">
                  <c:v>47.03</c:v>
                </c:pt>
                <c:pt idx="17">
                  <c:v>49.68</c:v>
                </c:pt>
                <c:pt idx="18">
                  <c:v>51.9</c:v>
                </c:pt>
                <c:pt idx="19">
                  <c:v>45.48</c:v>
                </c:pt>
                <c:pt idx="20">
                  <c:v>48.12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8B-48E8-A4EE-6FC01A1C75E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Esc. Medio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Hoja1!$C$2:$C$37</c:f>
              <c:numCache>
                <c:formatCode>General</c:formatCode>
                <c:ptCount val="36"/>
                <c:pt idx="20" formatCode="0">
                  <c:v>48.12</c:v>
                </c:pt>
                <c:pt idx="21" formatCode="0">
                  <c:v>52.3</c:v>
                </c:pt>
                <c:pt idx="22" formatCode="0">
                  <c:v>54.36</c:v>
                </c:pt>
                <c:pt idx="23" formatCode="0">
                  <c:v>56.76</c:v>
                </c:pt>
                <c:pt idx="24" formatCode="0">
                  <c:v>59.33</c:v>
                </c:pt>
                <c:pt idx="25" formatCode="0">
                  <c:v>62.08</c:v>
                </c:pt>
                <c:pt idx="26" formatCode="0">
                  <c:v>64.989999999999995</c:v>
                </c:pt>
                <c:pt idx="27" formatCode="0">
                  <c:v>68.05</c:v>
                </c:pt>
                <c:pt idx="28" formatCode="0">
                  <c:v>71.209999999999994</c:v>
                </c:pt>
                <c:pt idx="29" formatCode="0">
                  <c:v>74.53</c:v>
                </c:pt>
                <c:pt idx="30" formatCode="0">
                  <c:v>77.86</c:v>
                </c:pt>
                <c:pt idx="31" formatCode="0">
                  <c:v>81.239999999999995</c:v>
                </c:pt>
                <c:pt idx="32" formatCode="0">
                  <c:v>84.64</c:v>
                </c:pt>
                <c:pt idx="33" formatCode="0">
                  <c:v>88.15</c:v>
                </c:pt>
                <c:pt idx="34" formatCode="0">
                  <c:v>91.68</c:v>
                </c:pt>
                <c:pt idx="35" formatCode="0">
                  <c:v>95.26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8B-48E8-A4EE-6FC01A1C75E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Esc. Alto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Hoja1!$D$2:$D$37</c:f>
              <c:numCache>
                <c:formatCode>General</c:formatCode>
                <c:ptCount val="36"/>
                <c:pt idx="20" formatCode="0">
                  <c:v>48.12</c:v>
                </c:pt>
                <c:pt idx="21" formatCode="0">
                  <c:v>58.62</c:v>
                </c:pt>
                <c:pt idx="22" formatCode="0">
                  <c:v>60.68</c:v>
                </c:pt>
                <c:pt idx="23" formatCode="0">
                  <c:v>63.08</c:v>
                </c:pt>
                <c:pt idx="24" formatCode="0">
                  <c:v>65.650000000000006</c:v>
                </c:pt>
                <c:pt idx="25" formatCode="0">
                  <c:v>68.41</c:v>
                </c:pt>
                <c:pt idx="26" formatCode="0">
                  <c:v>71.319999999999993</c:v>
                </c:pt>
                <c:pt idx="27" formatCode="0">
                  <c:v>74.37</c:v>
                </c:pt>
                <c:pt idx="28" formatCode="0">
                  <c:v>77.540000000000006</c:v>
                </c:pt>
                <c:pt idx="29" formatCode="0">
                  <c:v>80.849999999999994</c:v>
                </c:pt>
                <c:pt idx="30" formatCode="0">
                  <c:v>84.19</c:v>
                </c:pt>
                <c:pt idx="31" formatCode="0">
                  <c:v>87.56</c:v>
                </c:pt>
                <c:pt idx="32" formatCode="0">
                  <c:v>90.97</c:v>
                </c:pt>
                <c:pt idx="33" formatCode="0">
                  <c:v>94.47</c:v>
                </c:pt>
                <c:pt idx="34" formatCode="0">
                  <c:v>98</c:v>
                </c:pt>
                <c:pt idx="35" formatCode="0">
                  <c:v>101.59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8B-48E8-A4EE-6FC01A1C75E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Esc. Bajo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Hoja1!$E$2:$E$37</c:f>
              <c:numCache>
                <c:formatCode>General</c:formatCode>
                <c:ptCount val="36"/>
                <c:pt idx="20" formatCode="0">
                  <c:v>48.12</c:v>
                </c:pt>
                <c:pt idx="21" formatCode="0">
                  <c:v>45.97</c:v>
                </c:pt>
                <c:pt idx="22" formatCode="0">
                  <c:v>48.03</c:v>
                </c:pt>
                <c:pt idx="23" formatCode="0">
                  <c:v>50.43</c:v>
                </c:pt>
                <c:pt idx="24" formatCode="0">
                  <c:v>53.01</c:v>
                </c:pt>
                <c:pt idx="25" formatCode="0">
                  <c:v>55.76</c:v>
                </c:pt>
                <c:pt idx="26" formatCode="0">
                  <c:v>58.67</c:v>
                </c:pt>
                <c:pt idx="27" formatCode="0">
                  <c:v>61.72</c:v>
                </c:pt>
                <c:pt idx="28" formatCode="0">
                  <c:v>64.89</c:v>
                </c:pt>
                <c:pt idx="29" formatCode="0">
                  <c:v>68.2</c:v>
                </c:pt>
                <c:pt idx="30" formatCode="0">
                  <c:v>71.540000000000006</c:v>
                </c:pt>
                <c:pt idx="31" formatCode="0">
                  <c:v>74.91</c:v>
                </c:pt>
                <c:pt idx="32" formatCode="0">
                  <c:v>78.319999999999993</c:v>
                </c:pt>
                <c:pt idx="33" formatCode="0">
                  <c:v>81.819999999999993</c:v>
                </c:pt>
                <c:pt idx="34" formatCode="0">
                  <c:v>85.35</c:v>
                </c:pt>
                <c:pt idx="35" formatCode="0">
                  <c:v>88.94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8B-48E8-A4EE-6FC01A1C7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1692048"/>
        <c:axId val="721691264"/>
      </c:lineChart>
      <c:catAx>
        <c:axId val="721692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1691264"/>
        <c:crosses val="autoZero"/>
        <c:auto val="1"/>
        <c:lblAlgn val="ctr"/>
        <c:lblOffset val="100"/>
        <c:noMultiLvlLbl val="0"/>
      </c:catAx>
      <c:valAx>
        <c:axId val="72169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GBTUD</a:t>
                </a:r>
              </a:p>
            </c:rich>
          </c:tx>
          <c:layout>
            <c:manualLayout>
              <c:xMode val="edge"/>
              <c:yMode val="edge"/>
              <c:x val="6.5851364063969894E-2"/>
              <c:y val="2.059370173971149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169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484640854512195E-2"/>
          <c:y val="0.10955404914236556"/>
          <c:w val="0.31620099110376959"/>
          <c:h val="0.24944615242989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62494309982477E-2"/>
          <c:y val="3.3741037536904259E-2"/>
          <c:w val="0.8930172104870655"/>
          <c:h val="0.84130421065565875"/>
        </c:manualLayout>
      </c:layout>
      <c:area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CENTRO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Hoja1!$B$2:$B$17</c:f>
              <c:numCache>
                <c:formatCode>0.00</c:formatCode>
                <c:ptCount val="16"/>
                <c:pt idx="0">
                  <c:v>25.612857327038355</c:v>
                </c:pt>
                <c:pt idx="1">
                  <c:v>28.345358904109592</c:v>
                </c:pt>
                <c:pt idx="2">
                  <c:v>29.543345205479451</c:v>
                </c:pt>
                <c:pt idx="3">
                  <c:v>30.919665753424656</c:v>
                </c:pt>
                <c:pt idx="4">
                  <c:v>32.385117808219178</c:v>
                </c:pt>
                <c:pt idx="5">
                  <c:v>33.91881095890411</c:v>
                </c:pt>
                <c:pt idx="6">
                  <c:v>35.526876712328765</c:v>
                </c:pt>
                <c:pt idx="7">
                  <c:v>37.207109589041096</c:v>
                </c:pt>
                <c:pt idx="8">
                  <c:v>38.959095890410957</c:v>
                </c:pt>
                <c:pt idx="9">
                  <c:v>40.767583561643832</c:v>
                </c:pt>
                <c:pt idx="10">
                  <c:v>42.570279452054791</c:v>
                </c:pt>
                <c:pt idx="11">
                  <c:v>44.369405479452048</c:v>
                </c:pt>
                <c:pt idx="12">
                  <c:v>46.169320547945205</c:v>
                </c:pt>
                <c:pt idx="13">
                  <c:v>47.969131506849315</c:v>
                </c:pt>
                <c:pt idx="14">
                  <c:v>49.768950684931511</c:v>
                </c:pt>
                <c:pt idx="15">
                  <c:v>51.568769863013706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7-4F85-AD0B-C792F9F2306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COSTA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Hoja1!$C$2:$C$17</c:f>
              <c:numCache>
                <c:formatCode>0.00</c:formatCode>
                <c:ptCount val="16"/>
                <c:pt idx="0">
                  <c:v>5.4396608897561638</c:v>
                </c:pt>
                <c:pt idx="1">
                  <c:v>4.78624904109589</c:v>
                </c:pt>
                <c:pt idx="2">
                  <c:v>4.9054646575342469</c:v>
                </c:pt>
                <c:pt idx="3">
                  <c:v>5.1486090410958898</c:v>
                </c:pt>
                <c:pt idx="4">
                  <c:v>5.3995726027397257</c:v>
                </c:pt>
                <c:pt idx="5">
                  <c:v>5.6643706849315079</c:v>
                </c:pt>
                <c:pt idx="6">
                  <c:v>5.9437843835616437</c:v>
                </c:pt>
                <c:pt idx="7">
                  <c:v>6.238390410958905</c:v>
                </c:pt>
                <c:pt idx="8">
                  <c:v>6.5488224657534246</c:v>
                </c:pt>
                <c:pt idx="9">
                  <c:v>6.8757216438356163</c:v>
                </c:pt>
                <c:pt idx="10">
                  <c:v>7.2196873972602749</c:v>
                </c:pt>
                <c:pt idx="11">
                  <c:v>7.5813616438356171</c:v>
                </c:pt>
                <c:pt idx="12">
                  <c:v>7.9613621917808217</c:v>
                </c:pt>
                <c:pt idx="13">
                  <c:v>8.3603158904109591</c:v>
                </c:pt>
                <c:pt idx="14">
                  <c:v>8.7788369863013695</c:v>
                </c:pt>
                <c:pt idx="15">
                  <c:v>9.2175608219178091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A7-4F85-AD0B-C792F9F23061}"/>
            </c:ext>
          </c:extLst>
        </c:ser>
        <c:ser>
          <c:idx val="5"/>
          <c:order val="2"/>
          <c:tx>
            <c:strRef>
              <c:f>Hoja1!$G$1</c:f>
              <c:strCache>
                <c:ptCount val="1"/>
                <c:pt idx="0">
                  <c:v>SUROESTE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Hoja1!$G$2:$G$17</c:f>
              <c:numCache>
                <c:formatCode>0.00</c:formatCode>
                <c:ptCount val="16"/>
                <c:pt idx="0">
                  <c:v>4.4031696369590154</c:v>
                </c:pt>
                <c:pt idx="1">
                  <c:v>4.7313956164383564</c:v>
                </c:pt>
                <c:pt idx="2">
                  <c:v>4.9634991780821922</c:v>
                </c:pt>
                <c:pt idx="3">
                  <c:v>5.221298904109589</c:v>
                </c:pt>
                <c:pt idx="4">
                  <c:v>5.4800713114754096</c:v>
                </c:pt>
                <c:pt idx="5">
                  <c:v>5.7846167123287673</c:v>
                </c:pt>
                <c:pt idx="6">
                  <c:v>6.0903964383561648</c:v>
                </c:pt>
                <c:pt idx="7">
                  <c:v>6.4108690410958902</c:v>
                </c:pt>
                <c:pt idx="8">
                  <c:v>6.7270469945355194</c:v>
                </c:pt>
                <c:pt idx="9">
                  <c:v>7.092117260273973</c:v>
                </c:pt>
                <c:pt idx="10">
                  <c:v>7.439627671232877</c:v>
                </c:pt>
                <c:pt idx="11">
                  <c:v>7.7867424657534245</c:v>
                </c:pt>
                <c:pt idx="12">
                  <c:v>8.1118538251366132</c:v>
                </c:pt>
                <c:pt idx="13">
                  <c:v>8.4813043835616426</c:v>
                </c:pt>
                <c:pt idx="14">
                  <c:v>8.8285797260273977</c:v>
                </c:pt>
                <c:pt idx="15">
                  <c:v>9.175834794520549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A7-4F85-AD0B-C792F9F23061}"/>
            </c:ext>
          </c:extLst>
        </c:ser>
        <c:ser>
          <c:idx val="4"/>
          <c:order val="3"/>
          <c:tx>
            <c:strRef>
              <c:f>Hoja1!$F$1</c:f>
              <c:strCache>
                <c:ptCount val="1"/>
                <c:pt idx="0">
                  <c:v>NOROESTE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Hoja1!$F$2:$F$17</c:f>
              <c:numCache>
                <c:formatCode>0.00</c:formatCode>
                <c:ptCount val="16"/>
                <c:pt idx="0">
                  <c:v>4.510223403542466</c:v>
                </c:pt>
                <c:pt idx="1">
                  <c:v>4.9216391780821915</c:v>
                </c:pt>
                <c:pt idx="2">
                  <c:v>5.1007638356164389</c:v>
                </c:pt>
                <c:pt idx="3">
                  <c:v>5.3294408219178084</c:v>
                </c:pt>
                <c:pt idx="4">
                  <c:v>5.5734052054794523</c:v>
                </c:pt>
                <c:pt idx="5">
                  <c:v>5.8378194520547941</c:v>
                </c:pt>
                <c:pt idx="6">
                  <c:v>6.1235432876712332</c:v>
                </c:pt>
                <c:pt idx="7">
                  <c:v>6.431756164383561</c:v>
                </c:pt>
                <c:pt idx="8">
                  <c:v>6.7635791780821917</c:v>
                </c:pt>
                <c:pt idx="9">
                  <c:v>7.1201841095890401</c:v>
                </c:pt>
                <c:pt idx="10">
                  <c:v>7.5026838356164376</c:v>
                </c:pt>
                <c:pt idx="11">
                  <c:v>7.912303287671234</c:v>
                </c:pt>
                <c:pt idx="12">
                  <c:v>8.3501706849315056</c:v>
                </c:pt>
                <c:pt idx="13">
                  <c:v>8.817400000000001</c:v>
                </c:pt>
                <c:pt idx="14">
                  <c:v>9.315189863013698</c:v>
                </c:pt>
                <c:pt idx="15">
                  <c:v>9.8446378082191792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A7-4F85-AD0B-C792F9F23061}"/>
            </c:ext>
          </c:extLst>
        </c:ser>
        <c:ser>
          <c:idx val="3"/>
          <c:order val="4"/>
          <c:tx>
            <c:strRef>
              <c:f>Hoja1!$E$1</c:f>
              <c:strCache>
                <c:ptCount val="1"/>
                <c:pt idx="0">
                  <c:v>NORESTE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Hoja1!$E$2:$E$17</c:f>
              <c:numCache>
                <c:formatCode>0.00</c:formatCode>
                <c:ptCount val="16"/>
                <c:pt idx="0">
                  <c:v>3.714173561558904</c:v>
                </c:pt>
                <c:pt idx="1">
                  <c:v>4.3720772602739721</c:v>
                </c:pt>
                <c:pt idx="2">
                  <c:v>4.6188906849315075</c:v>
                </c:pt>
                <c:pt idx="3">
                  <c:v>4.8133410958904106</c:v>
                </c:pt>
                <c:pt idx="4">
                  <c:v>5.0666589041095893</c:v>
                </c:pt>
                <c:pt idx="5">
                  <c:v>5.3500087671232874</c:v>
                </c:pt>
                <c:pt idx="6">
                  <c:v>5.6737978082191782</c:v>
                </c:pt>
                <c:pt idx="7">
                  <c:v>6.0176690410958908</c:v>
                </c:pt>
                <c:pt idx="8">
                  <c:v>6.3592065753424656</c:v>
                </c:pt>
                <c:pt idx="9">
                  <c:v>6.7008471232876721</c:v>
                </c:pt>
                <c:pt idx="10">
                  <c:v>7.0425419178082187</c:v>
                </c:pt>
                <c:pt idx="11">
                  <c:v>7.3842156164383557</c:v>
                </c:pt>
                <c:pt idx="12">
                  <c:v>7.7258934246575333</c:v>
                </c:pt>
                <c:pt idx="13">
                  <c:v>8.0675709589041098</c:v>
                </c:pt>
                <c:pt idx="14">
                  <c:v>8.4092484931506846</c:v>
                </c:pt>
                <c:pt idx="15">
                  <c:v>8.7509260273972611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A7-4F85-AD0B-C792F9F23061}"/>
            </c:ext>
          </c:extLst>
        </c:ser>
        <c:ser>
          <c:idx val="2"/>
          <c:order val="5"/>
          <c:tx>
            <c:strRef>
              <c:f>Hoja1!$D$1</c:f>
              <c:strCache>
                <c:ptCount val="1"/>
                <c:pt idx="0">
                  <c:v>CQR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Hoja1!$D$2:$D$17</c:f>
              <c:numCache>
                <c:formatCode>0.00</c:formatCode>
                <c:ptCount val="16"/>
                <c:pt idx="0">
                  <c:v>2.8977040269726024</c:v>
                </c:pt>
                <c:pt idx="1">
                  <c:v>3.5878126027397261</c:v>
                </c:pt>
                <c:pt idx="2">
                  <c:v>3.65510602739726</c:v>
                </c:pt>
                <c:pt idx="3">
                  <c:v>3.7323112328767123</c:v>
                </c:pt>
                <c:pt idx="4">
                  <c:v>3.8110632876712329</c:v>
                </c:pt>
                <c:pt idx="5">
                  <c:v>3.8911134246575347</c:v>
                </c:pt>
                <c:pt idx="6">
                  <c:v>3.9721739726027394</c:v>
                </c:pt>
                <c:pt idx="7">
                  <c:v>4.0538863013698636</c:v>
                </c:pt>
                <c:pt idx="8">
                  <c:v>4.1359038356164382</c:v>
                </c:pt>
                <c:pt idx="9">
                  <c:v>4.2179619178082195</c:v>
                </c:pt>
                <c:pt idx="10">
                  <c:v>4.3000169863013697</c:v>
                </c:pt>
                <c:pt idx="11">
                  <c:v>4.3820728767123285</c:v>
                </c:pt>
                <c:pt idx="12">
                  <c:v>4.4641287671232872</c:v>
                </c:pt>
                <c:pt idx="13">
                  <c:v>4.5461838356164392</c:v>
                </c:pt>
                <c:pt idx="14">
                  <c:v>4.6282394520547951</c:v>
                </c:pt>
                <c:pt idx="15">
                  <c:v>4.710295342465753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A7-4F85-AD0B-C792F9F23061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TOLIMA GRANDE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Hoja1!$H$2:$H$17</c:f>
              <c:numCache>
                <c:formatCode>0.00</c:formatCode>
                <c:ptCount val="16"/>
                <c:pt idx="0">
                  <c:v>1.5468084727808218</c:v>
                </c:pt>
                <c:pt idx="1">
                  <c:v>1.5538901369863014</c:v>
                </c:pt>
                <c:pt idx="2">
                  <c:v>1.5726315068493151</c:v>
                </c:pt>
                <c:pt idx="3">
                  <c:v>1.5923208219178082</c:v>
                </c:pt>
                <c:pt idx="4">
                  <c:v>1.6137863013698632</c:v>
                </c:pt>
                <c:pt idx="5">
                  <c:v>1.6371663013698627</c:v>
                </c:pt>
                <c:pt idx="6">
                  <c:v>1.6625471232876712</c:v>
                </c:pt>
                <c:pt idx="7">
                  <c:v>1.6900161643835616</c:v>
                </c:pt>
                <c:pt idx="8">
                  <c:v>1.7196646575342465</c:v>
                </c:pt>
                <c:pt idx="9">
                  <c:v>1.7515780821917808</c:v>
                </c:pt>
                <c:pt idx="10">
                  <c:v>1.7858476712328766</c:v>
                </c:pt>
                <c:pt idx="11">
                  <c:v>1.8225616438356165</c:v>
                </c:pt>
                <c:pt idx="12">
                  <c:v>1.861808219178082</c:v>
                </c:pt>
                <c:pt idx="13">
                  <c:v>1.9036772602739727</c:v>
                </c:pt>
                <c:pt idx="14">
                  <c:v>1.9482547945205482</c:v>
                </c:pt>
                <c:pt idx="15">
                  <c:v>1.9956312328767125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A7-4F85-AD0B-C792F9F23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1596184"/>
        <c:axId val="721598928"/>
      </c:areaChart>
      <c:catAx>
        <c:axId val="721596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21598928"/>
        <c:crosses val="autoZero"/>
        <c:auto val="1"/>
        <c:lblAlgn val="ctr"/>
        <c:lblOffset val="100"/>
        <c:noMultiLvlLbl val="0"/>
      </c:catAx>
      <c:valAx>
        <c:axId val="72159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/>
                  <a:t>GBTUD</a:t>
                </a:r>
              </a:p>
            </c:rich>
          </c:tx>
          <c:layout>
            <c:manualLayout>
              <c:xMode val="edge"/>
              <c:yMode val="edge"/>
              <c:x val="8.3640836408364089E-2"/>
              <c:y val="7.8301789669796128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21596184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9200588856282246E-2"/>
          <c:y val="8.8621366445600883E-2"/>
          <c:w val="0.66383744467365935"/>
          <c:h val="0.28716943912167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95799290375624E-2"/>
          <c:y val="4.4345898004434593E-2"/>
          <c:w val="0.89914741372286133"/>
          <c:h val="0.8223205570378082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Histórico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Hoja1!$B$2:$B$37</c:f>
              <c:numCache>
                <c:formatCode>0</c:formatCode>
                <c:ptCount val="36"/>
                <c:pt idx="0">
                  <c:v>5.6025874316939914</c:v>
                </c:pt>
                <c:pt idx="1">
                  <c:v>5.9117342465753442</c:v>
                </c:pt>
                <c:pt idx="2">
                  <c:v>6.0325808219178096</c:v>
                </c:pt>
                <c:pt idx="3">
                  <c:v>6.2996273972602745</c:v>
                </c:pt>
                <c:pt idx="4">
                  <c:v>7.1353169398907115</c:v>
                </c:pt>
                <c:pt idx="5">
                  <c:v>8.5682121869476173</c:v>
                </c:pt>
                <c:pt idx="6">
                  <c:v>10.43249640446356</c:v>
                </c:pt>
                <c:pt idx="7">
                  <c:v>13.145942229182859</c:v>
                </c:pt>
                <c:pt idx="8">
                  <c:v>19.957915220049003</c:v>
                </c:pt>
                <c:pt idx="9">
                  <c:v>32.005801008421415</c:v>
                </c:pt>
                <c:pt idx="10">
                  <c:v>49.785922438789832</c:v>
                </c:pt>
                <c:pt idx="11">
                  <c:v>70.277502350221852</c:v>
                </c:pt>
                <c:pt idx="12">
                  <c:v>83.588335957723032</c:v>
                </c:pt>
                <c:pt idx="13">
                  <c:v>81.064678750684948</c:v>
                </c:pt>
                <c:pt idx="14">
                  <c:v>76.287654427397271</c:v>
                </c:pt>
                <c:pt idx="15">
                  <c:v>76.467291591780821</c:v>
                </c:pt>
                <c:pt idx="16">
                  <c:v>76.580402158469937</c:v>
                </c:pt>
                <c:pt idx="17">
                  <c:v>84.821426545432885</c:v>
                </c:pt>
                <c:pt idx="18">
                  <c:v>88.67379764737808</c:v>
                </c:pt>
                <c:pt idx="19">
                  <c:v>82.861727811652059</c:v>
                </c:pt>
                <c:pt idx="20">
                  <c:v>73.48861301590982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C4-4276-9308-D77820DCD6A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Esc. Medio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Hoja1!$C$2:$C$37</c:f>
              <c:numCache>
                <c:formatCode>General</c:formatCode>
                <c:ptCount val="36"/>
                <c:pt idx="20" formatCode="0">
                  <c:v>73.48861301590982</c:v>
                </c:pt>
                <c:pt idx="21" formatCode="0">
                  <c:v>77.030232920291013</c:v>
                </c:pt>
                <c:pt idx="22" formatCode="0">
                  <c:v>79.686447848576918</c:v>
                </c:pt>
                <c:pt idx="23" formatCode="0">
                  <c:v>82.342662776862824</c:v>
                </c:pt>
                <c:pt idx="24" formatCode="0">
                  <c:v>81.457257800767522</c:v>
                </c:pt>
                <c:pt idx="25" formatCode="0">
                  <c:v>81.457257800767522</c:v>
                </c:pt>
                <c:pt idx="26" formatCode="0">
                  <c:v>81.457257800767522</c:v>
                </c:pt>
                <c:pt idx="27" formatCode="0">
                  <c:v>81.457257800767522</c:v>
                </c:pt>
                <c:pt idx="28" formatCode="0">
                  <c:v>82.342662776862824</c:v>
                </c:pt>
                <c:pt idx="29" formatCode="0">
                  <c:v>82.342662776862824</c:v>
                </c:pt>
                <c:pt idx="30" formatCode="0">
                  <c:v>83.228067752958125</c:v>
                </c:pt>
                <c:pt idx="31" formatCode="0">
                  <c:v>84.113472729053427</c:v>
                </c:pt>
                <c:pt idx="32" formatCode="0">
                  <c:v>84.998877705148729</c:v>
                </c:pt>
                <c:pt idx="33" formatCode="0">
                  <c:v>83.228067752958125</c:v>
                </c:pt>
                <c:pt idx="34" formatCode="0">
                  <c:v>81.457257800767522</c:v>
                </c:pt>
                <c:pt idx="35" formatCode="0">
                  <c:v>83.228067752958125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C4-4276-9308-D77820DCD6A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Esc. Alto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Hoja1!$D$2:$D$37</c:f>
              <c:numCache>
                <c:formatCode>General</c:formatCode>
                <c:ptCount val="36"/>
                <c:pt idx="20" formatCode="0">
                  <c:v>73.48861301590982</c:v>
                </c:pt>
                <c:pt idx="21" formatCode="0">
                  <c:v>80.571852824672206</c:v>
                </c:pt>
                <c:pt idx="22" formatCode="0">
                  <c:v>83.228067752958111</c:v>
                </c:pt>
                <c:pt idx="23" formatCode="0">
                  <c:v>84.998877705148701</c:v>
                </c:pt>
                <c:pt idx="24" formatCode="0">
                  <c:v>84.998877705148701</c:v>
                </c:pt>
                <c:pt idx="25" formatCode="0">
                  <c:v>84.998877705148701</c:v>
                </c:pt>
                <c:pt idx="26" formatCode="0">
                  <c:v>84.998877705148701</c:v>
                </c:pt>
                <c:pt idx="27" formatCode="0">
                  <c:v>84.998877705148701</c:v>
                </c:pt>
                <c:pt idx="28" formatCode="0">
                  <c:v>84.998877705148701</c:v>
                </c:pt>
                <c:pt idx="29" formatCode="0">
                  <c:v>85.884282681244002</c:v>
                </c:pt>
                <c:pt idx="30" formatCode="0">
                  <c:v>85.884282681244002</c:v>
                </c:pt>
                <c:pt idx="31" formatCode="0">
                  <c:v>86.769687657339304</c:v>
                </c:pt>
                <c:pt idx="32" formatCode="0">
                  <c:v>87.655092633434592</c:v>
                </c:pt>
                <c:pt idx="33" formatCode="0">
                  <c:v>86.76968765733929</c:v>
                </c:pt>
                <c:pt idx="34" formatCode="0">
                  <c:v>84.998877705148686</c:v>
                </c:pt>
                <c:pt idx="35" formatCode="0">
                  <c:v>86.769687657339276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C4-4276-9308-D77820DCD6A5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Esc. Bajo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Hoja1!$E$2:$E$37</c:f>
              <c:numCache>
                <c:formatCode>General</c:formatCode>
                <c:ptCount val="36"/>
                <c:pt idx="20" formatCode="0">
                  <c:v>73.48861301590982</c:v>
                </c:pt>
                <c:pt idx="21" formatCode="0">
                  <c:v>74.374017992005122</c:v>
                </c:pt>
                <c:pt idx="22" formatCode="0">
                  <c:v>77.030232920291027</c:v>
                </c:pt>
                <c:pt idx="23" formatCode="0">
                  <c:v>78.801042872481617</c:v>
                </c:pt>
                <c:pt idx="24" formatCode="0">
                  <c:v>78.801042872481617</c:v>
                </c:pt>
                <c:pt idx="25" formatCode="0">
                  <c:v>78.801042872481617</c:v>
                </c:pt>
                <c:pt idx="26" formatCode="0">
                  <c:v>78.801042872481617</c:v>
                </c:pt>
                <c:pt idx="27" formatCode="0">
                  <c:v>78.801042872481617</c:v>
                </c:pt>
                <c:pt idx="28" formatCode="0">
                  <c:v>78.801042872481617</c:v>
                </c:pt>
                <c:pt idx="29" formatCode="0">
                  <c:v>79.686447848576918</c:v>
                </c:pt>
                <c:pt idx="30" formatCode="0">
                  <c:v>79.686447848576918</c:v>
                </c:pt>
                <c:pt idx="31" formatCode="0">
                  <c:v>80.57185282467222</c:v>
                </c:pt>
                <c:pt idx="32" formatCode="0">
                  <c:v>81.457257800767522</c:v>
                </c:pt>
                <c:pt idx="33" formatCode="0">
                  <c:v>79.686447848576918</c:v>
                </c:pt>
                <c:pt idx="34" formatCode="0">
                  <c:v>78.801042872481617</c:v>
                </c:pt>
                <c:pt idx="35" formatCode="0">
                  <c:v>80.57185282467222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C4-4276-9308-D77820DCD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1596576"/>
        <c:axId val="721597360"/>
      </c:lineChart>
      <c:catAx>
        <c:axId val="721596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1597360"/>
        <c:crosses val="autoZero"/>
        <c:auto val="1"/>
        <c:lblAlgn val="ctr"/>
        <c:lblOffset val="100"/>
        <c:noMultiLvlLbl val="0"/>
      </c:catAx>
      <c:valAx>
        <c:axId val="72159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GBTUD</a:t>
                </a:r>
              </a:p>
            </c:rich>
          </c:tx>
          <c:layout>
            <c:manualLayout>
              <c:xMode val="edge"/>
              <c:yMode val="edge"/>
              <c:x val="6.5851364063969894E-2"/>
              <c:y val="2.059370173971149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159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484640854512195E-2"/>
          <c:y val="0.10955404914236556"/>
          <c:w val="0.31620099110376959"/>
          <c:h val="0.24944615242989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62494309982477E-2"/>
          <c:y val="3.3741037536904259E-2"/>
          <c:w val="0.8930172104870655"/>
          <c:h val="0.84130421065565875"/>
        </c:manualLayout>
      </c:layout>
      <c:area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CENTRO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Hoja1!$B$2:$B$17</c:f>
              <c:numCache>
                <c:formatCode>General</c:formatCode>
                <c:ptCount val="16"/>
                <c:pt idx="0">
                  <c:v>29.683132644907094</c:v>
                </c:pt>
                <c:pt idx="1">
                  <c:v>29.306683378076194</c:v>
                </c:pt>
                <c:pt idx="2">
                  <c:v>29.760219511966234</c:v>
                </c:pt>
                <c:pt idx="3">
                  <c:v>30.474826093428074</c:v>
                </c:pt>
                <c:pt idx="4">
                  <c:v>30.402348137734254</c:v>
                </c:pt>
                <c:pt idx="5">
                  <c:v>30.457107641086065</c:v>
                </c:pt>
                <c:pt idx="6">
                  <c:v>30.452599860502716</c:v>
                </c:pt>
                <c:pt idx="7">
                  <c:v>30.446716127015375</c:v>
                </c:pt>
                <c:pt idx="8">
                  <c:v>30.621707777205437</c:v>
                </c:pt>
                <c:pt idx="9">
                  <c:v>30.704757448864292</c:v>
                </c:pt>
                <c:pt idx="10">
                  <c:v>30.921741769629005</c:v>
                </c:pt>
                <c:pt idx="11">
                  <c:v>31.175303734947928</c:v>
                </c:pt>
                <c:pt idx="12">
                  <c:v>31.414297580558912</c:v>
                </c:pt>
                <c:pt idx="13">
                  <c:v>31.091567947183961</c:v>
                </c:pt>
                <c:pt idx="14">
                  <c:v>30.602239911664178</c:v>
                </c:pt>
                <c:pt idx="15">
                  <c:v>30.912870940958417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7-49D1-BE22-D1084856492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COSTA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Hoja1!$C$2:$C$17</c:f>
              <c:numCache>
                <c:formatCode>General</c:formatCode>
                <c:ptCount val="16"/>
                <c:pt idx="0">
                  <c:v>13.696633329827867</c:v>
                </c:pt>
                <c:pt idx="1">
                  <c:v>16.424582631225981</c:v>
                </c:pt>
                <c:pt idx="2">
                  <c:v>17.394773736372059</c:v>
                </c:pt>
                <c:pt idx="3">
                  <c:v>18.111023561120373</c:v>
                </c:pt>
                <c:pt idx="4">
                  <c:v>17.653468516837449</c:v>
                </c:pt>
                <c:pt idx="5">
                  <c:v>17.603263977905957</c:v>
                </c:pt>
                <c:pt idx="6">
                  <c:v>17.598235065234537</c:v>
                </c:pt>
                <c:pt idx="7">
                  <c:v>17.597215819518016</c:v>
                </c:pt>
                <c:pt idx="8">
                  <c:v>17.900481264848995</c:v>
                </c:pt>
                <c:pt idx="9">
                  <c:v>17.812642168832095</c:v>
                </c:pt>
                <c:pt idx="10">
                  <c:v>18.08585880518558</c:v>
                </c:pt>
                <c:pt idx="11">
                  <c:v>18.311144398997119</c:v>
                </c:pt>
                <c:pt idx="12">
                  <c:v>18.543256284552751</c:v>
                </c:pt>
                <c:pt idx="13">
                  <c:v>17.876116754784288</c:v>
                </c:pt>
                <c:pt idx="14">
                  <c:v>17.396194509372364</c:v>
                </c:pt>
                <c:pt idx="15">
                  <c:v>18.080739449367371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7-49D1-BE22-D10848564923}"/>
            </c:ext>
          </c:extLst>
        </c:ser>
        <c:ser>
          <c:idx val="5"/>
          <c:order val="2"/>
          <c:tx>
            <c:strRef>
              <c:f>Hoja1!$G$1</c:f>
              <c:strCache>
                <c:ptCount val="1"/>
                <c:pt idx="0">
                  <c:v>SUROESTE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  <c:extLst xmlns:c15="http://schemas.microsoft.com/office/drawing/2012/chart"/>
            </c:numRef>
          </c:cat>
          <c:val>
            <c:numRef>
              <c:f>Hoja1!$G$2:$G$17</c:f>
              <c:numCache>
                <c:formatCode>General</c:formatCode>
                <c:ptCount val="16"/>
                <c:pt idx="0">
                  <c:v>12.289080310644811</c:v>
                </c:pt>
                <c:pt idx="1">
                  <c:v>12.780838267688182</c:v>
                </c:pt>
                <c:pt idx="2">
                  <c:v>13.095117418272816</c:v>
                </c:pt>
                <c:pt idx="3">
                  <c:v>13.572384368191063</c:v>
                </c:pt>
                <c:pt idx="4">
                  <c:v>13.498380595392462</c:v>
                </c:pt>
                <c:pt idx="5">
                  <c:v>13.563791592373558</c:v>
                </c:pt>
                <c:pt idx="6">
                  <c:v>13.587402839581708</c:v>
                </c:pt>
                <c:pt idx="7">
                  <c:v>13.599838723003741</c:v>
                </c:pt>
                <c:pt idx="8">
                  <c:v>13.762606095686461</c:v>
                </c:pt>
                <c:pt idx="9">
                  <c:v>13.77696654564221</c:v>
                </c:pt>
                <c:pt idx="10">
                  <c:v>13.953605670076383</c:v>
                </c:pt>
                <c:pt idx="11">
                  <c:v>14.128755279666047</c:v>
                </c:pt>
                <c:pt idx="12">
                  <c:v>14.317978471091875</c:v>
                </c:pt>
                <c:pt idx="13">
                  <c:v>14.053377352983915</c:v>
                </c:pt>
                <c:pt idx="14">
                  <c:v>13.751062683175308</c:v>
                </c:pt>
                <c:pt idx="15">
                  <c:v>14.01787162916122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2-AC57-49D1-BE22-D10848564923}"/>
            </c:ext>
          </c:extLst>
        </c:ser>
        <c:ser>
          <c:idx val="4"/>
          <c:order val="3"/>
          <c:tx>
            <c:strRef>
              <c:f>Hoja1!$F$1</c:f>
              <c:strCache>
                <c:ptCount val="1"/>
                <c:pt idx="0">
                  <c:v>NOROESTE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  <c:extLst xmlns:c15="http://schemas.microsoft.com/office/drawing/2012/chart"/>
            </c:numRef>
          </c:cat>
          <c:val>
            <c:numRef>
              <c:f>Hoja1!$F$2:$F$17</c:f>
              <c:numCache>
                <c:formatCode>General</c:formatCode>
                <c:ptCount val="16"/>
                <c:pt idx="0">
                  <c:v>7.4293675529808736</c:v>
                </c:pt>
                <c:pt idx="1">
                  <c:v>6.897165576705075</c:v>
                </c:pt>
                <c:pt idx="2">
                  <c:v>6.9183107702568636</c:v>
                </c:pt>
                <c:pt idx="3">
                  <c:v>7.1474295760228586</c:v>
                </c:pt>
                <c:pt idx="4">
                  <c:v>7.0414748696407354</c:v>
                </c:pt>
                <c:pt idx="5">
                  <c:v>7.0190330713279518</c:v>
                </c:pt>
                <c:pt idx="6">
                  <c:v>7.0144974973189571</c:v>
                </c:pt>
                <c:pt idx="7">
                  <c:v>7.0120470912557575</c:v>
                </c:pt>
                <c:pt idx="8">
                  <c:v>7.0988761717455713</c:v>
                </c:pt>
                <c:pt idx="9">
                  <c:v>7.0931292548906102</c:v>
                </c:pt>
                <c:pt idx="10">
                  <c:v>7.1707173052133788</c:v>
                </c:pt>
                <c:pt idx="11">
                  <c:v>7.2512740515638745</c:v>
                </c:pt>
                <c:pt idx="12">
                  <c:v>7.3293774215389931</c:v>
                </c:pt>
                <c:pt idx="13">
                  <c:v>7.1464082110674862</c:v>
                </c:pt>
                <c:pt idx="14">
                  <c:v>6.9739238942101069</c:v>
                </c:pt>
                <c:pt idx="15">
                  <c:v>7.1549153926952149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3-AC57-49D1-BE22-D10848564923}"/>
            </c:ext>
          </c:extLst>
        </c:ser>
        <c:ser>
          <c:idx val="2"/>
          <c:order val="4"/>
          <c:tx>
            <c:strRef>
              <c:f>Hoja1!$D$1</c:f>
              <c:strCache>
                <c:ptCount val="1"/>
                <c:pt idx="0">
                  <c:v>CQR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  <c:extLst xmlns:c15="http://schemas.microsoft.com/office/drawing/2012/chart"/>
            </c:numRef>
          </c:cat>
          <c:val>
            <c:numRef>
              <c:f>Hoja1!$D$2:$D$17</c:f>
              <c:numCache>
                <c:formatCode>General</c:formatCode>
                <c:ptCount val="16"/>
                <c:pt idx="0">
                  <c:v>5.8117730139262314</c:v>
                </c:pt>
                <c:pt idx="1">
                  <c:v>6.0760605256576037</c:v>
                </c:pt>
                <c:pt idx="2">
                  <c:v>6.3307518775994618</c:v>
                </c:pt>
                <c:pt idx="3">
                  <c:v>6.5606041766226975</c:v>
                </c:pt>
                <c:pt idx="4">
                  <c:v>6.4141227141336712</c:v>
                </c:pt>
                <c:pt idx="5">
                  <c:v>6.3958242517431678</c:v>
                </c:pt>
                <c:pt idx="6">
                  <c:v>6.3938224065443512</c:v>
                </c:pt>
                <c:pt idx="7">
                  <c:v>6.3934196137084482</c:v>
                </c:pt>
                <c:pt idx="8">
                  <c:v>6.4863466899262221</c:v>
                </c:pt>
                <c:pt idx="9">
                  <c:v>6.4625980318870608</c:v>
                </c:pt>
                <c:pt idx="10">
                  <c:v>6.5473898154269046</c:v>
                </c:pt>
                <c:pt idx="11">
                  <c:v>6.6191118314174053</c:v>
                </c:pt>
                <c:pt idx="12">
                  <c:v>6.6904612494033859</c:v>
                </c:pt>
                <c:pt idx="13">
                  <c:v>6.4808301854853383</c:v>
                </c:pt>
                <c:pt idx="14">
                  <c:v>6.32588827330662</c:v>
                </c:pt>
                <c:pt idx="15">
                  <c:v>6.5426778791300872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4-AC57-49D1-BE22-D10848564923}"/>
            </c:ext>
          </c:extLst>
        </c:ser>
        <c:ser>
          <c:idx val="6"/>
          <c:order val="5"/>
          <c:tx>
            <c:strRef>
              <c:f>Hoja1!$H$1</c:f>
              <c:strCache>
                <c:ptCount val="1"/>
                <c:pt idx="0">
                  <c:v>TOLIMA GRANDE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  <c:extLst xmlns:c15="http://schemas.microsoft.com/office/drawing/2012/chart"/>
            </c:numRef>
          </c:cat>
          <c:val>
            <c:numRef>
              <c:f>Hoja1!$H$2:$H$17</c:f>
              <c:numCache>
                <c:formatCode>General</c:formatCode>
                <c:ptCount val="16"/>
                <c:pt idx="0">
                  <c:v>3.0705816337568281</c:v>
                </c:pt>
                <c:pt idx="1">
                  <c:v>3.7689186666298369</c:v>
                </c:pt>
                <c:pt idx="2">
                  <c:v>4.2065659528961623</c:v>
                </c:pt>
                <c:pt idx="3">
                  <c:v>4.4118060034064523</c:v>
                </c:pt>
                <c:pt idx="4">
                  <c:v>4.3868399790989949</c:v>
                </c:pt>
                <c:pt idx="5">
                  <c:v>4.3636217527783003</c:v>
                </c:pt>
                <c:pt idx="6">
                  <c:v>4.3586365535830351</c:v>
                </c:pt>
                <c:pt idx="7">
                  <c:v>4.3568310320516526</c:v>
                </c:pt>
                <c:pt idx="8">
                  <c:v>4.4069160295118328</c:v>
                </c:pt>
                <c:pt idx="9">
                  <c:v>4.4197652506281182</c:v>
                </c:pt>
                <c:pt idx="10">
                  <c:v>4.4621217810752185</c:v>
                </c:pt>
                <c:pt idx="11">
                  <c:v>4.5211738086749937</c:v>
                </c:pt>
                <c:pt idx="12">
                  <c:v>4.5785926520577416</c:v>
                </c:pt>
                <c:pt idx="13">
                  <c:v>4.4831916977686266</c:v>
                </c:pt>
                <c:pt idx="14">
                  <c:v>4.3554190185355424</c:v>
                </c:pt>
                <c:pt idx="15">
                  <c:v>4.441007734350749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5-AC57-49D1-BE22-D10848564923}"/>
            </c:ext>
          </c:extLst>
        </c:ser>
        <c:ser>
          <c:idx val="3"/>
          <c:order val="6"/>
          <c:tx>
            <c:strRef>
              <c:f>Hoja1!$E$1</c:f>
              <c:strCache>
                <c:ptCount val="1"/>
                <c:pt idx="0">
                  <c:v>NORESTE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Hoja1!$E$2:$E$17</c:f>
              <c:numCache>
                <c:formatCode>General</c:formatCode>
                <c:ptCount val="16"/>
                <c:pt idx="0">
                  <c:v>1.50804452986612</c:v>
                </c:pt>
                <c:pt idx="1">
                  <c:v>1.7759838743081215</c:v>
                </c:pt>
                <c:pt idx="2">
                  <c:v>2.7043085812133278</c:v>
                </c:pt>
                <c:pt idx="3">
                  <c:v>3.5225889980712952</c:v>
                </c:pt>
                <c:pt idx="4">
                  <c:v>4.2422229879299671</c:v>
                </c:pt>
                <c:pt idx="5">
                  <c:v>4.2578155135525142</c:v>
                </c:pt>
                <c:pt idx="6">
                  <c:v>4.2552635780022223</c:v>
                </c:pt>
                <c:pt idx="7">
                  <c:v>4.2543893942145239</c:v>
                </c:pt>
                <c:pt idx="8">
                  <c:v>4.2689287479383182</c:v>
                </c:pt>
                <c:pt idx="9">
                  <c:v>4.2760040761184346</c:v>
                </c:pt>
                <c:pt idx="10">
                  <c:v>4.289832606351645</c:v>
                </c:pt>
                <c:pt idx="11">
                  <c:v>4.3099096237860692</c:v>
                </c:pt>
                <c:pt idx="12">
                  <c:v>4.3281140459450853</c:v>
                </c:pt>
                <c:pt idx="13">
                  <c:v>4.299775603684532</c:v>
                </c:pt>
                <c:pt idx="14">
                  <c:v>4.2557295105034125</c:v>
                </c:pt>
                <c:pt idx="15">
                  <c:v>4.281184727295078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57-49D1-BE22-D10848564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1597752"/>
        <c:axId val="721598144"/>
        <c:extLst/>
      </c:areaChart>
      <c:catAx>
        <c:axId val="721597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21598144"/>
        <c:crosses val="autoZero"/>
        <c:auto val="1"/>
        <c:lblAlgn val="ctr"/>
        <c:lblOffset val="100"/>
        <c:noMultiLvlLbl val="0"/>
      </c:catAx>
      <c:valAx>
        <c:axId val="72159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/>
                  <a:t>GBTUD</a:t>
                </a:r>
              </a:p>
            </c:rich>
          </c:tx>
          <c:layout>
            <c:manualLayout>
              <c:xMode val="edge"/>
              <c:yMode val="edge"/>
              <c:x val="8.3640836408364089E-2"/>
              <c:y val="7.8301789669796128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21597752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7127479787124691"/>
          <c:y val="4.3727774955549907E-3"/>
          <c:w val="0.76223842868349934"/>
          <c:h val="0.19438158589518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95799290375624E-2"/>
          <c:y val="4.4345898004434593E-2"/>
          <c:w val="0.89914741372286133"/>
          <c:h val="0.8223205570378082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Histórico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Hoja1!$B$2:$B$37</c:f>
              <c:numCache>
                <c:formatCode>0</c:formatCode>
                <c:ptCount val="36"/>
                <c:pt idx="0">
                  <c:v>112.06539617486338</c:v>
                </c:pt>
                <c:pt idx="1">
                  <c:v>104.89016712328767</c:v>
                </c:pt>
                <c:pt idx="2">
                  <c:v>109.9222684931507</c:v>
                </c:pt>
                <c:pt idx="3">
                  <c:v>113.12401369863014</c:v>
                </c:pt>
                <c:pt idx="4">
                  <c:v>115.9192213114754</c:v>
                </c:pt>
                <c:pt idx="5">
                  <c:v>130.50980098630137</c:v>
                </c:pt>
                <c:pt idx="6">
                  <c:v>137.83435093150686</c:v>
                </c:pt>
                <c:pt idx="7">
                  <c:v>134.53780117808219</c:v>
                </c:pt>
                <c:pt idx="8">
                  <c:v>158.87141560109291</c:v>
                </c:pt>
                <c:pt idx="9">
                  <c:v>170.39468835616438</c:v>
                </c:pt>
                <c:pt idx="10">
                  <c:v>197.99572290410958</c:v>
                </c:pt>
                <c:pt idx="11">
                  <c:v>232.63925471232875</c:v>
                </c:pt>
                <c:pt idx="12">
                  <c:v>273.99947844262294</c:v>
                </c:pt>
                <c:pt idx="13">
                  <c:v>216.00854288219176</c:v>
                </c:pt>
                <c:pt idx="14">
                  <c:v>209.80656409315068</c:v>
                </c:pt>
                <c:pt idx="15">
                  <c:v>222.51390870410961</c:v>
                </c:pt>
                <c:pt idx="16">
                  <c:v>219.02877730054649</c:v>
                </c:pt>
                <c:pt idx="17">
                  <c:v>223.77348951701643</c:v>
                </c:pt>
                <c:pt idx="18">
                  <c:v>247.54903408254518</c:v>
                </c:pt>
                <c:pt idx="19">
                  <c:v>255.14637856421919</c:v>
                </c:pt>
                <c:pt idx="20">
                  <c:v>242.58047625330599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15-45CD-B0F0-7D5075D057E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Esc. Medio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Hoja1!$C$2:$C$37</c:f>
              <c:numCache>
                <c:formatCode>General</c:formatCode>
                <c:ptCount val="36"/>
                <c:pt idx="20" formatCode="0">
                  <c:v>242.58047625330599</c:v>
                </c:pt>
                <c:pt idx="21" formatCode="0">
                  <c:v>248.77641095890411</c:v>
                </c:pt>
                <c:pt idx="22" formatCode="0">
                  <c:v>255.55054794520547</c:v>
                </c:pt>
                <c:pt idx="23" formatCode="0">
                  <c:v>262.79246575342466</c:v>
                </c:pt>
                <c:pt idx="24" formatCode="0">
                  <c:v>269.31868852459019</c:v>
                </c:pt>
                <c:pt idx="25" formatCode="0">
                  <c:v>277.32172602739723</c:v>
                </c:pt>
                <c:pt idx="26" formatCode="0">
                  <c:v>284.58695890410962</c:v>
                </c:pt>
                <c:pt idx="27" formatCode="0">
                  <c:v>291.85219178082195</c:v>
                </c:pt>
                <c:pt idx="28" formatCode="0">
                  <c:v>298.30016393442628</c:v>
                </c:pt>
                <c:pt idx="29" formatCode="0">
                  <c:v>306.38268493150684</c:v>
                </c:pt>
                <c:pt idx="30" formatCode="0">
                  <c:v>313.64789041095889</c:v>
                </c:pt>
                <c:pt idx="31" formatCode="0">
                  <c:v>320.91312328767128</c:v>
                </c:pt>
                <c:pt idx="32" formatCode="0">
                  <c:v>327.28172131147545</c:v>
                </c:pt>
                <c:pt idx="33" formatCode="0">
                  <c:v>335.44361643835612</c:v>
                </c:pt>
                <c:pt idx="34" formatCode="0">
                  <c:v>342.70882191780822</c:v>
                </c:pt>
                <c:pt idx="35" formatCode="0">
                  <c:v>349.97408219178084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15-45CD-B0F0-7D5075D057E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Esc. Alto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Hoja1!$D$2:$D$37</c:f>
              <c:numCache>
                <c:formatCode>General</c:formatCode>
                <c:ptCount val="36"/>
                <c:pt idx="20" formatCode="0">
                  <c:v>242.58047625330599</c:v>
                </c:pt>
                <c:pt idx="21" formatCode="0">
                  <c:v>270.6438248767123</c:v>
                </c:pt>
                <c:pt idx="22" formatCode="0">
                  <c:v>277.41796186301366</c:v>
                </c:pt>
                <c:pt idx="23" formatCode="0">
                  <c:v>284.65987967123289</c:v>
                </c:pt>
                <c:pt idx="24" formatCode="0">
                  <c:v>291.12635540983604</c:v>
                </c:pt>
                <c:pt idx="25" formatCode="0">
                  <c:v>299.18913994520545</c:v>
                </c:pt>
                <c:pt idx="26" formatCode="0">
                  <c:v>306.45437282191779</c:v>
                </c:pt>
                <c:pt idx="27" formatCode="0">
                  <c:v>313.71960569863012</c:v>
                </c:pt>
                <c:pt idx="28" formatCode="0">
                  <c:v>320.10783081967207</c:v>
                </c:pt>
                <c:pt idx="29" formatCode="0">
                  <c:v>328.25009884931507</c:v>
                </c:pt>
                <c:pt idx="30" formatCode="0">
                  <c:v>335.51530432876712</c:v>
                </c:pt>
                <c:pt idx="31" formatCode="0">
                  <c:v>342.78053720547945</c:v>
                </c:pt>
                <c:pt idx="32" formatCode="0">
                  <c:v>349.0893881967213</c:v>
                </c:pt>
                <c:pt idx="33" formatCode="0">
                  <c:v>357.31103035616439</c:v>
                </c:pt>
                <c:pt idx="34" formatCode="0">
                  <c:v>364.57623583561644</c:v>
                </c:pt>
                <c:pt idx="35" formatCode="0">
                  <c:v>371.84149610958906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15-45CD-B0F0-7D5075D057E8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Esc. Bajo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Hoja1!$E$2:$E$37</c:f>
              <c:numCache>
                <c:formatCode>General</c:formatCode>
                <c:ptCount val="36"/>
                <c:pt idx="20" formatCode="0">
                  <c:v>242.58047625330599</c:v>
                </c:pt>
                <c:pt idx="21" formatCode="0">
                  <c:v>226.90899704109589</c:v>
                </c:pt>
                <c:pt idx="22" formatCode="0">
                  <c:v>233.68313402739724</c:v>
                </c:pt>
                <c:pt idx="23" formatCode="0">
                  <c:v>240.92505183561644</c:v>
                </c:pt>
                <c:pt idx="24" formatCode="0">
                  <c:v>247.51102163934428</c:v>
                </c:pt>
                <c:pt idx="25" formatCode="0">
                  <c:v>255.45431210958904</c:v>
                </c:pt>
                <c:pt idx="26" formatCode="0">
                  <c:v>262.71954498630134</c:v>
                </c:pt>
                <c:pt idx="27" formatCode="0">
                  <c:v>269.98477786301373</c:v>
                </c:pt>
                <c:pt idx="28" formatCode="0">
                  <c:v>276.49249704918032</c:v>
                </c:pt>
                <c:pt idx="29" formatCode="0">
                  <c:v>284.51527101369868</c:v>
                </c:pt>
                <c:pt idx="30" formatCode="0">
                  <c:v>291.78047649315067</c:v>
                </c:pt>
                <c:pt idx="31" formatCode="0">
                  <c:v>299.04570936986306</c:v>
                </c:pt>
                <c:pt idx="32" formatCode="0">
                  <c:v>305.47405442622954</c:v>
                </c:pt>
                <c:pt idx="33" formatCode="0">
                  <c:v>313.57620252054795</c:v>
                </c:pt>
                <c:pt idx="34" formatCode="0">
                  <c:v>320.841408</c:v>
                </c:pt>
                <c:pt idx="35" formatCode="0">
                  <c:v>328.10666827397262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15-45CD-B0F0-7D5075D05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1595792"/>
        <c:axId val="721725632"/>
      </c:lineChart>
      <c:catAx>
        <c:axId val="721595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1725632"/>
        <c:crosses val="autoZero"/>
        <c:auto val="1"/>
        <c:lblAlgn val="ctr"/>
        <c:lblOffset val="100"/>
        <c:noMultiLvlLbl val="0"/>
      </c:catAx>
      <c:valAx>
        <c:axId val="72172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GBTUD</a:t>
                </a:r>
              </a:p>
            </c:rich>
          </c:tx>
          <c:layout>
            <c:manualLayout>
              <c:xMode val="edge"/>
              <c:yMode val="edge"/>
              <c:x val="6.5851364063969894E-2"/>
              <c:y val="2.059370173971149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159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484640854512195E-2"/>
          <c:y val="0.10955404914236556"/>
          <c:w val="0.31620099110376959"/>
          <c:h val="0.24944615242989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62494309982477E-2"/>
          <c:y val="3.3741037536904259E-2"/>
          <c:w val="0.8930172104870655"/>
          <c:h val="0.84130421065565875"/>
        </c:manualLayout>
      </c:layout>
      <c:areaChart>
        <c:grouping val="stack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COSTA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Hoja1!$C$2:$C$17</c:f>
              <c:numCache>
                <c:formatCode>General</c:formatCode>
                <c:ptCount val="16"/>
                <c:pt idx="0">
                  <c:v>82.344517562030134</c:v>
                </c:pt>
                <c:pt idx="1">
                  <c:v>84.58392623419725</c:v>
                </c:pt>
                <c:pt idx="2">
                  <c:v>89.591313297617305</c:v>
                </c:pt>
                <c:pt idx="3">
                  <c:v>93.328983490777958</c:v>
                </c:pt>
                <c:pt idx="4">
                  <c:v>96.22770170262217</c:v>
                </c:pt>
                <c:pt idx="5">
                  <c:v>98.580610659698436</c:v>
                </c:pt>
                <c:pt idx="6">
                  <c:v>100.60110155691684</c:v>
                </c:pt>
                <c:pt idx="7">
                  <c:v>102.41150584271622</c:v>
                </c:pt>
                <c:pt idx="8">
                  <c:v>104.08887247697902</c:v>
                </c:pt>
                <c:pt idx="9">
                  <c:v>105.68083339772197</c:v>
                </c:pt>
                <c:pt idx="10">
                  <c:v>107.217018449092</c:v>
                </c:pt>
                <c:pt idx="11">
                  <c:v>108.71621756833223</c:v>
                </c:pt>
                <c:pt idx="12">
                  <c:v>110.19038529813284</c:v>
                </c:pt>
                <c:pt idx="13">
                  <c:v>111.64724302489738</c:v>
                </c:pt>
                <c:pt idx="14">
                  <c:v>113.09190449892664</c:v>
                </c:pt>
                <c:pt idx="15">
                  <c:v>114.52779620274481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6-4CDC-BC2F-DA84F4E479DA}"/>
            </c:ext>
          </c:extLst>
        </c:ser>
        <c:ser>
          <c:idx val="0"/>
          <c:order val="1"/>
          <c:tx>
            <c:strRef>
              <c:f>Hoja1!$B$1</c:f>
              <c:strCache>
                <c:ptCount val="1"/>
                <c:pt idx="0">
                  <c:v>CENTRO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Hoja1!$B$2:$B$17</c:f>
              <c:numCache>
                <c:formatCode>General</c:formatCode>
                <c:ptCount val="16"/>
                <c:pt idx="0">
                  <c:v>65.105166785087675</c:v>
                </c:pt>
                <c:pt idx="1">
                  <c:v>63.729492030374857</c:v>
                </c:pt>
                <c:pt idx="2">
                  <c:v>64.003986300136916</c:v>
                </c:pt>
                <c:pt idx="3">
                  <c:v>65.233387454638091</c:v>
                </c:pt>
                <c:pt idx="4">
                  <c:v>66.981695505191681</c:v>
                </c:pt>
                <c:pt idx="5">
                  <c:v>69.006084359701006</c:v>
                </c:pt>
                <c:pt idx="6">
                  <c:v>71.190529696493257</c:v>
                </c:pt>
                <c:pt idx="7">
                  <c:v>73.462299196502229</c:v>
                </c:pt>
                <c:pt idx="8">
                  <c:v>75.780329076103413</c:v>
                </c:pt>
                <c:pt idx="9">
                  <c:v>78.120848430579031</c:v>
                </c:pt>
                <c:pt idx="10">
                  <c:v>80.470214349889531</c:v>
                </c:pt>
                <c:pt idx="11">
                  <c:v>82.820878617376309</c:v>
                </c:pt>
                <c:pt idx="12">
                  <c:v>85.168758561712437</c:v>
                </c:pt>
                <c:pt idx="13">
                  <c:v>87.511791039500281</c:v>
                </c:pt>
                <c:pt idx="14">
                  <c:v>89.849091178979606</c:v>
                </c:pt>
                <c:pt idx="15">
                  <c:v>92.180425987574424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76-4CDC-BC2F-DA84F4E479DA}"/>
            </c:ext>
          </c:extLst>
        </c:ser>
        <c:ser>
          <c:idx val="5"/>
          <c:order val="2"/>
          <c:tx>
            <c:strRef>
              <c:f>Hoja1!$G$1</c:f>
              <c:strCache>
                <c:ptCount val="1"/>
                <c:pt idx="0">
                  <c:v>SUROESTE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Hoja1!$G$2:$G$17</c:f>
              <c:numCache>
                <c:formatCode>General</c:formatCode>
                <c:ptCount val="16"/>
                <c:pt idx="0">
                  <c:v>49.003589092038354</c:v>
                </c:pt>
                <c:pt idx="1">
                  <c:v>50.060975543391542</c:v>
                </c:pt>
                <c:pt idx="2">
                  <c:v>51.090772048401355</c:v>
                </c:pt>
                <c:pt idx="3">
                  <c:v>52.353641601569805</c:v>
                </c:pt>
                <c:pt idx="4">
                  <c:v>53.772317476597209</c:v>
                </c:pt>
                <c:pt idx="5">
                  <c:v>55.281522157867997</c:v>
                </c:pt>
                <c:pt idx="6">
                  <c:v>56.860466614626638</c:v>
                </c:pt>
                <c:pt idx="7">
                  <c:v>58.491518219507299</c:v>
                </c:pt>
                <c:pt idx="8">
                  <c:v>60.164138320053574</c:v>
                </c:pt>
                <c:pt idx="9">
                  <c:v>61.871037966729268</c:v>
                </c:pt>
                <c:pt idx="10">
                  <c:v>63.606968734482606</c:v>
                </c:pt>
                <c:pt idx="11">
                  <c:v>65.36807634152585</c:v>
                </c:pt>
                <c:pt idx="12">
                  <c:v>67.151336830164695</c:v>
                </c:pt>
                <c:pt idx="13">
                  <c:v>68.95429824132539</c:v>
                </c:pt>
                <c:pt idx="14">
                  <c:v>70.774907561016235</c:v>
                </c:pt>
                <c:pt idx="15">
                  <c:v>72.611398714199723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76-4CDC-BC2F-DA84F4E479DA}"/>
            </c:ext>
          </c:extLst>
        </c:ser>
        <c:ser>
          <c:idx val="4"/>
          <c:order val="3"/>
          <c:tx>
            <c:strRef>
              <c:f>Hoja1!$F$1</c:f>
              <c:strCache>
                <c:ptCount val="1"/>
                <c:pt idx="0">
                  <c:v>NOROESTE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Hoja1!$F$2:$F$17</c:f>
              <c:numCache>
                <c:formatCode>General</c:formatCode>
                <c:ptCount val="16"/>
                <c:pt idx="0">
                  <c:v>23.05099420316439</c:v>
                </c:pt>
                <c:pt idx="1">
                  <c:v>24.908367386238787</c:v>
                </c:pt>
                <c:pt idx="2">
                  <c:v>25.269041092964112</c:v>
                </c:pt>
                <c:pt idx="3">
                  <c:v>25.85976956125802</c:v>
                </c:pt>
                <c:pt idx="4">
                  <c:v>26.596404629965022</c:v>
                </c:pt>
                <c:pt idx="5">
                  <c:v>27.424011655670821</c:v>
                </c:pt>
                <c:pt idx="6">
                  <c:v>28.316393403600273</c:v>
                </c:pt>
                <c:pt idx="7">
                  <c:v>29.25326790186136</c:v>
                </c:pt>
                <c:pt idx="8">
                  <c:v>30.221083693253615</c:v>
                </c:pt>
                <c:pt idx="9">
                  <c:v>31.210292817015205</c:v>
                </c:pt>
                <c:pt idx="10">
                  <c:v>32.214119353340095</c:v>
                </c:pt>
                <c:pt idx="11">
                  <c:v>33.227791492210301</c:v>
                </c:pt>
                <c:pt idx="12">
                  <c:v>34.247912723484077</c:v>
                </c:pt>
                <c:pt idx="13">
                  <c:v>35.272072106259124</c:v>
                </c:pt>
                <c:pt idx="14">
                  <c:v>36.298569624621557</c:v>
                </c:pt>
                <c:pt idx="15">
                  <c:v>37.32621249510116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76-4CDC-BC2F-DA84F4E479DA}"/>
            </c:ext>
          </c:extLst>
        </c:ser>
        <c:ser>
          <c:idx val="3"/>
          <c:order val="4"/>
          <c:tx>
            <c:strRef>
              <c:f>Hoja1!$E$1</c:f>
              <c:strCache>
                <c:ptCount val="1"/>
                <c:pt idx="0">
                  <c:v>NORESTE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Hoja1!$E$2:$E$17</c:f>
              <c:numCache>
                <c:formatCode>General</c:formatCode>
                <c:ptCount val="16"/>
                <c:pt idx="0">
                  <c:v>15.666082176479453</c:v>
                </c:pt>
                <c:pt idx="1">
                  <c:v>16.058629371796503</c:v>
                </c:pt>
                <c:pt idx="2">
                  <c:v>19.193105342138765</c:v>
                </c:pt>
                <c:pt idx="3">
                  <c:v>20.058800228888558</c:v>
                </c:pt>
                <c:pt idx="4">
                  <c:v>21.504556810593979</c:v>
                </c:pt>
                <c:pt idx="5">
                  <c:v>22.493264395998807</c:v>
                </c:pt>
                <c:pt idx="6">
                  <c:v>23.300493247836961</c:v>
                </c:pt>
                <c:pt idx="7">
                  <c:v>24.132549373263259</c:v>
                </c:pt>
                <c:pt idx="8">
                  <c:v>24.978509488247511</c:v>
                </c:pt>
                <c:pt idx="9">
                  <c:v>25.832021525858657</c:v>
                </c:pt>
                <c:pt idx="10">
                  <c:v>26.689299368858194</c:v>
                </c:pt>
                <c:pt idx="11">
                  <c:v>27.547816175817751</c:v>
                </c:pt>
                <c:pt idx="12">
                  <c:v>28.406126806081893</c:v>
                </c:pt>
                <c:pt idx="13">
                  <c:v>29.263343232427125</c:v>
                </c:pt>
                <c:pt idx="14">
                  <c:v>30.11898741074603</c:v>
                </c:pt>
                <c:pt idx="15">
                  <c:v>30.97281450053751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76-4CDC-BC2F-DA84F4E479DA}"/>
            </c:ext>
          </c:extLst>
        </c:ser>
        <c:ser>
          <c:idx val="2"/>
          <c:order val="5"/>
          <c:tx>
            <c:strRef>
              <c:f>Hoja1!$D$1</c:f>
              <c:strCache>
                <c:ptCount val="1"/>
                <c:pt idx="0">
                  <c:v>CQR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Hoja1!$D$2:$D$17</c:f>
              <c:numCache>
                <c:formatCode>General</c:formatCode>
                <c:ptCount val="16"/>
                <c:pt idx="0">
                  <c:v>6.0574230589999996</c:v>
                </c:pt>
                <c:pt idx="1">
                  <c:v>6.3597219449556324</c:v>
                </c:pt>
                <c:pt idx="2">
                  <c:v>6.7601848368270518</c:v>
                </c:pt>
                <c:pt idx="3">
                  <c:v>6.9024571470417628</c:v>
                </c:pt>
                <c:pt idx="4">
                  <c:v>7.0325890314191319</c:v>
                </c:pt>
                <c:pt idx="5">
                  <c:v>7.1652362396185225</c:v>
                </c:pt>
                <c:pt idx="6">
                  <c:v>7.3003918829499987</c:v>
                </c:pt>
                <c:pt idx="7">
                  <c:v>7.4365345247169934</c:v>
                </c:pt>
                <c:pt idx="8">
                  <c:v>7.5728570872933805</c:v>
                </c:pt>
                <c:pt idx="9">
                  <c:v>7.7089228631794109</c:v>
                </c:pt>
                <c:pt idx="10">
                  <c:v>7.8445180140043478</c:v>
                </c:pt>
                <c:pt idx="11">
                  <c:v>7.9795677846034314</c:v>
                </c:pt>
                <c:pt idx="12">
                  <c:v>8.1140656594814864</c:v>
                </c:pt>
                <c:pt idx="13">
                  <c:v>8.2480420951718667</c:v>
                </c:pt>
                <c:pt idx="14">
                  <c:v>8.3815441293278976</c:v>
                </c:pt>
                <c:pt idx="15">
                  <c:v>8.5146264447137945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76-4CDC-BC2F-DA84F4E479DA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TOLIMA GRANDE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Hoja1!$A$2:$A$17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Hoja1!$H$2:$H$17</c:f>
              <c:numCache>
                <c:formatCode>General</c:formatCode>
                <c:ptCount val="16"/>
                <c:pt idx="0">
                  <c:v>2.0173074200356167</c:v>
                </c:pt>
                <c:pt idx="1">
                  <c:v>1.8396272150727873</c:v>
                </c:pt>
                <c:pt idx="2">
                  <c:v>1.6135422873939373</c:v>
                </c:pt>
                <c:pt idx="3">
                  <c:v>1.6056454473326534</c:v>
                </c:pt>
                <c:pt idx="4">
                  <c:v>1.6009814189532652</c:v>
                </c:pt>
                <c:pt idx="5">
                  <c:v>1.5975992985676697</c:v>
                </c:pt>
                <c:pt idx="6">
                  <c:v>1.5949523646992876</c:v>
                </c:pt>
                <c:pt idx="7">
                  <c:v>1.5926263112956183</c:v>
                </c:pt>
                <c:pt idx="8">
                  <c:v>1.5904290361516711</c:v>
                </c:pt>
                <c:pt idx="9">
                  <c:v>1.5882621769986547</c:v>
                </c:pt>
                <c:pt idx="10">
                  <c:v>1.5860809084154188</c:v>
                </c:pt>
                <c:pt idx="11">
                  <c:v>1.5838711982163252</c:v>
                </c:pt>
                <c:pt idx="12">
                  <c:v>1.5816332990247548</c:v>
                </c:pt>
                <c:pt idx="13">
                  <c:v>1.5793746439804501</c:v>
                </c:pt>
                <c:pt idx="14">
                  <c:v>1.5771051854231222</c:v>
                </c:pt>
                <c:pt idx="15">
                  <c:v>1.5748352441696889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76-4CDC-BC2F-DA84F4E47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1724848"/>
        <c:axId val="721725240"/>
      </c:areaChart>
      <c:catAx>
        <c:axId val="721724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21725240"/>
        <c:crosses val="autoZero"/>
        <c:auto val="1"/>
        <c:lblAlgn val="ctr"/>
        <c:lblOffset val="100"/>
        <c:noMultiLvlLbl val="0"/>
      </c:catAx>
      <c:valAx>
        <c:axId val="721725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/>
                  <a:t>GBTUD</a:t>
                </a:r>
              </a:p>
            </c:rich>
          </c:tx>
          <c:layout>
            <c:manualLayout>
              <c:xMode val="edge"/>
              <c:yMode val="edge"/>
              <c:x val="8.3640836408364089E-2"/>
              <c:y val="7.8301789669796128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21724848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9200588856282246E-2"/>
          <c:y val="6.3315588292922692E-2"/>
          <c:w val="0.66383744467365935"/>
          <c:h val="0.19438158589518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95799290375624E-2"/>
          <c:y val="4.4345898004434593E-2"/>
          <c:w val="0.89914741372286133"/>
          <c:h val="0.8223205570378082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Histórico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Hoja1!$B$2:$B$37</c:f>
              <c:numCache>
                <c:formatCode>0</c:formatCode>
                <c:ptCount val="36"/>
                <c:pt idx="0">
                  <c:v>11.681174863606557</c:v>
                </c:pt>
                <c:pt idx="1">
                  <c:v>15.623298629808218</c:v>
                </c:pt>
                <c:pt idx="2">
                  <c:v>11.718912326410958</c:v>
                </c:pt>
                <c:pt idx="3">
                  <c:v>9.4607232877260294</c:v>
                </c:pt>
                <c:pt idx="4">
                  <c:v>10.715101092513661</c:v>
                </c:pt>
                <c:pt idx="5">
                  <c:v>10.926770338794519</c:v>
                </c:pt>
                <c:pt idx="6">
                  <c:v>12.187868404602741</c:v>
                </c:pt>
                <c:pt idx="7">
                  <c:v>12.151573559260274</c:v>
                </c:pt>
                <c:pt idx="8">
                  <c:v>10.730891083879783</c:v>
                </c:pt>
                <c:pt idx="9">
                  <c:v>10.931446663287669</c:v>
                </c:pt>
                <c:pt idx="10">
                  <c:v>12.315135592328767</c:v>
                </c:pt>
                <c:pt idx="11">
                  <c:v>13.339694929945205</c:v>
                </c:pt>
                <c:pt idx="12">
                  <c:v>12.00517367748634</c:v>
                </c:pt>
                <c:pt idx="13">
                  <c:v>20.293279172602738</c:v>
                </c:pt>
                <c:pt idx="14">
                  <c:v>21.802465273972601</c:v>
                </c:pt>
                <c:pt idx="15">
                  <c:v>22.677454457534246</c:v>
                </c:pt>
                <c:pt idx="16">
                  <c:v>18.918164986338795</c:v>
                </c:pt>
                <c:pt idx="17">
                  <c:v>22.138741515238358</c:v>
                </c:pt>
                <c:pt idx="18">
                  <c:v>20.320664035391779</c:v>
                </c:pt>
                <c:pt idx="19">
                  <c:v>17.423631158621919</c:v>
                </c:pt>
                <c:pt idx="20">
                  <c:v>16.851913028903301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B9-40F8-AE53-FE0517E0E8A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Esc. Medio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Hoja1!$C$2:$C$37</c:f>
              <c:numCache>
                <c:formatCode>General</c:formatCode>
                <c:ptCount val="36"/>
                <c:pt idx="20" formatCode="0">
                  <c:v>16.851913028903301</c:v>
                </c:pt>
                <c:pt idx="21" formatCode="0">
                  <c:v>17.113505260273975</c:v>
                </c:pt>
                <c:pt idx="22" formatCode="0">
                  <c:v>16.79950317808219</c:v>
                </c:pt>
                <c:pt idx="23" formatCode="0">
                  <c:v>16.764261616438354</c:v>
                </c:pt>
                <c:pt idx="24" formatCode="0">
                  <c:v>16.716415199041844</c:v>
                </c:pt>
                <c:pt idx="25" formatCode="0">
                  <c:v>16.75968991780822</c:v>
                </c:pt>
                <c:pt idx="26" formatCode="0">
                  <c:v>16.759633287671232</c:v>
                </c:pt>
                <c:pt idx="27" formatCode="0">
                  <c:v>16.759622356164382</c:v>
                </c:pt>
                <c:pt idx="28" formatCode="0">
                  <c:v>16.715868232951568</c:v>
                </c:pt>
                <c:pt idx="29" formatCode="0">
                  <c:v>16.759619506849315</c:v>
                </c:pt>
                <c:pt idx="30" formatCode="0">
                  <c:v>16.759619506849315</c:v>
                </c:pt>
                <c:pt idx="31" formatCode="0">
                  <c:v>16.759619506849315</c:v>
                </c:pt>
                <c:pt idx="32" formatCode="0">
                  <c:v>16.715868178157049</c:v>
                </c:pt>
                <c:pt idx="33" formatCode="0">
                  <c:v>16.759619506849315</c:v>
                </c:pt>
                <c:pt idx="34" formatCode="0">
                  <c:v>16.759619506849315</c:v>
                </c:pt>
                <c:pt idx="35" formatCode="0">
                  <c:v>16.759619506849315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B9-40F8-AE53-FE0517E0E8A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Esc. Alto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Hoja1!$D$2:$D$37</c:f>
              <c:numCache>
                <c:formatCode>General</c:formatCode>
                <c:ptCount val="36"/>
                <c:pt idx="20" formatCode="0">
                  <c:v>16.851913028903301</c:v>
                </c:pt>
                <c:pt idx="21" formatCode="0">
                  <c:v>22.462940885479451</c:v>
                </c:pt>
                <c:pt idx="22" formatCode="0">
                  <c:v>22.14893880328767</c:v>
                </c:pt>
                <c:pt idx="23" formatCode="0">
                  <c:v>22.113697241643834</c:v>
                </c:pt>
                <c:pt idx="24" formatCode="0">
                  <c:v>22.051898447093347</c:v>
                </c:pt>
                <c:pt idx="25" formatCode="0">
                  <c:v>22.1091255430137</c:v>
                </c:pt>
                <c:pt idx="26" formatCode="0">
                  <c:v>22.109068912876715</c:v>
                </c:pt>
                <c:pt idx="27" formatCode="0">
                  <c:v>22.109057981369862</c:v>
                </c:pt>
                <c:pt idx="28" formatCode="0">
                  <c:v>22.051351481003067</c:v>
                </c:pt>
                <c:pt idx="29" formatCode="0">
                  <c:v>22.109055132054795</c:v>
                </c:pt>
                <c:pt idx="30" formatCode="0">
                  <c:v>22.109055132054795</c:v>
                </c:pt>
                <c:pt idx="31" formatCode="0">
                  <c:v>22.109055132054795</c:v>
                </c:pt>
                <c:pt idx="32" formatCode="0">
                  <c:v>22.051351426208548</c:v>
                </c:pt>
                <c:pt idx="33" formatCode="0">
                  <c:v>22.109055132054795</c:v>
                </c:pt>
                <c:pt idx="34" formatCode="0">
                  <c:v>22.109055132054795</c:v>
                </c:pt>
                <c:pt idx="35" formatCode="0">
                  <c:v>22.109055132054795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B9-40F8-AE53-FE0517E0E8A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Esc. Bajo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Hoja1!$A$2:$A$37</c:f>
              <c:numCache>
                <c:formatCode>General</c:formatCode>
                <c:ptCount val="3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</c:numCache>
            </c:numRef>
          </c:cat>
          <c:val>
            <c:numRef>
              <c:f>Hoja1!$E$2:$E$37</c:f>
              <c:numCache>
                <c:formatCode>General</c:formatCode>
                <c:ptCount val="36"/>
                <c:pt idx="20" formatCode="0">
                  <c:v>16.851913028903301</c:v>
                </c:pt>
                <c:pt idx="21" formatCode="0">
                  <c:v>11.764069635068493</c:v>
                </c:pt>
                <c:pt idx="22" formatCode="0">
                  <c:v>11.450067552876712</c:v>
                </c:pt>
                <c:pt idx="23" formatCode="0">
                  <c:v>11.414825991232878</c:v>
                </c:pt>
                <c:pt idx="24" formatCode="0">
                  <c:v>11.380931950990343</c:v>
                </c:pt>
                <c:pt idx="25" formatCode="0">
                  <c:v>11.410254292602739</c:v>
                </c:pt>
                <c:pt idx="26" formatCode="0">
                  <c:v>11.410197662465752</c:v>
                </c:pt>
                <c:pt idx="27" formatCode="0">
                  <c:v>11.410186730958905</c:v>
                </c:pt>
                <c:pt idx="28" formatCode="0">
                  <c:v>11.380384984900067</c:v>
                </c:pt>
                <c:pt idx="29" formatCode="0">
                  <c:v>11.410183881643835</c:v>
                </c:pt>
                <c:pt idx="30" formatCode="0">
                  <c:v>11.410183881643835</c:v>
                </c:pt>
                <c:pt idx="31" formatCode="0">
                  <c:v>11.410183881643835</c:v>
                </c:pt>
                <c:pt idx="32" formatCode="0">
                  <c:v>11.380384930105546</c:v>
                </c:pt>
                <c:pt idx="33" formatCode="0">
                  <c:v>11.410183881643835</c:v>
                </c:pt>
                <c:pt idx="34" formatCode="0">
                  <c:v>11.410183881643835</c:v>
                </c:pt>
                <c:pt idx="35" formatCode="0">
                  <c:v>11.410183881643835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B9-40F8-AE53-FE0517E0E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1726416"/>
        <c:axId val="721722888"/>
      </c:lineChart>
      <c:catAx>
        <c:axId val="721726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1722888"/>
        <c:crosses val="autoZero"/>
        <c:auto val="1"/>
        <c:lblAlgn val="ctr"/>
        <c:lblOffset val="100"/>
        <c:noMultiLvlLbl val="0"/>
      </c:catAx>
      <c:valAx>
        <c:axId val="72172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GBTUD</a:t>
                </a:r>
              </a:p>
            </c:rich>
          </c:tx>
          <c:layout>
            <c:manualLayout>
              <c:xMode val="edge"/>
              <c:yMode val="edge"/>
              <c:x val="6.5851364063969894E-2"/>
              <c:y val="2.059370173971149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172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484640854512195E-2"/>
          <c:y val="0.10955404914236556"/>
          <c:w val="0.31620099110376959"/>
          <c:h val="0.24944615242989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4415-64FB-4AC8-A9E5-50712F0FCEC9}" type="datetimeFigureOut">
              <a:rPr lang="es-CO" smtClean="0"/>
              <a:t>3/08/2017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D6767-2723-49EE-BAF2-BEAD75DF89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25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01835-6B64-42CD-9737-E3A7EC905E18}" type="datetimeFigureOut">
              <a:rPr lang="es-ES" smtClean="0"/>
              <a:t>03/08/2017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AB252-5030-469D-9843-A296BA60F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32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s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72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67544" y="199796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srgbClr val="C8B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Título de la presentación </a:t>
            </a:r>
            <a:endParaRPr kumimoji="0" lang="es-CO" sz="3400" b="1" i="0" u="none" strike="noStrike" kern="1200" cap="none" spc="0" normalizeH="0" baseline="0" noProof="0" dirty="0">
              <a:ln>
                <a:noFill/>
              </a:ln>
              <a:solidFill>
                <a:srgbClr val="C8B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285555"/>
            <a:ext cx="8208143" cy="503485"/>
          </a:xfrm>
          <a:prstGeom prst="rect">
            <a:avLst/>
          </a:prstGeom>
        </p:spPr>
        <p:txBody>
          <a:bodyPr/>
          <a:lstStyle>
            <a:lvl1pPr algn="ctr">
              <a:defRPr sz="2400" b="0" baseline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Unidad de Planeación Minero Energética - UPME</a:t>
            </a:r>
            <a:endParaRPr lang="es-CO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861817"/>
            <a:ext cx="8207375" cy="431279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s-CO" sz="2400" b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lvl="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dirty="0"/>
              <a:t>Nombre del área/ subdirección/ oficina/ evento </a:t>
            </a:r>
          </a:p>
        </p:txBody>
      </p:sp>
      <p:sp>
        <p:nvSpPr>
          <p:cNvPr id="12" name="10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4365104"/>
            <a:ext cx="8207375" cy="431279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s-CO" sz="2400" b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lvl="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dirty="0"/>
              <a:t>Fecha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15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7992888" cy="367240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Inserte aquí su 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2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4248472" cy="3600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5364088" y="2204864"/>
            <a:ext cx="3312368" cy="360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800" baseline="0"/>
            </a:lvl1pPr>
          </a:lstStyle>
          <a:p>
            <a:endParaRPr lang="es-CO" dirty="0"/>
          </a:p>
          <a:p>
            <a:endParaRPr lang="es-CO" dirty="0"/>
          </a:p>
          <a:p>
            <a:r>
              <a:rPr lang="es-CO" dirty="0"/>
              <a:t>Inserte imagen del sector minero energético dando </a:t>
            </a:r>
            <a:r>
              <a:rPr lang="es-CO" dirty="0" err="1"/>
              <a:t>click</a:t>
            </a:r>
            <a:r>
              <a:rPr lang="es-CO" dirty="0"/>
              <a:t> en el ícono.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67544" y="199796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srgbClr val="C8B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Título de la presentación </a:t>
            </a:r>
            <a:endParaRPr kumimoji="0" lang="es-CO" sz="3400" b="1" i="0" u="none" strike="noStrike" kern="1200" cap="none" spc="0" normalizeH="0" baseline="0" noProof="0" dirty="0">
              <a:ln>
                <a:noFill/>
              </a:ln>
              <a:solidFill>
                <a:srgbClr val="C8B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285555"/>
            <a:ext cx="8208143" cy="503485"/>
          </a:xfrm>
          <a:prstGeom prst="rect">
            <a:avLst/>
          </a:prstGeom>
        </p:spPr>
        <p:txBody>
          <a:bodyPr/>
          <a:lstStyle>
            <a:lvl1pPr algn="ctr">
              <a:defRPr sz="2400" b="0" baseline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Unidad de Planeación Minero Energética - UPME</a:t>
            </a:r>
            <a:endParaRPr lang="es-CO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861817"/>
            <a:ext cx="8207375" cy="431279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s-CO" sz="2400" b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lvl="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dirty="0"/>
              <a:t>Nombre del área/ subdirección/ oficina/ evento </a:t>
            </a:r>
          </a:p>
        </p:txBody>
      </p:sp>
      <p:sp>
        <p:nvSpPr>
          <p:cNvPr id="12" name="10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4365104"/>
            <a:ext cx="8207375" cy="431279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s-CO" sz="2400" b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lvl="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dirty="0"/>
              <a:t>Fecha </a:t>
            </a:r>
          </a:p>
        </p:txBody>
      </p:sp>
    </p:spTree>
    <p:extLst>
      <p:ext uri="{BB962C8B-B14F-4D97-AF65-F5344CB8AC3E}">
        <p14:creationId xmlns:p14="http://schemas.microsoft.com/office/powerpoint/2010/main" val="412786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19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 userDrawn="1"/>
        </p:nvSpPr>
        <p:spPr>
          <a:xfrm>
            <a:off x="974363" y="551471"/>
            <a:ext cx="721085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3" name="Rectángulo 32"/>
          <p:cNvSpPr/>
          <p:nvPr userDrawn="1"/>
        </p:nvSpPr>
        <p:spPr>
          <a:xfrm>
            <a:off x="2414018" y="551471"/>
            <a:ext cx="72108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4" name="Rectángulo 33"/>
          <p:cNvSpPr/>
          <p:nvPr userDrawn="1"/>
        </p:nvSpPr>
        <p:spPr>
          <a:xfrm>
            <a:off x="3853673" y="551471"/>
            <a:ext cx="718327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40" name="Rectángulo 39"/>
          <p:cNvSpPr/>
          <p:nvPr userDrawn="1"/>
        </p:nvSpPr>
        <p:spPr>
          <a:xfrm>
            <a:off x="-10293" y="545121"/>
            <a:ext cx="26039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1"/>
            <a:ext cx="9144000" cy="6857999"/>
            <a:chOff x="-23613" y="1"/>
            <a:chExt cx="9144000" cy="6857999"/>
          </a:xfrm>
        </p:grpSpPr>
        <p:pic>
          <p:nvPicPr>
            <p:cNvPr id="2" name="Imagen 1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68"/>
            <a:stretch/>
          </p:blipFill>
          <p:spPr>
            <a:xfrm>
              <a:off x="-23613" y="1"/>
              <a:ext cx="9144000" cy="4437112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52"/>
            <a:stretch/>
          </p:blipFill>
          <p:spPr>
            <a:xfrm>
              <a:off x="-23613" y="4437112"/>
              <a:ext cx="9144000" cy="2420888"/>
            </a:xfrm>
            <a:prstGeom prst="rect">
              <a:avLst/>
            </a:prstGeom>
          </p:spPr>
        </p:pic>
      </p:grpSp>
      <p:sp>
        <p:nvSpPr>
          <p:cNvPr id="4" name="CuadroTexto 3"/>
          <p:cNvSpPr txBox="1"/>
          <p:nvPr userDrawn="1"/>
        </p:nvSpPr>
        <p:spPr>
          <a:xfrm>
            <a:off x="7092280" y="6700718"/>
            <a:ext cx="4459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dirty="0"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</p:sldLayoutIdLst>
  <p:txStyles>
    <p:titleStyle>
      <a:lvl1pPr algn="ctr" defTabSz="914400" rtl="0" eaLnBrk="1" fontAlgn="base" latinLnBrk="0" hangingPunct="1">
        <a:spcBef>
          <a:spcPct val="0"/>
        </a:spcBef>
        <a:spcAft>
          <a:spcPct val="0"/>
        </a:spcAft>
        <a:buNone/>
        <a:defRPr lang="es-CO" sz="3400" b="1" kern="1200" dirty="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ES" sz="3400" b="1" kern="1200" baseline="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ES" sz="3400" b="1" kern="120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2pPr>
      <a:lvl3pPr marL="1143000" indent="-22860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ES" sz="3400" b="1" kern="120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3pPr>
      <a:lvl4pPr marL="1600200" indent="-22860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ES" sz="3400" b="1" kern="120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4pPr>
      <a:lvl5pPr marL="2057400" indent="-22860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CO" sz="3400" b="1" kern="1200" dirty="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3"/>
          <a:stretch/>
        </p:blipFill>
        <p:spPr>
          <a:xfrm>
            <a:off x="0" y="4437112"/>
            <a:ext cx="9144000" cy="24460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37312"/>
            <a:ext cx="1396780" cy="510405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 userDrawn="1"/>
        </p:nvSpPr>
        <p:spPr bwMode="auto">
          <a:xfrm>
            <a:off x="670825" y="701197"/>
            <a:ext cx="1020855" cy="6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Unidad de Planeación Minero Energética</a:t>
            </a:r>
            <a:endParaRPr kumimoji="0" lang="es-C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>
          <a:xfrm>
            <a:off x="0" y="1"/>
            <a:ext cx="9144000" cy="4437112"/>
          </a:xfrm>
          <a:prstGeom prst="rect">
            <a:avLst/>
          </a:prstGeom>
        </p:spPr>
      </p:pic>
      <p:sp>
        <p:nvSpPr>
          <p:cNvPr id="8" name="CuadroTexto 7"/>
          <p:cNvSpPr txBox="1"/>
          <p:nvPr userDrawn="1"/>
        </p:nvSpPr>
        <p:spPr>
          <a:xfrm>
            <a:off x="8770138" y="6747717"/>
            <a:ext cx="4459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dirty="0"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9" r:id="rId2"/>
    <p:sldLayoutId id="2147483670" r:id="rId3"/>
    <p:sldLayoutId id="214748367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0" y="0"/>
            <a:ext cx="9171160" cy="516086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7"/>
          <a:stretch/>
        </p:blipFill>
        <p:spPr>
          <a:xfrm>
            <a:off x="-14349" y="3429000"/>
            <a:ext cx="9171160" cy="3429000"/>
          </a:xfrm>
          <a:prstGeom prst="rect">
            <a:avLst/>
          </a:prstGeom>
        </p:spPr>
      </p:pic>
      <p:sp>
        <p:nvSpPr>
          <p:cNvPr id="17" name="CuadroTexto 10"/>
          <p:cNvSpPr txBox="1"/>
          <p:nvPr userDrawn="1"/>
        </p:nvSpPr>
        <p:spPr>
          <a:xfrm>
            <a:off x="2469242" y="2634723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www.upme.gov.co</a:t>
            </a:r>
          </a:p>
        </p:txBody>
      </p:sp>
      <p:pic>
        <p:nvPicPr>
          <p:cNvPr id="13" name="Picture 2" descr="http://proprofs-cdn.s3.amazonaws.com/images/QM/user_images/1452023/755443507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78" y="3117311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0"/>
          <p:cNvSpPr txBox="1"/>
          <p:nvPr userDrawn="1"/>
        </p:nvSpPr>
        <p:spPr>
          <a:xfrm>
            <a:off x="3261329" y="3108767"/>
            <a:ext cx="115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@upmeoficial</a:t>
            </a:r>
          </a:p>
        </p:txBody>
      </p:sp>
      <p:sp>
        <p:nvSpPr>
          <p:cNvPr id="15" name="CuadroTexto 10"/>
          <p:cNvSpPr txBox="1"/>
          <p:nvPr userDrawn="1"/>
        </p:nvSpPr>
        <p:spPr>
          <a:xfrm>
            <a:off x="4600633" y="3112246"/>
            <a:ext cx="119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Upme (Oficial)</a:t>
            </a:r>
          </a:p>
        </p:txBody>
      </p:sp>
      <p:pic>
        <p:nvPicPr>
          <p:cNvPr id="2050" name="Picture 2" descr="http://www.premierecreative.com/wp-content/uploads/2014/05/facebook-logo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22241"/>
            <a:ext cx="247591" cy="2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79928808"/>
              </p:ext>
            </p:extLst>
          </p:nvPr>
        </p:nvGraphicFramePr>
        <p:xfrm>
          <a:off x="3081310" y="3087421"/>
          <a:ext cx="2664296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ángulo 24"/>
          <p:cNvSpPr/>
          <p:nvPr userDrawn="1"/>
        </p:nvSpPr>
        <p:spPr>
          <a:xfrm>
            <a:off x="974363" y="551471"/>
            <a:ext cx="721085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26" name="Rectángulo 25"/>
          <p:cNvSpPr/>
          <p:nvPr userDrawn="1"/>
        </p:nvSpPr>
        <p:spPr>
          <a:xfrm>
            <a:off x="2414018" y="551471"/>
            <a:ext cx="72108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27" name="Rectángulo 26"/>
          <p:cNvSpPr/>
          <p:nvPr userDrawn="1"/>
        </p:nvSpPr>
        <p:spPr>
          <a:xfrm>
            <a:off x="3853673" y="551471"/>
            <a:ext cx="718327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3" name="Rectángulo 32"/>
          <p:cNvSpPr/>
          <p:nvPr userDrawn="1"/>
        </p:nvSpPr>
        <p:spPr>
          <a:xfrm>
            <a:off x="-10293" y="545121"/>
            <a:ext cx="26039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23" name="CuadroTexto 9"/>
          <p:cNvSpPr txBox="1"/>
          <p:nvPr userDrawn="1"/>
        </p:nvSpPr>
        <p:spPr>
          <a:xfrm>
            <a:off x="3059832" y="2060848"/>
            <a:ext cx="27815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500" dirty="0">
                <a:solidFill>
                  <a:srgbClr val="0033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GRACIAS</a:t>
            </a:r>
            <a:endParaRPr lang="es-CO" sz="45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4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400" dirty="0"/>
              <a:t>FUNDAMENTOS DEL PLAN DE ABASTECIMIENTO DEL GAS Y AVANCES PARA SU IMPLEMENTACIÓN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 dirty="0"/>
              <a:t>Julio 26 de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>
          <a:xfrm>
            <a:off x="683568" y="4941168"/>
            <a:ext cx="7992888" cy="936104"/>
          </a:xfrm>
        </p:spPr>
        <p:txBody>
          <a:bodyPr/>
          <a:lstStyle/>
          <a:p>
            <a:r>
              <a:rPr lang="es-ES" sz="1600" dirty="0"/>
              <a:t>En 2016 la industria presentó una caída de 4,66% en el consumo de gas natural.</a:t>
            </a:r>
          </a:p>
          <a:p>
            <a:r>
              <a:rPr lang="es-ES" sz="1600" dirty="0"/>
              <a:t>El crecimiento proyectado del sector es 2,6% en promedio </a:t>
            </a:r>
            <a:endParaRPr lang="es-CO" sz="16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850702"/>
            <a:ext cx="7344816" cy="634082"/>
          </a:xfrm>
        </p:spPr>
        <p:txBody>
          <a:bodyPr/>
          <a:lstStyle/>
          <a:p>
            <a:r>
              <a:rPr lang="es-CO" dirty="0"/>
              <a:t>DEMANDA INDUSTRIAL DE GAS NATURAL</a:t>
            </a: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4063373199"/>
              </p:ext>
            </p:extLst>
          </p:nvPr>
        </p:nvGraphicFramePr>
        <p:xfrm>
          <a:off x="395536" y="1628800"/>
          <a:ext cx="4212188" cy="279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4002769050"/>
              </p:ext>
            </p:extLst>
          </p:nvPr>
        </p:nvGraphicFramePr>
        <p:xfrm>
          <a:off x="4644008" y="1700808"/>
          <a:ext cx="4283878" cy="251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681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>
          <a:xfrm>
            <a:off x="683568" y="4941168"/>
            <a:ext cx="7992888" cy="936104"/>
          </a:xfrm>
        </p:spPr>
        <p:txBody>
          <a:bodyPr/>
          <a:lstStyle/>
          <a:p>
            <a:r>
              <a:rPr lang="es-ES" sz="1600" dirty="0"/>
              <a:t>En 2016 la demanda del sector cayó en 3,28%, como consecuencia del aumento en los precios del energético, en particular en la costa.</a:t>
            </a:r>
          </a:p>
          <a:p>
            <a:r>
              <a:rPr lang="es-CO" sz="1600" dirty="0"/>
              <a:t>No se espera la entrada de proyectos en el sector, por lo que se esperaría que la demanda se mantuviera en los </a:t>
            </a:r>
            <a:r>
              <a:rPr lang="es-CO" sz="1600"/>
              <a:t>niveles actuales</a:t>
            </a:r>
            <a:endParaRPr lang="es-CO" sz="16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850702"/>
            <a:ext cx="7344816" cy="634082"/>
          </a:xfrm>
        </p:spPr>
        <p:txBody>
          <a:bodyPr/>
          <a:lstStyle/>
          <a:p>
            <a:r>
              <a:rPr lang="es-CO" dirty="0"/>
              <a:t>DEMANDA PETROQUÍMICA DE GAS NATURAL</a:t>
            </a:r>
          </a:p>
        </p:txBody>
      </p:sp>
      <p:graphicFrame>
        <p:nvGraphicFramePr>
          <p:cNvPr id="5" name="4 Gráfico"/>
          <p:cNvGraphicFramePr/>
          <p:nvPr>
            <p:extLst/>
          </p:nvPr>
        </p:nvGraphicFramePr>
        <p:xfrm>
          <a:off x="395536" y="1628800"/>
          <a:ext cx="4212188" cy="279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/>
          <p:nvPr>
            <p:extLst/>
          </p:nvPr>
        </p:nvGraphicFramePr>
        <p:xfrm>
          <a:off x="4644008" y="1700808"/>
          <a:ext cx="4283878" cy="251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999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32848" cy="634082"/>
          </a:xfrm>
        </p:spPr>
        <p:txBody>
          <a:bodyPr/>
          <a:lstStyle/>
          <a:p>
            <a:r>
              <a:rPr lang="es-CO"/>
              <a:t>DEMANDA ELECTRICA DE GAS NATURAL</a:t>
            </a:r>
            <a:endParaRPr lang="es-CO" dirty="0"/>
          </a:p>
        </p:txBody>
      </p:sp>
      <p:sp>
        <p:nvSpPr>
          <p:cNvPr id="5" name="Marcador de texto 14"/>
          <p:cNvSpPr>
            <a:spLocks noGrp="1"/>
          </p:cNvSpPr>
          <p:nvPr>
            <p:ph type="body" sz="quarter" idx="11"/>
          </p:nvPr>
        </p:nvSpPr>
        <p:spPr>
          <a:xfrm>
            <a:off x="6084168" y="1268760"/>
            <a:ext cx="2952328" cy="4320480"/>
          </a:xfrm>
        </p:spPr>
        <p:txBody>
          <a:bodyPr/>
          <a:lstStyle/>
          <a:p>
            <a:pPr marL="0" indent="0">
              <a:buNone/>
            </a:pPr>
            <a:r>
              <a:rPr lang="es-ES" sz="1400" b="1" dirty="0"/>
              <a:t>Escenario bajo</a:t>
            </a:r>
            <a:endParaRPr lang="es-ES" sz="1400" dirty="0"/>
          </a:p>
          <a:p>
            <a:r>
              <a:rPr lang="es-ES" sz="1050" dirty="0"/>
              <a:t>Simulación estocástica con resolución mensual.</a:t>
            </a:r>
          </a:p>
          <a:p>
            <a:r>
              <a:rPr lang="es-ES" sz="1050" dirty="0"/>
              <a:t>Series históricas de hidrología, viento y radiación actualizadas hasta febrero 2017.</a:t>
            </a:r>
          </a:p>
          <a:p>
            <a:r>
              <a:rPr lang="es-ES" sz="1050" dirty="0"/>
              <a:t>Expansión del parque eólico: 1450 MW.</a:t>
            </a:r>
          </a:p>
          <a:p>
            <a:pPr marL="0" indent="0">
              <a:buNone/>
            </a:pPr>
            <a:endParaRPr lang="es-ES" sz="1400" dirty="0"/>
          </a:p>
          <a:p>
            <a:pPr marL="0" indent="0">
              <a:buNone/>
            </a:pPr>
            <a:r>
              <a:rPr lang="es-ES" sz="1400" b="1" dirty="0"/>
              <a:t>Escenario medio</a:t>
            </a:r>
            <a:endParaRPr lang="es-ES" sz="1400" dirty="0"/>
          </a:p>
          <a:p>
            <a:r>
              <a:rPr lang="es-ES" sz="1050" dirty="0"/>
              <a:t>Simulación determinística con resolución semanal.</a:t>
            </a:r>
          </a:p>
          <a:p>
            <a:r>
              <a:rPr lang="es-ES" sz="1050" dirty="0"/>
              <a:t>Aportes hidrológicos proyectados, considerando fenómeno del niño en los años 2019, 2023 y 2027.          Series de viento y radiación proyectadas, considerando la complementariedad con el recurso hídrico.</a:t>
            </a:r>
          </a:p>
          <a:p>
            <a:r>
              <a:rPr lang="es-ES" sz="1050" dirty="0"/>
              <a:t>Expansión del parque eólico: 726 MW.</a:t>
            </a:r>
          </a:p>
          <a:p>
            <a:pPr marL="0" indent="0">
              <a:buNone/>
            </a:pPr>
            <a:endParaRPr lang="es-ES" sz="1400" dirty="0"/>
          </a:p>
          <a:p>
            <a:pPr marL="0" indent="0">
              <a:buNone/>
            </a:pPr>
            <a:r>
              <a:rPr lang="es-ES" sz="1400" b="1" dirty="0"/>
              <a:t>Escenario alto</a:t>
            </a:r>
            <a:endParaRPr lang="es-ES" sz="1050" dirty="0"/>
          </a:p>
          <a:p>
            <a:r>
              <a:rPr lang="es-ES" sz="1050" dirty="0"/>
              <a:t>Supuestos Esc. Medio + atraso de un año en la entrada de </a:t>
            </a:r>
            <a:r>
              <a:rPr lang="es-ES" sz="1050" dirty="0" err="1"/>
              <a:t>Ituango</a:t>
            </a:r>
            <a:r>
              <a:rPr lang="es-ES" sz="1050" dirty="0"/>
              <a:t>.</a:t>
            </a:r>
          </a:p>
          <a:p>
            <a:endParaRPr lang="es-ES" sz="1400" dirty="0"/>
          </a:p>
          <a:p>
            <a:endParaRPr lang="es-ES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90" y="1275683"/>
            <a:ext cx="5479699" cy="4032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3568" y="5445224"/>
            <a:ext cx="48965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>
                <a:latin typeface="Arial" pitchFamily="34" charset="0"/>
                <a:cs typeface="Arial" pitchFamily="34" charset="0"/>
              </a:rPr>
              <a:t>Se considera disponibilidad infinita de gas natural – Utiliza escenario alto de demanda UPME revisión de junio de 2017 – Incluye consumo de GN asociado a restricciones.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23528" y="6047710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Fuente: UPME 2017</a:t>
            </a:r>
          </a:p>
        </p:txBody>
      </p:sp>
    </p:spTree>
    <p:extLst>
      <p:ext uri="{BB962C8B-B14F-4D97-AF65-F5344CB8AC3E}">
        <p14:creationId xmlns:p14="http://schemas.microsoft.com/office/powerpoint/2010/main" val="298409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7344816" cy="634082"/>
          </a:xfrm>
        </p:spPr>
        <p:txBody>
          <a:bodyPr/>
          <a:lstStyle/>
          <a:p>
            <a:r>
              <a:rPr lang="es-CO" dirty="0"/>
              <a:t>DEMANDA PETROLERA DE GAS NATURAL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1340768"/>
            <a:ext cx="5850000" cy="4680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51520" y="5975702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Fuente: Ecopetrol – UPME 2017</a:t>
            </a:r>
          </a:p>
        </p:txBody>
      </p:sp>
      <p:sp>
        <p:nvSpPr>
          <p:cNvPr id="7" name="Marcador de texto 14"/>
          <p:cNvSpPr>
            <a:spLocks noGrp="1"/>
          </p:cNvSpPr>
          <p:nvPr>
            <p:ph type="body" sz="quarter" idx="11"/>
          </p:nvPr>
        </p:nvSpPr>
        <p:spPr>
          <a:xfrm>
            <a:off x="6084168" y="1628800"/>
            <a:ext cx="2952328" cy="3600400"/>
          </a:xfrm>
        </p:spPr>
        <p:txBody>
          <a:bodyPr/>
          <a:lstStyle/>
          <a:p>
            <a:pPr marL="0" indent="0" algn="ctr">
              <a:buNone/>
            </a:pPr>
            <a:r>
              <a:rPr lang="es-ES" sz="1400" b="1" dirty="0"/>
              <a:t>Escenario Medio</a:t>
            </a:r>
          </a:p>
          <a:p>
            <a:pPr marL="0" indent="0">
              <a:buNone/>
            </a:pPr>
            <a:endParaRPr lang="es-ES" sz="800" u="sng" dirty="0"/>
          </a:p>
          <a:p>
            <a:pPr marL="0" indent="0">
              <a:buNone/>
            </a:pPr>
            <a:r>
              <a:rPr lang="es-ES" sz="1400" u="sng" dirty="0" err="1"/>
              <a:t>Reficar</a:t>
            </a:r>
            <a:r>
              <a:rPr lang="es-ES" sz="1400" u="sng" dirty="0"/>
              <a:t> – Barrancabermeja </a:t>
            </a:r>
            <a:r>
              <a:rPr lang="es-ES" sz="1400" dirty="0"/>
              <a:t>tiene volúmenes comprometidos en la declaración de producción 2017 (Incluidos)</a:t>
            </a:r>
          </a:p>
          <a:p>
            <a:pPr marL="0" indent="0">
              <a:buNone/>
            </a:pPr>
            <a:endParaRPr lang="es-ES" sz="1400" dirty="0"/>
          </a:p>
          <a:p>
            <a:pPr marL="0" indent="0">
              <a:buNone/>
            </a:pPr>
            <a:r>
              <a:rPr lang="es-ES" sz="1400" u="sng" dirty="0"/>
              <a:t>Recuperación secundaria</a:t>
            </a:r>
          </a:p>
          <a:p>
            <a:r>
              <a:rPr lang="es-ES" sz="1400" dirty="0"/>
              <a:t>Teca (Fase I y Fase II) </a:t>
            </a:r>
            <a:r>
              <a:rPr lang="es-ES" sz="1400" dirty="0" err="1"/>
              <a:t>Info</a:t>
            </a:r>
            <a:r>
              <a:rPr lang="es-ES" sz="1400" dirty="0"/>
              <a:t> ECP.</a:t>
            </a:r>
          </a:p>
          <a:p>
            <a:r>
              <a:rPr lang="es-ES" sz="1400" dirty="0" err="1"/>
              <a:t>Nare</a:t>
            </a:r>
            <a:r>
              <a:rPr lang="es-ES" sz="1400" dirty="0"/>
              <a:t> – volúmenes semejantes a teca Fase II (no están incluidos) – </a:t>
            </a:r>
            <a:r>
              <a:rPr lang="es-ES" sz="1400" dirty="0" err="1"/>
              <a:t>Info</a:t>
            </a:r>
            <a:r>
              <a:rPr lang="es-ES" sz="1400" dirty="0"/>
              <a:t>: ECP</a:t>
            </a:r>
          </a:p>
          <a:p>
            <a:r>
              <a:rPr lang="es-ES" sz="1400" dirty="0"/>
              <a:t>Otros proyectos – 30 MPCD. </a:t>
            </a:r>
          </a:p>
          <a:p>
            <a:r>
              <a:rPr lang="es-ES" sz="1400" dirty="0" err="1"/>
              <a:t>Termosuria</a:t>
            </a:r>
            <a:r>
              <a:rPr lang="es-ES" sz="1400" dirty="0"/>
              <a:t> - </a:t>
            </a:r>
            <a:r>
              <a:rPr lang="es-ES" sz="1400" dirty="0" err="1"/>
              <a:t>Termoocoa</a:t>
            </a:r>
            <a:r>
              <a:rPr lang="es-ES" sz="1400" dirty="0"/>
              <a:t>-Campo Santiago reportados por ECP.</a:t>
            </a:r>
          </a:p>
          <a:p>
            <a:endParaRPr lang="es-ES" sz="1400" dirty="0"/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99974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82762"/>
            <a:ext cx="7344816" cy="4953203"/>
          </a:xfrm>
          <a:prstGeom prst="rect">
            <a:avLst/>
          </a:prstGeom>
        </p:spPr>
      </p:pic>
      <p:sp>
        <p:nvSpPr>
          <p:cNvPr id="3" name="3 Título"/>
          <p:cNvSpPr txBox="1">
            <a:spLocks/>
          </p:cNvSpPr>
          <p:nvPr/>
        </p:nvSpPr>
        <p:spPr>
          <a:xfrm>
            <a:off x="179512" y="548680"/>
            <a:ext cx="7344816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rPr>
              <a:t>Declaración de producción de GN 2017</a:t>
            </a:r>
          </a:p>
        </p:txBody>
      </p:sp>
    </p:spTree>
    <p:extLst>
      <p:ext uri="{BB962C8B-B14F-4D97-AF65-F5344CB8AC3E}">
        <p14:creationId xmlns:p14="http://schemas.microsoft.com/office/powerpoint/2010/main" val="1945714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756221" y="1052736"/>
            <a:ext cx="7992243" cy="503634"/>
          </a:xfrm>
        </p:spPr>
        <p:txBody>
          <a:bodyPr/>
          <a:lstStyle/>
          <a:p>
            <a:r>
              <a:rPr lang="es-CO" sz="1800" dirty="0"/>
              <a:t>Escenario Medio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7272808" cy="634082"/>
          </a:xfrm>
        </p:spPr>
        <p:txBody>
          <a:bodyPr/>
          <a:lstStyle/>
          <a:p>
            <a:r>
              <a:rPr lang="es-CO" dirty="0"/>
              <a:t>PROYECCIÓN DE DEMANDA DE GAS NATURAL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15" y="1437096"/>
            <a:ext cx="6400313" cy="4500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3528" y="5949280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Fuente: UPME – Agentes. 2017</a:t>
            </a:r>
          </a:p>
        </p:txBody>
      </p:sp>
    </p:spTree>
    <p:extLst>
      <p:ext uri="{BB962C8B-B14F-4D97-AF65-F5344CB8AC3E}">
        <p14:creationId xmlns:p14="http://schemas.microsoft.com/office/powerpoint/2010/main" val="3312821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>
            <a:grpSpLocks noChangeAspect="1"/>
          </p:cNvGrpSpPr>
          <p:nvPr/>
        </p:nvGrpSpPr>
        <p:grpSpPr>
          <a:xfrm>
            <a:off x="107504" y="1340768"/>
            <a:ext cx="6696770" cy="4680000"/>
            <a:chOff x="857600" y="836712"/>
            <a:chExt cx="7572508" cy="532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600" y="836712"/>
              <a:ext cx="7572508" cy="5328000"/>
            </a:xfrm>
            <a:prstGeom prst="rect">
              <a:avLst/>
            </a:prstGeom>
          </p:spPr>
        </p:pic>
        <p:cxnSp>
          <p:nvCxnSpPr>
            <p:cNvPr id="4" name="Conector recto 3"/>
            <p:cNvCxnSpPr/>
            <p:nvPr/>
          </p:nvCxnSpPr>
          <p:spPr>
            <a:xfrm>
              <a:off x="6231617" y="1902430"/>
              <a:ext cx="0" cy="302393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8"/>
            <p:cNvSpPr/>
            <p:nvPr/>
          </p:nvSpPr>
          <p:spPr>
            <a:xfrm>
              <a:off x="5339544" y="1076848"/>
              <a:ext cx="2894351" cy="576064"/>
            </a:xfrm>
            <a:prstGeom prst="rect">
              <a:avLst/>
            </a:prstGeom>
            <a:noFill/>
            <a:ln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Esc. Medio Demanda  Enero 2024</a:t>
              </a:r>
            </a:p>
          </p:txBody>
        </p:sp>
      </p:grp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Balance de gas natural</a:t>
            </a:r>
            <a:endParaRPr lang="es-ES" sz="1600" b="0" dirty="0">
              <a:solidFill>
                <a:schemeClr val="tx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/>
          </p:nvPr>
        </p:nvSpPr>
        <p:spPr>
          <a:xfrm>
            <a:off x="6804274" y="1484784"/>
            <a:ext cx="2232222" cy="3600400"/>
          </a:xfrm>
        </p:spPr>
        <p:txBody>
          <a:bodyPr/>
          <a:lstStyle/>
          <a:p>
            <a:r>
              <a:rPr lang="es-ES" sz="1400" dirty="0"/>
              <a:t>Esc. medio de demanda (áreas)</a:t>
            </a:r>
          </a:p>
          <a:p>
            <a:pPr marL="0" indent="0">
              <a:buNone/>
            </a:pPr>
            <a:endParaRPr lang="es-ES" sz="1400" dirty="0"/>
          </a:p>
          <a:p>
            <a:r>
              <a:rPr lang="es-ES" sz="1400" dirty="0"/>
              <a:t>Esc. alto de oferta (PP+CIDV)</a:t>
            </a:r>
          </a:p>
          <a:p>
            <a:r>
              <a:rPr lang="es-ES" sz="1400" dirty="0"/>
              <a:t>Esc. medio de oferta (PP)</a:t>
            </a:r>
          </a:p>
          <a:p>
            <a:r>
              <a:rPr lang="es-ES" sz="1400" dirty="0"/>
              <a:t>Esc. bajo de oferta (90% PP)</a:t>
            </a:r>
          </a:p>
          <a:p>
            <a:endParaRPr lang="es-ES" sz="1400" dirty="0"/>
          </a:p>
          <a:p>
            <a:endParaRPr lang="es-ES" sz="1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67544" y="5975702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Fuente: UPME - MME. 2017. Cálculos: UPME</a:t>
            </a:r>
          </a:p>
        </p:txBody>
      </p:sp>
    </p:spTree>
    <p:extLst>
      <p:ext uri="{BB962C8B-B14F-4D97-AF65-F5344CB8AC3E}">
        <p14:creationId xmlns:p14="http://schemas.microsoft.com/office/powerpoint/2010/main" val="1596817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17312"/>
            <a:ext cx="7163180" cy="5040000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5726314" y="1024370"/>
            <a:ext cx="2376264" cy="792088"/>
          </a:xfrm>
          <a:prstGeom prst="wedgeEllipseCallout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Offshore Nacional?</a:t>
            </a:r>
          </a:p>
          <a:p>
            <a:pPr algn="ctr"/>
            <a:r>
              <a:rPr lang="es-E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II Regasificación?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Balance de gas natural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67544" y="5975702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Fuente: UPME - MME. 2017. Cálculos: UPME</a:t>
            </a:r>
          </a:p>
        </p:txBody>
      </p:sp>
    </p:spTree>
    <p:extLst>
      <p:ext uri="{BB962C8B-B14F-4D97-AF65-F5344CB8AC3E}">
        <p14:creationId xmlns:p14="http://schemas.microsoft.com/office/powerpoint/2010/main" val="1914292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5688632" cy="634082"/>
          </a:xfrm>
        </p:spPr>
        <p:txBody>
          <a:bodyPr/>
          <a:lstStyle/>
          <a:p>
            <a:r>
              <a:rPr lang="es-ES" dirty="0"/>
              <a:t>Balance de gas natural sin SPEC - GT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67544" y="5975702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Fuente: UPME - MME. 2017. Cálculos: UPME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093768"/>
            <a:ext cx="6912333" cy="4860000"/>
          </a:xfrm>
          <a:prstGeom prst="rect">
            <a:avLst/>
          </a:prstGeom>
        </p:spPr>
      </p:pic>
      <p:sp>
        <p:nvSpPr>
          <p:cNvPr id="8" name="Marcador de texto 14"/>
          <p:cNvSpPr>
            <a:spLocks noGrp="1"/>
          </p:cNvSpPr>
          <p:nvPr>
            <p:ph type="body" sz="quarter" idx="11"/>
          </p:nvPr>
        </p:nvSpPr>
        <p:spPr>
          <a:xfrm>
            <a:off x="6732240" y="1700808"/>
            <a:ext cx="2411760" cy="3600400"/>
          </a:xfrm>
        </p:spPr>
        <p:txBody>
          <a:bodyPr/>
          <a:lstStyle/>
          <a:p>
            <a:r>
              <a:rPr lang="es-ES" sz="1400" dirty="0"/>
              <a:t>Demanda Eléctrica sin GN para despachos de Grupo Térmico.</a:t>
            </a:r>
          </a:p>
          <a:p>
            <a:endParaRPr lang="es-ES" sz="1400" dirty="0"/>
          </a:p>
          <a:p>
            <a:r>
              <a:rPr lang="es-ES" sz="1400" dirty="0"/>
              <a:t>Esc. Oferta GN excluye 350 GBTUD – GT.</a:t>
            </a:r>
          </a:p>
          <a:p>
            <a:pPr marL="0" indent="0">
              <a:buNone/>
            </a:pPr>
            <a:endParaRPr lang="es-ES" sz="1400" dirty="0"/>
          </a:p>
          <a:p>
            <a:r>
              <a:rPr lang="es-ES" sz="1400" dirty="0"/>
              <a:t>Desbalance estructural (Ultimo trimestre 2022)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521387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468313" y="2636913"/>
            <a:ext cx="8208143" cy="1224135"/>
          </a:xfrm>
        </p:spPr>
        <p:txBody>
          <a:bodyPr/>
          <a:lstStyle/>
          <a:p>
            <a:endParaRPr lang="es-CO" dirty="0"/>
          </a:p>
          <a:p>
            <a:endParaRPr lang="es-CO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611560" y="2780928"/>
            <a:ext cx="8207375" cy="1080120"/>
          </a:xfrm>
        </p:spPr>
        <p:txBody>
          <a:bodyPr/>
          <a:lstStyle/>
          <a:p>
            <a:r>
              <a:rPr lang="es-CO" sz="2800" b="1" dirty="0"/>
              <a:t>AVANCES EN EL DESARROLLO DE LA INFRAESTRUCTURA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9676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468313" y="2636913"/>
            <a:ext cx="8208143" cy="1224135"/>
          </a:xfrm>
        </p:spPr>
        <p:txBody>
          <a:bodyPr/>
          <a:lstStyle/>
          <a:p>
            <a:endParaRPr lang="es-CO" dirty="0"/>
          </a:p>
          <a:p>
            <a:endParaRPr lang="es-CO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611560" y="2780928"/>
            <a:ext cx="8207375" cy="1080120"/>
          </a:xfrm>
        </p:spPr>
        <p:txBody>
          <a:bodyPr/>
          <a:lstStyle/>
          <a:p>
            <a:r>
              <a:rPr lang="es-CO" sz="2800" b="1" dirty="0"/>
              <a:t>ACTUALIDAD DE LOS ANÁLISIS DE OFERTA Y DEMANDA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5296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  <a:p>
            <a:endParaRPr lang="es-C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4852" y="620688"/>
            <a:ext cx="8301604" cy="634082"/>
          </a:xfrm>
        </p:spPr>
        <p:txBody>
          <a:bodyPr/>
          <a:lstStyle/>
          <a:p>
            <a:r>
              <a:rPr lang="es-ES" dirty="0"/>
              <a:t>Cronograma Procesos de Selección (Convocatorias) de gas natural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25847" y="5650331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+mj-lt"/>
              </a:rPr>
              <a:t>Fuente: UPME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1060105" y="3502838"/>
            <a:ext cx="7256311" cy="7156"/>
          </a:xfrm>
          <a:prstGeom prst="line">
            <a:avLst/>
          </a:prstGeom>
          <a:noFill/>
          <a:ln w="76200" cap="flat" cmpd="sng" algn="ctr">
            <a:solidFill>
              <a:srgbClr val="00335E"/>
            </a:solidFill>
            <a:prstDash val="solid"/>
            <a:miter lim="800000"/>
          </a:ln>
          <a:effectLst/>
        </p:spPr>
      </p:cxnSp>
      <p:sp>
        <p:nvSpPr>
          <p:cNvPr id="9" name="Conector fuera de página 8"/>
          <p:cNvSpPr/>
          <p:nvPr/>
        </p:nvSpPr>
        <p:spPr>
          <a:xfrm>
            <a:off x="7711088" y="1853209"/>
            <a:ext cx="1008000" cy="1008000"/>
          </a:xfrm>
          <a:prstGeom prst="flowChartOffpageConnector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133335" y="1912550"/>
            <a:ext cx="0" cy="1841087"/>
          </a:xfrm>
          <a:prstGeom prst="line">
            <a:avLst/>
          </a:prstGeom>
          <a:noFill/>
          <a:ln w="38100" cap="flat" cmpd="sng" algn="ctr">
            <a:solidFill>
              <a:srgbClr val="C6B100"/>
            </a:solidFill>
            <a:prstDash val="solid"/>
            <a:miter lim="800000"/>
          </a:ln>
          <a:effectLst/>
        </p:spPr>
      </p:cxnSp>
      <p:sp>
        <p:nvSpPr>
          <p:cNvPr id="11" name="Conector fuera de página 10"/>
          <p:cNvSpPr/>
          <p:nvPr/>
        </p:nvSpPr>
        <p:spPr>
          <a:xfrm>
            <a:off x="629391" y="1844824"/>
            <a:ext cx="1008000" cy="1008000"/>
          </a:xfrm>
          <a:prstGeom prst="flowChartOffpageConnector">
            <a:avLst/>
          </a:prstGeom>
          <a:solidFill>
            <a:srgbClr val="C6B1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H="1" flipV="1">
            <a:off x="8215088" y="2861209"/>
            <a:ext cx="1" cy="741598"/>
          </a:xfrm>
          <a:prstGeom prst="line">
            <a:avLst/>
          </a:prstGeom>
          <a:noFill/>
          <a:ln w="38100" cap="flat" cmpd="sng" algn="ctr">
            <a:solidFill>
              <a:srgbClr val="548235"/>
            </a:solidFill>
            <a:prstDash val="solid"/>
            <a:miter lim="800000"/>
          </a:ln>
          <a:effectLst/>
        </p:spPr>
      </p:cxnSp>
      <p:cxnSp>
        <p:nvCxnSpPr>
          <p:cNvPr id="13" name="Conector recto 12"/>
          <p:cNvCxnSpPr/>
          <p:nvPr/>
        </p:nvCxnSpPr>
        <p:spPr>
          <a:xfrm flipH="1" flipV="1">
            <a:off x="6405454" y="3360340"/>
            <a:ext cx="56" cy="1810120"/>
          </a:xfrm>
          <a:prstGeom prst="line">
            <a:avLst/>
          </a:prstGeom>
          <a:noFill/>
          <a:ln w="38100" cap="flat" cmpd="sng" algn="ctr">
            <a:solidFill>
              <a:srgbClr val="C6B100"/>
            </a:solidFill>
            <a:prstDash val="solid"/>
            <a:miter lim="800000"/>
          </a:ln>
          <a:effectLst/>
        </p:spPr>
      </p:cxnSp>
      <p:cxnSp>
        <p:nvCxnSpPr>
          <p:cNvPr id="14" name="Conector recto 13"/>
          <p:cNvCxnSpPr/>
          <p:nvPr/>
        </p:nvCxnSpPr>
        <p:spPr>
          <a:xfrm flipV="1">
            <a:off x="4597892" y="1921767"/>
            <a:ext cx="7409" cy="1681040"/>
          </a:xfrm>
          <a:prstGeom prst="line">
            <a:avLst/>
          </a:prstGeom>
          <a:noFill/>
          <a:ln w="38100" cap="flat" cmpd="sng" algn="ctr">
            <a:solidFill>
              <a:srgbClr val="00335E"/>
            </a:solidFill>
            <a:prstDash val="solid"/>
            <a:miter lim="800000"/>
          </a:ln>
          <a:effectLst/>
        </p:spPr>
      </p:cxnSp>
      <p:cxnSp>
        <p:nvCxnSpPr>
          <p:cNvPr id="15" name="Conector recto 14"/>
          <p:cNvCxnSpPr/>
          <p:nvPr/>
        </p:nvCxnSpPr>
        <p:spPr>
          <a:xfrm flipH="1" flipV="1">
            <a:off x="2925926" y="3360340"/>
            <a:ext cx="8595" cy="1810121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16" name="Conector 15"/>
          <p:cNvSpPr/>
          <p:nvPr/>
        </p:nvSpPr>
        <p:spPr>
          <a:xfrm>
            <a:off x="858153" y="3256045"/>
            <a:ext cx="504056" cy="504056"/>
          </a:xfrm>
          <a:prstGeom prst="flowChartConnector">
            <a:avLst/>
          </a:prstGeom>
          <a:solidFill>
            <a:srgbClr val="C6B1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onector 16"/>
          <p:cNvSpPr/>
          <p:nvPr/>
        </p:nvSpPr>
        <p:spPr>
          <a:xfrm>
            <a:off x="2682493" y="3256045"/>
            <a:ext cx="504056" cy="504056"/>
          </a:xfrm>
          <a:prstGeom prst="flowChartConnector">
            <a:avLst/>
          </a:prstGeom>
          <a:solidFill>
            <a:srgbClr val="70AD47">
              <a:lumMod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Conector 17"/>
          <p:cNvSpPr/>
          <p:nvPr/>
        </p:nvSpPr>
        <p:spPr>
          <a:xfrm>
            <a:off x="4353217" y="3258685"/>
            <a:ext cx="504056" cy="504056"/>
          </a:xfrm>
          <a:prstGeom prst="flowChartConnector">
            <a:avLst/>
          </a:prstGeom>
          <a:solidFill>
            <a:srgbClr val="00335E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Conector 18"/>
          <p:cNvSpPr/>
          <p:nvPr/>
        </p:nvSpPr>
        <p:spPr>
          <a:xfrm>
            <a:off x="6160779" y="3256045"/>
            <a:ext cx="504056" cy="504056"/>
          </a:xfrm>
          <a:prstGeom prst="flowChartConnector">
            <a:avLst/>
          </a:prstGeom>
          <a:solidFill>
            <a:srgbClr val="C6B1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Conector 19"/>
          <p:cNvSpPr/>
          <p:nvPr/>
        </p:nvSpPr>
        <p:spPr>
          <a:xfrm>
            <a:off x="7977061" y="3256045"/>
            <a:ext cx="504056" cy="504056"/>
          </a:xfrm>
          <a:prstGeom prst="flowChartConnector">
            <a:avLst/>
          </a:prstGeom>
          <a:solidFill>
            <a:srgbClr val="548235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" name="Conector fuera de página 20"/>
          <p:cNvSpPr/>
          <p:nvPr/>
        </p:nvSpPr>
        <p:spPr>
          <a:xfrm rot="10800000">
            <a:off x="2430521" y="4301593"/>
            <a:ext cx="1008000" cy="1008000"/>
          </a:xfrm>
          <a:prstGeom prst="flowChartOffpageConnector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2" name="Conector fuera de página 21"/>
          <p:cNvSpPr/>
          <p:nvPr/>
        </p:nvSpPr>
        <p:spPr>
          <a:xfrm rot="10800000">
            <a:off x="5876950" y="4301593"/>
            <a:ext cx="1008000" cy="1008000"/>
          </a:xfrm>
          <a:prstGeom prst="flowChartOffpageConnector">
            <a:avLst/>
          </a:prstGeom>
          <a:solidFill>
            <a:srgbClr val="C6B1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7504" y="3788346"/>
            <a:ext cx="197991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C6B1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FEBRERO – ABRIL 2017</a:t>
            </a:r>
            <a:endParaRPr lang="es-ES" sz="1400" b="1" dirty="0">
              <a:solidFill>
                <a:srgbClr val="C6B1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Sondeo de mercado  Ajustes presupuestales y Vigencias futuras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996902" y="2472146"/>
            <a:ext cx="1855018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C6B1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ABRIL - AGOSTO 2017</a:t>
            </a:r>
            <a:endParaRPr lang="es-ES" sz="1400" b="1" dirty="0">
              <a:solidFill>
                <a:srgbClr val="C6B1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Etapa pre-contractual Estructuración DSI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554648" y="2664787"/>
            <a:ext cx="1827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C6B1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Primer trimestre 2018</a:t>
            </a:r>
            <a:endParaRPr lang="es-ES" sz="1400" b="1" dirty="0">
              <a:solidFill>
                <a:srgbClr val="C6B1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Apertura convocatoria</a:t>
            </a:r>
          </a:p>
        </p:txBody>
      </p:sp>
      <p:pic>
        <p:nvPicPr>
          <p:cNvPr id="26" name="Imagen 25"/>
          <p:cNvPicPr preferRelativeResize="0">
            <a:picLocks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89" y="4558499"/>
            <a:ext cx="648000" cy="648000"/>
          </a:xfrm>
          <a:prstGeom prst="rect">
            <a:avLst/>
          </a:prstGeom>
          <a:effectLst/>
        </p:spPr>
      </p:pic>
      <p:sp>
        <p:nvSpPr>
          <p:cNvPr id="27" name="CuadroTexto 26"/>
          <p:cNvSpPr txBox="1"/>
          <p:nvPr/>
        </p:nvSpPr>
        <p:spPr>
          <a:xfrm>
            <a:off x="3658969" y="3845416"/>
            <a:ext cx="2235059" cy="738664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C6B1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Agosto - Diciembre 2017</a:t>
            </a:r>
          </a:p>
          <a:p>
            <a:pPr algn="ctr"/>
            <a:r>
              <a:rPr lang="es-ES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Estructuración DSI</a:t>
            </a:r>
          </a:p>
          <a:p>
            <a:pPr algn="ctr"/>
            <a:endParaRPr lang="es-ES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224915" y="3818557"/>
            <a:ext cx="1936373" cy="52322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C6B1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Junio - Julio 2018</a:t>
            </a:r>
          </a:p>
          <a:p>
            <a:pPr algn="ctr"/>
            <a:r>
              <a:rPr lang="es-ES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Selección Inversionista</a:t>
            </a:r>
          </a:p>
        </p:txBody>
      </p:sp>
      <p:sp>
        <p:nvSpPr>
          <p:cNvPr id="29" name="Conector fuera de página 28"/>
          <p:cNvSpPr/>
          <p:nvPr/>
        </p:nvSpPr>
        <p:spPr>
          <a:xfrm>
            <a:off x="4101301" y="1853321"/>
            <a:ext cx="1008000" cy="1008000"/>
          </a:xfrm>
          <a:prstGeom prst="flowChartOffpageConnector">
            <a:avLst/>
          </a:prstGeom>
          <a:solidFill>
            <a:srgbClr val="00335E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444" y1="41333" x2="48444" y2="41333"/>
                        <a14:foregroundMark x1="48000" y1="60444" x2="48000" y2="60444"/>
                        <a14:foregroundMark x1="48444" y1="68889" x2="48444" y2="68889"/>
                        <a14:foregroundMark x1="47556" y1="82222" x2="47556" y2="82222"/>
                        <a14:foregroundMark x1="36889" y1="80000" x2="36889" y2="80000"/>
                        <a14:foregroundMark x1="38222" y1="58667" x2="38222" y2="58667"/>
                        <a14:foregroundMark x1="38222" y1="67111" x2="38222" y2="67111"/>
                        <a14:foregroundMark x1="40000" y1="42222" x2="40000" y2="42222"/>
                        <a14:foregroundMark x1="28444" y1="36889" x2="28444" y2="36889"/>
                        <a14:foregroundMark x1="32444" y1="53333" x2="32444" y2="53333"/>
                        <a14:foregroundMark x1="29778" y1="64889" x2="29778" y2="64889"/>
                        <a14:foregroundMark x1="29778" y1="73333" x2="29778" y2="73333"/>
                        <a14:foregroundMark x1="19111" y1="58222" x2="19111" y2="58222"/>
                        <a14:foregroundMark x1="20000" y1="46667" x2="20000" y2="46667"/>
                        <a14:foregroundMark x1="20889" y1="32444" x2="20889" y2="32444"/>
                        <a14:foregroundMark x1="24889" y1="22667" x2="24889" y2="22667"/>
                        <a14:foregroundMark x1="54667" y1="44889" x2="54667" y2="44889"/>
                        <a14:foregroundMark x1="64000" y1="41778" x2="64000" y2="41778"/>
                        <a14:foregroundMark x1="73778" y1="36444" x2="73778" y2="36444"/>
                        <a14:foregroundMark x1="80444" y1="33333" x2="80444" y2="33333"/>
                        <a14:foregroundMark x1="80000" y1="48000" x2="80000" y2="48000"/>
                        <a14:foregroundMark x1="80000" y1="56444" x2="80000" y2="56444"/>
                        <a14:foregroundMark x1="72444" y1="77778" x2="72444" y2="77778"/>
                        <a14:foregroundMark x1="74667" y1="61778" x2="74667" y2="61778"/>
                        <a14:foregroundMark x1="72000" y1="49333" x2="72000" y2="49333"/>
                        <a14:foregroundMark x1="63556" y1="54667" x2="63556" y2="54667"/>
                        <a14:foregroundMark x1="65333" y1="65778" x2="65333" y2="65778"/>
                        <a14:foregroundMark x1="65778" y1="75556" x2="65778" y2="75556"/>
                        <a14:foregroundMark x1="56889" y1="80444" x2="56889" y2="80444"/>
                        <a14:foregroundMark x1="56000" y1="72000" x2="56000" y2="72000"/>
                        <a14:foregroundMark x1="56000" y1="59556" x2="56000" y2="59556"/>
                        <a14:foregroundMark x1="49778" y1="24889" x2="49778" y2="24889"/>
                        <a14:foregroundMark x1="51111" y1="16000" x2="51111" y2="16000"/>
                        <a14:foregroundMark x1="40000" y1="12000" x2="40000" y2="12000"/>
                        <a14:foregroundMark x1="37778" y1="22222" x2="37778" y2="22222"/>
                        <a14:foregroundMark x1="32889" y1="17778" x2="32889" y2="17778"/>
                        <a14:foregroundMark x1="32889" y1="9778" x2="32889" y2="9778"/>
                        <a14:foregroundMark x1="60889" y1="15556" x2="60889" y2="15556"/>
                        <a14:foregroundMark x1="61333" y1="21778" x2="61333" y2="21778"/>
                        <a14:foregroundMark x1="69778" y1="20000" x2="69778" y2="20000"/>
                        <a14:foregroundMark x1="67556" y1="15111" x2="67556" y2="15111"/>
                        <a14:foregroundMark x1="57778" y1="7556" x2="57778" y2="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245" y="2000936"/>
            <a:ext cx="648000" cy="648000"/>
          </a:xfrm>
          <a:prstGeom prst="rect">
            <a:avLst/>
          </a:prstGeom>
          <a:effectLst/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86" y="4599890"/>
            <a:ext cx="570570" cy="57057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47" y="1913143"/>
            <a:ext cx="689007" cy="845879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7" y="2015880"/>
            <a:ext cx="575069" cy="57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21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91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560840" cy="634082"/>
          </a:xfrm>
        </p:spPr>
        <p:txBody>
          <a:bodyPr/>
          <a:lstStyle/>
          <a:p>
            <a:r>
              <a:rPr lang="es-ES" dirty="0"/>
              <a:t>OFERTA - Declaración de producción 2017 -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99592" y="981150"/>
            <a:ext cx="4762227" cy="503634"/>
          </a:xfrm>
        </p:spPr>
        <p:txBody>
          <a:bodyPr/>
          <a:lstStyle/>
          <a:p>
            <a:r>
              <a:rPr lang="es-ES" sz="1800" dirty="0"/>
              <a:t>Resolución MME 31385 de junio 7 de 2017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899592" y="1484784"/>
            <a:ext cx="7078069" cy="4688230"/>
            <a:chOff x="35496" y="1477074"/>
            <a:chExt cx="7078069" cy="468823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96" y="1477074"/>
              <a:ext cx="7078069" cy="4688230"/>
            </a:xfrm>
            <a:prstGeom prst="rect">
              <a:avLst/>
            </a:prstGeom>
          </p:spPr>
        </p:pic>
        <p:grpSp>
          <p:nvGrpSpPr>
            <p:cNvPr id="22" name="Grupo 21"/>
            <p:cNvGrpSpPr/>
            <p:nvPr/>
          </p:nvGrpSpPr>
          <p:grpSpPr>
            <a:xfrm>
              <a:off x="1176232" y="1762105"/>
              <a:ext cx="5916048" cy="3611111"/>
              <a:chOff x="1176232" y="1762105"/>
              <a:chExt cx="5916048" cy="3611111"/>
            </a:xfrm>
          </p:grpSpPr>
          <p:cxnSp>
            <p:nvCxnSpPr>
              <p:cNvPr id="8" name="Conector recto 7"/>
              <p:cNvCxnSpPr/>
              <p:nvPr/>
            </p:nvCxnSpPr>
            <p:spPr>
              <a:xfrm>
                <a:off x="1547664" y="2348880"/>
                <a:ext cx="0" cy="302433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cto 8"/>
              <p:cNvCxnSpPr/>
              <p:nvPr/>
            </p:nvCxnSpPr>
            <p:spPr>
              <a:xfrm>
                <a:off x="1907704" y="1988840"/>
                <a:ext cx="0" cy="43204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Decisión 10"/>
              <p:cNvSpPr/>
              <p:nvPr/>
            </p:nvSpPr>
            <p:spPr>
              <a:xfrm>
                <a:off x="1463040" y="3717032"/>
                <a:ext cx="144016" cy="72008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" name="Rectángulo 11"/>
              <p:cNvSpPr/>
              <p:nvPr/>
            </p:nvSpPr>
            <p:spPr>
              <a:xfrm>
                <a:off x="1176232" y="3717032"/>
                <a:ext cx="2088232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Potencial de producción</a:t>
                </a:r>
              </a:p>
            </p:txBody>
          </p:sp>
          <p:sp>
            <p:nvSpPr>
              <p:cNvPr id="13" name="Rectángulo 12"/>
              <p:cNvSpPr/>
              <p:nvPr/>
            </p:nvSpPr>
            <p:spPr>
              <a:xfrm>
                <a:off x="1691680" y="1988840"/>
                <a:ext cx="2759184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Cantidad importada disponible para la venta</a:t>
                </a:r>
              </a:p>
            </p:txBody>
          </p:sp>
          <p:sp>
            <p:nvSpPr>
              <p:cNvPr id="14" name="Decisión 13"/>
              <p:cNvSpPr/>
              <p:nvPr/>
            </p:nvSpPr>
            <p:spPr>
              <a:xfrm>
                <a:off x="1835696" y="2168860"/>
                <a:ext cx="144016" cy="72008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1607056" y="2672916"/>
                <a:ext cx="2759184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SPEC</a:t>
                </a:r>
              </a:p>
            </p:txBody>
          </p:sp>
          <p:sp>
            <p:nvSpPr>
              <p:cNvPr id="16" name="Abrir llave 15"/>
              <p:cNvSpPr/>
              <p:nvPr/>
            </p:nvSpPr>
            <p:spPr>
              <a:xfrm>
                <a:off x="4222603" y="1762105"/>
                <a:ext cx="72008" cy="877664"/>
              </a:xfrm>
              <a:prstGeom prst="leftBrac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4333096" y="1917254"/>
                <a:ext cx="2759184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Spec</a:t>
                </a:r>
                <a:endParaRPr lang="es-E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ES" sz="1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Petromil</a:t>
                </a:r>
                <a:endParaRPr lang="es-E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ES" sz="1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Ecopetrol</a:t>
                </a:r>
              </a:p>
            </p:txBody>
          </p:sp>
          <p:cxnSp>
            <p:nvCxnSpPr>
              <p:cNvPr id="18" name="Conector recto 17"/>
              <p:cNvCxnSpPr/>
              <p:nvPr/>
            </p:nvCxnSpPr>
            <p:spPr>
              <a:xfrm>
                <a:off x="3779912" y="3429000"/>
                <a:ext cx="0" cy="19442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Decisión 19"/>
              <p:cNvSpPr/>
              <p:nvPr/>
            </p:nvSpPr>
            <p:spPr>
              <a:xfrm>
                <a:off x="3707904" y="4221088"/>
                <a:ext cx="144016" cy="72008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Rectángulo 20"/>
              <p:cNvSpPr/>
              <p:nvPr/>
            </p:nvSpPr>
            <p:spPr>
              <a:xfrm>
                <a:off x="3347864" y="4005064"/>
                <a:ext cx="2759184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Producción Nacional</a:t>
                </a:r>
              </a:p>
            </p:txBody>
          </p:sp>
        </p:grpSp>
      </p:grpSp>
      <p:sp>
        <p:nvSpPr>
          <p:cNvPr id="25" name="Rectángulo 24"/>
          <p:cNvSpPr/>
          <p:nvPr/>
        </p:nvSpPr>
        <p:spPr>
          <a:xfrm>
            <a:off x="1690518" y="1412776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1.857 GBTUD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 2017</a:t>
            </a:r>
          </a:p>
        </p:txBody>
      </p:sp>
    </p:spTree>
    <p:extLst>
      <p:ext uri="{BB962C8B-B14F-4D97-AF65-F5344CB8AC3E}">
        <p14:creationId xmlns:p14="http://schemas.microsoft.com/office/powerpoint/2010/main" val="277395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64896" cy="634082"/>
          </a:xfrm>
        </p:spPr>
        <p:txBody>
          <a:bodyPr/>
          <a:lstStyle/>
          <a:p>
            <a:r>
              <a:rPr lang="es-ES" dirty="0"/>
              <a:t>Oferta - Declaración de producción 2017 por cuenca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67544" y="5975702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Fuente: MME. 2017. Cálculos: UPME</a:t>
            </a:r>
          </a:p>
        </p:txBody>
      </p:sp>
      <p:sp>
        <p:nvSpPr>
          <p:cNvPr id="8" name="Marcador de texto 14"/>
          <p:cNvSpPr>
            <a:spLocks noGrp="1"/>
          </p:cNvSpPr>
          <p:nvPr>
            <p:ph type="body" sz="quarter" idx="11"/>
          </p:nvPr>
        </p:nvSpPr>
        <p:spPr>
          <a:xfrm>
            <a:off x="6804248" y="1484784"/>
            <a:ext cx="2339752" cy="3600400"/>
          </a:xfrm>
        </p:spPr>
        <p:txBody>
          <a:bodyPr/>
          <a:lstStyle/>
          <a:p>
            <a:pPr marL="0" indent="0">
              <a:buNone/>
            </a:pPr>
            <a:r>
              <a:rPr lang="es-ES" sz="1400" dirty="0"/>
              <a:t>Principales aportes:</a:t>
            </a:r>
          </a:p>
          <a:p>
            <a:pPr marL="0" indent="0">
              <a:buNone/>
            </a:pPr>
            <a:endParaRPr lang="es-ES" sz="1400" dirty="0"/>
          </a:p>
          <a:p>
            <a:r>
              <a:rPr lang="es-ES" sz="1400" dirty="0"/>
              <a:t>VIM</a:t>
            </a:r>
          </a:p>
          <a:p>
            <a:r>
              <a:rPr lang="es-ES" sz="1400" dirty="0"/>
              <a:t>Guajira</a:t>
            </a:r>
          </a:p>
          <a:p>
            <a:r>
              <a:rPr lang="es-ES" sz="1400" dirty="0"/>
              <a:t>Llanos Orientales</a:t>
            </a:r>
          </a:p>
          <a:p>
            <a:pPr marL="0" indent="0">
              <a:buNone/>
            </a:pPr>
            <a:endParaRPr lang="es-ES" sz="1400" dirty="0"/>
          </a:p>
          <a:p>
            <a:pPr marL="0" indent="0" algn="ctr">
              <a:buNone/>
            </a:pPr>
            <a:r>
              <a:rPr lang="es-ES" sz="1400" dirty="0"/>
              <a:t>Cuenca Llanos Orientales fuerte declinación a partir de abril de 2024</a:t>
            </a:r>
          </a:p>
          <a:p>
            <a:pPr marL="0" indent="0" algn="ctr">
              <a:buNone/>
            </a:pPr>
            <a:endParaRPr lang="es-ES" sz="1050" dirty="0"/>
          </a:p>
          <a:p>
            <a:pPr marL="0" indent="0" algn="ctr">
              <a:buNone/>
            </a:pPr>
            <a:r>
              <a:rPr lang="es-ES" sz="1400" dirty="0" err="1"/>
              <a:t>Cupiagua</a:t>
            </a:r>
            <a:r>
              <a:rPr lang="es-ES" sz="1400" dirty="0"/>
              <a:t> - Abril 2024</a:t>
            </a:r>
          </a:p>
          <a:p>
            <a:pPr marL="0" indent="0" algn="ctr">
              <a:buNone/>
            </a:pPr>
            <a:r>
              <a:rPr lang="es-ES" sz="1400" dirty="0" err="1"/>
              <a:t>Cusiana</a:t>
            </a:r>
            <a:r>
              <a:rPr lang="es-ES" sz="1400" dirty="0"/>
              <a:t> - Enero 2025</a:t>
            </a:r>
          </a:p>
          <a:p>
            <a:endParaRPr lang="es-ES" sz="1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8272"/>
            <a:ext cx="6336704" cy="440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3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34256"/>
            <a:ext cx="6002090" cy="490066"/>
          </a:xfrm>
          <a:prstGeom prst="rect">
            <a:avLst/>
          </a:prstGeom>
        </p:spPr>
        <p:txBody>
          <a:bodyPr/>
          <a:lstStyle/>
          <a:p>
            <a:r>
              <a:rPr lang="es-CO" dirty="0"/>
              <a:t>Declaraciones de producción 2013-2017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206" y="1484784"/>
            <a:ext cx="6578154" cy="438340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67544" y="5975702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Fuente: MME – Concentra 2017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131840" y="1484784"/>
            <a:ext cx="252000" cy="351154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2238" y="620688"/>
            <a:ext cx="8208912" cy="634082"/>
          </a:xfrm>
        </p:spPr>
        <p:txBody>
          <a:bodyPr/>
          <a:lstStyle/>
          <a:p>
            <a:r>
              <a:rPr lang="es-CO" dirty="0"/>
              <a:t>Reservas GN 2016 Vs Declaración de producción 2017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50" y="1268760"/>
            <a:ext cx="7062050" cy="4500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7544" y="5803853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Fuente: ANH – MME. 2017. Cálculos: UPME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683568" y="4437112"/>
            <a:ext cx="7992888" cy="1440160"/>
          </a:xfrm>
        </p:spPr>
        <p:txBody>
          <a:bodyPr/>
          <a:lstStyle/>
          <a:p>
            <a:r>
              <a:rPr lang="es-ES" sz="1200" dirty="0"/>
              <a:t>En 2016 los usuarios residenciales aumentaron en un 6,27%, alcanzando los 8.468.701 conectados a la red. La demanda del sector residencial en 2016 creció al 1,98%</a:t>
            </a:r>
          </a:p>
          <a:p>
            <a:endParaRPr lang="es-ES" sz="1200" dirty="0"/>
          </a:p>
          <a:p>
            <a:r>
              <a:rPr lang="es-ES" sz="1200" dirty="0"/>
              <a:t>A 2031 se proyectan incrementos 2,84% promedio anual. Las regiones de mayor crecimiento son Noroeste y Suroeste, que verán una reducción en la brecha de consumo con la región Costa que en la actualidad es la segunda de mayor consumo</a:t>
            </a:r>
            <a:r>
              <a:rPr lang="es-ES" sz="1600" dirty="0"/>
              <a:t>.</a:t>
            </a:r>
            <a:endParaRPr lang="es-CO" sz="1600" dirty="0"/>
          </a:p>
          <a:p>
            <a:endParaRPr lang="es-CO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51520" y="821693"/>
            <a:ext cx="7848872" cy="634082"/>
          </a:xfrm>
        </p:spPr>
        <p:txBody>
          <a:bodyPr/>
          <a:lstStyle/>
          <a:p>
            <a:r>
              <a:rPr lang="es-CO" dirty="0"/>
              <a:t>DEMANDA RESIDENCIAL DE GAS NATURAL</a:t>
            </a: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420789072"/>
              </p:ext>
            </p:extLst>
          </p:nvPr>
        </p:nvGraphicFramePr>
        <p:xfrm>
          <a:off x="251520" y="1844824"/>
          <a:ext cx="37801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50295770"/>
              </p:ext>
            </p:extLst>
          </p:nvPr>
        </p:nvGraphicFramePr>
        <p:xfrm>
          <a:off x="4139952" y="1916832"/>
          <a:ext cx="4499903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741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683568" y="4437112"/>
            <a:ext cx="7992888" cy="1440160"/>
          </a:xfrm>
        </p:spPr>
        <p:txBody>
          <a:bodyPr/>
          <a:lstStyle/>
          <a:p>
            <a:r>
              <a:rPr lang="es-ES" sz="1200" dirty="0"/>
              <a:t>El sector terciario presentó un crecimiento de 5,84% en 2016. Al igual que en el sector residencial, el crecimiento estuvo impulsado por el aumento en el número de usuarios que se conectaron al sistema, pasando de 146.330 en 2015 a 154.508 en 2016.</a:t>
            </a:r>
          </a:p>
          <a:p>
            <a:r>
              <a:rPr lang="es-ES" sz="1200" dirty="0"/>
              <a:t>A 2031 se proyectan incrementos 4,7% promedio anual. En el sector terciario se espera que la región Centro se mantenga como la de mayor consumo. Se proyecta que las regiones de los </a:t>
            </a:r>
            <a:r>
              <a:rPr lang="es-ES" sz="1200" dirty="0" err="1"/>
              <a:t>santanderes</a:t>
            </a:r>
            <a:r>
              <a:rPr lang="es-ES" sz="1200" dirty="0"/>
              <a:t> (Noreste), Antioquia (Noroeste) y Valle del Cauca (Suroeste), aumenten por encima del 5% de acuerdo a su capacidad de aumentar el número de usuarios.</a:t>
            </a:r>
            <a:endParaRPr lang="es-CO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51520" y="821693"/>
            <a:ext cx="7848872" cy="634082"/>
          </a:xfrm>
        </p:spPr>
        <p:txBody>
          <a:bodyPr/>
          <a:lstStyle/>
          <a:p>
            <a:r>
              <a:rPr lang="es-CO" dirty="0"/>
              <a:t>DEMANDA TERCIARIO DE GAS NATURAL</a:t>
            </a:r>
          </a:p>
        </p:txBody>
      </p:sp>
      <p:graphicFrame>
        <p:nvGraphicFramePr>
          <p:cNvPr id="9" name="8 Gráfico"/>
          <p:cNvGraphicFramePr/>
          <p:nvPr>
            <p:extLst/>
          </p:nvPr>
        </p:nvGraphicFramePr>
        <p:xfrm>
          <a:off x="251520" y="1844824"/>
          <a:ext cx="37801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Gráfico"/>
          <p:cNvGraphicFramePr/>
          <p:nvPr>
            <p:extLst/>
          </p:nvPr>
        </p:nvGraphicFramePr>
        <p:xfrm>
          <a:off x="4139952" y="1916832"/>
          <a:ext cx="4499903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2659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>
          <a:xfrm>
            <a:off x="683568" y="4725144"/>
            <a:ext cx="7992888" cy="1080120"/>
          </a:xfrm>
        </p:spPr>
        <p:txBody>
          <a:bodyPr/>
          <a:lstStyle/>
          <a:p>
            <a:r>
              <a:rPr lang="es-ES" sz="1400" dirty="0"/>
              <a:t>Durante 2016, el sector transporte tuvo una caída significativa en su consumo de gas natural. Con respecto a 2015, la demanda del sector cayó un 11,07%. </a:t>
            </a:r>
          </a:p>
          <a:p>
            <a:r>
              <a:rPr lang="es-ES" sz="1400" dirty="0"/>
              <a:t>Para el horizonte de proyección la demanda se mantiene constante.</a:t>
            </a:r>
            <a:endParaRPr lang="es-CO" sz="14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7560840" cy="634082"/>
          </a:xfrm>
        </p:spPr>
        <p:txBody>
          <a:bodyPr/>
          <a:lstStyle/>
          <a:p>
            <a:r>
              <a:rPr lang="es-CO" dirty="0"/>
              <a:t>DEMANDA GAS NATURAL VEHICULAR</a:t>
            </a: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240139108"/>
              </p:ext>
            </p:extLst>
          </p:nvPr>
        </p:nvGraphicFramePr>
        <p:xfrm>
          <a:off x="179512" y="1628801"/>
          <a:ext cx="403244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082149427"/>
              </p:ext>
            </p:extLst>
          </p:nvPr>
        </p:nvGraphicFramePr>
        <p:xfrm>
          <a:off x="4427984" y="1628800"/>
          <a:ext cx="4283879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4123259"/>
      </p:ext>
    </p:extLst>
  </p:cSld>
  <p:clrMapOvr>
    <a:masterClrMapping/>
  </p:clrMapOvr>
</p:sld>
</file>

<file path=ppt/theme/theme1.xml><?xml version="1.0" encoding="utf-8"?>
<a:theme xmlns:a="http://schemas.openxmlformats.org/drawingml/2006/main" name="Diapositiva de títu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27227</TotalTime>
  <Words>838</Words>
  <Application>Microsoft Office PowerPoint</Application>
  <PresentationFormat>Presentación en pantalla (4:3)</PresentationFormat>
  <Paragraphs>118</Paragraphs>
  <Slides>21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Helvetica</vt:lpstr>
      <vt:lpstr>Diapositiva de título</vt:lpstr>
      <vt:lpstr>Diseño personalizado</vt:lpstr>
      <vt:lpstr>1_Diseño personalizado</vt:lpstr>
      <vt:lpstr>FUNDAMENTOS DEL PLAN DE ABASTECIMIENTO DEL GAS Y AVANCES PARA SU IMPLEMENTACIÓN</vt:lpstr>
      <vt:lpstr>Presentación de PowerPoint</vt:lpstr>
      <vt:lpstr>OFERTA - Declaración de producción 2017 - </vt:lpstr>
      <vt:lpstr>Oferta - Declaración de producción 2017 por cuenca</vt:lpstr>
      <vt:lpstr>Declaraciones de producción 2013-2017</vt:lpstr>
      <vt:lpstr>Reservas GN 2016 Vs Declaración de producción 2017</vt:lpstr>
      <vt:lpstr>DEMANDA RESIDENCIAL DE GAS NATURAL</vt:lpstr>
      <vt:lpstr>DEMANDA TERCIARIO DE GAS NATURAL</vt:lpstr>
      <vt:lpstr>DEMANDA GAS NATURAL VEHICULAR</vt:lpstr>
      <vt:lpstr>DEMANDA INDUSTRIAL DE GAS NATURAL</vt:lpstr>
      <vt:lpstr>DEMANDA PETROQUÍMICA DE GAS NATURAL</vt:lpstr>
      <vt:lpstr>DEMANDA ELECTRICA DE GAS NATURAL</vt:lpstr>
      <vt:lpstr>DEMANDA PETROLERA DE GAS NATURAL</vt:lpstr>
      <vt:lpstr>Presentación de PowerPoint</vt:lpstr>
      <vt:lpstr>PROYECCIÓN DE DEMANDA DE GAS NATURAL</vt:lpstr>
      <vt:lpstr>Balance de gas natural</vt:lpstr>
      <vt:lpstr>Balance de gas natural</vt:lpstr>
      <vt:lpstr>Balance de gas natural sin SPEC - GT</vt:lpstr>
      <vt:lpstr>Presentación de PowerPoint</vt:lpstr>
      <vt:lpstr>Cronograma Procesos de Selección (Convocatorias) de gas natural</vt:lpstr>
      <vt:lpstr>Presentación de PowerPoint</vt:lpstr>
    </vt:vector>
  </TitlesOfParts>
  <Company>UPME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odiglesias</dc:creator>
  <cp:lastModifiedBy>Alberto Olarte</cp:lastModifiedBy>
  <cp:revision>93</cp:revision>
  <dcterms:created xsi:type="dcterms:W3CDTF">2013-05-02T13:57:22Z</dcterms:created>
  <dcterms:modified xsi:type="dcterms:W3CDTF">2017-08-03T18:19:25Z</dcterms:modified>
</cp:coreProperties>
</file>