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75" r:id="rId5"/>
    <p:sldMasterId id="2147483899" r:id="rId6"/>
  </p:sldMasterIdLst>
  <p:notesMasterIdLst>
    <p:notesMasterId r:id="rId32"/>
  </p:notesMasterIdLst>
  <p:handoutMasterIdLst>
    <p:handoutMasterId r:id="rId33"/>
  </p:handoutMasterIdLst>
  <p:sldIdLst>
    <p:sldId id="352" r:id="rId7"/>
    <p:sldId id="386" r:id="rId8"/>
    <p:sldId id="353" r:id="rId9"/>
    <p:sldId id="378" r:id="rId10"/>
    <p:sldId id="379" r:id="rId11"/>
    <p:sldId id="380" r:id="rId12"/>
    <p:sldId id="396" r:id="rId13"/>
    <p:sldId id="397" r:id="rId14"/>
    <p:sldId id="398" r:id="rId15"/>
    <p:sldId id="356" r:id="rId16"/>
    <p:sldId id="387" r:id="rId17"/>
    <p:sldId id="402" r:id="rId18"/>
    <p:sldId id="388" r:id="rId19"/>
    <p:sldId id="404" r:id="rId20"/>
    <p:sldId id="390" r:id="rId21"/>
    <p:sldId id="392" r:id="rId22"/>
    <p:sldId id="358" r:id="rId23"/>
    <p:sldId id="383" r:id="rId24"/>
    <p:sldId id="389" r:id="rId25"/>
    <p:sldId id="384" r:id="rId26"/>
    <p:sldId id="385" r:id="rId27"/>
    <p:sldId id="369" r:id="rId28"/>
    <p:sldId id="371" r:id="rId29"/>
    <p:sldId id="403" r:id="rId30"/>
    <p:sldId id="322" r:id="rId3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C I25 Wi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ipe Giraldo Jiménez - ITCO25090" initials="FGJ" lastIdx="12" clrIdx="0"/>
  <p:cmAuthor id="1" name="JUAN CAMILO OSPINA MONTOYA" initials="JCOM" lastIdx="1" clrIdx="1"/>
  <p:cmAuthor id="2" name="prototipo1" initials="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C84D08"/>
    <a:srgbClr val="BAD405"/>
    <a:srgbClr val="003A6F"/>
    <a:srgbClr val="97E4FF"/>
    <a:srgbClr val="40BDE8"/>
    <a:srgbClr val="D5F4FF"/>
    <a:srgbClr val="B8B8B8"/>
    <a:srgbClr val="939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3357" autoAdjust="0"/>
  </p:normalViewPr>
  <p:slideViewPr>
    <p:cSldViewPr snapToGrid="0">
      <p:cViewPr varScale="1">
        <p:scale>
          <a:sx n="66" d="100"/>
          <a:sy n="66" d="100"/>
        </p:scale>
        <p:origin x="991" y="58"/>
      </p:cViewPr>
      <p:guideLst>
        <p:guide orient="horz" pos="2160"/>
        <p:guide pos="2880"/>
        <p:guide orient="horz" pos="2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309E7-09F3-405B-B95B-52EFEA0DF9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FAFB6BB-B2F9-456E-8449-E5BCE48D966C}">
      <dgm:prSet phldrT="[Texto]" custT="1"/>
      <dgm:spPr/>
      <dgm:t>
        <a:bodyPr/>
        <a:lstStyle/>
        <a:p>
          <a:r>
            <a:rPr lang="es-CO" sz="1800" dirty="0"/>
            <a:t>2015</a:t>
          </a:r>
        </a:p>
      </dgm:t>
    </dgm:pt>
    <dgm:pt modelId="{655128A6-3EFB-40C8-85B7-662B3E196920}" type="parTrans" cxnId="{67D2A967-17AB-45BA-A4F8-8B1394ABD43B}">
      <dgm:prSet/>
      <dgm:spPr/>
      <dgm:t>
        <a:bodyPr/>
        <a:lstStyle/>
        <a:p>
          <a:endParaRPr lang="es-CO" sz="900"/>
        </a:p>
      </dgm:t>
    </dgm:pt>
    <dgm:pt modelId="{C296EA5E-2509-488C-83A5-C11D68E36ACA}" type="sibTrans" cxnId="{67D2A967-17AB-45BA-A4F8-8B1394ABD43B}">
      <dgm:prSet/>
      <dgm:spPr/>
      <dgm:t>
        <a:bodyPr/>
        <a:lstStyle/>
        <a:p>
          <a:endParaRPr lang="es-CO" sz="900"/>
        </a:p>
      </dgm:t>
    </dgm:pt>
    <dgm:pt modelId="{D1EE33B5-985A-4AF7-90E1-956594E476A4}">
      <dgm:prSet phldrT="[Texto]" custT="1"/>
      <dgm:spPr/>
      <dgm:t>
        <a:bodyPr/>
        <a:lstStyle/>
        <a:p>
          <a:r>
            <a:rPr lang="es-CO" sz="1800" dirty="0"/>
            <a:t>2016</a:t>
          </a:r>
        </a:p>
      </dgm:t>
    </dgm:pt>
    <dgm:pt modelId="{4CB1532C-725E-4EA5-96FB-11BCC22EE5E4}" type="parTrans" cxnId="{B3F5FCE4-7111-4184-84E7-1B11432F8395}">
      <dgm:prSet/>
      <dgm:spPr/>
      <dgm:t>
        <a:bodyPr/>
        <a:lstStyle/>
        <a:p>
          <a:endParaRPr lang="es-CO" sz="900"/>
        </a:p>
      </dgm:t>
    </dgm:pt>
    <dgm:pt modelId="{AD592512-ED89-49D4-869F-6EA8FD540409}" type="sibTrans" cxnId="{B3F5FCE4-7111-4184-84E7-1B11432F8395}">
      <dgm:prSet/>
      <dgm:spPr/>
      <dgm:t>
        <a:bodyPr/>
        <a:lstStyle/>
        <a:p>
          <a:endParaRPr lang="es-CO" sz="900"/>
        </a:p>
      </dgm:t>
    </dgm:pt>
    <dgm:pt modelId="{000EE2D6-52A0-4751-BA60-14DA10F24F2D}">
      <dgm:prSet phldrT="[Texto]" custT="1"/>
      <dgm:spPr/>
      <dgm:t>
        <a:bodyPr/>
        <a:lstStyle/>
        <a:p>
          <a:r>
            <a:rPr lang="es-CO" sz="1800" dirty="0">
              <a:solidFill>
                <a:srgbClr val="40BDE8"/>
              </a:solidFill>
            </a:rPr>
            <a:t>2018</a:t>
          </a:r>
        </a:p>
      </dgm:t>
    </dgm:pt>
    <dgm:pt modelId="{170014CB-F140-4EDE-964E-4D473DCB3CF0}" type="parTrans" cxnId="{8BC643C2-6AA4-4710-9C9F-22BC624DC814}">
      <dgm:prSet/>
      <dgm:spPr/>
      <dgm:t>
        <a:bodyPr/>
        <a:lstStyle/>
        <a:p>
          <a:endParaRPr lang="es-CO" sz="900"/>
        </a:p>
      </dgm:t>
    </dgm:pt>
    <dgm:pt modelId="{D2817364-CF16-4F3D-8949-86DEE2A08FB0}" type="sibTrans" cxnId="{8BC643C2-6AA4-4710-9C9F-22BC624DC814}">
      <dgm:prSet/>
      <dgm:spPr/>
      <dgm:t>
        <a:bodyPr/>
        <a:lstStyle/>
        <a:p>
          <a:endParaRPr lang="es-CO" sz="900"/>
        </a:p>
      </dgm:t>
    </dgm:pt>
    <dgm:pt modelId="{B6CBC762-9BDB-471F-A498-1637A3012980}">
      <dgm:prSet custT="1"/>
      <dgm:spPr/>
      <dgm:t>
        <a:bodyPr/>
        <a:lstStyle/>
        <a:p>
          <a:r>
            <a:rPr lang="es-CO" sz="1800" dirty="0"/>
            <a:t>2017</a:t>
          </a:r>
        </a:p>
      </dgm:t>
    </dgm:pt>
    <dgm:pt modelId="{8AAD12DA-5C7E-48E0-83D0-C27AD37E4799}" type="parTrans" cxnId="{9EB1F85D-F4A9-4C77-B649-12EDF628A39E}">
      <dgm:prSet/>
      <dgm:spPr/>
      <dgm:t>
        <a:bodyPr/>
        <a:lstStyle/>
        <a:p>
          <a:endParaRPr lang="es-CO" sz="900"/>
        </a:p>
      </dgm:t>
    </dgm:pt>
    <dgm:pt modelId="{5A7A8C56-96B3-4ADA-B4CB-28CC1BB965CF}" type="sibTrans" cxnId="{9EB1F85D-F4A9-4C77-B649-12EDF628A39E}">
      <dgm:prSet/>
      <dgm:spPr/>
      <dgm:t>
        <a:bodyPr/>
        <a:lstStyle/>
        <a:p>
          <a:endParaRPr lang="es-CO" sz="900"/>
        </a:p>
      </dgm:t>
    </dgm:pt>
    <dgm:pt modelId="{B51D63A1-5EF1-4C68-8C20-05ECAB65BC74}" type="pres">
      <dgm:prSet presAssocID="{08F309E7-09F3-405B-B95B-52EFEA0DF971}" presName="Name0" presStyleCnt="0">
        <dgm:presLayoutVars>
          <dgm:dir/>
          <dgm:resizeHandles val="exact"/>
        </dgm:presLayoutVars>
      </dgm:prSet>
      <dgm:spPr/>
    </dgm:pt>
    <dgm:pt modelId="{3AAC4552-C050-466B-8C3F-452F85EE1316}" type="pres">
      <dgm:prSet presAssocID="{7FAFB6BB-B2F9-456E-8449-E5BCE48D966C}" presName="parTxOnly" presStyleLbl="node1" presStyleIdx="0" presStyleCnt="4" custScaleY="40587">
        <dgm:presLayoutVars>
          <dgm:bulletEnabled val="1"/>
        </dgm:presLayoutVars>
      </dgm:prSet>
      <dgm:spPr/>
    </dgm:pt>
    <dgm:pt modelId="{EB339C95-8102-471D-9AFE-790CA5E19A75}" type="pres">
      <dgm:prSet presAssocID="{C296EA5E-2509-488C-83A5-C11D68E36ACA}" presName="parSpace" presStyleCnt="0"/>
      <dgm:spPr/>
    </dgm:pt>
    <dgm:pt modelId="{796FA358-79CF-424A-9ABD-3ACD66B71996}" type="pres">
      <dgm:prSet presAssocID="{D1EE33B5-985A-4AF7-90E1-956594E476A4}" presName="parTxOnly" presStyleLbl="node1" presStyleIdx="1" presStyleCnt="4" custScaleY="40587">
        <dgm:presLayoutVars>
          <dgm:bulletEnabled val="1"/>
        </dgm:presLayoutVars>
      </dgm:prSet>
      <dgm:spPr/>
    </dgm:pt>
    <dgm:pt modelId="{40E3F493-F079-423B-A2E1-83366F041117}" type="pres">
      <dgm:prSet presAssocID="{AD592512-ED89-49D4-869F-6EA8FD540409}" presName="parSpace" presStyleCnt="0"/>
      <dgm:spPr/>
    </dgm:pt>
    <dgm:pt modelId="{2D75B938-F09C-4A10-9225-A2FD83AFD588}" type="pres">
      <dgm:prSet presAssocID="{B6CBC762-9BDB-471F-A498-1637A3012980}" presName="parTxOnly" presStyleLbl="node1" presStyleIdx="2" presStyleCnt="4" custScaleY="40587">
        <dgm:presLayoutVars>
          <dgm:bulletEnabled val="1"/>
        </dgm:presLayoutVars>
      </dgm:prSet>
      <dgm:spPr/>
    </dgm:pt>
    <dgm:pt modelId="{AE4AC03A-80D0-49C2-8C96-AE329F38A4C0}" type="pres">
      <dgm:prSet presAssocID="{5A7A8C56-96B3-4ADA-B4CB-28CC1BB965CF}" presName="parSpace" presStyleCnt="0"/>
      <dgm:spPr/>
    </dgm:pt>
    <dgm:pt modelId="{5D729010-7174-425F-A159-CA64E8EF7FA6}" type="pres">
      <dgm:prSet presAssocID="{000EE2D6-52A0-4751-BA60-14DA10F24F2D}" presName="parTxOnly" presStyleLbl="node1" presStyleIdx="3" presStyleCnt="4" custScaleY="40587">
        <dgm:presLayoutVars>
          <dgm:bulletEnabled val="1"/>
        </dgm:presLayoutVars>
      </dgm:prSet>
      <dgm:spPr/>
    </dgm:pt>
  </dgm:ptLst>
  <dgm:cxnLst>
    <dgm:cxn modelId="{9EB1F85D-F4A9-4C77-B649-12EDF628A39E}" srcId="{08F309E7-09F3-405B-B95B-52EFEA0DF971}" destId="{B6CBC762-9BDB-471F-A498-1637A3012980}" srcOrd="2" destOrd="0" parTransId="{8AAD12DA-5C7E-48E0-83D0-C27AD37E4799}" sibTransId="{5A7A8C56-96B3-4ADA-B4CB-28CC1BB965CF}"/>
    <dgm:cxn modelId="{B3F5FCE4-7111-4184-84E7-1B11432F8395}" srcId="{08F309E7-09F3-405B-B95B-52EFEA0DF971}" destId="{D1EE33B5-985A-4AF7-90E1-956594E476A4}" srcOrd="1" destOrd="0" parTransId="{4CB1532C-725E-4EA5-96FB-11BCC22EE5E4}" sibTransId="{AD592512-ED89-49D4-869F-6EA8FD540409}"/>
    <dgm:cxn modelId="{67D2A967-17AB-45BA-A4F8-8B1394ABD43B}" srcId="{08F309E7-09F3-405B-B95B-52EFEA0DF971}" destId="{7FAFB6BB-B2F9-456E-8449-E5BCE48D966C}" srcOrd="0" destOrd="0" parTransId="{655128A6-3EFB-40C8-85B7-662B3E196920}" sibTransId="{C296EA5E-2509-488C-83A5-C11D68E36ACA}"/>
    <dgm:cxn modelId="{C9C761EC-FBCC-4697-A869-B2AC30CA7F71}" type="presOf" srcId="{7FAFB6BB-B2F9-456E-8449-E5BCE48D966C}" destId="{3AAC4552-C050-466B-8C3F-452F85EE1316}" srcOrd="0" destOrd="0" presId="urn:microsoft.com/office/officeart/2005/8/layout/hChevron3"/>
    <dgm:cxn modelId="{B96BD687-9DC3-4732-9AA5-CF6DD7ACE95F}" type="presOf" srcId="{D1EE33B5-985A-4AF7-90E1-956594E476A4}" destId="{796FA358-79CF-424A-9ABD-3ACD66B71996}" srcOrd="0" destOrd="0" presId="urn:microsoft.com/office/officeart/2005/8/layout/hChevron3"/>
    <dgm:cxn modelId="{8BC643C2-6AA4-4710-9C9F-22BC624DC814}" srcId="{08F309E7-09F3-405B-B95B-52EFEA0DF971}" destId="{000EE2D6-52A0-4751-BA60-14DA10F24F2D}" srcOrd="3" destOrd="0" parTransId="{170014CB-F140-4EDE-964E-4D473DCB3CF0}" sibTransId="{D2817364-CF16-4F3D-8949-86DEE2A08FB0}"/>
    <dgm:cxn modelId="{DD240026-0E9E-484E-8E67-866AE8C08931}" type="presOf" srcId="{000EE2D6-52A0-4751-BA60-14DA10F24F2D}" destId="{5D729010-7174-425F-A159-CA64E8EF7FA6}" srcOrd="0" destOrd="0" presId="urn:microsoft.com/office/officeart/2005/8/layout/hChevron3"/>
    <dgm:cxn modelId="{3F17F9BA-A177-461D-AB8D-E739E92827DE}" type="presOf" srcId="{B6CBC762-9BDB-471F-A498-1637A3012980}" destId="{2D75B938-F09C-4A10-9225-A2FD83AFD588}" srcOrd="0" destOrd="0" presId="urn:microsoft.com/office/officeart/2005/8/layout/hChevron3"/>
    <dgm:cxn modelId="{F2821116-0AF5-4790-810F-D4C8ED0AE260}" type="presOf" srcId="{08F309E7-09F3-405B-B95B-52EFEA0DF971}" destId="{B51D63A1-5EF1-4C68-8C20-05ECAB65BC74}" srcOrd="0" destOrd="0" presId="urn:microsoft.com/office/officeart/2005/8/layout/hChevron3"/>
    <dgm:cxn modelId="{3BB50429-96C4-4467-A66C-46A12C6344EA}" type="presParOf" srcId="{B51D63A1-5EF1-4C68-8C20-05ECAB65BC74}" destId="{3AAC4552-C050-466B-8C3F-452F85EE1316}" srcOrd="0" destOrd="0" presId="urn:microsoft.com/office/officeart/2005/8/layout/hChevron3"/>
    <dgm:cxn modelId="{8B4E4B80-14C1-46F1-BB8A-44453571CCEB}" type="presParOf" srcId="{B51D63A1-5EF1-4C68-8C20-05ECAB65BC74}" destId="{EB339C95-8102-471D-9AFE-790CA5E19A75}" srcOrd="1" destOrd="0" presId="urn:microsoft.com/office/officeart/2005/8/layout/hChevron3"/>
    <dgm:cxn modelId="{0B121ADE-FD52-49CB-9A26-D6F8B372F05F}" type="presParOf" srcId="{B51D63A1-5EF1-4C68-8C20-05ECAB65BC74}" destId="{796FA358-79CF-424A-9ABD-3ACD66B71996}" srcOrd="2" destOrd="0" presId="urn:microsoft.com/office/officeart/2005/8/layout/hChevron3"/>
    <dgm:cxn modelId="{3CD7AF4F-3A1D-4F33-8D8D-448FF8BC7BA8}" type="presParOf" srcId="{B51D63A1-5EF1-4C68-8C20-05ECAB65BC74}" destId="{40E3F493-F079-423B-A2E1-83366F041117}" srcOrd="3" destOrd="0" presId="urn:microsoft.com/office/officeart/2005/8/layout/hChevron3"/>
    <dgm:cxn modelId="{A2BB984B-1794-4F7F-95D9-03CEDCE4ACCB}" type="presParOf" srcId="{B51D63A1-5EF1-4C68-8C20-05ECAB65BC74}" destId="{2D75B938-F09C-4A10-9225-A2FD83AFD588}" srcOrd="4" destOrd="0" presId="urn:microsoft.com/office/officeart/2005/8/layout/hChevron3"/>
    <dgm:cxn modelId="{A4CBCC90-3225-4D72-8E9A-8B0EAA5A0683}" type="presParOf" srcId="{B51D63A1-5EF1-4C68-8C20-05ECAB65BC74}" destId="{AE4AC03A-80D0-49C2-8C96-AE329F38A4C0}" srcOrd="5" destOrd="0" presId="urn:microsoft.com/office/officeart/2005/8/layout/hChevron3"/>
    <dgm:cxn modelId="{278E2D9D-7B99-40B7-A86F-FEC09B8DFC28}" type="presParOf" srcId="{B51D63A1-5EF1-4C68-8C20-05ECAB65BC74}" destId="{5D729010-7174-425F-A159-CA64E8EF7FA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C4552-C050-466B-8C3F-452F85EE1316}">
      <dsp:nvSpPr>
        <dsp:cNvPr id="0" name=""/>
        <dsp:cNvSpPr/>
      </dsp:nvSpPr>
      <dsp:spPr>
        <a:xfrm>
          <a:off x="2475" y="637935"/>
          <a:ext cx="2484179" cy="4033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2015</a:t>
          </a:r>
        </a:p>
      </dsp:txBody>
      <dsp:txXfrm>
        <a:off x="2475" y="637935"/>
        <a:ext cx="2383354" cy="403301"/>
      </dsp:txXfrm>
    </dsp:sp>
    <dsp:sp modelId="{796FA358-79CF-424A-9ABD-3ACD66B71996}">
      <dsp:nvSpPr>
        <dsp:cNvPr id="0" name=""/>
        <dsp:cNvSpPr/>
      </dsp:nvSpPr>
      <dsp:spPr>
        <a:xfrm>
          <a:off x="1989819" y="637935"/>
          <a:ext cx="2484179" cy="403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2016</a:t>
          </a:r>
        </a:p>
      </dsp:txBody>
      <dsp:txXfrm>
        <a:off x="2191470" y="637935"/>
        <a:ext cx="2080878" cy="403301"/>
      </dsp:txXfrm>
    </dsp:sp>
    <dsp:sp modelId="{2D75B938-F09C-4A10-9225-A2FD83AFD588}">
      <dsp:nvSpPr>
        <dsp:cNvPr id="0" name=""/>
        <dsp:cNvSpPr/>
      </dsp:nvSpPr>
      <dsp:spPr>
        <a:xfrm>
          <a:off x="3977162" y="637935"/>
          <a:ext cx="2484179" cy="403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2017</a:t>
          </a:r>
        </a:p>
      </dsp:txBody>
      <dsp:txXfrm>
        <a:off x="4178813" y="637935"/>
        <a:ext cx="2080878" cy="403301"/>
      </dsp:txXfrm>
    </dsp:sp>
    <dsp:sp modelId="{5D729010-7174-425F-A159-CA64E8EF7FA6}">
      <dsp:nvSpPr>
        <dsp:cNvPr id="0" name=""/>
        <dsp:cNvSpPr/>
      </dsp:nvSpPr>
      <dsp:spPr>
        <a:xfrm>
          <a:off x="5964505" y="637935"/>
          <a:ext cx="2484179" cy="403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40BDE8"/>
              </a:solidFill>
            </a:rPr>
            <a:t>2018</a:t>
          </a:r>
        </a:p>
      </dsp:txBody>
      <dsp:txXfrm>
        <a:off x="6166156" y="637935"/>
        <a:ext cx="2080878" cy="40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1D44C8-3892-4B8D-82A7-29E65E7B99B2}" type="datetime1">
              <a:rPr lang="es-ES" altLang="es-CO"/>
              <a:pPr/>
              <a:t>02/02/2017</a:t>
            </a:fld>
            <a:endParaRPr lang="es-ES" alt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s-ES" altLang="es-CO" dirty="0"/>
              <a:t>© Todos los derechos reservados por Interconexión Eléctrica S.A. E.S.P.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F1D886-DC4F-4A55-9842-A1A95F3F6CA4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5028274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s-C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es-CO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es-ES" altLang="es-CO" dirty="0"/>
              <a:t>© Todos los derechos reservados por Interconexión Eléctrica S.A. E.S.P.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369DBBE-0A30-46C8-AE41-B6FB810F5A7B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6760062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© Todos los derechos reservados por Interconexión Eléctrica S.A. E.S.P.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CB2482-6BA4-45BE-8A7C-9A79FD7C5EF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4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>
                <a:solidFill>
                  <a:srgbClr val="FF0000"/>
                </a:solidFill>
              </a:rPr>
              <a:t>Se</a:t>
            </a:r>
            <a:r>
              <a:rPr lang="es-CO" b="1" baseline="0" dirty="0">
                <a:solidFill>
                  <a:srgbClr val="FF0000"/>
                </a:solidFill>
              </a:rPr>
              <a:t> debe incluir el mapa de las tres Alternativas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© Todos los derechos reservados por Interconexión Eléctrica S.A. E.S.P.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522FC-015B-4395-BEC6-50F74BBB682B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53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3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876550"/>
            <a:ext cx="19700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8207" y="2876550"/>
            <a:ext cx="5851525" cy="72072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+mn-lt"/>
                <a:ea typeface="Batang" pitchFamily="18" charset="-12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8207" y="3579300"/>
            <a:ext cx="5849460" cy="647700"/>
          </a:xfrm>
        </p:spPr>
        <p:txBody>
          <a:bodyPr anchor="ctr"/>
          <a:lstStyle>
            <a:lvl1pPr marL="0" indent="0" algn="l">
              <a:spcBef>
                <a:spcPct val="0"/>
              </a:spcBef>
              <a:buClrTx/>
              <a:buNone/>
              <a:defRPr sz="1400">
                <a:solidFill>
                  <a:srgbClr val="40BDE8"/>
                </a:solidFill>
                <a:latin typeface="+mn-lt"/>
                <a:ea typeface="Batang" pitchFamily="18" charset="-127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8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5BD7C-EE40-4370-9BFD-FB58CF5E60C5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86807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6688" y="836613"/>
            <a:ext cx="2087562" cy="5472112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113463" cy="5472112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B59FA6-4C0E-47F8-A870-DE50A85992FB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06159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0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3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876550"/>
            <a:ext cx="19700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8207" y="2876550"/>
            <a:ext cx="5851525" cy="72072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+mn-lt"/>
                <a:ea typeface="Batang" pitchFamily="18" charset="-12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8207" y="3579300"/>
            <a:ext cx="5849460" cy="647700"/>
          </a:xfrm>
        </p:spPr>
        <p:txBody>
          <a:bodyPr anchor="ctr"/>
          <a:lstStyle>
            <a:lvl1pPr marL="0" indent="0" algn="l">
              <a:spcBef>
                <a:spcPct val="0"/>
              </a:spcBef>
              <a:buClrTx/>
              <a:buNone/>
              <a:defRPr sz="1400">
                <a:solidFill>
                  <a:srgbClr val="40BDE8"/>
                </a:solidFill>
                <a:latin typeface="+mn-lt"/>
                <a:ea typeface="Batang" pitchFamily="18" charset="-127"/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959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1151" y="312738"/>
            <a:ext cx="6488652" cy="496887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8671-2AC2-4B18-9C6B-6851CF46F1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47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1800" b="1" cap="all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9614-8E4B-458B-A9BD-C1D5EE1A42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1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5600" y="1123950"/>
            <a:ext cx="4100513" cy="5184775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08513" y="1133475"/>
            <a:ext cx="4100512" cy="5175250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8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6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95A3-9CE8-4F60-BEEE-BF9ECA3CD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06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1950" y="1143000"/>
            <a:ext cx="4040188" cy="8509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rgbClr val="40BDE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1950" y="1993900"/>
            <a:ext cx="4040188" cy="42926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4075" y="1152525"/>
            <a:ext cx="4041775" cy="841375"/>
          </a:xfrm>
        </p:spPr>
        <p:txBody>
          <a:bodyPr anchor="ctr"/>
          <a:lstStyle>
            <a:lvl1pPr marL="0" indent="0" algn="ctr">
              <a:buNone/>
              <a:defRPr lang="es-ES" sz="1600" b="1" smtClean="0">
                <a:solidFill>
                  <a:srgbClr val="40BDE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4075" y="1993900"/>
            <a:ext cx="4041775" cy="42926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581151" y="312738"/>
            <a:ext cx="6600824" cy="496887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1D44-3EEE-4FD6-839E-9DE00FE26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22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1800" b="1">
                <a:solidFill>
                  <a:srgbClr val="003A6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6CF7-0E82-42B4-8A2E-7BEA6BB69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29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B073-584B-42B8-931F-F89292B1FE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44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1151" y="312738"/>
            <a:ext cx="6488652" cy="496887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34527-9208-4D3A-93B9-2F1B93225177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438710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950" y="1047749"/>
            <a:ext cx="3008313" cy="1057275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>
              <a:defRPr lang="es-ES" sz="1800" b="1">
                <a:solidFill>
                  <a:srgbClr val="40BDE8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164138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61950" y="2244436"/>
            <a:ext cx="3008313" cy="3957927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4A07-C812-4763-9287-DF03A48CFD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53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ctr">
              <a:defRPr lang="es-ES" sz="1800" b="1" dirty="0">
                <a:solidFill>
                  <a:srgbClr val="40BDE8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333333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613C-57B8-4BE5-B228-D8D96DD02C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26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DC96-0104-47A9-BF64-92E4DC2B6E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320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6688" y="836613"/>
            <a:ext cx="2087562" cy="5472112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113463" cy="5472112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3A09-4DB0-4C7E-AF8C-1E373A17DA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20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1800" b="1" cap="all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1F65AD-96EF-4F16-8C45-204DB64AD096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80428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5600" y="1123950"/>
            <a:ext cx="4100513" cy="5184775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08513" y="1133475"/>
            <a:ext cx="4100512" cy="5175250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8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6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4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s-ES" sz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10D3A-C66A-43F4-AFD2-4E3508A8CC01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67900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61950" y="1143000"/>
            <a:ext cx="4040188" cy="850900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rgbClr val="40BDE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1950" y="1993900"/>
            <a:ext cx="4040188" cy="42926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4075" y="1152525"/>
            <a:ext cx="4041775" cy="841375"/>
          </a:xfrm>
        </p:spPr>
        <p:txBody>
          <a:bodyPr anchor="ctr"/>
          <a:lstStyle>
            <a:lvl1pPr marL="0" indent="0" algn="ctr">
              <a:buNone/>
              <a:defRPr lang="es-ES" sz="1600" b="1" smtClean="0">
                <a:solidFill>
                  <a:srgbClr val="40BDE8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4075" y="1993900"/>
            <a:ext cx="4041775" cy="42926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581151" y="312738"/>
            <a:ext cx="6600824" cy="496887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2000" b="1">
                <a:solidFill>
                  <a:srgbClr val="003A6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1B93E0-708F-48DC-B6F8-3C5C4AE6DE78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1604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s-ES" sz="1800" b="1">
                <a:solidFill>
                  <a:srgbClr val="003A6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38500-1B50-47CE-9209-206C365D8027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60681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855507-9F6A-4F7D-8EFE-231DE1AD41A2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06388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950" y="1047749"/>
            <a:ext cx="3008313" cy="1057275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>
              <a:defRPr lang="es-ES" sz="1800" b="1">
                <a:solidFill>
                  <a:srgbClr val="40BDE8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164138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61950" y="2244436"/>
            <a:ext cx="3008313" cy="3957927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7E7D2-4202-47EF-B353-AE6AAB350FCA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40620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ctr">
              <a:defRPr lang="es-ES" sz="1800" b="1" dirty="0">
                <a:solidFill>
                  <a:srgbClr val="40BDE8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333333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90AA14-72BB-43F1-A1D1-922AC16CDFC4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34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89025"/>
            <a:ext cx="8382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CO" altLang="es-CO"/>
              <a:t>Quinto nivel</a:t>
            </a:r>
            <a:endParaRPr lang="es-ES" altLang="es-C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1150" y="312738"/>
            <a:ext cx="6381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s-CO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57513" y="2733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s-CO" sz="2800" b="1" dirty="0">
              <a:latin typeface="Helvetica" pitchFamily="43" charset="0"/>
            </a:endParaRP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3900" y="6492875"/>
            <a:ext cx="361950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900" b="1">
                <a:solidFill>
                  <a:srgbClr val="003A6F"/>
                </a:solidFill>
                <a:latin typeface="Helvetica" pitchFamily="43" charset="0"/>
              </a:defRPr>
            </a:lvl1pPr>
          </a:lstStyle>
          <a:p>
            <a:fld id="{72FDCC89-D526-4CE0-A3DD-FC2BE4D427AD}" type="slidenum">
              <a:rPr lang="es-ES" altLang="es-CO"/>
              <a:pPr/>
              <a:t>‹Nº›</a:t>
            </a:fld>
            <a:endParaRPr lang="es-ES" altLang="es-CO" dirty="0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19113"/>
            <a:ext cx="10033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4163"/>
            <a:ext cx="1314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9200" y="6519863"/>
            <a:ext cx="4165600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C I25 Wide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s-CO" sz="900" dirty="0">
                <a:solidFill>
                  <a:srgbClr val="40BDE8"/>
                </a:solidFill>
                <a:latin typeface="Helvetica" pitchFamily="43" charset="0"/>
                <a:cs typeface="Helvetica" pitchFamily="43" charset="0"/>
              </a:rPr>
              <a:t>© Todos los derechos reservados INTERCOLOMBIA S.A. E.S.P.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87" r:id="rId4"/>
    <p:sldLayoutId id="2147483893" r:id="rId5"/>
    <p:sldLayoutId id="2147483888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+mj-lt"/>
          <a:ea typeface="MS PGothic" pitchFamily="34" charset="-128"/>
          <a:cs typeface="ＭＳ Ｐゴシック" pitchFamily="2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Clr>
          <a:srgbClr val="40BDE8"/>
        </a:buClr>
        <a:buFont typeface="Wingdings" pitchFamily="2" charset="2"/>
        <a:buChar char="§"/>
        <a:defRPr sz="3200">
          <a:solidFill>
            <a:srgbClr val="333333"/>
          </a:solidFill>
          <a:latin typeface="+mj-lt"/>
          <a:ea typeface="MS PGothic" pitchFamily="34" charset="-128"/>
          <a:cs typeface="ＭＳ Ｐゴシック" pitchFamily="29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800">
          <a:solidFill>
            <a:srgbClr val="333333"/>
          </a:solidFill>
          <a:latin typeface="+mj-lt"/>
          <a:ea typeface="MS PGothic" pitchFamily="34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400">
          <a:solidFill>
            <a:srgbClr val="333333"/>
          </a:solidFill>
          <a:latin typeface="+mj-lt"/>
          <a:ea typeface="MS PGothic" pitchFamily="34" charset="-128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000">
          <a:solidFill>
            <a:srgbClr val="333333"/>
          </a:solidFill>
          <a:latin typeface="+mj-lt"/>
          <a:ea typeface="MS PGothic" pitchFamily="34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000">
          <a:solidFill>
            <a:srgbClr val="333333"/>
          </a:solidFill>
          <a:latin typeface="+mj-lt"/>
          <a:ea typeface="MS PGothic" pitchFamily="34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4703763"/>
            <a:ext cx="4643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2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2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2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2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2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2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89025"/>
            <a:ext cx="8382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1150" y="312738"/>
            <a:ext cx="6381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altLang="es-CO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57513" y="27336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 sz="2800" b="1">
              <a:solidFill>
                <a:srgbClr val="FFFFFF"/>
              </a:solidFill>
              <a:latin typeface="Helvetica" pitchFamily="43" charset="0"/>
              <a:cs typeface="Arial" pitchFamily="34" charset="0"/>
            </a:endParaRP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3900" y="6492875"/>
            <a:ext cx="361950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900" b="1">
                <a:solidFill>
                  <a:srgbClr val="003A6F"/>
                </a:solidFill>
                <a:latin typeface="Helvetica" pitchFamily="43" charset="0"/>
                <a:cs typeface="+mn-cs"/>
              </a:defRPr>
            </a:lvl1pPr>
          </a:lstStyle>
          <a:p>
            <a:pPr>
              <a:defRPr/>
            </a:pPr>
            <a:fld id="{2379B475-E94F-46F8-B8A5-1DAB50955E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19113"/>
            <a:ext cx="10033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4163"/>
            <a:ext cx="1314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9200" y="6519863"/>
            <a:ext cx="41656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>
                <a:solidFill>
                  <a:srgbClr val="40BDE8"/>
                </a:solidFill>
                <a:latin typeface="Helvetica" pitchFamily="43" charset="0"/>
                <a:cs typeface="Helvetica" pitchFamily="43" charset="0"/>
              </a:rPr>
              <a:t>© Todos los derechos reservados INTERCOLOMBIA S.A. E.S.P.</a:t>
            </a:r>
          </a:p>
        </p:txBody>
      </p:sp>
    </p:spTree>
    <p:extLst>
      <p:ext uri="{BB962C8B-B14F-4D97-AF65-F5344CB8AC3E}">
        <p14:creationId xmlns:p14="http://schemas.microsoft.com/office/powerpoint/2010/main" val="243240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+mj-lt"/>
          <a:ea typeface="MS PGothic" pitchFamily="34" charset="-128"/>
          <a:cs typeface="ＭＳ Ｐゴシック" pitchFamily="2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3A6F"/>
          </a:solidFill>
          <a:latin typeface="Helvetica" pitchFamily="34" charset="0"/>
          <a:ea typeface="MS PGothic" pitchFamily="34" charset="-128"/>
          <a:cs typeface="ＭＳ Ｐゴシック" pitchFamily="2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03A6F"/>
          </a:solidFill>
          <a:latin typeface="Helvetica" pitchFamily="34" charset="0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Clr>
          <a:srgbClr val="40BDE8"/>
        </a:buClr>
        <a:buFont typeface="Wingdings" pitchFamily="2" charset="2"/>
        <a:buChar char="§"/>
        <a:defRPr sz="3200">
          <a:solidFill>
            <a:srgbClr val="333333"/>
          </a:solidFill>
          <a:latin typeface="+mj-lt"/>
          <a:ea typeface="MS PGothic" pitchFamily="34" charset="-128"/>
          <a:cs typeface="ＭＳ Ｐゴシック" pitchFamily="29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800">
          <a:solidFill>
            <a:srgbClr val="333333"/>
          </a:solidFill>
          <a:latin typeface="+mj-lt"/>
          <a:ea typeface="MS PGothic" pitchFamily="34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400">
          <a:solidFill>
            <a:srgbClr val="333333"/>
          </a:solidFill>
          <a:latin typeface="+mj-lt"/>
          <a:ea typeface="MS PGothic" pitchFamily="34" charset="-128"/>
        </a:defRPr>
      </a:lvl3pPr>
      <a:lvl4pPr marL="1676400" indent="-3048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000">
          <a:solidFill>
            <a:srgbClr val="333333"/>
          </a:solidFill>
          <a:latin typeface="+mj-lt"/>
          <a:ea typeface="MS PGothic" pitchFamily="34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000">
          <a:solidFill>
            <a:srgbClr val="333333"/>
          </a:solidFill>
          <a:latin typeface="+mj-lt"/>
          <a:ea typeface="MS PGothic" pitchFamily="34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lr>
          <a:srgbClr val="004236"/>
        </a:buClr>
        <a:defRPr sz="1400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299804" y="2876550"/>
            <a:ext cx="6280878" cy="1135892"/>
          </a:xfrm>
        </p:spPr>
        <p:txBody>
          <a:bodyPr/>
          <a:lstStyle/>
          <a:p>
            <a:pPr>
              <a:defRPr/>
            </a:pPr>
            <a:r>
              <a:rPr lang="es-CO" dirty="0"/>
              <a:t>CONVOCATORIA PÚBLICA UPME-03-2014</a:t>
            </a:r>
            <a:br>
              <a:rPr lang="es-CO" dirty="0"/>
            </a:br>
            <a:br>
              <a:rPr lang="es-CO" dirty="0"/>
            </a:br>
            <a:r>
              <a:rPr lang="es-CO" dirty="0"/>
              <a:t>INTERCONEXIÓN NOROCCIDENTAL 230/ 500 KV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58787" y="5125918"/>
            <a:ext cx="6721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  <a:ea typeface="Batang"/>
                <a:cs typeface="Batang"/>
              </a:rPr>
              <a:t>Comité Nacional de </a:t>
            </a:r>
            <a:r>
              <a:rPr lang="pt-BR" i="1" dirty="0" err="1">
                <a:solidFill>
                  <a:schemeClr val="bg1"/>
                </a:solidFill>
                <a:ea typeface="Batang"/>
                <a:cs typeface="Batang"/>
              </a:rPr>
              <a:t>Operación</a:t>
            </a:r>
            <a:r>
              <a:rPr lang="pt-BR" i="1" dirty="0">
                <a:solidFill>
                  <a:schemeClr val="bg1"/>
                </a:solidFill>
                <a:ea typeface="Batang"/>
                <a:cs typeface="Batang"/>
              </a:rPr>
              <a:t> –</a:t>
            </a:r>
            <a:r>
              <a:rPr lang="pt-BR" i="1" dirty="0" err="1">
                <a:solidFill>
                  <a:schemeClr val="bg1"/>
                </a:solidFill>
                <a:ea typeface="Batang"/>
                <a:cs typeface="Batang"/>
              </a:rPr>
              <a:t>CNO</a:t>
            </a:r>
            <a:r>
              <a:rPr lang="pt-BR" i="1" dirty="0">
                <a:solidFill>
                  <a:schemeClr val="bg1"/>
                </a:solidFill>
                <a:ea typeface="Batang"/>
                <a:cs typeface="Batang"/>
              </a:rPr>
              <a:t>-</a:t>
            </a:r>
          </a:p>
          <a:p>
            <a:r>
              <a:rPr lang="pt-BR" i="1" dirty="0">
                <a:solidFill>
                  <a:schemeClr val="bg1"/>
                </a:solidFill>
                <a:ea typeface="Batang"/>
                <a:cs typeface="Batang"/>
              </a:rPr>
              <a:t>Bogotá, </a:t>
            </a:r>
            <a:r>
              <a:rPr lang="pt-BR" i="1" dirty="0" err="1">
                <a:solidFill>
                  <a:schemeClr val="bg1"/>
                </a:solidFill>
                <a:ea typeface="Batang"/>
                <a:cs typeface="Batang"/>
              </a:rPr>
              <a:t>febrero</a:t>
            </a:r>
            <a:r>
              <a:rPr lang="pt-BR" i="1" dirty="0">
                <a:solidFill>
                  <a:schemeClr val="bg1"/>
                </a:solidFill>
                <a:ea typeface="Batang"/>
                <a:cs typeface="Batang"/>
              </a:rPr>
              <a:t> 02 de 2017</a:t>
            </a:r>
            <a:endParaRPr lang="es-ES" i="1" dirty="0">
              <a:solidFill>
                <a:schemeClr val="bg1"/>
              </a:solidFill>
              <a:ea typeface="Batang"/>
              <a:cs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26461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Indicadores de Líneas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581151" y="1782499"/>
          <a:ext cx="6058139" cy="3159890"/>
        </p:xfrm>
        <a:graphic>
          <a:graphicData uri="http://schemas.openxmlformats.org/drawingml/2006/table">
            <a:tbl>
              <a:tblPr/>
              <a:tblGrid>
                <a:gridCol w="353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6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 ÍTEM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LONGITUD (km)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Ant - Cerro 500 kV Lado Izq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112.5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Ant - Cerro 500 kV Lado der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112.5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Ant - Porce III 500 kV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112.4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Porce III - Soga 500 kV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231.1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Ant - Med 500 kV 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109.6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TOTAL LÍNEAS 500 KV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678.1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Med - Ancón Sur - Occ 230 kV (Est 4 circ)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11.4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Med - Ancón Sur Occ 230 kV (Est. 2 circ)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Med - Ancón Sur 230 kV (Est. 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9.4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Línea Med - Ancón Sur 230 kV  Tramo Subt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TOTAL LÍNEAS 230 KV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23.2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1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b="1" i="0" u="none" strike="noStrike" kern="120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100" b="1" i="0" u="none" strike="noStrike" kern="120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701.3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0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1400" b="1" dirty="0"/>
              <a:t>Nombre Proyecto </a:t>
            </a:r>
          </a:p>
          <a:p>
            <a:pPr>
              <a:buFont typeface="Wingdings" pitchFamily="2" charset="2"/>
              <a:buChar char="Ø"/>
            </a:pPr>
            <a:r>
              <a:rPr lang="es-CO" sz="1400" b="1" dirty="0"/>
              <a:t>Antes: </a:t>
            </a:r>
            <a:r>
              <a:rPr lang="es-CO" sz="1400" dirty="0"/>
              <a:t>Subestaciones </a:t>
            </a:r>
            <a:r>
              <a:rPr lang="es-CO" sz="1400" dirty="0" err="1"/>
              <a:t>Ituango</a:t>
            </a:r>
            <a:r>
              <a:rPr lang="es-CO" sz="1400" dirty="0"/>
              <a:t> y Medellín, también denominada subestación </a:t>
            </a:r>
            <a:r>
              <a:rPr lang="es-CO" sz="1400" dirty="0" err="1"/>
              <a:t>Katíos</a:t>
            </a:r>
            <a:r>
              <a:rPr lang="es-CO" sz="1400" dirty="0"/>
              <a:t>, y las líneas de transmisión asociadas.</a:t>
            </a:r>
          </a:p>
          <a:p>
            <a:pPr>
              <a:buFont typeface="Wingdings" pitchFamily="2" charset="2"/>
              <a:buChar char="Ø"/>
            </a:pPr>
            <a:r>
              <a:rPr lang="es-CO" sz="1400" b="1" dirty="0"/>
              <a:t>Actual:</a:t>
            </a:r>
            <a:r>
              <a:rPr lang="es-CO" sz="1400" dirty="0"/>
              <a:t> Interconexión Noroccidental 230/500 </a:t>
            </a:r>
            <a:r>
              <a:rPr lang="es-CO" sz="1400" dirty="0" err="1"/>
              <a:t>kV</a:t>
            </a:r>
            <a:endParaRPr lang="es-CO" sz="1400" dirty="0"/>
          </a:p>
          <a:p>
            <a:pPr>
              <a:buFont typeface="Wingdings" pitchFamily="2" charset="2"/>
              <a:buChar char="Ø"/>
            </a:pPr>
            <a:r>
              <a:rPr lang="es-CO" sz="1400" b="1" dirty="0"/>
              <a:t>Subestaciones: </a:t>
            </a:r>
          </a:p>
          <a:p>
            <a:pPr>
              <a:buFont typeface="Wingdings" pitchFamily="2" charset="2"/>
              <a:buChar char="Ø"/>
            </a:pPr>
            <a:r>
              <a:rPr lang="es-CO" sz="1400" b="1" dirty="0"/>
              <a:t>Antes</a:t>
            </a:r>
            <a:r>
              <a:rPr lang="es-CO" sz="1400" dirty="0"/>
              <a:t>: Subestación </a:t>
            </a:r>
            <a:r>
              <a:rPr lang="es-CO" sz="1400" dirty="0" err="1"/>
              <a:t>Ituango</a:t>
            </a:r>
            <a:r>
              <a:rPr lang="es-CO" sz="1400" dirty="0"/>
              <a:t> 		</a:t>
            </a:r>
            <a:r>
              <a:rPr lang="es-CO" sz="1400" b="1" dirty="0"/>
              <a:t>Actual:</a:t>
            </a:r>
            <a:r>
              <a:rPr lang="es-CO" sz="1400" dirty="0"/>
              <a:t> Subestación Antioquia</a:t>
            </a:r>
          </a:p>
          <a:p>
            <a:pPr>
              <a:buFont typeface="Wingdings" pitchFamily="2" charset="2"/>
              <a:buChar char="Ø"/>
            </a:pPr>
            <a:r>
              <a:rPr lang="es-CO" sz="1400" b="1" dirty="0"/>
              <a:t>Antes</a:t>
            </a:r>
            <a:r>
              <a:rPr lang="es-CO" sz="1400" dirty="0"/>
              <a:t>: Subestación Medellín (</a:t>
            </a:r>
            <a:r>
              <a:rPr lang="es-CO" sz="1400" dirty="0" err="1"/>
              <a:t>Katíos</a:t>
            </a:r>
            <a:r>
              <a:rPr lang="es-CO" sz="1400" dirty="0"/>
              <a:t>)	</a:t>
            </a:r>
            <a:r>
              <a:rPr lang="es-CO" sz="1400" b="1" dirty="0"/>
              <a:t>Actual</a:t>
            </a:r>
            <a:r>
              <a:rPr lang="es-CO" sz="1400" dirty="0"/>
              <a:t>: Subestación Medellín</a:t>
            </a:r>
          </a:p>
          <a:p>
            <a:endParaRPr lang="es-CO" sz="1400" b="1" dirty="0"/>
          </a:p>
          <a:p>
            <a:r>
              <a:rPr lang="es-CO" sz="1400" b="1" dirty="0"/>
              <a:t>Ambiental	</a:t>
            </a:r>
          </a:p>
          <a:p>
            <a:pPr marL="0" indent="0">
              <a:buNone/>
            </a:pPr>
            <a:r>
              <a:rPr lang="es-CO" sz="1400" b="1" dirty="0"/>
              <a:t>4 Licencias:</a:t>
            </a:r>
            <a:r>
              <a:rPr lang="es-CO" sz="1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LT Antioquia – Cerromatoso.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LT Antioquia – Medellín – Ancón Sur – incluye S/E Medellín y S/E Ancón Sur.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LT Antioquia – Porce III.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 LT Porce III – Sogamoso </a:t>
            </a:r>
          </a:p>
          <a:p>
            <a:pPr marL="0" indent="0">
              <a:buNone/>
            </a:pPr>
            <a:r>
              <a:rPr lang="es-CO" sz="1400" b="1" dirty="0"/>
              <a:t>1 Modificación: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Licencia Ambiental S/E Porce III</a:t>
            </a:r>
          </a:p>
          <a:p>
            <a:pPr marL="0" indent="0">
              <a:buNone/>
            </a:pPr>
            <a:r>
              <a:rPr lang="es-CO" sz="1400" b="1" dirty="0"/>
              <a:t>1 Cesión parcial: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Licencia Ambiental S/E Antioquia</a:t>
            </a:r>
          </a:p>
          <a:p>
            <a:pPr marL="0" indent="0">
              <a:buNone/>
            </a:pPr>
            <a:r>
              <a:rPr lang="es-CO" sz="1400" b="1" dirty="0"/>
              <a:t>2 Giros Ordinarios: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S/E Cerromatoso y S/E Sogamoso</a:t>
            </a:r>
          </a:p>
          <a:p>
            <a:pPr marL="1828800" lvl="4" indent="0">
              <a:buNone/>
            </a:pPr>
            <a:endParaRPr lang="es-CO" sz="1400" b="1" dirty="0">
              <a:cs typeface="ＭＳ Ｐゴシック" pitchFamily="29" charset="-128"/>
            </a:endParaRPr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11</a:t>
            </a:fld>
            <a:endParaRPr lang="es-ES" alt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8450" y="434068"/>
            <a:ext cx="6283779" cy="510880"/>
          </a:xfrm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CO" sz="2400" dirty="0">
                <a:ea typeface="MS PGothic" pitchFamily="34" charset="-128"/>
              </a:rPr>
              <a:t>Estrategia</a:t>
            </a:r>
          </a:p>
        </p:txBody>
      </p:sp>
    </p:spTree>
    <p:extLst>
      <p:ext uri="{BB962C8B-B14F-4D97-AF65-F5344CB8AC3E}">
        <p14:creationId xmlns:p14="http://schemas.microsoft.com/office/powerpoint/2010/main" val="159125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/>
              <a:t>Estrategia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285875"/>
            <a:ext cx="8667750" cy="5207000"/>
          </a:xfrm>
        </p:spPr>
        <p:txBody>
          <a:bodyPr/>
          <a:lstStyle/>
          <a:p>
            <a:pPr marL="0" indent="0">
              <a:buNone/>
            </a:pPr>
            <a:r>
              <a:rPr lang="es-CO" sz="1400" b="1" dirty="0"/>
              <a:t>Nombre Líneas: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b="1" dirty="0"/>
              <a:t>Antes</a:t>
            </a:r>
            <a:r>
              <a:rPr lang="es-CO" sz="1400" dirty="0"/>
              <a:t>: Línea </a:t>
            </a:r>
            <a:r>
              <a:rPr lang="es-CO" sz="1400" dirty="0" err="1"/>
              <a:t>Ituango</a:t>
            </a:r>
            <a:r>
              <a:rPr lang="es-CO" sz="1400" dirty="0"/>
              <a:t> – Cerromatoso 500 </a:t>
            </a:r>
            <a:r>
              <a:rPr lang="es-CO" sz="1400" dirty="0" err="1"/>
              <a:t>kV</a:t>
            </a:r>
            <a:r>
              <a:rPr lang="es-CO" sz="1400" dirty="0"/>
              <a:t>	</a:t>
            </a:r>
            <a:r>
              <a:rPr lang="es-CO" sz="1400" b="1" dirty="0"/>
              <a:t>Actual:</a:t>
            </a:r>
            <a:r>
              <a:rPr lang="es-CO" sz="1400" dirty="0"/>
              <a:t> Línea Antioquia – Cerromatoso 500 kV.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b="1" dirty="0"/>
              <a:t>Antes:</a:t>
            </a:r>
            <a:r>
              <a:rPr lang="es-CO" sz="1400" dirty="0"/>
              <a:t> Línea </a:t>
            </a:r>
            <a:r>
              <a:rPr lang="es-CO" sz="1400" dirty="0" err="1"/>
              <a:t>Ituango</a:t>
            </a:r>
            <a:r>
              <a:rPr lang="es-CO" sz="1400" dirty="0"/>
              <a:t> – Porce III 500 </a:t>
            </a:r>
            <a:r>
              <a:rPr lang="es-CO" sz="1400" dirty="0" err="1"/>
              <a:t>kV</a:t>
            </a:r>
            <a:r>
              <a:rPr lang="es-CO" sz="1400" dirty="0"/>
              <a:t>		</a:t>
            </a:r>
            <a:r>
              <a:rPr lang="es-CO" sz="1400" b="1" dirty="0"/>
              <a:t>Actual: </a:t>
            </a:r>
            <a:r>
              <a:rPr lang="es-CO" sz="1400" dirty="0"/>
              <a:t>Línea Antioquia – Porce III 500 kV.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b="1" dirty="0"/>
              <a:t>Antes:</a:t>
            </a:r>
            <a:r>
              <a:rPr lang="es-CO" sz="1400" dirty="0"/>
              <a:t> Línea </a:t>
            </a:r>
            <a:r>
              <a:rPr lang="es-CO" sz="1400" dirty="0" err="1"/>
              <a:t>Ituango</a:t>
            </a:r>
            <a:r>
              <a:rPr lang="es-CO" sz="1400" dirty="0"/>
              <a:t> – Medellín (</a:t>
            </a:r>
            <a:r>
              <a:rPr lang="es-CO" sz="1400" dirty="0" err="1"/>
              <a:t>Katíos</a:t>
            </a:r>
            <a:r>
              <a:rPr lang="es-CO" sz="1400" dirty="0"/>
              <a:t>) 500 </a:t>
            </a:r>
            <a:r>
              <a:rPr lang="es-CO" sz="1400" dirty="0" err="1"/>
              <a:t>kV</a:t>
            </a:r>
            <a:r>
              <a:rPr lang="es-CO" sz="1400" dirty="0"/>
              <a:t>	</a:t>
            </a:r>
            <a:r>
              <a:rPr lang="es-CO" sz="1400" b="1" dirty="0"/>
              <a:t>Actual:</a:t>
            </a:r>
            <a:r>
              <a:rPr lang="es-CO" sz="1400" dirty="0"/>
              <a:t> Línea Antioquia – Medellín 500 </a:t>
            </a:r>
            <a:r>
              <a:rPr lang="es-CO" sz="1400" dirty="0" err="1"/>
              <a:t>kV</a:t>
            </a:r>
            <a:r>
              <a:rPr lang="es-CO" sz="1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sz="1400" dirty="0"/>
          </a:p>
          <a:p>
            <a:r>
              <a:rPr lang="es-CO" sz="1400" b="1" dirty="0"/>
              <a:t>Social: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No existencia comunidades étnicas en los corredores seleccionados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Presencia personal social INTERCOLOMBIA y consultor desde el </a:t>
            </a:r>
            <a:r>
              <a:rPr lang="es-CO" sz="1400" dirty="0" err="1"/>
              <a:t>DAA</a:t>
            </a:r>
            <a:endParaRPr lang="es-CO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Programas Información y Participación Comunitaria (PIPC) en </a:t>
            </a:r>
            <a:r>
              <a:rPr lang="es-CO" sz="1400" dirty="0" err="1"/>
              <a:t>DAA</a:t>
            </a:r>
            <a:r>
              <a:rPr lang="es-CO" sz="1400" dirty="0"/>
              <a:t>, </a:t>
            </a:r>
            <a:r>
              <a:rPr lang="es-CO" sz="1400" dirty="0" err="1"/>
              <a:t>EIA</a:t>
            </a:r>
            <a:r>
              <a:rPr lang="es-CO" sz="1400" dirty="0"/>
              <a:t>, </a:t>
            </a:r>
            <a:r>
              <a:rPr lang="es-CO" sz="1400" dirty="0" err="1"/>
              <a:t>Preconstrucción</a:t>
            </a:r>
            <a:r>
              <a:rPr lang="es-CO" sz="1400" dirty="0"/>
              <a:t> y </a:t>
            </a:r>
            <a:r>
              <a:rPr lang="es-CO" sz="1400" dirty="0" err="1"/>
              <a:t>C&amp;M</a:t>
            </a:r>
            <a:r>
              <a:rPr lang="es-CO" sz="1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Plan y estrategia de comunicación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Proyectos Beneficio Comunitario (</a:t>
            </a:r>
            <a:r>
              <a:rPr lang="es-CO" sz="1400" dirty="0" err="1"/>
              <a:t>PBC</a:t>
            </a:r>
            <a:r>
              <a:rPr lang="es-CO" sz="1400" dirty="0"/>
              <a:t>): En ejecución desde la etapa del </a:t>
            </a:r>
            <a:r>
              <a:rPr lang="es-CO" sz="1400" dirty="0" err="1"/>
              <a:t>EIA</a:t>
            </a:r>
            <a:r>
              <a:rPr lang="es-CO" sz="1400" dirty="0"/>
              <a:t>. 260 veredas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Coordinación con </a:t>
            </a:r>
            <a:r>
              <a:rPr lang="es-CO" sz="1400" dirty="0" err="1"/>
              <a:t>EPM</a:t>
            </a:r>
            <a:r>
              <a:rPr lang="es-CO" sz="1400" dirty="0"/>
              <a:t> (</a:t>
            </a:r>
            <a:r>
              <a:rPr lang="es-CO" sz="1400" dirty="0" err="1"/>
              <a:t>Hidroituango</a:t>
            </a:r>
            <a:r>
              <a:rPr lang="es-CO" sz="1400" dirty="0"/>
              <a:t>)</a:t>
            </a:r>
          </a:p>
          <a:p>
            <a:pPr marL="0" indent="0">
              <a:buNone/>
            </a:pPr>
            <a:endParaRPr lang="es-CO" sz="1400" dirty="0"/>
          </a:p>
          <a:p>
            <a:r>
              <a:rPr lang="es-CO" sz="1400" b="1" dirty="0"/>
              <a:t>Predial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Censos, inventarios y avalúos inician a riesgo desde aprobación </a:t>
            </a:r>
            <a:r>
              <a:rPr lang="es-CO" sz="1400" dirty="0" err="1"/>
              <a:t>DAA</a:t>
            </a:r>
            <a:r>
              <a:rPr lang="es-CO" sz="14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Negociación e inicio de procesos de imposición desde aprobación </a:t>
            </a:r>
            <a:r>
              <a:rPr lang="es-CO" sz="1400" dirty="0" err="1"/>
              <a:t>DAA</a:t>
            </a:r>
            <a:r>
              <a:rPr lang="es-CO" sz="1400" dirty="0"/>
              <a:t> + censos e inventarios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Inicio de </a:t>
            </a:r>
            <a:r>
              <a:rPr lang="es-CO" sz="1400" dirty="0" err="1"/>
              <a:t>C&amp;M</a:t>
            </a:r>
            <a:r>
              <a:rPr lang="es-CO" sz="1400" dirty="0"/>
              <a:t> con &gt; 50% de los predios negociados</a:t>
            </a:r>
          </a:p>
          <a:p>
            <a:pPr marL="0" indent="0">
              <a:buNone/>
            </a:pPr>
            <a:r>
              <a:rPr lang="es-CO" sz="1400" dirty="0"/>
              <a:t>	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12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775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285875"/>
            <a:ext cx="8655050" cy="5207000"/>
          </a:xfrm>
        </p:spPr>
        <p:txBody>
          <a:bodyPr/>
          <a:lstStyle/>
          <a:p>
            <a:r>
              <a:rPr lang="es-CO" sz="1400" b="1" dirty="0"/>
              <a:t>Diseño Líneas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Torres doble circuito 500 </a:t>
            </a:r>
            <a:r>
              <a:rPr lang="es-CO" sz="1400" dirty="0" err="1"/>
              <a:t>kV</a:t>
            </a:r>
            <a:r>
              <a:rPr lang="es-CO" sz="1400" dirty="0"/>
              <a:t>	Torres 4 circuitos 230 </a:t>
            </a:r>
            <a:r>
              <a:rPr lang="es-CO" sz="1400" dirty="0" err="1"/>
              <a:t>kV</a:t>
            </a:r>
            <a:r>
              <a:rPr lang="es-CO" sz="1400" dirty="0"/>
              <a:t>          Torres 2 circuito normalizadas 230 </a:t>
            </a:r>
            <a:r>
              <a:rPr lang="es-CO" sz="1400" dirty="0" err="1"/>
              <a:t>kV</a:t>
            </a:r>
            <a:r>
              <a:rPr lang="es-CO" sz="1400" dirty="0"/>
              <a:t>      Tramo subterráneo 230 </a:t>
            </a:r>
            <a:r>
              <a:rPr lang="es-CO" sz="1400" dirty="0" err="1"/>
              <a:t>kV</a:t>
            </a:r>
            <a:endParaRPr lang="es-CO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Diseño de líneas y gestión ambiental conjunta</a:t>
            </a:r>
          </a:p>
          <a:p>
            <a:pPr marL="457200" lvl="1" indent="0" algn="just">
              <a:buNone/>
            </a:pPr>
            <a:r>
              <a:rPr lang="es-CO" sz="1400" b="1" dirty="0"/>
              <a:t>	</a:t>
            </a:r>
          </a:p>
          <a:p>
            <a:r>
              <a:rPr lang="es-CO" sz="1400" b="1" dirty="0"/>
              <a:t>Diseño de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SE </a:t>
            </a:r>
            <a:r>
              <a:rPr lang="es-CO" sz="1400" dirty="0" err="1"/>
              <a:t>AIS</a:t>
            </a:r>
            <a:r>
              <a:rPr lang="es-CO" sz="1400" dirty="0"/>
              <a:t>: </a:t>
            </a:r>
            <a:r>
              <a:rPr lang="es-CO" sz="1400" dirty="0" err="1"/>
              <a:t>Cerromatoso</a:t>
            </a:r>
            <a:r>
              <a:rPr lang="es-CO" sz="1400" dirty="0"/>
              <a:t> 500 </a:t>
            </a:r>
            <a:r>
              <a:rPr lang="es-CO" sz="1400" dirty="0" err="1"/>
              <a:t>kV</a:t>
            </a:r>
            <a:r>
              <a:rPr lang="es-CO" sz="1400" dirty="0"/>
              <a:t>, Sogamoso 500 </a:t>
            </a:r>
            <a:r>
              <a:rPr lang="es-CO" sz="1400" dirty="0" err="1"/>
              <a:t>kV</a:t>
            </a:r>
            <a:r>
              <a:rPr lang="es-CO" sz="1400" dirty="0"/>
              <a:t>, Ancón Sur 230 </a:t>
            </a:r>
            <a:r>
              <a:rPr lang="es-CO" sz="1400" dirty="0" err="1"/>
              <a:t>kV</a:t>
            </a:r>
            <a:endParaRPr lang="es-CO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SE GIS: Antioquia 500 </a:t>
            </a:r>
            <a:r>
              <a:rPr lang="es-CO" sz="1400" dirty="0" err="1"/>
              <a:t>kV</a:t>
            </a:r>
            <a:r>
              <a:rPr lang="es-CO" sz="1400" dirty="0"/>
              <a:t>, Porce III 500 </a:t>
            </a:r>
            <a:r>
              <a:rPr lang="es-CO" sz="1400" dirty="0" err="1"/>
              <a:t>kV</a:t>
            </a:r>
            <a:r>
              <a:rPr lang="es-CO" sz="1400" dirty="0"/>
              <a:t>, Medellín 500 / 230 KV</a:t>
            </a:r>
          </a:p>
          <a:p>
            <a:pPr marL="457200" lvl="1" indent="0">
              <a:buNone/>
            </a:pPr>
            <a:r>
              <a:rPr lang="es-CO" sz="14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b="1" dirty="0"/>
              <a:t>Precalificación de Contratista </a:t>
            </a:r>
            <a:r>
              <a:rPr lang="es-CO" sz="1400" b="1" dirty="0" err="1"/>
              <a:t>C&amp;M</a:t>
            </a:r>
            <a:r>
              <a:rPr lang="es-CO" sz="1400" b="1" dirty="0"/>
              <a:t> y Control obra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sz="1400" dirty="0"/>
              <a:t>Construcción y Montaje </a:t>
            </a:r>
            <a:r>
              <a:rPr lang="es-CO" sz="1400" dirty="0" err="1"/>
              <a:t>LT</a:t>
            </a:r>
            <a:endParaRPr lang="es-CO" sz="1400" dirty="0"/>
          </a:p>
          <a:p>
            <a:pPr marL="446088" indent="0">
              <a:buNone/>
            </a:pPr>
            <a:r>
              <a:rPr lang="es-CO" sz="1400" dirty="0" err="1"/>
              <a:t>LT</a:t>
            </a:r>
            <a:r>
              <a:rPr lang="es-CO" sz="1400" dirty="0"/>
              <a:t> Antioquia – Medellín 500 kV: 	Contratado</a:t>
            </a:r>
          </a:p>
          <a:p>
            <a:pPr marL="446088" indent="0">
              <a:buNone/>
            </a:pPr>
            <a:r>
              <a:rPr lang="es-CO" sz="1400" dirty="0" err="1"/>
              <a:t>LT</a:t>
            </a:r>
            <a:r>
              <a:rPr lang="es-CO" sz="1400" dirty="0"/>
              <a:t> Antioquia – Porce III 500 </a:t>
            </a:r>
            <a:r>
              <a:rPr lang="es-CO" sz="1400" dirty="0" err="1"/>
              <a:t>kV</a:t>
            </a:r>
            <a:r>
              <a:rPr lang="es-CO" sz="1400" dirty="0"/>
              <a:t>: 	Contratado</a:t>
            </a:r>
          </a:p>
          <a:p>
            <a:pPr marL="446088" indent="0">
              <a:buNone/>
            </a:pPr>
            <a:r>
              <a:rPr lang="es-CO" sz="1400" dirty="0" err="1"/>
              <a:t>LT</a:t>
            </a:r>
            <a:r>
              <a:rPr lang="es-CO" sz="1400" dirty="0"/>
              <a:t> Antioquia – </a:t>
            </a:r>
            <a:r>
              <a:rPr lang="es-CO" sz="1400" dirty="0" err="1"/>
              <a:t>Cerromatoso</a:t>
            </a:r>
            <a:r>
              <a:rPr lang="es-CO" sz="1400" dirty="0"/>
              <a:t> 500 </a:t>
            </a:r>
            <a:r>
              <a:rPr lang="es-CO" sz="1400" dirty="0" err="1"/>
              <a:t>kV</a:t>
            </a:r>
            <a:r>
              <a:rPr lang="es-CO" sz="1400" dirty="0"/>
              <a:t>:	Contratado</a:t>
            </a:r>
          </a:p>
          <a:p>
            <a:pPr marL="446088" indent="0">
              <a:buNone/>
            </a:pPr>
            <a:r>
              <a:rPr lang="es-CO" sz="1400" dirty="0" err="1"/>
              <a:t>LT</a:t>
            </a:r>
            <a:r>
              <a:rPr lang="es-CO" sz="1400" dirty="0"/>
              <a:t> Porce – R Magdalena 500 </a:t>
            </a:r>
            <a:r>
              <a:rPr lang="es-CO" sz="1400" dirty="0" err="1"/>
              <a:t>kV</a:t>
            </a:r>
            <a:r>
              <a:rPr lang="es-CO" sz="1400" dirty="0"/>
              <a:t>:	Contratado</a:t>
            </a:r>
          </a:p>
          <a:p>
            <a:pPr marL="446088" indent="0">
              <a:buNone/>
            </a:pPr>
            <a:r>
              <a:rPr lang="es-CO" sz="1400" dirty="0" err="1"/>
              <a:t>LT</a:t>
            </a:r>
            <a:r>
              <a:rPr lang="es-CO" sz="1400" dirty="0"/>
              <a:t> R. Magdalena – Sogamoso 500 </a:t>
            </a:r>
            <a:r>
              <a:rPr lang="es-CO" sz="1400" dirty="0" err="1"/>
              <a:t>kV</a:t>
            </a:r>
            <a:r>
              <a:rPr lang="es-CO" sz="1400" dirty="0"/>
              <a:t>:	Contratado</a:t>
            </a:r>
          </a:p>
          <a:p>
            <a:pPr marL="446088" indent="0">
              <a:buNone/>
            </a:pPr>
            <a:r>
              <a:rPr lang="es-CO" sz="1400" dirty="0" err="1"/>
              <a:t>LT</a:t>
            </a:r>
            <a:r>
              <a:rPr lang="es-CO" sz="1400" dirty="0"/>
              <a:t> Medellín – </a:t>
            </a:r>
            <a:r>
              <a:rPr lang="es-CO" sz="1400" dirty="0" err="1"/>
              <a:t>Ancon</a:t>
            </a:r>
            <a:r>
              <a:rPr lang="es-CO" sz="1400" dirty="0"/>
              <a:t> Sur 230 </a:t>
            </a:r>
            <a:r>
              <a:rPr lang="es-CO" sz="1400" dirty="0" err="1"/>
              <a:t>kV</a:t>
            </a:r>
            <a:r>
              <a:rPr lang="es-CO" sz="1400" dirty="0"/>
              <a:t>:	En contratación</a:t>
            </a:r>
          </a:p>
          <a:p>
            <a:pPr marL="446088" indent="0">
              <a:buNone/>
            </a:pPr>
            <a:r>
              <a:rPr lang="es-CO" sz="1400" dirty="0"/>
              <a:t>Tramo Subterráneo:		Contratado</a:t>
            </a:r>
          </a:p>
          <a:p>
            <a:pPr marL="446088" indent="0">
              <a:buNone/>
            </a:pPr>
            <a:endParaRPr lang="es-CO" sz="1400" dirty="0"/>
          </a:p>
          <a:p>
            <a:pPr>
              <a:buFont typeface="Wingdings" panose="05000000000000000000" pitchFamily="2" charset="2"/>
              <a:buChar char="Ø"/>
            </a:pPr>
            <a:endParaRPr lang="es-CO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13</a:t>
            </a:fld>
            <a:endParaRPr lang="es-ES" alt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8450" y="434068"/>
            <a:ext cx="6283779" cy="510880"/>
          </a:xfrm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CO" sz="2400" dirty="0">
                <a:ea typeface="MS PGothic" pitchFamily="34" charset="-128"/>
              </a:rPr>
              <a:t>Estrategia</a:t>
            </a:r>
          </a:p>
        </p:txBody>
      </p:sp>
    </p:spTree>
    <p:extLst>
      <p:ext uri="{BB962C8B-B14F-4D97-AF65-F5344CB8AC3E}">
        <p14:creationId xmlns:p14="http://schemas.microsoft.com/office/powerpoint/2010/main" val="175037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5750" y="1082675"/>
            <a:ext cx="8655050" cy="5207000"/>
          </a:xfrm>
        </p:spPr>
        <p:txBody>
          <a:bodyPr/>
          <a:lstStyle/>
          <a:p>
            <a:pPr algn="just"/>
            <a:r>
              <a:rPr lang="es-CO" sz="1400" b="1" dirty="0"/>
              <a:t>Construcción y Montaje SE</a:t>
            </a:r>
          </a:p>
          <a:p>
            <a:pPr marL="0" indent="0" algn="just">
              <a:buNone/>
            </a:pPr>
            <a:r>
              <a:rPr lang="es-CO" sz="1400" dirty="0"/>
              <a:t>	</a:t>
            </a:r>
            <a:r>
              <a:rPr lang="es-CO" sz="1400" dirty="0" err="1"/>
              <a:t>Cerromatoso</a:t>
            </a:r>
            <a:r>
              <a:rPr lang="es-CO" sz="1400" dirty="0"/>
              <a:t> 500 </a:t>
            </a:r>
            <a:r>
              <a:rPr lang="es-CO" sz="1400" dirty="0" err="1"/>
              <a:t>kV</a:t>
            </a:r>
            <a:r>
              <a:rPr lang="es-CO" sz="1400" dirty="0"/>
              <a:t> y	Sogamoso 500 </a:t>
            </a:r>
            <a:r>
              <a:rPr lang="es-CO" sz="1400" dirty="0" err="1"/>
              <a:t>kV</a:t>
            </a:r>
            <a:r>
              <a:rPr lang="es-CO" sz="1400" dirty="0"/>
              <a:t> y Ancón Sur 230 </a:t>
            </a:r>
            <a:r>
              <a:rPr lang="es-CO" sz="1400" dirty="0" err="1"/>
              <a:t>kV</a:t>
            </a:r>
            <a:r>
              <a:rPr lang="es-CO" sz="1400" dirty="0"/>
              <a:t> :	En contratación</a:t>
            </a:r>
          </a:p>
          <a:p>
            <a:pPr marL="0" indent="0" algn="just">
              <a:buNone/>
            </a:pPr>
            <a:r>
              <a:rPr lang="es-CO" sz="1400" dirty="0"/>
              <a:t>	Antioquia 500 </a:t>
            </a:r>
            <a:r>
              <a:rPr lang="es-CO" sz="1400" dirty="0" err="1"/>
              <a:t>kV</a:t>
            </a:r>
            <a:r>
              <a:rPr lang="es-CO" sz="1400" dirty="0"/>
              <a:t>, Porce III 500 </a:t>
            </a:r>
            <a:r>
              <a:rPr lang="es-CO" sz="1400" dirty="0" err="1"/>
              <a:t>kV</a:t>
            </a:r>
            <a:r>
              <a:rPr lang="es-CO" sz="1400" dirty="0"/>
              <a:t>, Medellín 500 / 230 KV:	En contratación</a:t>
            </a:r>
          </a:p>
          <a:p>
            <a:pPr marL="0" indent="0" algn="just">
              <a:buNone/>
            </a:pPr>
            <a:endParaRPr lang="es-CO" sz="1400" dirty="0"/>
          </a:p>
          <a:p>
            <a:pPr algn="just"/>
            <a:r>
              <a:rPr lang="es-CO" sz="1400" b="1" dirty="0"/>
              <a:t>Alianzas Corporativas suministros:  </a:t>
            </a:r>
          </a:p>
          <a:p>
            <a:pPr marL="0" indent="0" algn="just">
              <a:buNone/>
            </a:pPr>
            <a:r>
              <a:rPr lang="es-CO" sz="1400" b="1" dirty="0"/>
              <a:t>	</a:t>
            </a:r>
            <a:r>
              <a:rPr lang="es-CO" sz="1400" dirty="0"/>
              <a:t>Estructura metálica </a:t>
            </a:r>
            <a:r>
              <a:rPr lang="es-CO" sz="1400" dirty="0" err="1"/>
              <a:t>LT</a:t>
            </a:r>
            <a:r>
              <a:rPr lang="es-CO" sz="1400" dirty="0"/>
              <a:t>			Cable conductor </a:t>
            </a:r>
            <a:r>
              <a:rPr lang="es-CO" sz="1400" dirty="0" err="1"/>
              <a:t>LT</a:t>
            </a:r>
            <a:r>
              <a:rPr lang="es-CO" sz="1400" dirty="0"/>
              <a:t>:</a:t>
            </a:r>
          </a:p>
          <a:p>
            <a:pPr marL="0" indent="0" algn="just">
              <a:buNone/>
            </a:pPr>
            <a:r>
              <a:rPr lang="es-CO" sz="1400" dirty="0"/>
              <a:t>	Subestaciones GIS			Reactores Línea</a:t>
            </a:r>
          </a:p>
          <a:p>
            <a:pPr marL="0" indent="0" algn="just">
              <a:buNone/>
            </a:pPr>
            <a:r>
              <a:rPr lang="es-CO" sz="1400" dirty="0"/>
              <a:t>	Transformadores potencia		Reactores Neutro</a:t>
            </a:r>
          </a:p>
          <a:p>
            <a:pPr marL="0" indent="0">
              <a:buNone/>
            </a:pPr>
            <a:r>
              <a:rPr lang="es-CO" sz="1400" dirty="0"/>
              <a:t>	Seccionadores			</a:t>
            </a:r>
            <a:r>
              <a:rPr lang="es-CO" sz="1400" dirty="0" err="1"/>
              <a:t>CT’s</a:t>
            </a:r>
            <a:r>
              <a:rPr lang="es-CO" sz="1400" dirty="0"/>
              <a:t> / </a:t>
            </a:r>
            <a:r>
              <a:rPr lang="es-CO" sz="1400" dirty="0" err="1"/>
              <a:t>PT’s</a:t>
            </a:r>
            <a:endParaRPr lang="es-CO" sz="1400" dirty="0"/>
          </a:p>
          <a:p>
            <a:pPr marL="0" indent="0">
              <a:buNone/>
            </a:pPr>
            <a:r>
              <a:rPr lang="es-CO" sz="1400" dirty="0"/>
              <a:t>	Interruptores			</a:t>
            </a:r>
            <a:r>
              <a:rPr lang="es-CO" sz="1400" dirty="0" err="1"/>
              <a:t>Descargadore</a:t>
            </a:r>
            <a:endParaRPr lang="es-CO" sz="1400" dirty="0"/>
          </a:p>
          <a:p>
            <a:pPr marL="0" indent="0">
              <a:buNone/>
            </a:pPr>
            <a:r>
              <a:rPr lang="es-CO" sz="1400" dirty="0"/>
              <a:t>	Sistema Secundario			Estructura SE</a:t>
            </a:r>
          </a:p>
          <a:p>
            <a:pPr marL="0" indent="0">
              <a:buNone/>
            </a:pPr>
            <a:endParaRPr lang="es-CO" sz="1400" dirty="0"/>
          </a:p>
          <a:p>
            <a:r>
              <a:rPr lang="es-CO" sz="1400" b="1" dirty="0"/>
              <a:t>Cadenas herrajes		 </a:t>
            </a:r>
            <a:r>
              <a:rPr lang="es-CO" sz="1400" dirty="0"/>
              <a:t>En contratación</a:t>
            </a:r>
          </a:p>
          <a:p>
            <a:r>
              <a:rPr lang="es-CO" sz="1400" b="1" dirty="0"/>
              <a:t>Arqueología			 </a:t>
            </a:r>
            <a:r>
              <a:rPr lang="es-CO" sz="1400" dirty="0"/>
              <a:t>Contratado</a:t>
            </a:r>
            <a:r>
              <a:rPr lang="es-CO" sz="1400" b="1" dirty="0"/>
              <a:t>		</a:t>
            </a:r>
          </a:p>
          <a:p>
            <a:r>
              <a:rPr lang="es-CO" sz="1400" b="1" dirty="0"/>
              <a:t>Recate de Flora y Fauna		</a:t>
            </a:r>
            <a:r>
              <a:rPr lang="es-CO" sz="1400" dirty="0"/>
              <a:t> Contratado 	</a:t>
            </a:r>
          </a:p>
          <a:p>
            <a:r>
              <a:rPr lang="es-CO" sz="1400" b="1" dirty="0"/>
              <a:t>Control de Obra			</a:t>
            </a:r>
            <a:r>
              <a:rPr lang="es-CO" sz="1400" dirty="0"/>
              <a:t> Contratado </a:t>
            </a:r>
            <a:r>
              <a:rPr lang="es-CO" sz="1400" b="1" dirty="0"/>
              <a:t>			</a:t>
            </a:r>
          </a:p>
          <a:p>
            <a:r>
              <a:rPr lang="es-CO" sz="1400" b="1" dirty="0"/>
              <a:t>Operador Logístico (Importaciones)	</a:t>
            </a:r>
            <a:r>
              <a:rPr lang="es-CO" sz="1400" dirty="0"/>
              <a:t> Contratado</a:t>
            </a:r>
            <a:endParaRPr lang="es-CO" sz="1400" b="1" dirty="0"/>
          </a:p>
          <a:p>
            <a:r>
              <a:rPr lang="es-CO" sz="1400" b="1" dirty="0"/>
              <a:t>Transporte </a:t>
            </a:r>
            <a:r>
              <a:rPr lang="es-CO" sz="1400" b="1" dirty="0" err="1"/>
              <a:t>Extradimensionado</a:t>
            </a:r>
            <a:r>
              <a:rPr lang="es-CO" sz="1400" b="1" dirty="0"/>
              <a:t>	</a:t>
            </a:r>
            <a:r>
              <a:rPr lang="es-CO" sz="1400" dirty="0"/>
              <a:t> Contratado</a:t>
            </a:r>
            <a:endParaRPr lang="es-CO" sz="1400" b="1" dirty="0"/>
          </a:p>
          <a:p>
            <a:r>
              <a:rPr lang="es-CO" sz="1400" b="1" dirty="0"/>
              <a:t>Transporte materiales		</a:t>
            </a:r>
            <a:r>
              <a:rPr lang="es-CO" sz="1400" dirty="0"/>
              <a:t> Contratado</a:t>
            </a:r>
            <a:endParaRPr lang="es-CO" sz="1400" b="1" dirty="0"/>
          </a:p>
          <a:p>
            <a:r>
              <a:rPr lang="es-CO" sz="1400" b="1" dirty="0"/>
              <a:t>Recepción Materiales </a:t>
            </a:r>
            <a:r>
              <a:rPr lang="es-CO" sz="1400" b="1" dirty="0" err="1"/>
              <a:t>LT</a:t>
            </a:r>
            <a:r>
              <a:rPr lang="es-CO" sz="1400" b="1" dirty="0"/>
              <a:t>		</a:t>
            </a:r>
            <a:r>
              <a:rPr lang="es-CO" sz="1400" dirty="0"/>
              <a:t> Contratado</a:t>
            </a:r>
            <a:endParaRPr lang="es-CO" sz="1400" b="1" dirty="0"/>
          </a:p>
          <a:p>
            <a:pPr>
              <a:buFont typeface="Wingdings" panose="05000000000000000000" pitchFamily="2" charset="2"/>
              <a:buChar char="Ø"/>
            </a:pPr>
            <a:endParaRPr lang="es-CO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14</a:t>
            </a:fld>
            <a:endParaRPr lang="es-ES" alt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8450" y="434068"/>
            <a:ext cx="6283779" cy="510880"/>
          </a:xfrm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CO" sz="2400" dirty="0">
                <a:ea typeface="MS PGothic" pitchFamily="34" charset="-128"/>
              </a:rPr>
              <a:t>Estrategia</a:t>
            </a:r>
          </a:p>
        </p:txBody>
      </p:sp>
    </p:spTree>
    <p:extLst>
      <p:ext uri="{BB962C8B-B14F-4D97-AF65-F5344CB8AC3E}">
        <p14:creationId xmlns:p14="http://schemas.microsoft.com/office/powerpoint/2010/main" val="49482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Avance del 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075170"/>
            <a:ext cx="8820150" cy="5207000"/>
          </a:xfrm>
        </p:spPr>
        <p:txBody>
          <a:bodyPr/>
          <a:lstStyle/>
          <a:p>
            <a:r>
              <a:rPr lang="es-CO" sz="2000" b="1" kern="1200" dirty="0">
                <a:solidFill>
                  <a:srgbClr val="003A6F"/>
                </a:solidFill>
                <a:ea typeface="+mj-ea"/>
                <a:cs typeface="+mj-cs"/>
              </a:rPr>
              <a:t>Líneas de Transmisión:</a:t>
            </a:r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r>
              <a:rPr lang="es-CO" sz="1800" b="1" dirty="0"/>
              <a:t>Replanteo:</a:t>
            </a:r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r>
              <a:rPr lang="es-CO" sz="1800" b="1" dirty="0"/>
              <a:t>Plantillado:</a:t>
            </a:r>
          </a:p>
          <a:p>
            <a:pPr marL="0" indent="0">
              <a:buNone/>
            </a:pPr>
            <a:endParaRPr lang="es-CO" sz="800" b="1" dirty="0"/>
          </a:p>
          <a:p>
            <a:r>
              <a:rPr lang="es-ES" sz="1800" dirty="0"/>
              <a:t>El plantillado final del tramo Antioquia – Porce III, Antioquia – Medellín, Porce III – Sogamoso, Antioquia - Cerromatoso se encuentra finalizado. </a:t>
            </a:r>
            <a:endParaRPr lang="es-CO" sz="1800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998A-7554-4A07-813A-3A60F241B672}" type="slidenum">
              <a:rPr lang="es-ES" altLang="es-CO" smtClean="0"/>
              <a:pPr/>
              <a:t>15</a:t>
            </a:fld>
            <a:endParaRPr lang="es-ES" altLang="es-CO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93862"/>
              </p:ext>
            </p:extLst>
          </p:nvPr>
        </p:nvGraphicFramePr>
        <p:xfrm>
          <a:off x="1988872" y="1783186"/>
          <a:ext cx="5396666" cy="243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Replanteo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Avance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Antioquia – Cerromatoso 500 kV</a:t>
                      </a:r>
                      <a:endParaRPr lang="es-CO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Antioquia – Porce III 500 kV</a:t>
                      </a:r>
                      <a:endParaRPr lang="pt-BR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Porce III – Sogamoso 500 kV</a:t>
                      </a:r>
                      <a:endParaRPr lang="es-CO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Antioquia – Medellín 500 kV</a:t>
                      </a:r>
                      <a:endParaRPr lang="es-CO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Medellín – Ancón Sur 4 Circuitos</a:t>
                      </a:r>
                      <a:endParaRPr lang="es-CO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Medellín – Occidente 2 Circuitos</a:t>
                      </a:r>
                      <a:endParaRPr lang="es-CO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100%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64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Medellín – Ancón Sur 2 Circuitos</a:t>
                      </a:r>
                      <a:endParaRPr lang="es-CO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96%</a:t>
                      </a:r>
                      <a:endParaRPr lang="es-CO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57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Avance del Proyecto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075170"/>
            <a:ext cx="8820150" cy="5207000"/>
          </a:xfrm>
        </p:spPr>
        <p:txBody>
          <a:bodyPr/>
          <a:lstStyle/>
          <a:p>
            <a:r>
              <a:rPr lang="es-CO" b="1" kern="1200" dirty="0">
                <a:solidFill>
                  <a:srgbClr val="003A6F"/>
                </a:solidFill>
                <a:ea typeface="+mj-ea"/>
                <a:cs typeface="+mj-cs"/>
              </a:rPr>
              <a:t>Recepción suministros:</a:t>
            </a:r>
          </a:p>
          <a:p>
            <a:pPr marL="0" indent="0">
              <a:buNone/>
            </a:pPr>
            <a:endParaRPr lang="es-CO" dirty="0"/>
          </a:p>
          <a:p>
            <a:pPr>
              <a:buFont typeface="Wingdings" panose="05000000000000000000" pitchFamily="2" charset="2"/>
              <a:buChar char="Ø"/>
            </a:pPr>
            <a:r>
              <a:rPr lang="es-CO" dirty="0" err="1"/>
              <a:t>Stubs</a:t>
            </a:r>
            <a:r>
              <a:rPr lang="es-CO" dirty="0"/>
              <a:t> y parrillas:	Nov/16 – Mar/17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Estructura:		Mar/17 – Ene/18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Cable conductor:	Jul/17 – Ene/18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SE GIS		Oct/17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Transformadores: 	Dic/17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Reactores		Oct/17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Equipo Alta Tensión 	Jul/17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Sistema secundarios 	</a:t>
            </a:r>
            <a:r>
              <a:rPr lang="es-CO" dirty="0" err="1"/>
              <a:t>May</a:t>
            </a:r>
            <a:r>
              <a:rPr lang="es-CO" dirty="0"/>
              <a:t>/17 – Nov/17</a:t>
            </a:r>
          </a:p>
          <a:p>
            <a:endParaRPr lang="es-CO" dirty="0"/>
          </a:p>
          <a:p>
            <a:endParaRPr lang="es-CO" dirty="0"/>
          </a:p>
          <a:p>
            <a:pPr marL="0" indent="0">
              <a:buNone/>
            </a:pPr>
            <a:endParaRPr lang="es-CO" b="1" dirty="0"/>
          </a:p>
          <a:p>
            <a:pPr marL="0" indent="0">
              <a:buNone/>
            </a:pPr>
            <a:endParaRPr lang="es-CO" sz="1800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998A-7554-4A07-813A-3A60F241B672}" type="slidenum">
              <a:rPr lang="es-ES" altLang="es-CO" smtClean="0"/>
              <a:pPr/>
              <a:t>16</a:t>
            </a:fld>
            <a:endParaRPr lang="es-ES" altLang="es-CO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9" y="4076699"/>
            <a:ext cx="6758023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39" y="1180446"/>
            <a:ext cx="3336687" cy="2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1257" y="373788"/>
            <a:ext cx="6977739" cy="608161"/>
          </a:xfrm>
          <a:ln/>
        </p:spPr>
        <p:txBody>
          <a:bodyPr/>
          <a:lstStyle/>
          <a:p>
            <a:pPr algn="ctr">
              <a:defRPr/>
            </a:pPr>
            <a:r>
              <a:rPr lang="es-CO" dirty="0"/>
              <a:t>Trámite ambiental líneas de transmisión</a:t>
            </a:r>
            <a:r>
              <a:rPr dirty="0"/>
              <a:t> </a:t>
            </a: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378996" y="6369776"/>
            <a:ext cx="361950" cy="241300"/>
          </a:xfrm>
        </p:spPr>
        <p:txBody>
          <a:bodyPr/>
          <a:lstStyle/>
          <a:p>
            <a:pPr>
              <a:defRPr/>
            </a:pPr>
            <a:fld id="{B93F9D1A-321F-4106-B4D6-603522EB06AB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83910"/>
              </p:ext>
            </p:extLst>
          </p:nvPr>
        </p:nvGraphicFramePr>
        <p:xfrm>
          <a:off x="213358" y="1188721"/>
          <a:ext cx="8641082" cy="521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823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LÍNEA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/>
                    </a:p>
                    <a:p>
                      <a:pPr algn="ctr"/>
                      <a:r>
                        <a:rPr lang="es-CO" sz="1200" dirty="0"/>
                        <a:t>RADICACIÓN </a:t>
                      </a:r>
                      <a:r>
                        <a:rPr lang="es-CO" sz="1200" dirty="0" err="1"/>
                        <a:t>DAA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SELECCIÓN</a:t>
                      </a:r>
                      <a:r>
                        <a:rPr lang="es-CO" sz="1200" baseline="0" dirty="0"/>
                        <a:t> </a:t>
                      </a:r>
                      <a:r>
                        <a:rPr lang="es-CO" sz="1200" baseline="0" dirty="0" err="1"/>
                        <a:t>ALTERNAT</a:t>
                      </a:r>
                      <a:r>
                        <a:rPr lang="es-CO" sz="1200" baseline="0" dirty="0"/>
                        <a:t> </a:t>
                      </a:r>
                      <a:r>
                        <a:rPr lang="es-CO" sz="1200" baseline="0" dirty="0" err="1"/>
                        <a:t>DAA</a:t>
                      </a:r>
                      <a:r>
                        <a:rPr lang="es-CO" sz="1200" baseline="0" dirty="0"/>
                        <a:t> ANLA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/>
                        <a:t>RADICACIÓN </a:t>
                      </a:r>
                      <a:r>
                        <a:rPr lang="es-CO" sz="1200" dirty="0" err="1"/>
                        <a:t>EIA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ENTREGA </a:t>
                      </a:r>
                      <a:r>
                        <a:rPr lang="es-CO" sz="1200" dirty="0" err="1"/>
                        <a:t>INFO</a:t>
                      </a:r>
                      <a:r>
                        <a:rPr lang="es-CO" sz="1200" dirty="0"/>
                        <a:t> ADICIONAL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RESOL LICENCIA </a:t>
                      </a:r>
                      <a:r>
                        <a:rPr lang="es-CO" sz="1200" dirty="0" err="1"/>
                        <a:t>EIA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INICIO </a:t>
                      </a:r>
                      <a:r>
                        <a:rPr lang="es-CO" sz="1200" dirty="0" err="1"/>
                        <a:t>C&amp;M</a:t>
                      </a:r>
                      <a:endParaRPr lang="es-C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732"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rgbClr val="000000"/>
                          </a:solidFill>
                        </a:rPr>
                        <a:t>ANTIOQUIA</a:t>
                      </a:r>
                      <a:r>
                        <a:rPr lang="es-CO" sz="1100" baseline="0" dirty="0">
                          <a:solidFill>
                            <a:srgbClr val="000000"/>
                          </a:solidFill>
                        </a:rPr>
                        <a:t> – MEDELLIN –ANCON SUR </a:t>
                      </a:r>
                    </a:p>
                    <a:p>
                      <a:r>
                        <a:rPr lang="es-CO" sz="1100" baseline="0" dirty="0" err="1">
                          <a:solidFill>
                            <a:srgbClr val="000000"/>
                          </a:solidFill>
                        </a:rPr>
                        <a:t>EXP</a:t>
                      </a:r>
                      <a:r>
                        <a:rPr lang="es-CO" sz="1100" baseline="0" dirty="0">
                          <a:solidFill>
                            <a:srgbClr val="000000"/>
                          </a:solidFill>
                        </a:rPr>
                        <a:t> 1038</a:t>
                      </a:r>
                      <a:endParaRPr lang="es-CO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 de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Octubre 2015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29 de febrero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07 de octubre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28 de diciembre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de abril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de abril de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940"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rgbClr val="000000"/>
                          </a:solidFill>
                        </a:rPr>
                        <a:t>PORCE III – SOGAMOSO</a:t>
                      </a:r>
                    </a:p>
                    <a:p>
                      <a:r>
                        <a:rPr lang="es-CO" sz="1100" dirty="0" err="1">
                          <a:solidFill>
                            <a:srgbClr val="000000"/>
                          </a:solidFill>
                        </a:rPr>
                        <a:t>EXP</a:t>
                      </a:r>
                      <a:r>
                        <a:rPr lang="es-CO" sz="1100" baseline="0" dirty="0">
                          <a:solidFill>
                            <a:srgbClr val="000000"/>
                          </a:solidFill>
                        </a:rPr>
                        <a:t> 1041</a:t>
                      </a:r>
                      <a:endParaRPr lang="es-CO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 de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Octubre 2015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 de Mayo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17 Noviembre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18 de enero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de mayo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de mayo de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40">
                <a:tc>
                  <a:txBody>
                    <a:bodyPr/>
                    <a:lstStyle/>
                    <a:p>
                      <a:r>
                        <a:rPr lang="es-CO" sz="1100" dirty="0">
                          <a:solidFill>
                            <a:srgbClr val="000000"/>
                          </a:solidFill>
                        </a:rPr>
                        <a:t>ANTIOQUIA – PORCE III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err="1">
                          <a:solidFill>
                            <a:srgbClr val="000000"/>
                          </a:solidFill>
                        </a:rPr>
                        <a:t>EXP</a:t>
                      </a:r>
                      <a:r>
                        <a:rPr lang="es-CO" sz="1100" baseline="0" dirty="0">
                          <a:solidFill>
                            <a:srgbClr val="000000"/>
                          </a:solidFill>
                        </a:rPr>
                        <a:t> 1039</a:t>
                      </a:r>
                      <a:endParaRPr lang="es-CO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15 de Octubre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2015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 de Mayo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14 de octubre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23 de diciembre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 de marzo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 de marzo de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</a:rPr>
                        <a:t>ANTIOQUIA</a:t>
                      </a:r>
                      <a:r>
                        <a:rPr lang="es-CO" sz="1100" baseline="0" dirty="0">
                          <a:solidFill>
                            <a:srgbClr val="000000"/>
                          </a:solidFill>
                        </a:rPr>
                        <a:t> – CERROMATOSO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err="1">
                          <a:solidFill>
                            <a:srgbClr val="000000"/>
                          </a:solidFill>
                        </a:rPr>
                        <a:t>EXP</a:t>
                      </a:r>
                      <a:r>
                        <a:rPr lang="es-CO" sz="1100" baseline="0" dirty="0">
                          <a:solidFill>
                            <a:srgbClr val="000000"/>
                          </a:solidFill>
                        </a:rPr>
                        <a:t> 1040</a:t>
                      </a:r>
                      <a:endParaRPr lang="es-CO" sz="1100" dirty="0">
                        <a:solidFill>
                          <a:srgbClr val="000000"/>
                        </a:solidFill>
                      </a:endParaRPr>
                    </a:p>
                    <a:p>
                      <a:endParaRPr lang="es-CO" sz="11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19 de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Octubre 2015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 de Mayo de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16 de diciembre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de 2016 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Pendiente </a:t>
                      </a:r>
                      <a:r>
                        <a:rPr lang="es-CO" sz="1200" kern="1200" dirty="0" err="1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ANLA</a:t>
                      </a:r>
                      <a:endParaRPr lang="es-CO" sz="1200" kern="120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de junio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 de junio de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628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Trámites Ambientales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998A-7554-4A07-813A-3A60F241B672}" type="slidenum">
              <a:rPr lang="es-ES" altLang="es-CO" smtClean="0"/>
              <a:pPr/>
              <a:t>18</a:t>
            </a:fld>
            <a:endParaRPr lang="es-ES" altLang="es-CO"/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22726"/>
              </p:ext>
            </p:extLst>
          </p:nvPr>
        </p:nvGraphicFramePr>
        <p:xfrm>
          <a:off x="249384" y="1099432"/>
          <a:ext cx="8700651" cy="521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3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SUBESTACIÓN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TRÁMITE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300" dirty="0"/>
                        <a:t>PRONUNCIAMIENTO</a:t>
                      </a:r>
                      <a:r>
                        <a:rPr lang="es-CO" sz="1300" baseline="0" dirty="0"/>
                        <a:t> AUTORIDAD AMBIENTAL</a:t>
                      </a:r>
                      <a:endParaRPr lang="es-CO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ESTADO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14">
                <a:tc vMerge="1">
                  <a:txBody>
                    <a:bodyPr/>
                    <a:lstStyle/>
                    <a:p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Plan</a:t>
                      </a: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Real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80"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SOGAMOSO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Modificación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menor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</a:rPr>
                        <a:t>15</a:t>
                      </a:r>
                      <a:r>
                        <a:rPr lang="es-CO" sz="1200" baseline="0">
                          <a:solidFill>
                            <a:srgbClr val="000000"/>
                          </a:solidFill>
                        </a:rPr>
                        <a:t> de abril de 2017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16 de julio de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Aprobado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953"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CERROMATOSO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Régimen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de transición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27 de noviembre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20 de enero de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2016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Aprobado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724"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ANTIOQUIA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Cesión Parcial de Licencia Ambiental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>
                          <a:solidFill>
                            <a:srgbClr val="000000"/>
                          </a:solidFill>
                        </a:rPr>
                        <a:t>16</a:t>
                      </a:r>
                      <a:r>
                        <a:rPr lang="es-CO" sz="1200" baseline="0">
                          <a:solidFill>
                            <a:srgbClr val="000000"/>
                          </a:solidFill>
                        </a:rPr>
                        <a:t> de agosto de 2016</a:t>
                      </a:r>
                      <a:endParaRPr lang="es-CO" sz="12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juste observaciones EPM al documento</a:t>
                      </a: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 Cesión Parcial de Licencia Ambiental.</a:t>
                      </a:r>
                      <a:endParaRPr lang="es-CO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Entregado a </a:t>
                      </a:r>
                      <a:r>
                        <a:rPr lang="es-CO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ANLA</a:t>
                      </a:r>
                      <a:endParaRPr lang="es-CO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PORCE III</a:t>
                      </a:r>
                    </a:p>
                    <a:p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Modificación de Licencia Ambiental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01 de febrero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</a:rPr>
                        <a:t>29</a:t>
                      </a:r>
                      <a:r>
                        <a:rPr lang="es-CO" sz="1200" baseline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</a:rPr>
                        <a:t> de marzo de 2017</a:t>
                      </a:r>
                      <a:endParaRPr lang="es-CO" sz="120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EPM aprobó  </a:t>
                      </a:r>
                      <a:r>
                        <a:rPr lang="es-CO" sz="1200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ZODMES</a:t>
                      </a: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(Los Bohíos)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023"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MEDELLÍN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</a:rPr>
                        <a:t>Licencia</a:t>
                      </a:r>
                      <a:r>
                        <a:rPr lang="es-CO" sz="1200" baseline="0" dirty="0">
                          <a:solidFill>
                            <a:srgbClr val="000000"/>
                          </a:solidFill>
                        </a:rPr>
                        <a:t> Ambiental AMA</a:t>
                      </a:r>
                      <a:endParaRPr lang="es-CO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2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es-CO" sz="12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 enero de 2016</a:t>
                      </a:r>
                      <a:endParaRPr lang="es-CO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de abril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Estudio </a:t>
                      </a:r>
                      <a:r>
                        <a:rPr lang="es-CO" sz="1200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ZODMES</a:t>
                      </a:r>
                      <a:r>
                        <a:rPr lang="es-CO" sz="12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para aprobación </a:t>
                      </a:r>
                      <a:r>
                        <a:rPr lang="es-CO" sz="1200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Corantioquia</a:t>
                      </a:r>
                      <a:endParaRPr lang="es-CO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94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F9D1A-321F-4106-B4D6-603522EB06A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auto">
          <a:xfrm>
            <a:off x="371322" y="2095007"/>
            <a:ext cx="1012206" cy="1175607"/>
          </a:xfrm>
          <a:prstGeom prst="rect">
            <a:avLst/>
          </a:prstGeom>
          <a:solidFill>
            <a:srgbClr val="003A6F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000" b="1" dirty="0">
                <a:solidFill>
                  <a:srgbClr val="40BDE8"/>
                </a:solidFill>
                <a:latin typeface="BC I25 Wide" pitchFamily="34" charset="0"/>
              </a:rPr>
              <a:t>Agosto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1" i="0" u="none" strike="noStrike" cap="none" normalizeH="0" baseline="0" dirty="0">
                <a:ln>
                  <a:noFill/>
                </a:ln>
                <a:solidFill>
                  <a:srgbClr val="40BDE8"/>
                </a:solidFill>
                <a:effectLst/>
                <a:latin typeface="BC I25 Wide" pitchFamily="34" charset="0"/>
              </a:rPr>
              <a:t>2015</a:t>
            </a:r>
            <a:endParaRPr kumimoji="0" lang="es-CO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C I25 Wide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C I25 Wide" pitchFamily="34" charset="0"/>
              </a:rPr>
              <a:t>Elaboración y entrega de </a:t>
            </a:r>
            <a:r>
              <a:rPr kumimoji="0" lang="es-CO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C I25 Wide" pitchFamily="34" charset="0"/>
              </a:rPr>
              <a:t>DAA </a:t>
            </a:r>
            <a:r>
              <a:rPr kumimoji="0" lang="es-CO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C I25 Wide" pitchFamily="34" charset="0"/>
              </a:rPr>
              <a:t>a la ANLA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1771651" y="3298000"/>
            <a:ext cx="2085973" cy="1539813"/>
          </a:xfrm>
          <a:prstGeom prst="rect">
            <a:avLst/>
          </a:prstGeom>
          <a:solidFill>
            <a:srgbClr val="003A6F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900" b="1" dirty="0">
                <a:solidFill>
                  <a:srgbClr val="40BDE8"/>
                </a:solidFill>
                <a:latin typeface="BC I25 Wide" pitchFamily="34" charset="0"/>
              </a:rPr>
              <a:t>Mayo 2016 – Octubre 2016</a:t>
            </a:r>
          </a:p>
          <a:p>
            <a:pPr algn="ctr"/>
            <a:r>
              <a:rPr lang="es-CO" sz="900" dirty="0">
                <a:solidFill>
                  <a:schemeClr val="bg1"/>
                </a:solidFill>
                <a:latin typeface="BC I25 Wide" pitchFamily="34" charset="0"/>
              </a:rPr>
              <a:t>Elaboración y entrega de </a:t>
            </a:r>
            <a:r>
              <a:rPr lang="es-CO" sz="900" b="1" dirty="0">
                <a:solidFill>
                  <a:schemeClr val="bg1"/>
                </a:solidFill>
                <a:latin typeface="BC I25 Wide" pitchFamily="34" charset="0"/>
              </a:rPr>
              <a:t>EIA</a:t>
            </a:r>
            <a:r>
              <a:rPr lang="es-CO" sz="900" dirty="0">
                <a:solidFill>
                  <a:schemeClr val="bg1"/>
                </a:solidFill>
                <a:latin typeface="BC I25 Wide" pitchFamily="34" charset="0"/>
              </a:rPr>
              <a:t> de acuerdo con la alternativa seleccionada</a:t>
            </a:r>
          </a:p>
          <a:p>
            <a:pPr algn="ctr"/>
            <a:r>
              <a:rPr lang="es-CO" sz="900" dirty="0">
                <a:solidFill>
                  <a:schemeClr val="bg1"/>
                </a:solidFill>
                <a:latin typeface="BC I25 Wide" pitchFamily="34" charset="0"/>
              </a:rPr>
              <a:t>Se radicaron en</a:t>
            </a:r>
          </a:p>
          <a:p>
            <a:pPr algn="ctr"/>
            <a:r>
              <a:rPr lang="es-CO" sz="900" dirty="0">
                <a:solidFill>
                  <a:schemeClr val="bg1"/>
                </a:solidFill>
                <a:latin typeface="BC I25 Wide" pitchFamily="34" charset="0"/>
              </a:rPr>
              <a:t>Octubre: Antioquia-Medellín y Antioquia-Porce </a:t>
            </a:r>
          </a:p>
          <a:p>
            <a:pPr algn="ctr"/>
            <a:r>
              <a:rPr lang="es-CO" sz="900" dirty="0">
                <a:solidFill>
                  <a:schemeClr val="bg1"/>
                </a:solidFill>
                <a:latin typeface="BC I25 Wide" pitchFamily="34" charset="0"/>
              </a:rPr>
              <a:t>Noviembre: Porce –Sogamoso</a:t>
            </a:r>
          </a:p>
          <a:p>
            <a:pPr algn="ctr"/>
            <a:r>
              <a:rPr lang="es-CO" sz="900" dirty="0">
                <a:solidFill>
                  <a:schemeClr val="bg1"/>
                </a:solidFill>
                <a:latin typeface="BC I25 Wide" pitchFamily="34" charset="0"/>
              </a:rPr>
              <a:t>Diciembre: Antioquia-Cerromatoso</a:t>
            </a:r>
          </a:p>
          <a:p>
            <a:pPr algn="ctr"/>
            <a:endParaRPr lang="es-CO" sz="900" dirty="0">
              <a:solidFill>
                <a:schemeClr val="bg1"/>
              </a:solidFill>
              <a:latin typeface="BC I25 Wide" pitchFamily="34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946467" y="4067175"/>
            <a:ext cx="1206669" cy="1076325"/>
          </a:xfrm>
          <a:prstGeom prst="rect">
            <a:avLst/>
          </a:prstGeom>
          <a:solidFill>
            <a:srgbClr val="40BDE8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1000" b="1" dirty="0">
                <a:solidFill>
                  <a:srgbClr val="003A6F"/>
                </a:solidFill>
                <a:latin typeface="BC I25 Wide" pitchFamily="34" charset="0"/>
              </a:rPr>
              <a:t>Octubre 2016 – Junio 2017</a:t>
            </a:r>
          </a:p>
          <a:p>
            <a:pPr algn="ctr"/>
            <a:r>
              <a:rPr lang="es-CO" sz="1050" dirty="0">
                <a:solidFill>
                  <a:schemeClr val="bg1"/>
                </a:solidFill>
                <a:latin typeface="BC I25 Wide" pitchFamily="34" charset="0"/>
              </a:rPr>
              <a:t>Evaluación del EIA por parte de la </a:t>
            </a:r>
            <a:r>
              <a:rPr lang="es-CO" sz="1200" dirty="0">
                <a:solidFill>
                  <a:schemeClr val="bg1"/>
                </a:solidFill>
                <a:latin typeface="BC I25 Wide" pitchFamily="34" charset="0"/>
              </a:rPr>
              <a:t>ANLA </a:t>
            </a:r>
          </a:p>
        </p:txBody>
      </p:sp>
      <p:cxnSp>
        <p:nvCxnSpPr>
          <p:cNvPr id="16" name="15 Conector recto de flecha"/>
          <p:cNvCxnSpPr/>
          <p:nvPr/>
        </p:nvCxnSpPr>
        <p:spPr bwMode="auto">
          <a:xfrm flipV="1">
            <a:off x="5153136" y="3133322"/>
            <a:ext cx="0" cy="10800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16 CuadroTexto"/>
          <p:cNvSpPr txBox="1"/>
          <p:nvPr/>
        </p:nvSpPr>
        <p:spPr>
          <a:xfrm>
            <a:off x="4313228" y="2533158"/>
            <a:ext cx="16650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003A6F"/>
                </a:solidFill>
              </a:rPr>
              <a:t>OBTENCIÓN LICENCIA AMBIENTAL</a:t>
            </a:r>
          </a:p>
        </p:txBody>
      </p:sp>
      <p:sp>
        <p:nvSpPr>
          <p:cNvPr id="21" name="20 Rectángulo"/>
          <p:cNvSpPr/>
          <p:nvPr/>
        </p:nvSpPr>
        <p:spPr bwMode="auto">
          <a:xfrm>
            <a:off x="5153135" y="4858526"/>
            <a:ext cx="2916667" cy="11824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100" b="1" dirty="0">
                <a:solidFill>
                  <a:schemeClr val="tx2"/>
                </a:solidFill>
                <a:latin typeface="BC I25 Wide" pitchFamily="34" charset="0"/>
              </a:rPr>
              <a:t>Abril </a:t>
            </a:r>
            <a:r>
              <a:rPr lang="es-CO" sz="1100" b="1" dirty="0">
                <a:solidFill>
                  <a:srgbClr val="004D86"/>
                </a:solidFill>
                <a:latin typeface="BC I25 Wide" pitchFamily="34" charset="0"/>
              </a:rPr>
              <a:t>2017</a:t>
            </a:r>
            <a:r>
              <a:rPr kumimoji="0" lang="es-CO" sz="1100" b="1" i="0" u="none" strike="noStrike" cap="none" normalizeH="0" baseline="0" dirty="0">
                <a:ln>
                  <a:noFill/>
                </a:ln>
                <a:solidFill>
                  <a:srgbClr val="004D86"/>
                </a:solidFill>
                <a:effectLst/>
                <a:latin typeface="BC I25 Wide" pitchFamily="34" charset="0"/>
              </a:rPr>
              <a:t> – Octubre</a:t>
            </a:r>
            <a:r>
              <a:rPr kumimoji="0" lang="es-CO" sz="11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C I25 Wide" pitchFamily="34" charset="0"/>
              </a:rPr>
              <a:t> </a:t>
            </a:r>
            <a:r>
              <a:rPr kumimoji="0" lang="es-CO" sz="1100" b="1" i="0" u="none" strike="noStrike" cap="none" normalizeH="0" baseline="0" dirty="0">
                <a:ln>
                  <a:noFill/>
                </a:ln>
                <a:solidFill>
                  <a:srgbClr val="004D86"/>
                </a:solidFill>
                <a:effectLst/>
                <a:latin typeface="BC I25 Wide" pitchFamily="34" charset="0"/>
              </a:rPr>
              <a:t>2018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C I25 Wide" pitchFamily="34" charset="0"/>
              </a:rPr>
              <a:t>Preconstrucción y construcción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1200" dirty="0">
              <a:solidFill>
                <a:schemeClr val="bg1"/>
              </a:solidFill>
              <a:latin typeface="BC I25 Wide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200" dirty="0">
                <a:solidFill>
                  <a:schemeClr val="bg1"/>
                </a:solidFill>
                <a:latin typeface="BC I25 Wide" pitchFamily="34" charset="0"/>
              </a:rPr>
              <a:t>Plazo </a:t>
            </a:r>
            <a:r>
              <a:rPr lang="es-CO" sz="1200" dirty="0" err="1">
                <a:solidFill>
                  <a:schemeClr val="bg1"/>
                </a:solidFill>
                <a:latin typeface="BC I25 Wide" pitchFamily="34" charset="0"/>
              </a:rPr>
              <a:t>C&amp;M</a:t>
            </a:r>
            <a:r>
              <a:rPr lang="es-CO" sz="1200" dirty="0">
                <a:solidFill>
                  <a:schemeClr val="bg1"/>
                </a:solidFill>
                <a:latin typeface="BC I25 Wide" pitchFamily="34" charset="0"/>
              </a:rPr>
              <a:t>: 16 meses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sz="1200" dirty="0">
              <a:solidFill>
                <a:schemeClr val="bg1"/>
              </a:solidFill>
              <a:latin typeface="BC I25 Wide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200" dirty="0">
                <a:solidFill>
                  <a:schemeClr val="bg1"/>
                </a:solidFill>
                <a:latin typeface="BC I25 Wide" pitchFamily="34" charset="0"/>
              </a:rPr>
              <a:t>Aplica nota de PES</a:t>
            </a:r>
            <a:endParaRPr kumimoji="0" lang="es-CO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 bwMode="auto">
          <a:xfrm flipV="1">
            <a:off x="8065171" y="3757890"/>
            <a:ext cx="0" cy="1392523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22 CuadroTexto"/>
          <p:cNvSpPr txBox="1"/>
          <p:nvPr/>
        </p:nvSpPr>
        <p:spPr>
          <a:xfrm>
            <a:off x="7196503" y="2776135"/>
            <a:ext cx="17440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003A6F"/>
                </a:solidFill>
              </a:rPr>
              <a:t>PES:</a:t>
            </a:r>
          </a:p>
          <a:p>
            <a:pPr algn="ctr"/>
            <a:r>
              <a:rPr lang="es-CO" sz="1100" b="1" dirty="0">
                <a:solidFill>
                  <a:srgbClr val="003A6F"/>
                </a:solidFill>
              </a:rPr>
              <a:t>Entre </a:t>
            </a:r>
            <a:r>
              <a:rPr lang="es-CO" sz="1100" b="1" dirty="0" err="1">
                <a:solidFill>
                  <a:srgbClr val="003A6F"/>
                </a:solidFill>
              </a:rPr>
              <a:t>Ago</a:t>
            </a:r>
            <a:r>
              <a:rPr lang="es-CO" sz="1100" b="1" dirty="0">
                <a:solidFill>
                  <a:srgbClr val="003A6F"/>
                </a:solidFill>
              </a:rPr>
              <a:t>/18 a Oct/18</a:t>
            </a:r>
          </a:p>
          <a:p>
            <a:pPr algn="ctr"/>
            <a:endParaRPr lang="es-CO" sz="1100" b="1" dirty="0">
              <a:solidFill>
                <a:srgbClr val="003A6F"/>
              </a:solidFill>
            </a:endParaRPr>
          </a:p>
          <a:p>
            <a:pPr algn="ctr"/>
            <a:r>
              <a:rPr lang="es-CO" sz="1100" b="1" dirty="0">
                <a:solidFill>
                  <a:srgbClr val="003A6F"/>
                </a:solidFill>
              </a:rPr>
              <a:t>Nota: Se solicitará ampliación de 234 días</a:t>
            </a: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61797" y="606336"/>
          <a:ext cx="8451161" cy="167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 bwMode="auto">
          <a:xfrm>
            <a:off x="3924165" y="4010712"/>
            <a:ext cx="1247386" cy="1192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5" name="14 Flecha arriba"/>
          <p:cNvSpPr/>
          <p:nvPr/>
        </p:nvSpPr>
        <p:spPr bwMode="auto">
          <a:xfrm>
            <a:off x="4417675" y="5246333"/>
            <a:ext cx="184345" cy="192863"/>
          </a:xfrm>
          <a:prstGeom prst="upArrow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84153" y="5394189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C00000"/>
                </a:solidFill>
              </a:rPr>
              <a:t>Etapa actual</a:t>
            </a:r>
          </a:p>
        </p:txBody>
      </p:sp>
      <p:sp>
        <p:nvSpPr>
          <p:cNvPr id="19" name="18 Rectángulo"/>
          <p:cNvSpPr/>
          <p:nvPr/>
        </p:nvSpPr>
        <p:spPr bwMode="auto">
          <a:xfrm>
            <a:off x="1980051" y="5737505"/>
            <a:ext cx="3173085" cy="303472"/>
          </a:xfrm>
          <a:prstGeom prst="rect">
            <a:avLst/>
          </a:prstGeom>
          <a:solidFill>
            <a:srgbClr val="003A6F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BC I25 Wide" pitchFamily="34" charset="0"/>
              </a:rPr>
              <a:t>Permisos y concesiones ambientales</a:t>
            </a:r>
          </a:p>
        </p:txBody>
      </p:sp>
      <p:sp>
        <p:nvSpPr>
          <p:cNvPr id="6" name="5 Flecha derecha"/>
          <p:cNvSpPr/>
          <p:nvPr/>
        </p:nvSpPr>
        <p:spPr bwMode="auto">
          <a:xfrm>
            <a:off x="1393053" y="2344672"/>
            <a:ext cx="445273" cy="314325"/>
          </a:xfrm>
          <a:prstGeom prst="rightArrow">
            <a:avLst/>
          </a:prstGeom>
          <a:solidFill>
            <a:srgbClr val="939495"/>
          </a:solidFill>
          <a:ln w="19050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1838326" y="1885950"/>
            <a:ext cx="1571624" cy="1076325"/>
          </a:xfrm>
          <a:prstGeom prst="rect">
            <a:avLst/>
          </a:prstGeom>
          <a:solidFill>
            <a:srgbClr val="40BDE8"/>
          </a:solidFill>
          <a:ln w="952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1000" b="1">
                <a:solidFill>
                  <a:srgbClr val="003A6F"/>
                </a:solidFill>
                <a:latin typeface="BC I25 Wide" pitchFamily="34" charset="0"/>
              </a:rPr>
              <a:t>Mayo 2016</a:t>
            </a:r>
            <a:endParaRPr lang="es-CO" sz="1000" b="1" dirty="0">
              <a:solidFill>
                <a:srgbClr val="003A6F"/>
              </a:solidFill>
              <a:latin typeface="BC I25 Wide" pitchFamily="34" charset="0"/>
            </a:endParaRPr>
          </a:p>
          <a:p>
            <a:pPr algn="ctr"/>
            <a:r>
              <a:rPr lang="es-CO" sz="1200" dirty="0">
                <a:solidFill>
                  <a:schemeClr val="bg1"/>
                </a:solidFill>
                <a:latin typeface="BC I25 Wide" pitchFamily="34" charset="0"/>
              </a:rPr>
              <a:t>Evaluación del DAA por la ANLA y selección de alternativa</a:t>
            </a:r>
          </a:p>
        </p:txBody>
      </p:sp>
      <p:sp>
        <p:nvSpPr>
          <p:cNvPr id="24" name="23 Flecha derecha"/>
          <p:cNvSpPr/>
          <p:nvPr/>
        </p:nvSpPr>
        <p:spPr bwMode="auto">
          <a:xfrm rot="5400000">
            <a:off x="2623345" y="2976160"/>
            <a:ext cx="294074" cy="314325"/>
          </a:xfrm>
          <a:prstGeom prst="rightArrow">
            <a:avLst/>
          </a:prstGeom>
          <a:solidFill>
            <a:srgbClr val="939495"/>
          </a:solidFill>
          <a:ln w="19050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Hitos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262726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944948"/>
            <a:ext cx="8382000" cy="5207000"/>
          </a:xfrm>
        </p:spPr>
        <p:txBody>
          <a:bodyPr/>
          <a:lstStyle/>
          <a:p>
            <a:endParaRPr lang="es-CO" b="1" dirty="0"/>
          </a:p>
          <a:p>
            <a:pPr marL="0" indent="0">
              <a:buNone/>
            </a:pPr>
            <a:r>
              <a:rPr lang="es-CO" sz="1800" b="1" dirty="0"/>
              <a:t>Convocatoria Pública </a:t>
            </a:r>
            <a:r>
              <a:rPr lang="es-CO" sz="1800" b="1" dirty="0" err="1"/>
              <a:t>UPME</a:t>
            </a:r>
            <a:r>
              <a:rPr lang="es-CO" sz="1800" b="1" dirty="0"/>
              <a:t> 03-2014 Subestaciones </a:t>
            </a:r>
            <a:r>
              <a:rPr lang="es-CO" sz="1800" b="1" dirty="0" err="1"/>
              <a:t>Ituango</a:t>
            </a:r>
            <a:r>
              <a:rPr lang="es-CO" sz="1800" b="1" dirty="0"/>
              <a:t> - Medellín (</a:t>
            </a:r>
            <a:r>
              <a:rPr lang="es-CO" sz="1800" b="1" dirty="0" err="1"/>
              <a:t>katíos</a:t>
            </a:r>
            <a:r>
              <a:rPr lang="es-CO" sz="1800" b="1" dirty="0"/>
              <a:t>)</a:t>
            </a:r>
          </a:p>
          <a:p>
            <a:endParaRPr lang="es-CO" sz="1800" b="1" dirty="0"/>
          </a:p>
          <a:p>
            <a:pPr marL="0" indent="0">
              <a:buNone/>
            </a:pPr>
            <a:r>
              <a:rPr lang="es-CO" sz="1800" b="1" dirty="0"/>
              <a:t>Hitos claves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Apertura: 	   	Septiembre de 2014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Entrega ofertas: 	</a:t>
            </a:r>
            <a:r>
              <a:rPr lang="es-CO" dirty="0">
                <a:solidFill>
                  <a:srgbClr val="000000"/>
                </a:solidFill>
              </a:rPr>
              <a:t>19 de febrero de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/>
              <a:t>Fecha PES</a:t>
            </a:r>
            <a:r>
              <a:rPr lang="es-CO" dirty="0">
                <a:solidFill>
                  <a:srgbClr val="000000"/>
                </a:solidFill>
              </a:rPr>
              <a:t>: 		31 de agosto de 2018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CO" dirty="0">
                <a:solidFill>
                  <a:srgbClr val="000000"/>
                </a:solidFill>
              </a:rPr>
              <a:t>Interventoría Técnica </a:t>
            </a:r>
            <a:r>
              <a:rPr lang="es-CO" dirty="0" err="1">
                <a:solidFill>
                  <a:srgbClr val="000000"/>
                </a:solidFill>
              </a:rPr>
              <a:t>UPME</a:t>
            </a:r>
            <a:r>
              <a:rPr lang="es-CO" dirty="0">
                <a:solidFill>
                  <a:srgbClr val="000000"/>
                </a:solidFill>
              </a:rPr>
              <a:t>:  Consultores Unidos – </a:t>
            </a:r>
          </a:p>
          <a:p>
            <a:pPr marL="0" indent="0">
              <a:buNone/>
            </a:pPr>
            <a:r>
              <a:rPr lang="es-CO" dirty="0">
                <a:solidFill>
                  <a:srgbClr val="000000"/>
                </a:solidFill>
              </a:rPr>
              <a:t>			Salgado Meléndez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2</a:t>
            </a:fld>
            <a:endParaRPr lang="es-ES" alt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8450" y="434068"/>
            <a:ext cx="6283779" cy="510880"/>
          </a:xfrm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CO" sz="2400" dirty="0">
                <a:ea typeface="MS PGothic" pitchFamily="34" charset="-128"/>
              </a:rPr>
              <a:t>Antecedentes</a:t>
            </a: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59" y="2993521"/>
            <a:ext cx="2761445" cy="354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75" y="4326311"/>
            <a:ext cx="2949366" cy="220955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87" y="4327568"/>
            <a:ext cx="2359726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8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Resumen Cronograma </a:t>
            </a:r>
            <a:r>
              <a:rPr lang="es-CO" dirty="0" err="1"/>
              <a:t>C&amp;M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998A-7554-4A07-813A-3A60F241B672}" type="slidenum">
              <a:rPr lang="es-ES" altLang="es-CO" smtClean="0"/>
              <a:pPr/>
              <a:t>20</a:t>
            </a:fld>
            <a:endParaRPr lang="es-ES" altLang="es-CO"/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3383"/>
              </p:ext>
            </p:extLst>
          </p:nvPr>
        </p:nvGraphicFramePr>
        <p:xfrm>
          <a:off x="554182" y="1169323"/>
          <a:ext cx="8151668" cy="503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519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LÍNEA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/>
                        <a:t>tf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813"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Antioquia</a:t>
                      </a: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 – Medellín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Abril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 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Medellín</a:t>
                      </a: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 – Ancón Sur 230 kV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Diciembre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 </a:t>
                      </a:r>
                      <a:r>
                        <a:rPr lang="es-CO" sz="14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Intercepción</a:t>
                      </a: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 línea existente Occidente – Ancón Sur 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Febrero de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 </a:t>
                      </a:r>
                      <a:r>
                        <a:rPr lang="es-CO" sz="14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Subterránea Medellín –</a:t>
                      </a: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 Ancón Sur 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Enero de 2018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 </a:t>
                      </a:r>
                      <a:r>
                        <a:rPr lang="es-CO" sz="14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Porce III – Sogamoso 500 kV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333333"/>
                          </a:solidFill>
                        </a:rPr>
                        <a:t>Mayo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 de Septiembre 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Antioquia – Porce III 500 kV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Abril de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 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Antioquia</a:t>
                      </a: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 – Cerromatoso </a:t>
                      </a:r>
                      <a:r>
                        <a:rPr lang="es-CO" sz="1400">
                          <a:solidFill>
                            <a:srgbClr val="000000"/>
                          </a:solidFill>
                        </a:rPr>
                        <a:t>500 kV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Junio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Septiembre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 de Octubre 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1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Resumen Cronograma </a:t>
            </a:r>
            <a:r>
              <a:rPr lang="es-CO" dirty="0" err="1"/>
              <a:t>C&amp;M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998A-7554-4A07-813A-3A60F241B672}" type="slidenum">
              <a:rPr lang="es-ES" altLang="es-CO" smtClean="0"/>
              <a:pPr/>
              <a:t>21</a:t>
            </a:fld>
            <a:endParaRPr lang="es-ES" altLang="es-CO"/>
          </a:p>
        </p:txBody>
      </p:sp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06249"/>
              </p:ext>
            </p:extLst>
          </p:nvPr>
        </p:nvGraphicFramePr>
        <p:xfrm>
          <a:off x="554182" y="1240762"/>
          <a:ext cx="8151668" cy="512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64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SUBESTACIONES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/>
                        <a:t>tf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ANTIOQUIA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Abril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 de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PORCE III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bril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 de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</a:t>
                      </a:r>
                      <a:r>
                        <a:rPr lang="es-CO" sz="14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541">
                <a:tc>
                  <a:txBody>
                    <a:bodyPr/>
                    <a:lstStyle/>
                    <a:p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SOGAMOSO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Abril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  <a:r>
                        <a:rPr lang="es-CO" sz="14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de 2018</a:t>
                      </a:r>
                      <a:endParaRPr lang="es-CO" sz="14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 de septiembre 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MEDELLÍN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Abril</a:t>
                      </a: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r>
                        <a:rPr lang="es-CO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de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</a:t>
                      </a:r>
                      <a:r>
                        <a:rPr lang="es-CO" sz="14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CERROMATOSO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</a:rPr>
                        <a:t>Julio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 de octubre </a:t>
                      </a:r>
                      <a:r>
                        <a:rPr lang="es-CO" sz="14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>
                          <a:solidFill>
                            <a:srgbClr val="000000"/>
                          </a:solidFill>
                        </a:rPr>
                        <a:t>ANCÓN SUR</a:t>
                      </a:r>
                      <a:endParaRPr lang="es-CO" sz="140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aseline="0" dirty="0">
                          <a:solidFill>
                            <a:srgbClr val="000000"/>
                          </a:solidFill>
                        </a:rPr>
                        <a:t>Noviembre de 2017</a:t>
                      </a:r>
                      <a:endParaRPr lang="es-CO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Julio de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 de agosto</a:t>
                      </a:r>
                      <a:r>
                        <a:rPr lang="es-CO" sz="14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s-CO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31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944948"/>
            <a:ext cx="8382000" cy="5207000"/>
          </a:xfrm>
        </p:spPr>
        <p:txBody>
          <a:bodyPr/>
          <a:lstStyle/>
          <a:p>
            <a:endParaRPr lang="es-CO" b="1" dirty="0"/>
          </a:p>
          <a:p>
            <a:r>
              <a:rPr lang="es-CO" sz="1400" b="1" dirty="0"/>
              <a:t>Licenciamiento Ambiental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Tiempo respuesta DAA y exigencias adicionales ambientales – sociales – prediales ANLA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Solicitud Ampliación al </a:t>
            </a:r>
            <a:r>
              <a:rPr lang="es-CO" sz="1400" dirty="0" err="1">
                <a:cs typeface="ＭＳ Ｐゴシック" pitchFamily="29" charset="-128"/>
              </a:rPr>
              <a:t>MME</a:t>
            </a:r>
            <a:r>
              <a:rPr lang="es-CO" sz="1400" dirty="0">
                <a:cs typeface="ＭＳ Ｐゴシック" pitchFamily="29" charset="-128"/>
              </a:rPr>
              <a:t> del plazo en 234 días</a:t>
            </a:r>
          </a:p>
          <a:p>
            <a:pPr marL="419100" lvl="2" indent="0">
              <a:buClr>
                <a:srgbClr val="40BDE8"/>
              </a:buClr>
              <a:buNone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Coordinación MADS - ANLA – </a:t>
            </a:r>
            <a:r>
              <a:rPr lang="es-CO" sz="1400" dirty="0" err="1">
                <a:cs typeface="ＭＳ Ｐゴシック" pitchFamily="29" charset="-128"/>
              </a:rPr>
              <a:t>CARs</a:t>
            </a:r>
            <a:r>
              <a:rPr lang="es-CO" sz="1400" dirty="0">
                <a:cs typeface="ＭＳ Ｐゴシック" pitchFamily="29" charset="-128"/>
              </a:rPr>
              <a:t>: Retrasos </a:t>
            </a:r>
            <a:r>
              <a:rPr lang="es-CO" sz="1400" dirty="0" err="1">
                <a:cs typeface="ＭＳ Ｐゴシック" pitchFamily="29" charset="-128"/>
              </a:rPr>
              <a:t>Corantioquia</a:t>
            </a:r>
            <a:r>
              <a:rPr lang="es-CO" sz="1400" dirty="0">
                <a:cs typeface="ＭＳ Ｐゴシック" pitchFamily="29" charset="-128"/>
              </a:rPr>
              <a:t>, CAS y </a:t>
            </a:r>
            <a:r>
              <a:rPr lang="es-CO" sz="1400" dirty="0" err="1">
                <a:cs typeface="ＭＳ Ｐゴシック" pitchFamily="29" charset="-128"/>
              </a:rPr>
              <a:t>MADS</a:t>
            </a:r>
            <a:r>
              <a:rPr lang="es-CO" sz="1400" dirty="0">
                <a:cs typeface="ＭＳ Ｐゴシック" pitchFamily="29" charset="-128"/>
              </a:rPr>
              <a:t> sustracciones y levantamiento veda regionales y nacionales y áreas protegidas. 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Reuniones con Directores  </a:t>
            </a:r>
            <a:r>
              <a:rPr lang="es-CO" sz="1400" dirty="0" err="1">
                <a:cs typeface="ＭＳ Ｐゴシック" pitchFamily="29" charset="-128"/>
              </a:rPr>
              <a:t>CARs</a:t>
            </a:r>
            <a:r>
              <a:rPr lang="es-CO" sz="1400" dirty="0">
                <a:cs typeface="ＭＳ Ｐゴシック" pitchFamily="29" charset="-128"/>
              </a:rPr>
              <a:t> y </a:t>
            </a:r>
            <a:r>
              <a:rPr lang="es-CO" sz="1400" dirty="0" err="1">
                <a:cs typeface="ＭＳ Ｐゴシック" pitchFamily="29" charset="-128"/>
              </a:rPr>
              <a:t>MADS</a:t>
            </a:r>
            <a:r>
              <a:rPr lang="es-CO" sz="1400" dirty="0">
                <a:cs typeface="ＭＳ Ｐゴシック" pitchFamily="29" charset="-128"/>
              </a:rPr>
              <a:t> para agilizar trámites.</a:t>
            </a:r>
          </a:p>
          <a:p>
            <a:pPr marL="419100" lvl="2" indent="0">
              <a:buClr>
                <a:srgbClr val="40BDE8"/>
              </a:buClr>
              <a:buNone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Exigencias adicionales arqueología ICANH y demoras aprobación Plan Manejo Arqueológico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Contrato Arqueología con </a:t>
            </a:r>
            <a:r>
              <a:rPr lang="es-CO" sz="1400" dirty="0" err="1">
                <a:cs typeface="ＭＳ Ｐゴシック" pitchFamily="29" charset="-128"/>
              </a:rPr>
              <a:t>Ingetec</a:t>
            </a:r>
            <a:endParaRPr lang="es-CO" sz="1400" dirty="0">
              <a:cs typeface="ＭＳ Ｐゴシック" pitchFamily="29" charset="-128"/>
            </a:endParaRP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Reuniones con Director </a:t>
            </a:r>
            <a:r>
              <a:rPr lang="es-CO" sz="1400" dirty="0" err="1">
                <a:cs typeface="ＭＳ Ｐゴシック" pitchFamily="29" charset="-128"/>
              </a:rPr>
              <a:t>ICANH</a:t>
            </a:r>
            <a:r>
              <a:rPr lang="es-CO" sz="1400" dirty="0">
                <a:cs typeface="ＭＳ Ｐゴシック" pitchFamily="29" charset="-128"/>
              </a:rPr>
              <a:t> para agilizar trámites.</a:t>
            </a:r>
          </a:p>
          <a:p>
            <a:pPr marL="419100" lvl="2" indent="0">
              <a:buClr>
                <a:srgbClr val="40BDE8"/>
              </a:buClr>
              <a:buNone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Oposición Autoridades Locales 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Gestión social y relacionamiento con comunidades, autoridades locales y regionales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Tiempo respuesta EIA y solicitud de información Adicional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Reuniones con MADS / ANLA  solicitando agilización de la evaluación de los EIA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22</a:t>
            </a:fld>
            <a:endParaRPr lang="es-ES" alt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8450" y="434068"/>
            <a:ext cx="6283779" cy="510880"/>
          </a:xfrm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CO" sz="2400" dirty="0">
                <a:ea typeface="MS PGothic" pitchFamily="34" charset="-128"/>
              </a:rPr>
              <a:t>Aspectos Críticos</a:t>
            </a:r>
          </a:p>
        </p:txBody>
      </p:sp>
    </p:spTree>
    <p:extLst>
      <p:ext uri="{BB962C8B-B14F-4D97-AF65-F5344CB8AC3E}">
        <p14:creationId xmlns:p14="http://schemas.microsoft.com/office/powerpoint/2010/main" val="391853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1400" b="1" dirty="0"/>
              <a:t>Aspectos Sociales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Inadecuado relacionamiento y comunicación con comunidades influenciadas por otros proyectos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Gestión social anticipada y presencia con </a:t>
            </a:r>
            <a:r>
              <a:rPr lang="es-CO" sz="1400" dirty="0" err="1">
                <a:cs typeface="ＭＳ Ｐゴシック" pitchFamily="29" charset="-128"/>
              </a:rPr>
              <a:t>PBC</a:t>
            </a:r>
            <a:r>
              <a:rPr lang="es-CO" sz="1400" dirty="0">
                <a:cs typeface="ＭＳ Ｐゴシック" pitchFamily="29" charset="-128"/>
              </a:rPr>
              <a:t>, </a:t>
            </a:r>
            <a:r>
              <a:rPr lang="es-CO" sz="1400" dirty="0" err="1">
                <a:cs typeface="ＭＳ Ｐゴシック" pitchFamily="29" charset="-128"/>
              </a:rPr>
              <a:t>MdeO</a:t>
            </a:r>
            <a:r>
              <a:rPr lang="es-CO" sz="1400" dirty="0">
                <a:cs typeface="ＭＳ Ｐゴシック" pitchFamily="29" charset="-128"/>
              </a:rPr>
              <a:t>, etc.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Estrategias de comunicación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Oposición comunidades por presencia de SE nuevas o ampliaciones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 err="1">
                <a:cs typeface="ＭＳ Ｐゴシック" pitchFamily="29" charset="-128"/>
              </a:rPr>
              <a:t>PIPC</a:t>
            </a:r>
            <a:r>
              <a:rPr lang="es-CO" sz="1400" dirty="0">
                <a:cs typeface="ＭＳ Ｐゴシック" pitchFamily="29" charset="-128"/>
              </a:rPr>
              <a:t> y presencia constante personal social en la zona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Grupos opositores, presión </a:t>
            </a:r>
            <a:r>
              <a:rPr lang="es-CO" sz="1400" dirty="0" err="1">
                <a:cs typeface="ＭＳ Ｐゴシック" pitchFamily="29" charset="-128"/>
              </a:rPr>
              <a:t>ONGs</a:t>
            </a:r>
            <a:endParaRPr lang="es-CO" sz="1400" dirty="0">
              <a:cs typeface="ＭＳ Ｐゴシック" pitchFamily="29" charset="-128"/>
            </a:endParaRP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Cambio nombre proyecto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Gestión social en las regiones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Estrategias de comunicación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Paso del proyecto cerca núcleos poblados (urbanos o rurales) 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 err="1">
                <a:cs typeface="ＭＳ Ｐゴシック" pitchFamily="29" charset="-128"/>
              </a:rPr>
              <a:t>PIPC</a:t>
            </a:r>
            <a:r>
              <a:rPr lang="es-CO" sz="1400" dirty="0">
                <a:cs typeface="ＭＳ Ｐゴシック" pitchFamily="29" charset="-128"/>
              </a:rPr>
              <a:t> y presencia constante personal social en la zona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Tramo subterráneo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endParaRPr lang="es-CO" sz="1400" dirty="0">
              <a:cs typeface="ＭＳ Ｐゴシック" pitchFamily="29" charset="-128"/>
            </a:endParaRP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Paros y movilizaciones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Anticipación llegada suministros</a:t>
            </a:r>
          </a:p>
          <a:p>
            <a:pPr marL="0" lvl="1" indent="0">
              <a:buClr>
                <a:srgbClr val="40BDE8"/>
              </a:buClr>
              <a:buNone/>
            </a:pPr>
            <a:endParaRPr lang="es-CO" sz="1400" dirty="0">
              <a:cs typeface="ＭＳ Ｐゴシック" pitchFamily="29" charset="-128"/>
            </a:endParaRPr>
          </a:p>
          <a:p>
            <a:pPr marL="0" lvl="1" indent="0">
              <a:buClr>
                <a:srgbClr val="40BDE8"/>
              </a:buClr>
              <a:buNone/>
            </a:pPr>
            <a:endParaRPr lang="es-CO" dirty="0">
              <a:cs typeface="ＭＳ Ｐゴシック" pitchFamily="29" charset="-128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23</a:t>
            </a:fld>
            <a:endParaRPr lang="es-ES" alt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68450" y="434068"/>
            <a:ext cx="6283779" cy="510880"/>
          </a:xfrm>
          <a:ln/>
          <a:effectLst>
            <a:outerShdw blurRad="50800" dist="9525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CO" sz="2400" dirty="0">
                <a:ea typeface="MS PGothic" pitchFamily="34" charset="-128"/>
              </a:rPr>
              <a:t>Aspectos Críticos</a:t>
            </a:r>
          </a:p>
        </p:txBody>
      </p:sp>
    </p:spTree>
    <p:extLst>
      <p:ext uri="{BB962C8B-B14F-4D97-AF65-F5344CB8AC3E}">
        <p14:creationId xmlns:p14="http://schemas.microsoft.com/office/powerpoint/2010/main" val="113564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Aspectos Críticos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buClr>
                <a:srgbClr val="40BDE8"/>
              </a:buClr>
            </a:pPr>
            <a:r>
              <a:rPr lang="es-CO" sz="1400" dirty="0">
                <a:cs typeface="ＭＳ Ｐゴシック" pitchFamily="29" charset="-128"/>
              </a:rPr>
              <a:t>Zonas de desmovilización (</a:t>
            </a:r>
            <a:r>
              <a:rPr lang="es-CO" sz="1400" dirty="0" err="1">
                <a:cs typeface="ＭＳ Ｐゴシック" pitchFamily="29" charset="-128"/>
              </a:rPr>
              <a:t>Ituango</a:t>
            </a:r>
            <a:r>
              <a:rPr lang="es-CO" sz="1400" dirty="0">
                <a:cs typeface="ＭＳ Ｐゴシック" pitchFamily="29" charset="-128"/>
              </a:rPr>
              <a:t> y </a:t>
            </a:r>
            <a:r>
              <a:rPr lang="es-CO" sz="1400" dirty="0" err="1">
                <a:cs typeface="ＭＳ Ｐゴシック" pitchFamily="29" charset="-128"/>
              </a:rPr>
              <a:t>Anorí</a:t>
            </a:r>
            <a:r>
              <a:rPr lang="es-CO" sz="1400" dirty="0">
                <a:cs typeface="ＭＳ Ｐゴシック" pitchFamily="29" charset="-128"/>
              </a:rPr>
              <a:t>)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Gestión social anticipada y presencia con </a:t>
            </a:r>
            <a:r>
              <a:rPr lang="es-CO" sz="1400" dirty="0" err="1">
                <a:cs typeface="ＭＳ Ｐゴシック" pitchFamily="29" charset="-128"/>
              </a:rPr>
              <a:t>PBC</a:t>
            </a:r>
            <a:r>
              <a:rPr lang="es-CO" sz="1400" dirty="0">
                <a:cs typeface="ＭＳ Ｐゴシック" pitchFamily="29" charset="-128"/>
              </a:rPr>
              <a:t>, </a:t>
            </a:r>
            <a:r>
              <a:rPr lang="es-CO" sz="1400" dirty="0" err="1">
                <a:cs typeface="ＭＳ Ｐゴシック" pitchFamily="29" charset="-128"/>
              </a:rPr>
              <a:t>MdeO</a:t>
            </a:r>
            <a:r>
              <a:rPr lang="es-CO" sz="1400" dirty="0">
                <a:cs typeface="ＭＳ Ｐゴシック" pitchFamily="29" charset="-128"/>
              </a:rPr>
              <a:t>, etc.</a:t>
            </a:r>
          </a:p>
          <a:p>
            <a:pPr marL="0" indent="0">
              <a:buNone/>
            </a:pPr>
            <a:endParaRPr lang="es-CO" sz="1400" b="1" dirty="0"/>
          </a:p>
          <a:p>
            <a:pPr marL="285750" lvl="1" indent="-285750">
              <a:buClr>
                <a:srgbClr val="40BDE8"/>
              </a:buClr>
            </a:pPr>
            <a:r>
              <a:rPr lang="es-CO" sz="1400" dirty="0">
                <a:cs typeface="ＭＳ Ｐゴシック" pitchFamily="29" charset="-128"/>
              </a:rPr>
              <a:t>Presencia campos minados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Definición trazado con validación </a:t>
            </a:r>
            <a:r>
              <a:rPr lang="es-CO" sz="1400" dirty="0" err="1">
                <a:cs typeface="ＭＳ Ｐゴシック" pitchFamily="29" charset="-128"/>
              </a:rPr>
              <a:t>FFMM</a:t>
            </a:r>
            <a:r>
              <a:rPr lang="es-CO" sz="1400" dirty="0">
                <a:cs typeface="ＭＳ Ｐゴシック" pitchFamily="29" charset="-128"/>
              </a:rPr>
              <a:t> (</a:t>
            </a:r>
            <a:r>
              <a:rPr lang="es-CO" sz="1400">
                <a:cs typeface="ＭＳ Ｐゴシック" pitchFamily="29" charset="-128"/>
              </a:rPr>
              <a:t>Antioquia – Porce)</a:t>
            </a:r>
            <a:endParaRPr lang="es-CO" sz="1400" dirty="0">
              <a:cs typeface="ＭＳ Ｐゴシック" pitchFamily="29" charset="-128"/>
            </a:endParaRP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Acompañamiento </a:t>
            </a:r>
            <a:r>
              <a:rPr lang="es-CO" sz="1400" dirty="0" err="1">
                <a:cs typeface="ＭＳ Ｐゴシック" pitchFamily="29" charset="-128"/>
              </a:rPr>
              <a:t>FFMM</a:t>
            </a:r>
            <a:endParaRPr lang="es-CO" sz="1400" dirty="0">
              <a:cs typeface="ＭＳ Ｐゴシック" pitchFamily="29" charset="-128"/>
            </a:endParaRPr>
          </a:p>
          <a:p>
            <a:endParaRPr lang="es-CO" sz="1400" b="1" dirty="0"/>
          </a:p>
          <a:p>
            <a:pPr marL="285750" lvl="1" indent="-285750">
              <a:buClr>
                <a:srgbClr val="40BDE8"/>
              </a:buClr>
            </a:pPr>
            <a:r>
              <a:rPr lang="es-CO" sz="1400" dirty="0">
                <a:cs typeface="ＭＳ Ｐゴシック" pitchFamily="29" charset="-128"/>
              </a:rPr>
              <a:t>Extorsión y secuestro </a:t>
            </a:r>
            <a:r>
              <a:rPr lang="es-CO" sz="1400" dirty="0" err="1">
                <a:cs typeface="ＭＳ Ｐゴシック" pitchFamily="29" charset="-128"/>
              </a:rPr>
              <a:t>C&amp;M</a:t>
            </a:r>
            <a:endParaRPr lang="es-CO" sz="1400" dirty="0">
              <a:cs typeface="ＭＳ Ｐゴシック" pitchFamily="29" charset="-128"/>
            </a:endParaRP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Gestión social anticipada y presencia con </a:t>
            </a:r>
            <a:r>
              <a:rPr lang="es-CO" sz="1400" dirty="0" err="1">
                <a:cs typeface="ＭＳ Ｐゴシック" pitchFamily="29" charset="-128"/>
              </a:rPr>
              <a:t>PBC</a:t>
            </a:r>
            <a:r>
              <a:rPr lang="es-CO" sz="1400" dirty="0">
                <a:cs typeface="ＭＳ Ｐゴシック" pitchFamily="29" charset="-128"/>
              </a:rPr>
              <a:t>, </a:t>
            </a:r>
            <a:r>
              <a:rPr lang="es-CO" sz="1400" dirty="0" err="1">
                <a:cs typeface="ＭＳ Ｐゴシック" pitchFamily="29" charset="-128"/>
              </a:rPr>
              <a:t>MdeO</a:t>
            </a:r>
            <a:r>
              <a:rPr lang="es-CO" sz="1400" dirty="0">
                <a:cs typeface="ＭＳ Ｐゴシック" pitchFamily="29" charset="-128"/>
              </a:rPr>
              <a:t>, </a:t>
            </a:r>
            <a:r>
              <a:rPr lang="es-CO" sz="1400" dirty="0" err="1">
                <a:cs typeface="ＭＳ Ｐゴシック" pitchFamily="29" charset="-128"/>
              </a:rPr>
              <a:t>etc</a:t>
            </a:r>
            <a:endParaRPr lang="es-CO" sz="1400" dirty="0">
              <a:cs typeface="ＭＳ Ｐゴシック" pitchFamily="29" charset="-128"/>
            </a:endParaRP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Acompañamiento </a:t>
            </a:r>
            <a:r>
              <a:rPr lang="es-CO" sz="1400" dirty="0" err="1">
                <a:cs typeface="ＭＳ Ｐゴシック" pitchFamily="29" charset="-128"/>
              </a:rPr>
              <a:t>FFMM</a:t>
            </a:r>
            <a:endParaRPr lang="es-CO" sz="1400" dirty="0">
              <a:cs typeface="ＭＳ Ｐゴシック" pitchFamily="29" charset="-128"/>
            </a:endParaRPr>
          </a:p>
          <a:p>
            <a:pPr marL="0" indent="0">
              <a:buNone/>
            </a:pPr>
            <a:endParaRPr lang="es-CO" sz="1400" b="1" dirty="0"/>
          </a:p>
          <a:p>
            <a:r>
              <a:rPr lang="es-CO" sz="1400" b="1" dirty="0"/>
              <a:t>Aspectos Técnicos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Simultaneidad de consignaciones para energización de las líneas y subestaciones del proyecto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Aprobación oportuna de las consignaciones solicitadas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Simultaneidad de proyectos en las subestaciones Medellín, Antioquia y Sogamoso con fecha de puesta en servicio 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Coordinación conjunta de actividades</a:t>
            </a:r>
          </a:p>
          <a:p>
            <a:pPr marL="381000" lvl="1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Recurso humano disponible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Contratación consultoría y </a:t>
            </a:r>
            <a:r>
              <a:rPr lang="es-CO" sz="1400" dirty="0" err="1">
                <a:cs typeface="ＭＳ Ｐゴシック" pitchFamily="29" charset="-128"/>
              </a:rPr>
              <a:t>C&amp;M</a:t>
            </a:r>
            <a:r>
              <a:rPr lang="es-CO" sz="1400" dirty="0">
                <a:cs typeface="ＭＳ Ｐゴシック" pitchFamily="29" charset="-128"/>
              </a:rPr>
              <a:t> anticipada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Capacitación </a:t>
            </a:r>
            <a:r>
              <a:rPr lang="es-CO" sz="1400" dirty="0" err="1">
                <a:cs typeface="ＭＳ Ｐゴシック" pitchFamily="29" charset="-128"/>
              </a:rPr>
              <a:t>MdeO</a:t>
            </a:r>
            <a:r>
              <a:rPr lang="es-CO" sz="1400" dirty="0">
                <a:cs typeface="ＭＳ Ｐゴシック" pitchFamily="29" charset="-128"/>
              </a:rPr>
              <a:t> calificada (500 linieros)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r>
              <a:rPr lang="es-CO" sz="1400" dirty="0">
                <a:cs typeface="ＭＳ Ｐゴシック" pitchFamily="29" charset="-128"/>
              </a:rPr>
              <a:t>Coordinación con recursos expatriados (Perú y Chile)</a:t>
            </a:r>
          </a:p>
          <a:p>
            <a:pPr marL="800100" lvl="2" indent="-381000">
              <a:buClr>
                <a:srgbClr val="40BDE8"/>
              </a:buClr>
              <a:buFont typeface="Wingdings" panose="05000000000000000000" pitchFamily="2" charset="2"/>
              <a:buChar char="Ø"/>
            </a:pPr>
            <a:endParaRPr lang="es-CO" sz="1400" dirty="0">
              <a:cs typeface="ＭＳ Ｐゴシック" pitchFamily="29" charset="-128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34527-9208-4D3A-93B9-2F1B93225177}" type="slidenum">
              <a:rPr lang="es-ES" altLang="es-CO" smtClean="0"/>
              <a:pPr/>
              <a:t>24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31098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1451124" y="3165913"/>
            <a:ext cx="5851525" cy="720725"/>
          </a:xfrm>
        </p:spPr>
        <p:txBody>
          <a:bodyPr/>
          <a:lstStyle/>
          <a:p>
            <a:br>
              <a:rPr lang="es-CO" altLang="es-CO" sz="3200" dirty="0"/>
            </a:br>
            <a:br>
              <a:rPr lang="es-CO" altLang="es-CO" sz="3200" dirty="0"/>
            </a:br>
            <a:r>
              <a:rPr lang="es-CO" altLang="es-CO" sz="3200" dirty="0"/>
              <a:t>GRACIAS</a:t>
            </a:r>
            <a:br>
              <a:rPr lang="es-CO" altLang="es-CO" sz="3200" dirty="0"/>
            </a:br>
            <a:br>
              <a:rPr lang="es-CO" altLang="es-CO" sz="3200" dirty="0"/>
            </a:br>
            <a:br>
              <a:rPr lang="es-CO" altLang="es-CO" sz="1600" dirty="0"/>
            </a:br>
            <a:r>
              <a:rPr lang="es-CO" altLang="es-CO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54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Proyecto Interconexión Noroccidental 230/500 kV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BFC10-EB41-4A0F-AF7A-9C5F3B8F6E61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0227"/>
              </p:ext>
            </p:extLst>
          </p:nvPr>
        </p:nvGraphicFramePr>
        <p:xfrm>
          <a:off x="664321" y="1064924"/>
          <a:ext cx="8049861" cy="5350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Frutiger65"/>
                        </a:rPr>
                        <a:t>Nombre</a:t>
                      </a: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</a:t>
                      </a:r>
                      <a:r>
                        <a:rPr lang="es-MX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INTERCONEXIÓN NOROCCIDENTAL</a:t>
                      </a:r>
                      <a:endParaRPr lang="es-CO" sz="1600" kern="1200" dirty="0">
                        <a:solidFill>
                          <a:schemeClr val="bg1"/>
                        </a:solidFill>
                        <a:effectLst/>
                        <a:latin typeface="Frutiger65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Frutiger65"/>
                        </a:rPr>
                        <a:t>Nivel de voltaje</a:t>
                      </a: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230 y 500 mil voltios (230 y 500 </a:t>
                      </a:r>
                      <a:r>
                        <a:rPr lang="es-CO" sz="1800" kern="120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Frutiger65"/>
                        </a:rPr>
                        <a:t>Cantidad de subestaciones</a:t>
                      </a: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Cuatro subestaciones existentes: </a:t>
                      </a:r>
                      <a:r>
                        <a:rPr lang="es-ES" sz="1800" kern="120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Cerromatoso</a:t>
                      </a:r>
                      <a:r>
                        <a:rPr lang="es-ES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 500 </a:t>
                      </a:r>
                      <a:r>
                        <a:rPr lang="es-ES" sz="1800" kern="120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ES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., Porce</a:t>
                      </a: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 III 500 </a:t>
                      </a:r>
                      <a:r>
                        <a:rPr lang="es-ES" sz="1800" kern="1200" baseline="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., Sogamoso 500 </a:t>
                      </a:r>
                      <a:r>
                        <a:rPr lang="es-ES" sz="1800" kern="1200" baseline="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., Ancón Sur 230 </a:t>
                      </a:r>
                      <a:r>
                        <a:rPr lang="es-ES" sz="1800" kern="1200" baseline="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Dos subestaciones nuevas: Antioquia 500 </a:t>
                      </a:r>
                      <a:r>
                        <a:rPr lang="es-ES" sz="1800" kern="1200" baseline="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 – Medellín 500/230 </a:t>
                      </a:r>
                      <a:r>
                        <a:rPr lang="es-ES" sz="1800" kern="1200" baseline="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ES" sz="1800" kern="1200" baseline="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CO" sz="1800" kern="1200" dirty="0">
                        <a:solidFill>
                          <a:schemeClr val="tx2"/>
                        </a:solidFill>
                        <a:latin typeface="Frutiger55Roman"/>
                        <a:ea typeface="+mn-ea"/>
                        <a:cs typeface="Arial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>
                          <a:solidFill>
                            <a:schemeClr val="lt1"/>
                          </a:solidFill>
                          <a:effectLst/>
                          <a:latin typeface="Frutiger65"/>
                          <a:ea typeface="+mn-ea"/>
                          <a:cs typeface="+mn-cs"/>
                        </a:rPr>
                        <a:t>Extensión total de la línea 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701,3 km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Frutiger65"/>
                        </a:rPr>
                        <a:t>Tipo de estructuras</a:t>
                      </a: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Torres </a:t>
                      </a:r>
                      <a:r>
                        <a:rPr lang="es-CO" sz="1800" kern="120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Autosoportadas</a:t>
                      </a: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 (500 </a:t>
                      </a:r>
                      <a:r>
                        <a:rPr lang="es-CO" sz="1800" kern="1200" dirty="0" err="1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kV</a:t>
                      </a: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 DC).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Frutiger65"/>
                          <a:ea typeface="Calibri"/>
                          <a:cs typeface="Times New Roman"/>
                        </a:rPr>
                        <a:t>Entidad concesionaria</a:t>
                      </a: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Ministerio de  Minas y Energía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Frutiger65"/>
                        </a:rPr>
                        <a:t>Empresa ganadora de la concesión</a:t>
                      </a: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ISA</a:t>
                      </a: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4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  <a:latin typeface="Frutiger65"/>
                        </a:rPr>
                        <a:t>Empresa responsable del desarrollo de la obra, su Operación y Mantenimiento</a:t>
                      </a: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Frutiger65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kern="1200" dirty="0">
                        <a:solidFill>
                          <a:schemeClr val="tx2"/>
                        </a:solidFill>
                        <a:latin typeface="Frutiger55Roman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chemeClr val="tx2"/>
                          </a:solidFill>
                          <a:latin typeface="Frutiger55Roman"/>
                          <a:ea typeface="+mn-ea"/>
                          <a:cs typeface="Arial" pitchFamily="34" charset="0"/>
                        </a:rPr>
                        <a:t>INTERCOLOMBIA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kern="1200" dirty="0">
                        <a:solidFill>
                          <a:schemeClr val="tx2"/>
                        </a:solidFill>
                        <a:latin typeface="Frutiger55Roman"/>
                        <a:ea typeface="+mn-ea"/>
                        <a:cs typeface="Arial" pitchFamily="34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43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9081" y="366526"/>
            <a:ext cx="6488652" cy="496887"/>
          </a:xfrm>
        </p:spPr>
        <p:txBody>
          <a:bodyPr/>
          <a:lstStyle/>
          <a:p>
            <a:r>
              <a:rPr lang="es-CO"/>
              <a:t>Proyecto Interconexión Noroccidental 230/500 kV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343900" y="6492875"/>
            <a:ext cx="3619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2050" name="Picture 2" descr="\\isant20\ESTUDIOS-AMBIENTALES-SITU\MAPA DE LOCALIZACIÓN\Localizacion_General_Proyecto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4" y="1165414"/>
            <a:ext cx="8611593" cy="53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3 Llamada rectangular redondeada"/>
          <p:cNvSpPr/>
          <p:nvPr/>
        </p:nvSpPr>
        <p:spPr bwMode="auto">
          <a:xfrm>
            <a:off x="657644" y="2286000"/>
            <a:ext cx="1545422" cy="677750"/>
          </a:xfrm>
          <a:prstGeom prst="wedgeRoundRectCallout">
            <a:avLst>
              <a:gd name="adj1" fmla="val 23590"/>
              <a:gd name="adj2" fmla="val 113317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s-CO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C I25 Wide" pitchFamily="34" charset="0"/>
              </a:rPr>
              <a:t>Construcción de la nueva Subestación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Antioquia</a:t>
            </a:r>
            <a:r>
              <a:rPr kumimoji="0" lang="es-CO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C I25 Wide" pitchFamily="34" charset="0"/>
              </a:rPr>
              <a:t> 500 </a:t>
            </a:r>
            <a:r>
              <a:rPr kumimoji="0" lang="es-CO" sz="11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BC I25 Wide" pitchFamily="34" charset="0"/>
              </a:rPr>
              <a:t>kV</a:t>
            </a:r>
            <a:r>
              <a:rPr kumimoji="0" lang="es-CO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BC I25 Wide" pitchFamily="34" charset="0"/>
              </a:rPr>
              <a:t>.</a:t>
            </a:r>
          </a:p>
        </p:txBody>
      </p:sp>
      <p:sp>
        <p:nvSpPr>
          <p:cNvPr id="6" name="33 Llamada rectangular redondeada"/>
          <p:cNvSpPr/>
          <p:nvPr/>
        </p:nvSpPr>
        <p:spPr bwMode="auto">
          <a:xfrm>
            <a:off x="5683462" y="2343696"/>
            <a:ext cx="2382929" cy="656822"/>
          </a:xfrm>
          <a:prstGeom prst="wedgeRoundRectCallout">
            <a:avLst>
              <a:gd name="adj1" fmla="val 48754"/>
              <a:gd name="adj2" fmla="val 126110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just">
              <a:defRPr/>
            </a:pP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Ampliación de la </a:t>
            </a:r>
            <a:r>
              <a:rPr lang="es-CO" sz="1100">
                <a:solidFill>
                  <a:schemeClr val="tx2"/>
                </a:solidFill>
                <a:latin typeface="BC I25 Wide" pitchFamily="34" charset="0"/>
              </a:rPr>
              <a:t>Subestación Sogamoso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a </a:t>
            </a:r>
            <a:r>
              <a:rPr lang="es-CO" sz="1100">
                <a:solidFill>
                  <a:schemeClr val="tx2"/>
                </a:solidFill>
                <a:latin typeface="BC I25 Wide" pitchFamily="34" charset="0"/>
              </a:rPr>
              <a:t>500 kV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en el lote existente.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7" name="33 Llamada rectangular redondeada"/>
          <p:cNvSpPr/>
          <p:nvPr/>
        </p:nvSpPr>
        <p:spPr bwMode="auto">
          <a:xfrm>
            <a:off x="2866123" y="1524000"/>
            <a:ext cx="2086877" cy="704729"/>
          </a:xfrm>
          <a:prstGeom prst="wedgeRoundRectCallout">
            <a:avLst>
              <a:gd name="adj1" fmla="val -75445"/>
              <a:gd name="adj2" fmla="val -48108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just">
              <a:defRPr/>
            </a:pPr>
            <a:r>
              <a:rPr lang="es-CO" sz="1050" dirty="0">
                <a:solidFill>
                  <a:schemeClr val="tx2"/>
                </a:solidFill>
                <a:latin typeface="BC I25 Wide" pitchFamily="34" charset="0"/>
              </a:rPr>
              <a:t>Ampliación de la </a:t>
            </a:r>
            <a:r>
              <a:rPr lang="es-CO" sz="1050">
                <a:solidFill>
                  <a:schemeClr val="tx2"/>
                </a:solidFill>
                <a:latin typeface="BC I25 Wide" pitchFamily="34" charset="0"/>
              </a:rPr>
              <a:t>Subestación Cerramotoso 500 kV </a:t>
            </a:r>
            <a:r>
              <a:rPr lang="es-CO" sz="1050" dirty="0">
                <a:solidFill>
                  <a:schemeClr val="tx2"/>
                </a:solidFill>
                <a:latin typeface="BC I25 Wide" pitchFamily="34" charset="0"/>
              </a:rPr>
              <a:t>en el </a:t>
            </a:r>
            <a:r>
              <a:rPr lang="es-CO" sz="1050">
                <a:solidFill>
                  <a:schemeClr val="tx2"/>
                </a:solidFill>
                <a:latin typeface="BC I25 Wide" pitchFamily="34" charset="0"/>
              </a:rPr>
              <a:t>lote existente.</a:t>
            </a:r>
            <a:endParaRPr lang="es-CO" sz="1050" dirty="0">
              <a:solidFill>
                <a:schemeClr val="tx2"/>
              </a:solidFill>
              <a:latin typeface="BC I25 Wide" pitchFamily="34" charset="0"/>
            </a:endParaRPr>
          </a:p>
        </p:txBody>
      </p:sp>
      <p:sp>
        <p:nvSpPr>
          <p:cNvPr id="8" name="33 Llamada rectangular redondeada"/>
          <p:cNvSpPr/>
          <p:nvPr/>
        </p:nvSpPr>
        <p:spPr bwMode="auto">
          <a:xfrm>
            <a:off x="2819400" y="2716774"/>
            <a:ext cx="2223356" cy="636026"/>
          </a:xfrm>
          <a:prstGeom prst="wedgeRoundRectCallout">
            <a:avLst>
              <a:gd name="adj1" fmla="val -22677"/>
              <a:gd name="adj2" fmla="val 107429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just">
              <a:defRPr/>
            </a:pP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obras nuevas de la Subestación existente Porce III 500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9" name="33 Llamada rectangular redondeada"/>
          <p:cNvSpPr/>
          <p:nvPr/>
        </p:nvSpPr>
        <p:spPr bwMode="auto">
          <a:xfrm>
            <a:off x="1562795" y="4746207"/>
            <a:ext cx="2926465" cy="493961"/>
          </a:xfrm>
          <a:prstGeom prst="wedgeRoundRectCallout">
            <a:avLst>
              <a:gd name="adj1" fmla="val -51328"/>
              <a:gd name="adj2" fmla="val 152546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la nueva Subestación Medellín a 500/230 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" name="33 Llamada rectangular redondeada"/>
          <p:cNvSpPr/>
          <p:nvPr/>
        </p:nvSpPr>
        <p:spPr bwMode="auto">
          <a:xfrm>
            <a:off x="2417947" y="5389276"/>
            <a:ext cx="3265515" cy="493961"/>
          </a:xfrm>
          <a:prstGeom prst="wedgeRoundRectCallout">
            <a:avLst>
              <a:gd name="adj1" fmla="val -68021"/>
              <a:gd name="adj2" fmla="val 67637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Ampliación de la Subestación Ancón Sur a 230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 (propiedad de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EPM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) en el lote existente.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9081" y="366526"/>
            <a:ext cx="6488652" cy="496887"/>
          </a:xfrm>
        </p:spPr>
        <p:txBody>
          <a:bodyPr/>
          <a:lstStyle/>
          <a:p>
            <a:r>
              <a:rPr lang="es-CO"/>
              <a:t>Proyecto Interconexión Noroccidental 230/500 kV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343900" y="6492875"/>
            <a:ext cx="3619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2050" name="Picture 2" descr="\\isant20\ESTUDIOS-AMBIENTALES-SITU\MAPA DE LOCALIZACIÓN\Localizacion_General_Proyecto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4" y="1165414"/>
            <a:ext cx="8611593" cy="53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3 Llamada rectangular redondeada"/>
          <p:cNvSpPr/>
          <p:nvPr/>
        </p:nvSpPr>
        <p:spPr bwMode="auto">
          <a:xfrm>
            <a:off x="2866473" y="1447800"/>
            <a:ext cx="2162727" cy="677750"/>
          </a:xfrm>
          <a:prstGeom prst="wedgeRoundRectCallout">
            <a:avLst>
              <a:gd name="adj1" fmla="val -69699"/>
              <a:gd name="adj2" fmla="val 70605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dos (2) líneas a 500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 </a:t>
            </a:r>
          </a:p>
          <a:p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Longitud aprox. 112.5 km c/u  </a:t>
            </a:r>
          </a:p>
        </p:txBody>
      </p:sp>
      <p:sp>
        <p:nvSpPr>
          <p:cNvPr id="6" name="33 Llamada rectangular redondeada"/>
          <p:cNvSpPr/>
          <p:nvPr/>
        </p:nvSpPr>
        <p:spPr bwMode="auto">
          <a:xfrm>
            <a:off x="1678895" y="4267200"/>
            <a:ext cx="1834137" cy="687927"/>
          </a:xfrm>
          <a:prstGeom prst="wedgeRoundRectCallout">
            <a:avLst>
              <a:gd name="adj1" fmla="val -74383"/>
              <a:gd name="adj2" fmla="val 47627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una (1) línea a 500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 Longitud aprox</a:t>
            </a:r>
            <a:r>
              <a:rPr lang="es-CO" sz="1100">
                <a:solidFill>
                  <a:schemeClr val="tx2"/>
                </a:solidFill>
                <a:latin typeface="BC I25 Wide" pitchFamily="34" charset="0"/>
              </a:rPr>
              <a:t>. 110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km </a:t>
            </a:r>
          </a:p>
        </p:txBody>
      </p:sp>
      <p:sp>
        <p:nvSpPr>
          <p:cNvPr id="7" name="33 Llamada rectangular redondeada"/>
          <p:cNvSpPr/>
          <p:nvPr/>
        </p:nvSpPr>
        <p:spPr bwMode="auto">
          <a:xfrm>
            <a:off x="2745675" y="2710957"/>
            <a:ext cx="1877375" cy="677750"/>
          </a:xfrm>
          <a:prstGeom prst="wedgeRoundRectCallout">
            <a:avLst>
              <a:gd name="adj1" fmla="val -109788"/>
              <a:gd name="adj2" fmla="val 157919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una (1) línea a 500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</a:t>
            </a:r>
          </a:p>
          <a:p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Longitud aprox</a:t>
            </a:r>
            <a:r>
              <a:rPr lang="es-CO" sz="1100">
                <a:solidFill>
                  <a:schemeClr val="tx2"/>
                </a:solidFill>
                <a:latin typeface="BC I25 Wide" pitchFamily="34" charset="0"/>
              </a:rPr>
              <a:t>. 112,4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km </a:t>
            </a:r>
          </a:p>
        </p:txBody>
      </p:sp>
      <p:sp>
        <p:nvSpPr>
          <p:cNvPr id="8" name="33 Llamada rectangular redondeada"/>
          <p:cNvSpPr/>
          <p:nvPr/>
        </p:nvSpPr>
        <p:spPr bwMode="auto">
          <a:xfrm>
            <a:off x="2735169" y="4997295"/>
            <a:ext cx="1887881" cy="628039"/>
          </a:xfrm>
          <a:prstGeom prst="wedgeRoundRectCallout">
            <a:avLst>
              <a:gd name="adj1" fmla="val -94214"/>
              <a:gd name="adj2" fmla="val 91836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una (1) línea a 230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 Longitud aprox</a:t>
            </a:r>
            <a:r>
              <a:rPr lang="es-CO" sz="1100">
                <a:solidFill>
                  <a:schemeClr val="tx2"/>
                </a:solidFill>
                <a:latin typeface="BC I25 Wide" pitchFamily="34" charset="0"/>
              </a:rPr>
              <a:t>. 22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km </a:t>
            </a:r>
          </a:p>
        </p:txBody>
      </p:sp>
      <p:sp>
        <p:nvSpPr>
          <p:cNvPr id="9" name="33 Llamada rectangular redondeada"/>
          <p:cNvSpPr/>
          <p:nvPr/>
        </p:nvSpPr>
        <p:spPr bwMode="auto">
          <a:xfrm>
            <a:off x="5198827" y="3429000"/>
            <a:ext cx="2268773" cy="677750"/>
          </a:xfrm>
          <a:prstGeom prst="wedgeRoundRectCallout">
            <a:avLst>
              <a:gd name="adj1" fmla="val -36671"/>
              <a:gd name="adj2" fmla="val 108353"/>
              <a:gd name="adj3" fmla="val 16667"/>
            </a:avLst>
          </a:prstGeom>
          <a:ln>
            <a:solidFill>
              <a:schemeClr val="accent1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Construcción de una (1) línea a 500 </a:t>
            </a:r>
            <a:r>
              <a:rPr lang="es-CO" sz="1100" dirty="0" err="1">
                <a:solidFill>
                  <a:schemeClr val="tx2"/>
                </a:solidFill>
                <a:latin typeface="BC I25 Wide" pitchFamily="34" charset="0"/>
              </a:rPr>
              <a:t>kV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.</a:t>
            </a:r>
          </a:p>
          <a:p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Longitud aprox</a:t>
            </a:r>
            <a:r>
              <a:rPr lang="es-CO" sz="1100">
                <a:solidFill>
                  <a:schemeClr val="tx2"/>
                </a:solidFill>
                <a:latin typeface="BC I25 Wide" pitchFamily="34" charset="0"/>
              </a:rPr>
              <a:t>. 231 </a:t>
            </a:r>
            <a:r>
              <a:rPr lang="es-CO" sz="1100" dirty="0">
                <a:solidFill>
                  <a:schemeClr val="tx2"/>
                </a:solidFill>
                <a:latin typeface="BC I25 Wide" pitchFamily="34" charset="0"/>
              </a:rPr>
              <a:t>km </a:t>
            </a:r>
          </a:p>
        </p:txBody>
      </p:sp>
    </p:spTree>
    <p:extLst>
      <p:ext uri="{BB962C8B-B14F-4D97-AF65-F5344CB8AC3E}">
        <p14:creationId xmlns:p14="http://schemas.microsoft.com/office/powerpoint/2010/main" val="68655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343900" y="6492875"/>
            <a:ext cx="3619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115402" y="1392071"/>
            <a:ext cx="873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110.79 km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01754" y="2008485"/>
            <a:ext cx="941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108.79 km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96603" y="1517203"/>
            <a:ext cx="871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74.43 km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091451" y="1517203"/>
            <a:ext cx="871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223.8 km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77184" y="2911549"/>
            <a:ext cx="871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140.5 km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607858" y="4524260"/>
            <a:ext cx="871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13.07 km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30002" y="5304457"/>
            <a:ext cx="871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4">
                    <a:lumMod val="10000"/>
                  </a:schemeClr>
                </a:solidFill>
              </a:rPr>
              <a:t>12.07 km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0" y="1105468"/>
            <a:ext cx="8079474" cy="51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Proyecto Interconexión Noroccidental 230/500 kV</a:t>
            </a:r>
          </a:p>
        </p:txBody>
      </p:sp>
    </p:spTree>
    <p:extLst>
      <p:ext uri="{BB962C8B-B14F-4D97-AF65-F5344CB8AC3E}">
        <p14:creationId xmlns:p14="http://schemas.microsoft.com/office/powerpoint/2010/main" val="17120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/>
              <a:t>Antecedentes - Alcance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</a:rPr>
              <a:t>Construcción Subestación Antioquia (antes </a:t>
            </a:r>
            <a:r>
              <a:rPr lang="es-CO" b="1" dirty="0" err="1">
                <a:solidFill>
                  <a:srgbClr val="000000"/>
                </a:solidFill>
              </a:rPr>
              <a:t>Ituango</a:t>
            </a:r>
            <a:r>
              <a:rPr lang="es-CO" b="1" dirty="0">
                <a:solidFill>
                  <a:srgbClr val="000000"/>
                </a:solidFill>
              </a:rPr>
              <a:t>) 500 kV: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4 bahías de línea 500 kV. Se utilizarán equipos tipo GIS.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50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40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60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marL="285750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</a:rPr>
              <a:t>Ampliación Subestación Cerromatoso 500 kV: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2 bahías de línea 500 kV. Se utilizará equipo convencional.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50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</a:rPr>
              <a:t>Ampliación Subestación Sogamoso 500 kV</a:t>
            </a:r>
            <a:r>
              <a:rPr lang="es-CO" dirty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1 bahía de línea 500 kV. Se utilizará equipo convencional.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84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2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/>
              <a:t>Antecedentes  - Alcance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</a:rPr>
              <a:t>Ampliación Subestación Porce III 500 kV: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2 bahías de línea 500 kV. Se utilizarán equipos tipo GIS.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40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84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marL="285750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</a:rPr>
              <a:t>Construcción Subestación Medellín (</a:t>
            </a:r>
            <a:r>
              <a:rPr lang="es-CO" b="1" dirty="0" err="1">
                <a:solidFill>
                  <a:srgbClr val="000000"/>
                </a:solidFill>
              </a:rPr>
              <a:t>Katíos</a:t>
            </a:r>
            <a:r>
              <a:rPr lang="es-CO" b="1" dirty="0">
                <a:solidFill>
                  <a:srgbClr val="000000"/>
                </a:solidFill>
              </a:rPr>
              <a:t>) 500/230 kV: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1 bahía de línea 500 kV. Se utilizarán equipos tipo GIS.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2 bahías de transformación 500/230 kV.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dos (2) bancos de autotransformadores 500/230 kV – 450 </a:t>
            </a:r>
            <a:r>
              <a:rPr lang="es-CO" dirty="0" err="1">
                <a:solidFill>
                  <a:srgbClr val="000000"/>
                </a:solidFill>
              </a:rPr>
              <a:t>MVA</a:t>
            </a:r>
            <a:r>
              <a:rPr lang="es-CO" dirty="0">
                <a:solidFill>
                  <a:srgbClr val="000000"/>
                </a:solidFill>
              </a:rPr>
              <a:t> (3x150 </a:t>
            </a:r>
            <a:r>
              <a:rPr lang="es-CO" dirty="0" err="1">
                <a:solidFill>
                  <a:srgbClr val="000000"/>
                </a:solidFill>
              </a:rPr>
              <a:t>MVA</a:t>
            </a:r>
            <a:r>
              <a:rPr lang="es-CO" dirty="0">
                <a:solidFill>
                  <a:srgbClr val="000000"/>
                </a:solidFill>
              </a:rPr>
              <a:t>), con una capacidad de sobrecarga del 30%. 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Instalación de Reactores Inductivos de 60 </a:t>
            </a:r>
            <a:r>
              <a:rPr lang="es-CO" dirty="0" err="1">
                <a:solidFill>
                  <a:srgbClr val="000000"/>
                </a:solidFill>
              </a:rPr>
              <a:t>MVAR</a:t>
            </a:r>
            <a:r>
              <a:rPr lang="es-CO" dirty="0">
                <a:solidFill>
                  <a:srgbClr val="000000"/>
                </a:solidFill>
              </a:rPr>
              <a:t>, con sus respectivos equipos de control y maniobra.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3 bahías de línea 230 kV. Se utilizarán equipos tipo GIS.</a:t>
            </a:r>
          </a:p>
          <a:p>
            <a:pPr marL="285750" lvl="2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  <a:cs typeface="ＭＳ Ｐゴシック" pitchFamily="29" charset="-128"/>
              </a:rPr>
              <a:t>Ampliación Subestación Ancón Sur 230 kV: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rgbClr val="000000"/>
                </a:solidFill>
              </a:rPr>
              <a:t>Construcción de 1 bahía de línea 230 kV. Se utilizará equipo convencional.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endParaRPr lang="es-CO" dirty="0">
              <a:solidFill>
                <a:srgbClr val="000000"/>
              </a:solidFill>
            </a:endParaRPr>
          </a:p>
          <a:p>
            <a:pPr marL="0" lvl="2" indent="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None/>
              <a:defRPr/>
            </a:pPr>
            <a:endParaRPr lang="es-CO" dirty="0">
              <a:solidFill>
                <a:srgbClr val="000000"/>
              </a:solidFill>
            </a:endParaRP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endParaRPr lang="es-CO" dirty="0">
              <a:solidFill>
                <a:srgbClr val="000000"/>
              </a:solidFill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09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400" dirty="0"/>
              <a:t>Antecedentes  - Alcance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s-CO" b="1" dirty="0">
                <a:solidFill>
                  <a:srgbClr val="000000"/>
                </a:solidFill>
              </a:rPr>
              <a:t>Líneas de Transmisión 500 y 230 </a:t>
            </a:r>
            <a:r>
              <a:rPr lang="es-CO" b="1" dirty="0" err="1">
                <a:solidFill>
                  <a:srgbClr val="000000"/>
                </a:solidFill>
              </a:rPr>
              <a:t>kV</a:t>
            </a:r>
            <a:endParaRPr lang="es-CO" b="1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chemeClr val="accent4">
                    <a:lumMod val="10000"/>
                  </a:schemeClr>
                </a:solidFill>
              </a:rPr>
              <a:t>Construcción de dos líneas independientes doble circuito de 500 kV desde la Subestación Antioquia hasta la Subestación Cerromatoso, con una longitud de 112.5 km cada una.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chemeClr val="accent4">
                    <a:lumMod val="10000"/>
                  </a:schemeClr>
                </a:solidFill>
              </a:rPr>
              <a:t>Construcción de una línea doble circuito de 500 kV desde la Subestación Antioquia hasta la Subestación Porce III, con una longitud aproximada de 112.4 km.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chemeClr val="accent4">
                    <a:lumMod val="10000"/>
                  </a:schemeClr>
                </a:solidFill>
              </a:rPr>
              <a:t>Construcción de una línea doble circuito de 500 kV desde la Subestación Porce III hasta la Subestación Sogamoso, con una longitud aproximada de 231.1 km.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chemeClr val="accent4">
                    <a:lumMod val="10000"/>
                  </a:schemeClr>
                </a:solidFill>
              </a:rPr>
              <a:t>Construcción de una línea doble circuito de 500 kV desde la Subestación Antioquia hasta la Subestación Medellín (</a:t>
            </a:r>
            <a:r>
              <a:rPr lang="es-CO" dirty="0" err="1">
                <a:solidFill>
                  <a:schemeClr val="accent4">
                    <a:lumMod val="10000"/>
                  </a:schemeClr>
                </a:solidFill>
              </a:rPr>
              <a:t>Katíos</a:t>
            </a:r>
            <a:r>
              <a:rPr lang="es-CO" dirty="0">
                <a:solidFill>
                  <a:schemeClr val="accent4">
                    <a:lumMod val="10000"/>
                  </a:schemeClr>
                </a:solidFill>
              </a:rPr>
              <a:t>), con una longitud aproximada de 109.6 km.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chemeClr val="accent4">
                    <a:lumMod val="10000"/>
                  </a:schemeClr>
                </a:solidFill>
                <a:cs typeface="ＭＳ Ｐゴシック" pitchFamily="29" charset="-128"/>
              </a:rPr>
              <a:t>Construcción de una línea doble circuito de 230 kV desde la Subestación Medellín (</a:t>
            </a:r>
            <a:r>
              <a:rPr lang="es-CO" dirty="0" err="1">
                <a:solidFill>
                  <a:schemeClr val="accent4">
                    <a:lumMod val="10000"/>
                  </a:schemeClr>
                </a:solidFill>
                <a:cs typeface="ＭＳ Ｐゴシック" pitchFamily="29" charset="-128"/>
              </a:rPr>
              <a:t>Katíos</a:t>
            </a:r>
            <a:r>
              <a:rPr lang="es-CO" dirty="0">
                <a:solidFill>
                  <a:schemeClr val="accent4">
                    <a:lumMod val="10000"/>
                  </a:schemeClr>
                </a:solidFill>
                <a:cs typeface="ＭＳ Ｐゴシック" pitchFamily="29" charset="-128"/>
              </a:rPr>
              <a:t>) hasta el punto de intercepción de la existente Línea occidente – Ancón Sur 230 kV, con una longitud aproximada de 12.8 km. </a:t>
            </a:r>
          </a:p>
          <a:p>
            <a:pPr marL="381000" lvl="2" indent="-381000" algn="just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s-CO" dirty="0">
                <a:solidFill>
                  <a:schemeClr val="accent4">
                    <a:lumMod val="10000"/>
                  </a:schemeClr>
                </a:solidFill>
                <a:cs typeface="ＭＳ Ｐゴシック" pitchFamily="29" charset="-128"/>
              </a:rPr>
              <a:t>Construcción de una línea de 230 kV desde la Subestación Medellín (</a:t>
            </a:r>
            <a:r>
              <a:rPr lang="es-CO" dirty="0" err="1">
                <a:solidFill>
                  <a:schemeClr val="accent4">
                    <a:lumMod val="10000"/>
                  </a:schemeClr>
                </a:solidFill>
                <a:cs typeface="ＭＳ Ｐゴシック" pitchFamily="29" charset="-128"/>
              </a:rPr>
              <a:t>Katíos</a:t>
            </a:r>
            <a:r>
              <a:rPr lang="es-CO" dirty="0">
                <a:solidFill>
                  <a:schemeClr val="accent4">
                    <a:lumMod val="10000"/>
                  </a:schemeClr>
                </a:solidFill>
                <a:cs typeface="ＭＳ Ｐゴシック" pitchFamily="29" charset="-128"/>
              </a:rPr>
              <a:t>)  hasta la Subestación Ancón Sur (Propiedad de EPM), la parte aérea con una longitud aproximada de 9.4 km y la parte subterránea 1.8 km.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68671-2AC2-4B18-9C6B-6851CF46F18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94809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COLOMBIA_plantilla_azul">
  <a:themeElements>
    <a:clrScheme name="COLORES ISA">
      <a:dk1>
        <a:srgbClr val="FFFFFF"/>
      </a:dk1>
      <a:lt1>
        <a:srgbClr val="FFFFFF"/>
      </a:lt1>
      <a:dk2>
        <a:srgbClr val="003C69"/>
      </a:dk2>
      <a:lt2>
        <a:srgbClr val="5BC6E8"/>
      </a:lt2>
      <a:accent1>
        <a:srgbClr val="002060"/>
      </a:accent1>
      <a:accent2>
        <a:srgbClr val="5BC6E8"/>
      </a:accent2>
      <a:accent3>
        <a:srgbClr val="616365"/>
      </a:accent3>
      <a:accent4>
        <a:srgbClr val="D5D6D2"/>
      </a:accent4>
      <a:accent5>
        <a:srgbClr val="FFBC3D"/>
      </a:accent5>
      <a:accent6>
        <a:srgbClr val="FDC480"/>
      </a:accent6>
      <a:hlink>
        <a:srgbClr val="FF7900"/>
      </a:hlink>
      <a:folHlink>
        <a:srgbClr val="F9461C"/>
      </a:folHlink>
    </a:clrScheme>
    <a:fontScheme name="IS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C I25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C I25 Wide" pitchFamily="34" charset="0"/>
          </a:defRPr>
        </a:defPPr>
      </a:lstStyle>
    </a:lnDef>
  </a:objectDefaults>
  <a:extraClrSchemeLst>
    <a:extraClrScheme>
      <a:clrScheme name="ISA_DISENO_TITUL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_DISENO_TITUL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COLOMBIA_Plantilla_Azul_2014">
  <a:themeElements>
    <a:clrScheme name="COLORES ISA">
      <a:dk1>
        <a:srgbClr val="FFFFFF"/>
      </a:dk1>
      <a:lt1>
        <a:srgbClr val="FFFFFF"/>
      </a:lt1>
      <a:dk2>
        <a:srgbClr val="003C69"/>
      </a:dk2>
      <a:lt2>
        <a:srgbClr val="5BC6E8"/>
      </a:lt2>
      <a:accent1>
        <a:srgbClr val="002060"/>
      </a:accent1>
      <a:accent2>
        <a:srgbClr val="5BC6E8"/>
      </a:accent2>
      <a:accent3>
        <a:srgbClr val="616365"/>
      </a:accent3>
      <a:accent4>
        <a:srgbClr val="D5D6D2"/>
      </a:accent4>
      <a:accent5>
        <a:srgbClr val="FFBC3D"/>
      </a:accent5>
      <a:accent6>
        <a:srgbClr val="FDC480"/>
      </a:accent6>
      <a:hlink>
        <a:srgbClr val="FF7900"/>
      </a:hlink>
      <a:folHlink>
        <a:srgbClr val="F9461C"/>
      </a:folHlink>
    </a:clrScheme>
    <a:fontScheme name="IS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C I25 W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C I25 Wide" pitchFamily="34" charset="0"/>
          </a:defRPr>
        </a:defPPr>
      </a:lstStyle>
    </a:lnDef>
  </a:objectDefaults>
  <a:extraClrSchemeLst>
    <a:extraClrScheme>
      <a:clrScheme name="ISA_DISENO_TITUL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A_DISENO_TITUL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A_DISENO_TITUL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x00f3_digo_x0020_de_x0020_Relaci_x00f3_n xmlns="c00e73e6-05a2-4bbf-b2ea-a059c696e19c" xsi:nil="true"/>
    <Comentario xmlns="adef1c60-0200-40d8-bd6b-0ac30dbb0ed8">Presentacion_Proyecto_SITU_CNO_020217</Comentario>
    <AñoDocumento xmlns="adef1c60-0200-40d8-bd6b-0ac30dbb0ed8">2017</AñoDocumen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s" ma:contentTypeID="0x010100EA2101AA3F71464F82B0984700AA9A470075325DD02B51324F80AED2F7437E739F" ma:contentTypeVersion="5" ma:contentTypeDescription="" ma:contentTypeScope="" ma:versionID="a46dd4756cb9056d9e904b24ebc39797">
  <xsd:schema xmlns:xsd="http://www.w3.org/2001/XMLSchema" xmlns:xs="http://www.w3.org/2001/XMLSchema" xmlns:p="http://schemas.microsoft.com/office/2006/metadata/properties" xmlns:ns2="adef1c60-0200-40d8-bd6b-0ac30dbb0ed8" xmlns:ns3="c00e73e6-05a2-4bbf-b2ea-a059c696e19c" targetNamespace="http://schemas.microsoft.com/office/2006/metadata/properties" ma:root="true" ma:fieldsID="6c8e1b574aea0c338981242b6fc297b7" ns2:_="" ns3:_="">
    <xsd:import namespace="adef1c60-0200-40d8-bd6b-0ac30dbb0ed8"/>
    <xsd:import namespace="c00e73e6-05a2-4bbf-b2ea-a059c696e19c"/>
    <xsd:element name="properties">
      <xsd:complexType>
        <xsd:sequence>
          <xsd:element name="documentManagement">
            <xsd:complexType>
              <xsd:all>
                <xsd:element ref="ns2:Comentario"/>
                <xsd:element ref="ns2:AñoDocumento"/>
                <xsd:element ref="ns3:C_x00f3_digo_x0020_de_x0020_Relaci_x00f3_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f1c60-0200-40d8-bd6b-0ac30dbb0ed8" elementFormDefault="qualified">
    <xsd:import namespace="http://schemas.microsoft.com/office/2006/documentManagement/types"/>
    <xsd:import namespace="http://schemas.microsoft.com/office/infopath/2007/PartnerControls"/>
    <xsd:element name="Comentario" ma:index="8" ma:displayName="Comentario" ma:internalName="Comentario" ma:readOnly="false">
      <xsd:simpleType>
        <xsd:restriction base="dms:Note">
          <xsd:maxLength value="255"/>
        </xsd:restriction>
      </xsd:simpleType>
    </xsd:element>
    <xsd:element name="AñoDocumento" ma:index="9" ma:displayName="Año Documento" ma:default="2016" ma:format="Dropdown" ma:internalName="A_x00f1_oDocumento">
      <xsd:simpleType>
        <xsd:restriction base="dms:Choice"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e73e6-05a2-4bbf-b2ea-a059c696e19c" elementFormDefault="qualified">
    <xsd:import namespace="http://schemas.microsoft.com/office/2006/documentManagement/types"/>
    <xsd:import namespace="http://schemas.microsoft.com/office/infopath/2007/PartnerControls"/>
    <xsd:element name="C_x00f3_digo_x0020_de_x0020_Relaci_x00f3_n" ma:index="10" nillable="true" ma:displayName="Código de Relación" ma:internalName="C_x00f3_digo_x0020_de_x0020_Rela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19935-7D0B-4DAE-B2F2-0BB14647436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def1c60-0200-40d8-bd6b-0ac30dbb0ed8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00e73e6-05a2-4bbf-b2ea-a059c696e19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BC32CB-E959-422F-B359-A0BF9EF1E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ef1c60-0200-40d8-bd6b-0ac30dbb0ed8"/>
    <ds:schemaRef ds:uri="c00e73e6-05a2-4bbf-b2ea-a059c696e1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37598B-8B75-4C2E-B33D-91C68CBD1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INTERCOLOMBIA_plantilla_azul</Template>
  <TotalTime>69882</TotalTime>
  <Words>2081</Words>
  <Application>Microsoft Office PowerPoint</Application>
  <PresentationFormat>Presentación en pantalla (4:3)</PresentationFormat>
  <Paragraphs>498</Paragraphs>
  <Slides>25</Slides>
  <Notes>2</Notes>
  <HiddenSlides>3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9" baseType="lpstr">
      <vt:lpstr>ＭＳ Ｐゴシック</vt:lpstr>
      <vt:lpstr>ＭＳ Ｐゴシック</vt:lpstr>
      <vt:lpstr>Arial</vt:lpstr>
      <vt:lpstr>Batang</vt:lpstr>
      <vt:lpstr>BC I25 Wide</vt:lpstr>
      <vt:lpstr>Calibri</vt:lpstr>
      <vt:lpstr>Frutiger55Roman</vt:lpstr>
      <vt:lpstr>Frutiger65</vt:lpstr>
      <vt:lpstr>Helvetica</vt:lpstr>
      <vt:lpstr>Times New Roman</vt:lpstr>
      <vt:lpstr>Wingdings</vt:lpstr>
      <vt:lpstr>INTERCOLOMBIA_plantilla_azul</vt:lpstr>
      <vt:lpstr>Diseño personalizado</vt:lpstr>
      <vt:lpstr>INTERCOLOMBIA_Plantilla_Azul_2014</vt:lpstr>
      <vt:lpstr>CONVOCATORIA PÚBLICA UPME-03-2014  INTERCONEXIÓN NOROCCIDENTAL 230/ 500 KV</vt:lpstr>
      <vt:lpstr>Antecedentes</vt:lpstr>
      <vt:lpstr>Proyecto Interconexión Noroccidental 230/500 kV</vt:lpstr>
      <vt:lpstr>Proyecto Interconexión Noroccidental 230/500 kV</vt:lpstr>
      <vt:lpstr>Proyecto Interconexión Noroccidental 230/500 kV</vt:lpstr>
      <vt:lpstr>Proyecto Interconexión Noroccidental 230/500 kV</vt:lpstr>
      <vt:lpstr>Antecedentes - Alcance del Proyecto</vt:lpstr>
      <vt:lpstr>Antecedentes  - Alcance del Proyecto</vt:lpstr>
      <vt:lpstr>Antecedentes  - Alcance del Proyecto</vt:lpstr>
      <vt:lpstr>Indicadores de Líneas</vt:lpstr>
      <vt:lpstr>Estrategia</vt:lpstr>
      <vt:lpstr>Estrategia</vt:lpstr>
      <vt:lpstr>Estrategia</vt:lpstr>
      <vt:lpstr>Estrategia</vt:lpstr>
      <vt:lpstr>Avance del Proyecto</vt:lpstr>
      <vt:lpstr>Avance del Proyecto</vt:lpstr>
      <vt:lpstr>Trámite ambiental líneas de transmisión </vt:lpstr>
      <vt:lpstr>Trámites Ambientales</vt:lpstr>
      <vt:lpstr>Hitos importantes</vt:lpstr>
      <vt:lpstr>Resumen Cronograma C&amp;M</vt:lpstr>
      <vt:lpstr>Resumen Cronograma C&amp;M</vt:lpstr>
      <vt:lpstr>Aspectos Críticos</vt:lpstr>
      <vt:lpstr>Aspectos Críticos</vt:lpstr>
      <vt:lpstr>Aspectos Críticos</vt:lpstr>
      <vt:lpstr>  GRACIAS    </vt:lpstr>
    </vt:vector>
  </TitlesOfParts>
  <Manager>dp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Presentacion_Proyecto_SITU_CNO_020217</dc:title>
  <dc:creator>Juan Camilo Ospina;Alejandro Hincapié</dc:creator>
  <cp:lastModifiedBy>Alberto Olarte</cp:lastModifiedBy>
  <cp:revision>2379</cp:revision>
  <cp:lastPrinted>2016-08-31T21:10:24Z</cp:lastPrinted>
  <dcterms:created xsi:type="dcterms:W3CDTF">2014-01-03T13:22:55Z</dcterms:created>
  <dcterms:modified xsi:type="dcterms:W3CDTF">2017-02-02T14:14:58Z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0x010100EA2101AA3F71464F82B0984700AA9A470075325DD02B51324F80AED2F7437E739F</vt:lpwstr>
  </property>
  <property fmtid="{D5CDD505-2E9C-101B-9397-08002B2CF9AE}" pid="3" name="WorkflowChangePath">
    <vt:lpwstr>40a7a824-f1e4-4e72-8f45-fe99824cbd4d,4;40a7a824-f1e4-4e72-8f45-fe99824cbd4d,25;40a7a824-f1e4-4e72-8f45-fe99824cbd4d,41;40a7a824-f1e4-4e72-8f45-fe99824cbd4d,88;40a7a824-f1e4-4e72-8f45-fe99824cbd4d,91;40a7a824-f1e4-4e72-8f45-fe99824cbd4d,120;</vt:lpwstr>
  </property>
</Properties>
</file>