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notesMasterIdLst>
    <p:notesMasterId r:id="rId16"/>
  </p:notesMasterIdLst>
  <p:sldIdLst>
    <p:sldId id="256" r:id="rId7"/>
    <p:sldId id="259" r:id="rId8"/>
    <p:sldId id="260" r:id="rId9"/>
    <p:sldId id="261" r:id="rId10"/>
    <p:sldId id="262" r:id="rId11"/>
    <p:sldId id="265" r:id="rId12"/>
    <p:sldId id="266" r:id="rId13"/>
    <p:sldId id="267" r:id="rId14"/>
    <p:sldId id="264" r:id="rId15"/>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984560-CE71-482B-BC5F-D2DA214E07C7}" v="3" dt="2022-09-14T17:05:30.77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71390" autoAdjust="0"/>
  </p:normalViewPr>
  <p:slideViewPr>
    <p:cSldViewPr snapToGrid="0">
      <p:cViewPr varScale="1">
        <p:scale>
          <a:sx n="63" d="100"/>
          <a:sy n="63" d="100"/>
        </p:scale>
        <p:origin x="1412"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48D0B-5597-4389-BF93-9F270BAC36C3}" type="datetimeFigureOut">
              <a:rPr lang="es-ES" smtClean="0"/>
              <a:t>14/09/2022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18006-C45F-42F9-BED7-C809C77628F4}" type="slidenum">
              <a:rPr lang="es-ES" smtClean="0"/>
              <a:t>‹Nº›</a:t>
            </a:fld>
            <a:endParaRPr lang="es-ES"/>
          </a:p>
        </p:txBody>
      </p:sp>
    </p:spTree>
    <p:extLst>
      <p:ext uri="{BB962C8B-B14F-4D97-AF65-F5344CB8AC3E}">
        <p14:creationId xmlns:p14="http://schemas.microsoft.com/office/powerpoint/2010/main" val="983985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9818006-C45F-42F9-BED7-C809C77628F4}" type="slidenum">
              <a:rPr lang="es-ES" smtClean="0"/>
              <a:t>2</a:t>
            </a:fld>
            <a:endParaRPr lang="es-ES"/>
          </a:p>
        </p:txBody>
      </p:sp>
    </p:spTree>
    <p:extLst>
      <p:ext uri="{BB962C8B-B14F-4D97-AF65-F5344CB8AC3E}">
        <p14:creationId xmlns:p14="http://schemas.microsoft.com/office/powerpoint/2010/main" val="172291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9818006-C45F-42F9-BED7-C809C77628F4}" type="slidenum">
              <a:rPr lang="es-ES" smtClean="0"/>
              <a:t>4</a:t>
            </a:fld>
            <a:endParaRPr lang="es-ES"/>
          </a:p>
        </p:txBody>
      </p:sp>
    </p:spTree>
    <p:extLst>
      <p:ext uri="{BB962C8B-B14F-4D97-AF65-F5344CB8AC3E}">
        <p14:creationId xmlns:p14="http://schemas.microsoft.com/office/powerpoint/2010/main" val="5019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9818006-C45F-42F9-BED7-C809C77628F4}" type="slidenum">
              <a:rPr lang="es-ES" smtClean="0"/>
              <a:t>6</a:t>
            </a:fld>
            <a:endParaRPr lang="es-ES"/>
          </a:p>
        </p:txBody>
      </p:sp>
    </p:spTree>
    <p:extLst>
      <p:ext uri="{BB962C8B-B14F-4D97-AF65-F5344CB8AC3E}">
        <p14:creationId xmlns:p14="http://schemas.microsoft.com/office/powerpoint/2010/main" val="3096511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25"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26"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2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2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3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31"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33"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34"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35"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36"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37"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38"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4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4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4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4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5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5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5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4"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5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5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5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6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6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6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6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6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6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6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6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7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7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7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7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7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7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7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8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8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8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8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6"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9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9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9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9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9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9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9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9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0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0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0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0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0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0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0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1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1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1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1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1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1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19"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21"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2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2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2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2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3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3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3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34"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3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3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38"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40"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41"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4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4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4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46"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48"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49"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50"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51"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52"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53"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55"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57"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59"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60"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6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65"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66"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6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6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70"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7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7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74"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76"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77"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7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8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81"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82"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84"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85"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86"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87"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88"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89"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9051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33622886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4221329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8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7827716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extLst>
      <p:ext uri="{BB962C8B-B14F-4D97-AF65-F5344CB8AC3E}">
        <p14:creationId xmlns:p14="http://schemas.microsoft.com/office/powerpoint/2010/main" val="1224691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29734559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9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9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9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9937688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9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9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9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365101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68280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10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1519815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11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272838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1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11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11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47978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2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23"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 name="PlaceHolder 1"/>
          <p:cNvSpPr>
            <a:spLocks noGrp="1"/>
          </p:cNvSpPr>
          <p:nvPr>
            <p:ph type="sldNum"/>
          </p:nvPr>
        </p:nvSpPr>
        <p:spPr>
          <a:xfrm>
            <a:off x="8472600" y="4663080"/>
            <a:ext cx="548280" cy="393120"/>
          </a:xfrm>
          <a:prstGeom prst="rect">
            <a:avLst/>
          </a:prstGeom>
        </p:spPr>
        <p:txBody>
          <a:bodyPr tIns="91440" bIns="91440" anchor="ctr">
            <a:normAutofit/>
          </a:bodyPr>
          <a:lstStyle/>
          <a:p>
            <a:pPr algn="r">
              <a:lnSpc>
                <a:spcPct val="100000"/>
              </a:lnSpc>
              <a:tabLst>
                <a:tab pos="0" algn="l"/>
              </a:tabLst>
            </a:pPr>
            <a:fld id="{FDAFAF16-EDCB-4786-B661-04341539488B}" type="slidenum">
              <a:rPr lang="es" sz="1000" b="0" strike="noStrike" spc="-1">
                <a:solidFill>
                  <a:srgbClr val="595959"/>
                </a:solidFill>
                <a:latin typeface="Arial"/>
                <a:ea typeface="Arial"/>
              </a:rPr>
              <a:t>‹Nº›</a:t>
            </a:fld>
            <a:endParaRPr lang="es-CO" sz="1000" b="0" strike="noStrike" spc="-1">
              <a:latin typeface="Times New Roman"/>
            </a:endParaRPr>
          </a:p>
        </p:txBody>
      </p:sp>
      <p:sp>
        <p:nvSpPr>
          <p:cNvPr id="4" name="PlaceHolder 2"/>
          <p:cNvSpPr>
            <a:spLocks noGrp="1"/>
          </p:cNvSpPr>
          <p:nvPr>
            <p:ph type="title"/>
          </p:nvPr>
        </p:nvSpPr>
        <p:spPr>
          <a:xfrm>
            <a:off x="457200" y="205200"/>
            <a:ext cx="8229240" cy="858600"/>
          </a:xfrm>
          <a:prstGeom prst="rect">
            <a:avLst/>
          </a:prstGeom>
        </p:spPr>
        <p:txBody>
          <a:bodyPr lIns="0" tIns="0" rIns="0" bIns="0" anchor="ctr">
            <a:noAutofit/>
          </a:bodyPr>
          <a:lstStyle/>
          <a:p>
            <a:r>
              <a:rPr lang="es-CO" sz="1400" b="0" strike="noStrike" spc="-1">
                <a:solidFill>
                  <a:srgbClr val="000000"/>
                </a:solidFill>
                <a:latin typeface="Arial"/>
              </a:rPr>
              <a:t>Pulse para editar el formato del texto de título</a:t>
            </a:r>
          </a:p>
        </p:txBody>
      </p:sp>
      <p:sp>
        <p:nvSpPr>
          <p:cNvPr id="2" name="PlaceHolder 3"/>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O" sz="1400" b="0" strike="noStrike" spc="-1">
                <a:solidFill>
                  <a:srgbClr val="000000"/>
                </a:solidFill>
                <a:latin typeface="Arial"/>
              </a:rPr>
              <a:t>Pulse para editar el formato de texto del esquema</a:t>
            </a:r>
          </a:p>
          <a:p>
            <a:pPr marL="864000" lvl="1" indent="-324000">
              <a:spcBef>
                <a:spcPts val="1134"/>
              </a:spcBef>
              <a:buClr>
                <a:srgbClr val="000000"/>
              </a:buClr>
              <a:buSzPct val="75000"/>
              <a:buFont typeface="Symbol" charset="2"/>
              <a:buChar char=""/>
            </a:pPr>
            <a:r>
              <a:rPr lang="es-CO" sz="14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CO" sz="14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CO" sz="14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9" name="PlaceHolder 1"/>
          <p:cNvSpPr>
            <a:spLocks noGrp="1"/>
          </p:cNvSpPr>
          <p:nvPr>
            <p:ph type="sldNum"/>
          </p:nvPr>
        </p:nvSpPr>
        <p:spPr>
          <a:xfrm>
            <a:off x="8472600" y="4663080"/>
            <a:ext cx="548280" cy="393120"/>
          </a:xfrm>
          <a:prstGeom prst="rect">
            <a:avLst/>
          </a:prstGeom>
        </p:spPr>
        <p:txBody>
          <a:bodyPr tIns="91440" bIns="91440" anchor="ctr">
            <a:normAutofit/>
          </a:bodyPr>
          <a:lstStyle/>
          <a:p>
            <a:pPr algn="r">
              <a:lnSpc>
                <a:spcPct val="100000"/>
              </a:lnSpc>
              <a:tabLst>
                <a:tab pos="0" algn="l"/>
              </a:tabLst>
            </a:pPr>
            <a:fld id="{5FD254C5-3154-45C1-BAFE-5F6878A3E013}" type="slidenum">
              <a:rPr lang="es" sz="1000" b="0" strike="noStrike" spc="-1">
                <a:solidFill>
                  <a:srgbClr val="595959"/>
                </a:solidFill>
                <a:latin typeface="Arial"/>
                <a:ea typeface="Arial"/>
              </a:rPr>
              <a:t>‹Nº›</a:t>
            </a:fld>
            <a:endParaRPr lang="es-CO" sz="1000" b="0" strike="noStrike" spc="-1">
              <a:latin typeface="Times New Roman"/>
            </a:endParaRPr>
          </a:p>
        </p:txBody>
      </p:sp>
      <p:sp>
        <p:nvSpPr>
          <p:cNvPr id="40" name="PlaceHolder 2"/>
          <p:cNvSpPr>
            <a:spLocks noGrp="1"/>
          </p:cNvSpPr>
          <p:nvPr>
            <p:ph type="title"/>
          </p:nvPr>
        </p:nvSpPr>
        <p:spPr>
          <a:xfrm>
            <a:off x="457200" y="205200"/>
            <a:ext cx="8229240" cy="858600"/>
          </a:xfrm>
          <a:prstGeom prst="rect">
            <a:avLst/>
          </a:prstGeom>
        </p:spPr>
        <p:txBody>
          <a:bodyPr lIns="0" tIns="0" rIns="0" bIns="0" anchor="ctr">
            <a:noAutofit/>
          </a:bodyPr>
          <a:lstStyle/>
          <a:p>
            <a:r>
              <a:rPr lang="es-CO" sz="1400" b="0" strike="noStrike" spc="-1">
                <a:solidFill>
                  <a:srgbClr val="000000"/>
                </a:solidFill>
                <a:latin typeface="Arial"/>
              </a:rPr>
              <a:t>Pulse para editar el formato del texto de título</a:t>
            </a:r>
          </a:p>
        </p:txBody>
      </p:sp>
      <p:sp>
        <p:nvSpPr>
          <p:cNvPr id="41" name="PlaceHolder 3"/>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O" sz="1400" b="0" strike="noStrike" spc="-1">
                <a:solidFill>
                  <a:srgbClr val="000000"/>
                </a:solidFill>
                <a:latin typeface="Arial"/>
              </a:rPr>
              <a:t>Pulse para editar el formato de texto del esquema</a:t>
            </a:r>
          </a:p>
          <a:p>
            <a:pPr marL="864000" lvl="1" indent="-324000">
              <a:spcBef>
                <a:spcPts val="1134"/>
              </a:spcBef>
              <a:buClr>
                <a:srgbClr val="000000"/>
              </a:buClr>
              <a:buSzPct val="75000"/>
              <a:buFont typeface="Symbol" charset="2"/>
              <a:buChar char=""/>
            </a:pPr>
            <a:r>
              <a:rPr lang="es-CO" sz="14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CO" sz="14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CO" sz="14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05200"/>
            <a:ext cx="8229240" cy="858600"/>
          </a:xfrm>
          <a:prstGeom prst="rect">
            <a:avLst/>
          </a:prstGeom>
        </p:spPr>
        <p:txBody>
          <a:bodyPr lIns="0" tIns="0" rIns="0" bIns="0" anchor="ctr">
            <a:noAutofit/>
          </a:bodyPr>
          <a:lstStyle/>
          <a:p>
            <a:r>
              <a:rPr lang="es-CO" sz="1400" b="0" strike="noStrike" spc="-1">
                <a:solidFill>
                  <a:srgbClr val="000000"/>
                </a:solidFill>
                <a:latin typeface="Arial"/>
              </a:rPr>
              <a:t>Pulse para editar el formato del texto de título</a:t>
            </a:r>
          </a:p>
        </p:txBody>
      </p:sp>
      <p:sp>
        <p:nvSpPr>
          <p:cNvPr id="79"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O" sz="1400" b="0" strike="noStrike" spc="-1">
                <a:solidFill>
                  <a:srgbClr val="000000"/>
                </a:solidFill>
                <a:latin typeface="Arial"/>
              </a:rPr>
              <a:t>Pulse para editar el formato de texto del esquema</a:t>
            </a:r>
          </a:p>
          <a:p>
            <a:pPr marL="864000" lvl="1" indent="-324000">
              <a:spcBef>
                <a:spcPts val="1134"/>
              </a:spcBef>
              <a:buClr>
                <a:srgbClr val="000000"/>
              </a:buClr>
              <a:buSzPct val="75000"/>
              <a:buFont typeface="Symbol" charset="2"/>
              <a:buChar char=""/>
            </a:pPr>
            <a:r>
              <a:rPr lang="es-CO" sz="14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CO" sz="14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CO" sz="14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05200"/>
            <a:ext cx="8229240" cy="858600"/>
          </a:xfrm>
          <a:prstGeom prst="rect">
            <a:avLst/>
          </a:prstGeom>
        </p:spPr>
        <p:txBody>
          <a:bodyPr lIns="0" tIns="0" rIns="0" bIns="0" anchor="ctr">
            <a:noAutofit/>
          </a:bodyPr>
          <a:lstStyle/>
          <a:p>
            <a:r>
              <a:rPr lang="es-CO" sz="1400" b="0" strike="noStrike" spc="-1">
                <a:solidFill>
                  <a:srgbClr val="000000"/>
                </a:solidFill>
                <a:latin typeface="Arial"/>
              </a:rPr>
              <a:t>Pulse para editar el formato del texto de título</a:t>
            </a:r>
          </a:p>
        </p:txBody>
      </p:sp>
      <p:sp>
        <p:nvSpPr>
          <p:cNvPr id="117"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O" sz="1400" b="0" strike="noStrike" spc="-1">
                <a:solidFill>
                  <a:srgbClr val="000000"/>
                </a:solidFill>
                <a:latin typeface="Arial"/>
              </a:rPr>
              <a:t>Pulse para editar el formato de texto del esquema</a:t>
            </a:r>
          </a:p>
          <a:p>
            <a:pPr marL="864000" lvl="1" indent="-324000">
              <a:spcBef>
                <a:spcPts val="1134"/>
              </a:spcBef>
              <a:buClr>
                <a:srgbClr val="000000"/>
              </a:buClr>
              <a:buSzPct val="75000"/>
              <a:buFont typeface="Symbol" charset="2"/>
              <a:buChar char=""/>
            </a:pPr>
            <a:r>
              <a:rPr lang="es-CO" sz="14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CO" sz="14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CO" sz="14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9" name="Imagen 1"/>
          <p:cNvPicPr/>
          <p:nvPr/>
        </p:nvPicPr>
        <p:blipFill>
          <a:blip r:embed="rId14"/>
          <a:stretch/>
        </p:blipFill>
        <p:spPr>
          <a:xfrm>
            <a:off x="0" y="0"/>
            <a:ext cx="9142560" cy="5142240"/>
          </a:xfrm>
          <a:prstGeom prst="rect">
            <a:avLst/>
          </a:prstGeom>
          <a:ln>
            <a:noFill/>
          </a:ln>
        </p:spPr>
      </p:pic>
      <p:sp>
        <p:nvSpPr>
          <p:cNvPr id="8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81"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extLst>
      <p:ext uri="{BB962C8B-B14F-4D97-AF65-F5344CB8AC3E}">
        <p14:creationId xmlns:p14="http://schemas.microsoft.com/office/powerpoint/2010/main" val="31200923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hyperlink" Target="https://sinergox.xm.com.co/" TargetMode="Externa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90" name="CustomShape 1"/>
          <p:cNvSpPr/>
          <p:nvPr/>
        </p:nvSpPr>
        <p:spPr>
          <a:xfrm>
            <a:off x="2698240" y="3078900"/>
            <a:ext cx="4987080" cy="369000"/>
          </a:xfrm>
          <a:prstGeom prst="rect">
            <a:avLst/>
          </a:prstGeom>
          <a:noFill/>
          <a:ln>
            <a:noFill/>
          </a:ln>
        </p:spPr>
        <p:style>
          <a:lnRef idx="0">
            <a:scrgbClr r="0" g="0" b="0"/>
          </a:lnRef>
          <a:fillRef idx="0">
            <a:scrgbClr r="0" g="0" b="0"/>
          </a:fillRef>
          <a:effectRef idx="0">
            <a:scrgbClr r="0" g="0" b="0"/>
          </a:effectRef>
          <a:fontRef idx="minor"/>
        </p:style>
        <p:txBody>
          <a:bodyPr tIns="91440" bIns="91440">
            <a:noAutofit/>
          </a:bodyPr>
          <a:lstStyle/>
          <a:p>
            <a:pPr algn="r">
              <a:lnSpc>
                <a:spcPct val="100000"/>
              </a:lnSpc>
              <a:tabLst>
                <a:tab pos="0" algn="l"/>
              </a:tabLst>
            </a:pPr>
            <a:r>
              <a:rPr lang="es-MX" sz="1200" b="0" strike="noStrike" spc="-1" dirty="0">
                <a:solidFill>
                  <a:schemeClr val="bg2">
                    <a:lumMod val="50000"/>
                  </a:schemeClr>
                </a:solidFill>
                <a:latin typeface="Arial"/>
              </a:rPr>
              <a:t>ACCIONES PREVENCION SEGUNDA TEMPORADA INVERNAL</a:t>
            </a:r>
            <a:endParaRPr lang="es-CO" sz="1200" b="0" strike="noStrike" spc="-1" dirty="0">
              <a:solidFill>
                <a:schemeClr val="bg2">
                  <a:lumMod val="50000"/>
                </a:schemeClr>
              </a:solidFill>
              <a:latin typeface="Arial"/>
            </a:endParaRPr>
          </a:p>
        </p:txBody>
      </p:sp>
      <p:sp>
        <p:nvSpPr>
          <p:cNvPr id="191" name="CustomShape 2"/>
          <p:cNvSpPr/>
          <p:nvPr/>
        </p:nvSpPr>
        <p:spPr>
          <a:xfrm>
            <a:off x="6456947" y="3522600"/>
            <a:ext cx="1101253" cy="369000"/>
          </a:xfrm>
          <a:prstGeom prst="rect">
            <a:avLst/>
          </a:prstGeom>
          <a:noFill/>
          <a:ln>
            <a:noFill/>
          </a:ln>
        </p:spPr>
        <p:style>
          <a:lnRef idx="0">
            <a:scrgbClr r="0" g="0" b="0"/>
          </a:lnRef>
          <a:fillRef idx="0">
            <a:scrgbClr r="0" g="0" b="0"/>
          </a:fillRef>
          <a:effectRef idx="0">
            <a:scrgbClr r="0" g="0" b="0"/>
          </a:effectRef>
          <a:fontRef idx="minor"/>
        </p:style>
        <p:txBody>
          <a:bodyPr tIns="91440" bIns="91440">
            <a:noAutofit/>
          </a:bodyPr>
          <a:lstStyle/>
          <a:p>
            <a:pPr algn="r">
              <a:lnSpc>
                <a:spcPct val="100000"/>
              </a:lnSpc>
              <a:tabLst>
                <a:tab pos="0" algn="l"/>
              </a:tabLst>
            </a:pPr>
            <a:r>
              <a:rPr lang="es" sz="1000" b="1" strike="noStrike" spc="-1" dirty="0">
                <a:solidFill>
                  <a:srgbClr val="999999"/>
                </a:solidFill>
                <a:latin typeface="Montserrat"/>
                <a:ea typeface="Montserrat"/>
              </a:rPr>
              <a:t>24 de Agosto</a:t>
            </a:r>
            <a:endParaRPr lang="es-CO" sz="1000" b="0" strike="noStrike" spc="-1" dirty="0">
              <a:latin typeface="Arial"/>
            </a:endParaRPr>
          </a:p>
        </p:txBody>
      </p:sp>
      <p:sp>
        <p:nvSpPr>
          <p:cNvPr id="192" name="CustomShape 3"/>
          <p:cNvSpPr/>
          <p:nvPr/>
        </p:nvSpPr>
        <p:spPr>
          <a:xfrm>
            <a:off x="6878520" y="3672000"/>
            <a:ext cx="679680" cy="369000"/>
          </a:xfrm>
          <a:prstGeom prst="rect">
            <a:avLst/>
          </a:prstGeom>
          <a:noFill/>
          <a:ln>
            <a:noFill/>
          </a:ln>
        </p:spPr>
        <p:style>
          <a:lnRef idx="0">
            <a:scrgbClr r="0" g="0" b="0"/>
          </a:lnRef>
          <a:fillRef idx="0">
            <a:scrgbClr r="0" g="0" b="0"/>
          </a:fillRef>
          <a:effectRef idx="0">
            <a:scrgbClr r="0" g="0" b="0"/>
          </a:effectRef>
          <a:fontRef idx="minor"/>
        </p:style>
        <p:txBody>
          <a:bodyPr tIns="91440" bIns="91440">
            <a:noAutofit/>
          </a:bodyPr>
          <a:lstStyle/>
          <a:p>
            <a:pPr algn="r">
              <a:lnSpc>
                <a:spcPct val="100000"/>
              </a:lnSpc>
              <a:tabLst>
                <a:tab pos="0" algn="l"/>
              </a:tabLst>
            </a:pPr>
            <a:r>
              <a:rPr lang="es" sz="1400" b="1" strike="noStrike" spc="-1">
                <a:solidFill>
                  <a:srgbClr val="999999"/>
                </a:solidFill>
                <a:latin typeface="Montserrat"/>
                <a:ea typeface="Montserrat"/>
              </a:rPr>
              <a:t>2022</a:t>
            </a:r>
            <a:endParaRPr lang="es-CO" sz="14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12" name="CustomShape 1"/>
          <p:cNvSpPr/>
          <p:nvPr/>
        </p:nvSpPr>
        <p:spPr>
          <a:xfrm>
            <a:off x="7920360" y="212400"/>
            <a:ext cx="679680" cy="36900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algn="r">
              <a:lnSpc>
                <a:spcPct val="100000"/>
              </a:lnSpc>
              <a:tabLst>
                <a:tab pos="0" algn="l"/>
              </a:tabLst>
            </a:pPr>
            <a:r>
              <a:rPr lang="es" sz="1000" b="0" strike="noStrike" spc="-1">
                <a:solidFill>
                  <a:srgbClr val="999999"/>
                </a:solidFill>
                <a:latin typeface="Montserrat Light"/>
                <a:ea typeface="Montserrat Light"/>
              </a:rPr>
              <a:t>Parte 1</a:t>
            </a:r>
            <a:endParaRPr lang="es-CO" sz="1000" b="0" strike="noStrike" spc="-1">
              <a:latin typeface="Arial"/>
            </a:endParaRPr>
          </a:p>
        </p:txBody>
      </p:sp>
      <p:sp>
        <p:nvSpPr>
          <p:cNvPr id="213" name="CustomShape 2"/>
          <p:cNvSpPr/>
          <p:nvPr/>
        </p:nvSpPr>
        <p:spPr>
          <a:xfrm>
            <a:off x="2089799" y="1000080"/>
            <a:ext cx="5087087" cy="381240"/>
          </a:xfrm>
          <a:prstGeom prst="rect">
            <a:avLst/>
          </a:prstGeom>
          <a:noFill/>
          <a:ln>
            <a:noFill/>
          </a:ln>
        </p:spPr>
        <p:style>
          <a:lnRef idx="0">
            <a:scrgbClr r="0" g="0" b="0"/>
          </a:lnRef>
          <a:fillRef idx="0">
            <a:scrgbClr r="0" g="0" b="0"/>
          </a:fillRef>
          <a:effectRef idx="0">
            <a:scrgbClr r="0" g="0" b="0"/>
          </a:effectRef>
          <a:fontRef idx="minor"/>
        </p:style>
        <p:txBody>
          <a:bodyPr wrap="square" tIns="91440" bIns="91440">
            <a:spAutoFit/>
          </a:bodyPr>
          <a:lstStyle/>
          <a:p>
            <a:pPr>
              <a:lnSpc>
                <a:spcPct val="100000"/>
              </a:lnSpc>
            </a:pPr>
            <a:r>
              <a:rPr lang="es-CO" sz="1300" b="0" strike="noStrike" spc="-1" dirty="0">
                <a:latin typeface="Montserrat" panose="00000500000000000000" pitchFamily="2" charset="0"/>
              </a:rPr>
              <a:t>INFORMACIÓN TRASPORTADORES</a:t>
            </a:r>
          </a:p>
        </p:txBody>
      </p:sp>
      <p:sp>
        <p:nvSpPr>
          <p:cNvPr id="214" name="CustomShape 3"/>
          <p:cNvSpPr/>
          <p:nvPr/>
        </p:nvSpPr>
        <p:spPr>
          <a:xfrm>
            <a:off x="2089800" y="4777560"/>
            <a:ext cx="3459960" cy="32040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tabLst>
                <a:tab pos="0" algn="l"/>
              </a:tabLst>
            </a:pPr>
            <a:r>
              <a:rPr lang="es-MX" sz="900" b="0" strike="noStrike" spc="-1" dirty="0">
                <a:solidFill>
                  <a:srgbClr val="B7B7B7"/>
                </a:solidFill>
                <a:latin typeface="Montserrat Light"/>
                <a:ea typeface="Montserrat Light"/>
              </a:rPr>
              <a:t>Informe CNO CACSSE</a:t>
            </a:r>
            <a:endParaRPr lang="es-CO" sz="900" b="0" strike="noStrike" spc="-1" dirty="0">
              <a:latin typeface="Arial"/>
            </a:endParaRPr>
          </a:p>
        </p:txBody>
      </p:sp>
      <p:sp>
        <p:nvSpPr>
          <p:cNvPr id="215" name="CustomShape 4"/>
          <p:cNvSpPr/>
          <p:nvPr/>
        </p:nvSpPr>
        <p:spPr>
          <a:xfrm>
            <a:off x="2121120" y="1365480"/>
            <a:ext cx="7022880" cy="3198836"/>
          </a:xfrm>
          <a:prstGeom prst="rect">
            <a:avLst/>
          </a:prstGeom>
          <a:noFill/>
          <a:ln>
            <a:noFill/>
          </a:ln>
        </p:spPr>
        <p:style>
          <a:lnRef idx="0">
            <a:scrgbClr r="0" g="0" b="0"/>
          </a:lnRef>
          <a:fillRef idx="0">
            <a:scrgbClr r="0" g="0" b="0"/>
          </a:fillRef>
          <a:effectRef idx="0">
            <a:scrgbClr r="0" g="0" b="0"/>
          </a:effectRef>
          <a:fontRef idx="minor"/>
        </p:style>
        <p:txBody>
          <a:bodyPr wrap="square">
            <a:spAutoFit/>
          </a:bodyPr>
          <a:lstStyle/>
          <a:p>
            <a:pPr algn="just">
              <a:lnSpc>
                <a:spcPct val="100000"/>
              </a:lnSpc>
            </a:pPr>
            <a:endParaRPr lang="es-CO" sz="1000" b="0" strike="noStrike" spc="-1" dirty="0">
              <a:latin typeface="Arial"/>
            </a:endParaRPr>
          </a:p>
        </p:txBody>
      </p:sp>
      <p:sp>
        <p:nvSpPr>
          <p:cNvPr id="6" name="CuadroTexto 5">
            <a:extLst>
              <a:ext uri="{FF2B5EF4-FFF2-40B4-BE49-F238E27FC236}">
                <a16:creationId xmlns:a16="http://schemas.microsoft.com/office/drawing/2014/main" id="{1F32A8E3-70B0-B54E-76BF-FB5C63DA5669}"/>
              </a:ext>
            </a:extLst>
          </p:cNvPr>
          <p:cNvSpPr txBox="1"/>
          <p:nvPr/>
        </p:nvSpPr>
        <p:spPr>
          <a:xfrm>
            <a:off x="1660678" y="1322279"/>
            <a:ext cx="7546304" cy="1384995"/>
          </a:xfrm>
          <a:prstGeom prst="rect">
            <a:avLst/>
          </a:prstGeom>
          <a:noFill/>
        </p:spPr>
        <p:txBody>
          <a:bodyPr wrap="square">
            <a:spAutoFit/>
          </a:bodyPr>
          <a:lstStyle/>
          <a:p>
            <a:r>
              <a:rPr lang="es-CO" sz="1200" b="1" dirty="0">
                <a:effectLst/>
                <a:latin typeface="Montserrat" panose="00000500000000000000" pitchFamily="2" charset="0"/>
                <a:ea typeface="Calibri" panose="020F0502020204030204" pitchFamily="34" charset="0"/>
              </a:rPr>
              <a:t>       </a:t>
            </a:r>
          </a:p>
          <a:p>
            <a:r>
              <a:rPr lang="es-CO" sz="1200" b="1" dirty="0">
                <a:effectLst/>
                <a:latin typeface="Montserrat" panose="00000500000000000000" pitchFamily="2" charset="0"/>
                <a:ea typeface="Calibri" panose="020F0502020204030204" pitchFamily="34" charset="0"/>
              </a:rPr>
              <a:t> AIR-E </a:t>
            </a:r>
            <a:r>
              <a:rPr lang="es-CO" sz="1200" dirty="0">
                <a:effectLst/>
                <a:latin typeface="Montserrat" panose="00000500000000000000" pitchFamily="2" charset="0"/>
                <a:ea typeface="Calibri" panose="020F0502020204030204" pitchFamily="34" charset="0"/>
              </a:rPr>
              <a:t>se realizará cambio de 4 estructuras sobre la Línea “</a:t>
            </a:r>
            <a:r>
              <a:rPr lang="es-CO" sz="1200" dirty="0" err="1">
                <a:effectLst/>
                <a:latin typeface="Montserrat" panose="00000500000000000000" pitchFamily="2" charset="0"/>
                <a:ea typeface="Calibri" panose="020F0502020204030204" pitchFamily="34" charset="0"/>
              </a:rPr>
              <a:t>Tebsa</a:t>
            </a:r>
            <a:r>
              <a:rPr lang="es-CO" sz="1200" dirty="0">
                <a:effectLst/>
                <a:latin typeface="Montserrat" panose="00000500000000000000" pitchFamily="2" charset="0"/>
                <a:ea typeface="Calibri" panose="020F0502020204030204" pitchFamily="34" charset="0"/>
              </a:rPr>
              <a:t> – El Rio 1 110kV”, estos    trabajos    se ejecutarán el día 25 de septiembre 2022, tal y como se relaciona abajo:</a:t>
            </a:r>
          </a:p>
          <a:p>
            <a:endParaRPr lang="es-CO" sz="1200" dirty="0">
              <a:latin typeface="Montserrat" panose="00000500000000000000" pitchFamily="2" charset="0"/>
              <a:ea typeface="Calibri" panose="020F0502020204030204" pitchFamily="34" charset="0"/>
            </a:endParaRPr>
          </a:p>
          <a:p>
            <a:endParaRPr lang="es-CO" sz="1200" dirty="0">
              <a:effectLst/>
              <a:latin typeface="Montserrat" panose="00000500000000000000" pitchFamily="2" charset="0"/>
              <a:ea typeface="Calibri" panose="020F0502020204030204" pitchFamily="34" charset="0"/>
            </a:endParaRPr>
          </a:p>
          <a:p>
            <a:pPr marL="342900" indent="-342900">
              <a:buFont typeface="+mj-lt"/>
              <a:buAutoNum type="arabicPeriod"/>
            </a:pPr>
            <a:endParaRPr lang="es-CO" sz="1200" dirty="0">
              <a:effectLst/>
              <a:latin typeface="Montserrat" panose="00000500000000000000" pitchFamily="2" charset="0"/>
              <a:ea typeface="Calibri" panose="020F0502020204030204" pitchFamily="34" charset="0"/>
            </a:endParaRPr>
          </a:p>
          <a:p>
            <a:endParaRPr lang="es-CO" sz="1200" dirty="0">
              <a:effectLst/>
              <a:latin typeface="Montserrat" panose="00000500000000000000" pitchFamily="2" charset="0"/>
              <a:ea typeface="Calibri" panose="020F0502020204030204" pitchFamily="34" charset="0"/>
            </a:endParaRPr>
          </a:p>
        </p:txBody>
      </p:sp>
      <p:pic>
        <p:nvPicPr>
          <p:cNvPr id="11" name="Imagen 10">
            <a:extLst>
              <a:ext uri="{FF2B5EF4-FFF2-40B4-BE49-F238E27FC236}">
                <a16:creationId xmlns:a16="http://schemas.microsoft.com/office/drawing/2014/main" id="{D5CEBD66-E67A-CC66-566E-F6BF10F79CFE}"/>
              </a:ext>
            </a:extLst>
          </p:cNvPr>
          <p:cNvPicPr>
            <a:picLocks noChangeAspect="1"/>
          </p:cNvPicPr>
          <p:nvPr/>
        </p:nvPicPr>
        <p:blipFill>
          <a:blip r:embed="rId4"/>
          <a:stretch>
            <a:fillRect/>
          </a:stretch>
        </p:blipFill>
        <p:spPr>
          <a:xfrm>
            <a:off x="1497597" y="2808167"/>
            <a:ext cx="7557125" cy="1930559"/>
          </a:xfrm>
          <a:prstGeom prst="rect">
            <a:avLst/>
          </a:prstGeom>
        </p:spPr>
      </p:pic>
      <p:graphicFrame>
        <p:nvGraphicFramePr>
          <p:cNvPr id="7" name="Tabla 6">
            <a:extLst>
              <a:ext uri="{FF2B5EF4-FFF2-40B4-BE49-F238E27FC236}">
                <a16:creationId xmlns:a16="http://schemas.microsoft.com/office/drawing/2014/main" id="{EDCD4EC4-1D9E-CF85-C8A8-887AB199DAB9}"/>
              </a:ext>
            </a:extLst>
          </p:cNvPr>
          <p:cNvGraphicFramePr>
            <a:graphicFrameLocks noGrp="1"/>
          </p:cNvGraphicFramePr>
          <p:nvPr>
            <p:extLst>
              <p:ext uri="{D42A27DB-BD31-4B8C-83A1-F6EECF244321}">
                <p14:modId xmlns:p14="http://schemas.microsoft.com/office/powerpoint/2010/main" val="2701246572"/>
              </p:ext>
            </p:extLst>
          </p:nvPr>
        </p:nvGraphicFramePr>
        <p:xfrm>
          <a:off x="1959515" y="1966935"/>
          <a:ext cx="7026441" cy="535623"/>
        </p:xfrm>
        <a:graphic>
          <a:graphicData uri="http://schemas.openxmlformats.org/drawingml/2006/table">
            <a:tbl>
              <a:tblPr firstRow="1" firstCol="1" bandRow="1">
                <a:tableStyleId>{5C22544A-7EE6-4342-B048-85BDC9FD1C3A}</a:tableStyleId>
              </a:tblPr>
              <a:tblGrid>
                <a:gridCol w="1771015">
                  <a:extLst>
                    <a:ext uri="{9D8B030D-6E8A-4147-A177-3AD203B41FA5}">
                      <a16:colId xmlns:a16="http://schemas.microsoft.com/office/drawing/2014/main" val="3699081811"/>
                    </a:ext>
                  </a:extLst>
                </a:gridCol>
                <a:gridCol w="2668905">
                  <a:extLst>
                    <a:ext uri="{9D8B030D-6E8A-4147-A177-3AD203B41FA5}">
                      <a16:colId xmlns:a16="http://schemas.microsoft.com/office/drawing/2014/main" val="1612459215"/>
                    </a:ext>
                  </a:extLst>
                </a:gridCol>
                <a:gridCol w="923290">
                  <a:extLst>
                    <a:ext uri="{9D8B030D-6E8A-4147-A177-3AD203B41FA5}">
                      <a16:colId xmlns:a16="http://schemas.microsoft.com/office/drawing/2014/main" val="3225752519"/>
                    </a:ext>
                  </a:extLst>
                </a:gridCol>
                <a:gridCol w="993775">
                  <a:extLst>
                    <a:ext uri="{9D8B030D-6E8A-4147-A177-3AD203B41FA5}">
                      <a16:colId xmlns:a16="http://schemas.microsoft.com/office/drawing/2014/main" val="1157385819"/>
                    </a:ext>
                  </a:extLst>
                </a:gridCol>
                <a:gridCol w="669456">
                  <a:extLst>
                    <a:ext uri="{9D8B030D-6E8A-4147-A177-3AD203B41FA5}">
                      <a16:colId xmlns:a16="http://schemas.microsoft.com/office/drawing/2014/main" val="2902060446"/>
                    </a:ext>
                  </a:extLst>
                </a:gridCol>
              </a:tblGrid>
              <a:tr h="48260">
                <a:tc>
                  <a:txBody>
                    <a:bodyPr/>
                    <a:lstStyle/>
                    <a:p>
                      <a:pPr algn="ctr">
                        <a:lnSpc>
                          <a:spcPct val="107000"/>
                        </a:lnSpc>
                      </a:pPr>
                      <a:r>
                        <a:rPr lang="es-CO" sz="1200">
                          <a:effectLst/>
                        </a:rPr>
                        <a:t>PROYECTO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es-CO" sz="1200">
                          <a:effectLst/>
                        </a:rPr>
                        <a:t>ACTIVIDADES PARA EJECUTAR</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es-CO" sz="1200">
                          <a:effectLst/>
                        </a:rPr>
                        <a:t>TIPO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es-CO" sz="1200">
                          <a:effectLst/>
                        </a:rPr>
                        <a:t>FECHA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es-CO" sz="1200">
                          <a:effectLst/>
                        </a:rPr>
                        <a:t>HORA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75954791"/>
                  </a:ext>
                </a:extLst>
              </a:tr>
              <a:tr h="41910">
                <a:tc>
                  <a:txBody>
                    <a:bodyPr/>
                    <a:lstStyle/>
                    <a:p>
                      <a:pPr algn="ctr">
                        <a:lnSpc>
                          <a:spcPct val="107000"/>
                        </a:lnSpc>
                      </a:pPr>
                      <a:r>
                        <a:rPr lang="es-CO" sz="1100">
                          <a:effectLst/>
                        </a:rPr>
                        <a:t>LN-706 (Tebsa – El Rio 1 110kV)</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pPr>
                      <a:r>
                        <a:rPr lang="es-CO" sz="1100" dirty="0">
                          <a:effectLst/>
                        </a:rPr>
                        <a:t>Cambio de Estructuras 18, 21, 25, 27 (de suspensión)</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pPr>
                      <a:r>
                        <a:rPr lang="es-CO" sz="1100">
                          <a:effectLst/>
                        </a:rPr>
                        <a:t>DESCONEXIÓN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es-CO" sz="1100">
                          <a:effectLst/>
                        </a:rPr>
                        <a:t>25/09/2022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es-CO" sz="1100" dirty="0">
                          <a:effectLst/>
                        </a:rPr>
                        <a:t>05:00  - 17:00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5449531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 name="CustomShape 1"/>
          <p:cNvSpPr/>
          <p:nvPr/>
        </p:nvSpPr>
        <p:spPr>
          <a:xfrm>
            <a:off x="3674340" y="2571750"/>
            <a:ext cx="5408188" cy="384721"/>
          </a:xfrm>
          <a:prstGeom prst="rect">
            <a:avLst/>
          </a:prstGeom>
          <a:noFill/>
          <a:ln>
            <a:noFill/>
          </a:ln>
        </p:spPr>
        <p:style>
          <a:lnRef idx="0">
            <a:scrgbClr r="0" g="0" b="0"/>
          </a:lnRef>
          <a:fillRef idx="0">
            <a:scrgbClr r="0" g="0" b="0"/>
          </a:fillRef>
          <a:effectRef idx="0">
            <a:scrgbClr r="0" g="0" b="0"/>
          </a:effectRef>
          <a:fontRef idx="minor"/>
        </p:style>
        <p:txBody>
          <a:bodyPr wrap="square" tIns="91440" bIns="91440">
            <a:spAutoFit/>
          </a:bodyPr>
          <a:lstStyle/>
          <a:p>
            <a:pPr>
              <a:lnSpc>
                <a:spcPct val="100000"/>
              </a:lnSpc>
            </a:pPr>
            <a:endParaRPr lang="es-CO" sz="1300" b="0" strike="noStrike" spc="-1" dirty="0">
              <a:latin typeface="Arial"/>
            </a:endParaRPr>
          </a:p>
        </p:txBody>
      </p:sp>
      <p:sp>
        <p:nvSpPr>
          <p:cNvPr id="218" name="CustomShape 3"/>
          <p:cNvSpPr/>
          <p:nvPr/>
        </p:nvSpPr>
        <p:spPr>
          <a:xfrm>
            <a:off x="8043480" y="212400"/>
            <a:ext cx="679680" cy="36900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algn="r">
              <a:lnSpc>
                <a:spcPct val="100000"/>
              </a:lnSpc>
              <a:tabLst>
                <a:tab pos="0" algn="l"/>
              </a:tabLst>
            </a:pPr>
            <a:r>
              <a:rPr lang="es-CO" sz="1200" b="1" strike="noStrike" spc="-1">
                <a:solidFill>
                  <a:srgbClr val="999999"/>
                </a:solidFill>
                <a:latin typeface="Montserrat"/>
                <a:ea typeface="Montserrat"/>
              </a:rPr>
              <a:t>2022</a:t>
            </a:r>
            <a:endParaRPr lang="es-CO" sz="1200" b="0" strike="noStrike" spc="-1">
              <a:latin typeface="Arial"/>
            </a:endParaRPr>
          </a:p>
        </p:txBody>
      </p:sp>
      <p:pic>
        <p:nvPicPr>
          <p:cNvPr id="219" name="Google Shape;128;p9"/>
          <p:cNvPicPr/>
          <p:nvPr/>
        </p:nvPicPr>
        <p:blipFill>
          <a:blip r:embed="rId2"/>
          <a:stretch/>
        </p:blipFill>
        <p:spPr>
          <a:xfrm>
            <a:off x="-266923" y="581400"/>
            <a:ext cx="1526764" cy="4196880"/>
          </a:xfrm>
          <a:prstGeom prst="rect">
            <a:avLst/>
          </a:prstGeom>
          <a:ln>
            <a:noFill/>
          </a:ln>
        </p:spPr>
      </p:pic>
      <p:graphicFrame>
        <p:nvGraphicFramePr>
          <p:cNvPr id="4" name="Tabla 3">
            <a:extLst>
              <a:ext uri="{FF2B5EF4-FFF2-40B4-BE49-F238E27FC236}">
                <a16:creationId xmlns:a16="http://schemas.microsoft.com/office/drawing/2014/main" id="{7AC81419-9CC8-1DD0-AFEE-5F199F39A8A6}"/>
              </a:ext>
            </a:extLst>
          </p:cNvPr>
          <p:cNvGraphicFramePr>
            <a:graphicFrameLocks noGrp="1"/>
          </p:cNvGraphicFramePr>
          <p:nvPr>
            <p:extLst>
              <p:ext uri="{D42A27DB-BD31-4B8C-83A1-F6EECF244321}">
                <p14:modId xmlns:p14="http://schemas.microsoft.com/office/powerpoint/2010/main" val="235018328"/>
              </p:ext>
            </p:extLst>
          </p:nvPr>
        </p:nvGraphicFramePr>
        <p:xfrm>
          <a:off x="1615440" y="1394542"/>
          <a:ext cx="7378654" cy="2413000"/>
        </p:xfrm>
        <a:graphic>
          <a:graphicData uri="http://schemas.openxmlformats.org/drawingml/2006/table">
            <a:tbl>
              <a:tblPr firstRow="1" firstCol="1" bandRow="1">
                <a:tableStyleId>{5C22544A-7EE6-4342-B048-85BDC9FD1C3A}</a:tableStyleId>
              </a:tblPr>
              <a:tblGrid>
                <a:gridCol w="1173087">
                  <a:extLst>
                    <a:ext uri="{9D8B030D-6E8A-4147-A177-3AD203B41FA5}">
                      <a16:colId xmlns:a16="http://schemas.microsoft.com/office/drawing/2014/main" val="1809470773"/>
                    </a:ext>
                  </a:extLst>
                </a:gridCol>
                <a:gridCol w="973848">
                  <a:extLst>
                    <a:ext uri="{9D8B030D-6E8A-4147-A177-3AD203B41FA5}">
                      <a16:colId xmlns:a16="http://schemas.microsoft.com/office/drawing/2014/main" val="1853394893"/>
                    </a:ext>
                  </a:extLst>
                </a:gridCol>
                <a:gridCol w="1276120">
                  <a:extLst>
                    <a:ext uri="{9D8B030D-6E8A-4147-A177-3AD203B41FA5}">
                      <a16:colId xmlns:a16="http://schemas.microsoft.com/office/drawing/2014/main" val="610109008"/>
                    </a:ext>
                  </a:extLst>
                </a:gridCol>
                <a:gridCol w="2268588">
                  <a:extLst>
                    <a:ext uri="{9D8B030D-6E8A-4147-A177-3AD203B41FA5}">
                      <a16:colId xmlns:a16="http://schemas.microsoft.com/office/drawing/2014/main" val="1192702058"/>
                    </a:ext>
                  </a:extLst>
                </a:gridCol>
                <a:gridCol w="1687011">
                  <a:extLst>
                    <a:ext uri="{9D8B030D-6E8A-4147-A177-3AD203B41FA5}">
                      <a16:colId xmlns:a16="http://schemas.microsoft.com/office/drawing/2014/main" val="811042099"/>
                    </a:ext>
                  </a:extLst>
                </a:gridCol>
              </a:tblGrid>
              <a:tr h="139105">
                <a:tc>
                  <a:txBody>
                    <a:bodyPr/>
                    <a:lstStyle/>
                    <a:p>
                      <a:pPr algn="ctr">
                        <a:lnSpc>
                          <a:spcPct val="107000"/>
                        </a:lnSpc>
                      </a:pPr>
                      <a:r>
                        <a:rPr lang="es-CO" sz="1000">
                          <a:effectLst/>
                        </a:rPr>
                        <a:t>Línea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s-CO" sz="1000">
                          <a:effectLst/>
                        </a:rPr>
                        <a:t>Estructura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s-CO" sz="1000">
                          <a:effectLst/>
                        </a:rPr>
                        <a:t>Ubicación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s-CO" sz="1000">
                          <a:effectLst/>
                        </a:rPr>
                        <a:t>Descripción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s-CO" sz="1000">
                          <a:effectLst/>
                        </a:rPr>
                        <a:t>Acción mitigación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990838"/>
                  </a:ext>
                </a:extLst>
              </a:tr>
              <a:tr h="578674">
                <a:tc>
                  <a:txBody>
                    <a:bodyPr/>
                    <a:lstStyle/>
                    <a:p>
                      <a:pPr algn="ctr">
                        <a:lnSpc>
                          <a:spcPct val="107000"/>
                        </a:lnSpc>
                      </a:pPr>
                      <a:r>
                        <a:rPr lang="es-CO" sz="1000">
                          <a:effectLst/>
                        </a:rPr>
                        <a:t>Faca – Villeta 115 kV</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s-CO" sz="1000">
                          <a:effectLst/>
                        </a:rPr>
                        <a:t>2179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s-CO" sz="1000">
                          <a:effectLst/>
                        </a:rPr>
                        <a:t>4.685225° -74.285690°</a:t>
                      </a:r>
                      <a:endParaRPr lang="es-CO" sz="1100">
                        <a:effectLst/>
                      </a:endParaRPr>
                    </a:p>
                    <a:p>
                      <a:pPr algn="ctr">
                        <a:lnSpc>
                          <a:spcPct val="107000"/>
                        </a:lnSpc>
                      </a:pPr>
                      <a:r>
                        <a:rPr lang="es-CO" sz="1000">
                          <a:effectLst/>
                        </a:rPr>
                        <a:t>Mosquera, Cundinamarca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s-CO" sz="1000">
                          <a:effectLst/>
                        </a:rPr>
                        <a:t>Por lluvias se presenta deslizamiento cercano a la base de estructura 2179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s-CO" sz="1000">
                          <a:effectLst/>
                        </a:rPr>
                        <a:t>Construcción variante temporal mientras se construye variante por solicitud tercero (Dromos)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6472322"/>
                  </a:ext>
                </a:extLst>
              </a:tr>
              <a:tr h="578674">
                <a:tc>
                  <a:txBody>
                    <a:bodyPr/>
                    <a:lstStyle/>
                    <a:p>
                      <a:pPr algn="ctr">
                        <a:lnSpc>
                          <a:spcPct val="107000"/>
                        </a:lnSpc>
                      </a:pPr>
                      <a:r>
                        <a:rPr lang="es-CO" sz="1000" dirty="0">
                          <a:effectLst/>
                        </a:rPr>
                        <a:t>Chicalá – Colegio 115 KV</a:t>
                      </a:r>
                      <a:endParaRPr lang="es-CO" sz="1100" dirty="0">
                        <a:effectLst/>
                      </a:endParaRPr>
                    </a:p>
                    <a:p>
                      <a:pPr algn="ctr">
                        <a:lnSpc>
                          <a:spcPct val="107000"/>
                        </a:lnSpc>
                      </a:pPr>
                      <a:r>
                        <a:rPr lang="es-CO" sz="1000" dirty="0">
                          <a:effectLst/>
                        </a:rPr>
                        <a:t>Balsillas – Colegio 115 kV</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s-CO" sz="1000">
                          <a:effectLst/>
                        </a:rPr>
                        <a:t>122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s-CO" sz="1000" dirty="0">
                          <a:effectLst/>
                        </a:rPr>
                        <a:t>4.626671° -74.414786°</a:t>
                      </a:r>
                      <a:endParaRPr lang="es-CO" sz="1100" dirty="0">
                        <a:effectLst/>
                      </a:endParaRPr>
                    </a:p>
                    <a:p>
                      <a:pPr algn="ctr">
                        <a:lnSpc>
                          <a:spcPct val="107000"/>
                        </a:lnSpc>
                      </a:pPr>
                      <a:r>
                        <a:rPr lang="es-CO" sz="1000" dirty="0">
                          <a:effectLst/>
                        </a:rPr>
                        <a:t>Tena, Cundinamarca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s-CO" sz="1000">
                          <a:effectLst/>
                        </a:rPr>
                        <a:t>Por lluvias se presenta deslizamiento cercano a la base de estructura 122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s-CO" sz="1000" dirty="0">
                          <a:effectLst/>
                        </a:rPr>
                        <a:t>Ingeniería en desarrollo para construcción de reforzamientos en el terreno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6996613"/>
                  </a:ext>
                </a:extLst>
              </a:tr>
              <a:tr h="871719">
                <a:tc>
                  <a:txBody>
                    <a:bodyPr/>
                    <a:lstStyle/>
                    <a:p>
                      <a:pPr algn="ctr">
                        <a:lnSpc>
                          <a:spcPct val="107000"/>
                        </a:lnSpc>
                      </a:pPr>
                      <a:r>
                        <a:rPr lang="es-CO" sz="1000">
                          <a:effectLst/>
                        </a:rPr>
                        <a:t>Guavio – Ubalá 115 kV</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s-CO" sz="1000">
                          <a:effectLst/>
                        </a:rPr>
                        <a:t>1608 y (1609-10-11)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s-CO" sz="1000">
                          <a:effectLst/>
                        </a:rPr>
                        <a:t>4.725289° -73.461652°</a:t>
                      </a:r>
                      <a:endParaRPr lang="es-CO" sz="1100">
                        <a:effectLst/>
                      </a:endParaRPr>
                    </a:p>
                    <a:p>
                      <a:pPr algn="ctr">
                        <a:lnSpc>
                          <a:spcPct val="107000"/>
                        </a:lnSpc>
                      </a:pPr>
                      <a:r>
                        <a:rPr lang="es-CO" sz="1000">
                          <a:effectLst/>
                        </a:rPr>
                        <a:t>Gachalá, Cundinamarca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s-CO" sz="1000">
                          <a:effectLst/>
                        </a:rPr>
                        <a:t>Se represamiento de agua se presenta deslizamiento cercano a base de estructuras 1609 1610 1611 (una estructura por fase), con posible afectación a estructura 1608. Cercanía a infraestructura 230 kV</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s-CO" sz="1000" dirty="0">
                          <a:effectLst/>
                        </a:rPr>
                        <a:t>Visitas de inspección y seguimiento. Se van a realizar sondeos para verificación estabilidad del terreno, para determinar necesidad de traslados.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4617670"/>
                  </a:ext>
                </a:extLst>
              </a:tr>
            </a:tbl>
          </a:graphicData>
        </a:graphic>
      </p:graphicFrame>
      <p:sp>
        <p:nvSpPr>
          <p:cNvPr id="5" name="Rectangle 1">
            <a:extLst>
              <a:ext uri="{FF2B5EF4-FFF2-40B4-BE49-F238E27FC236}">
                <a16:creationId xmlns:a16="http://schemas.microsoft.com/office/drawing/2014/main" id="{804C1C5A-FC2C-2DF3-3266-34614511BADC}"/>
              </a:ext>
            </a:extLst>
          </p:cNvPr>
          <p:cNvSpPr>
            <a:spLocks noChangeArrowheads="1"/>
          </p:cNvSpPr>
          <p:nvPr/>
        </p:nvSpPr>
        <p:spPr bwMode="auto">
          <a:xfrm>
            <a:off x="2276404" y="100982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O" sz="1100" b="1" i="0" u="none" strike="noStrike" cap="none" normalizeH="0" baseline="0" dirty="0">
                <a:ln>
                  <a:noFill/>
                </a:ln>
                <a:solidFill>
                  <a:srgbClr val="000000"/>
                </a:solidFill>
                <a:effectLst/>
                <a:latin typeface="Montserrat" pitchFamily="2" charset="0"/>
                <a:ea typeface="Calibri" panose="020F0502020204030204" pitchFamily="34" charset="0"/>
              </a:rPr>
              <a:t>ENEL Colombia</a:t>
            </a:r>
            <a:endParaRPr kumimoji="0" lang="es-CO" altLang="es-CO"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23" name="CustomShape 4"/>
          <p:cNvSpPr/>
          <p:nvPr/>
        </p:nvSpPr>
        <p:spPr>
          <a:xfrm>
            <a:off x="2089800" y="4777560"/>
            <a:ext cx="3459960" cy="32040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tabLst>
                <a:tab pos="0" algn="l"/>
              </a:tabLst>
            </a:pPr>
            <a:r>
              <a:rPr lang="es-MX" sz="900" b="0" strike="noStrike" spc="-1" dirty="0">
                <a:solidFill>
                  <a:srgbClr val="B7B7B7"/>
                </a:solidFill>
                <a:latin typeface="Montserrat Light"/>
                <a:ea typeface="Montserrat Light"/>
              </a:rPr>
              <a:t>Informe CNO CACSSE</a:t>
            </a:r>
            <a:endParaRPr lang="es-CO" sz="900" b="0" strike="noStrike" spc="-1" dirty="0">
              <a:latin typeface="Arial"/>
            </a:endParaRPr>
          </a:p>
        </p:txBody>
      </p:sp>
      <p:pic>
        <p:nvPicPr>
          <p:cNvPr id="8" name="Imagen 7">
            <a:extLst>
              <a:ext uri="{FF2B5EF4-FFF2-40B4-BE49-F238E27FC236}">
                <a16:creationId xmlns:a16="http://schemas.microsoft.com/office/drawing/2014/main" id="{48538DC3-F8FE-5A14-7F26-41CADC1905F7}"/>
              </a:ext>
            </a:extLst>
          </p:cNvPr>
          <p:cNvPicPr>
            <a:picLocks noChangeAspect="1"/>
          </p:cNvPicPr>
          <p:nvPr/>
        </p:nvPicPr>
        <p:blipFill>
          <a:blip r:embed="rId4"/>
          <a:stretch>
            <a:fillRect/>
          </a:stretch>
        </p:blipFill>
        <p:spPr>
          <a:xfrm>
            <a:off x="2063606" y="0"/>
            <a:ext cx="6572393" cy="47775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7920360" y="212400"/>
            <a:ext cx="679680" cy="36900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algn="r">
              <a:lnSpc>
                <a:spcPct val="100000"/>
              </a:lnSpc>
              <a:tabLst>
                <a:tab pos="0" algn="l"/>
              </a:tabLst>
            </a:pPr>
            <a:r>
              <a:rPr lang="es" sz="1000" b="0" strike="noStrike" spc="-1">
                <a:solidFill>
                  <a:srgbClr val="999999"/>
                </a:solidFill>
                <a:latin typeface="Montserrat Light"/>
                <a:ea typeface="Montserrat Light"/>
              </a:rPr>
              <a:t>Parte 3</a:t>
            </a:r>
            <a:endParaRPr lang="es-CO" sz="1000" b="0" strike="noStrike" spc="-1">
              <a:latin typeface="Arial"/>
            </a:endParaRPr>
          </a:p>
        </p:txBody>
      </p:sp>
      <p:sp>
        <p:nvSpPr>
          <p:cNvPr id="227" name="CustomShape 4"/>
          <p:cNvSpPr/>
          <p:nvPr/>
        </p:nvSpPr>
        <p:spPr>
          <a:xfrm>
            <a:off x="2089800" y="4777560"/>
            <a:ext cx="3459960" cy="32040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tabLst>
                <a:tab pos="0" algn="l"/>
              </a:tabLst>
            </a:pPr>
            <a:r>
              <a:rPr lang="es-MX" sz="900" b="0" strike="noStrike" spc="-1" dirty="0">
                <a:solidFill>
                  <a:srgbClr val="B7B7B7"/>
                </a:solidFill>
                <a:latin typeface="Montserrat Light"/>
                <a:ea typeface="Montserrat Light"/>
              </a:rPr>
              <a:t>Informe CNO CACSSE</a:t>
            </a:r>
            <a:endParaRPr lang="es-CO" sz="900" b="0" strike="noStrike" spc="-1" dirty="0">
              <a:latin typeface="Arial"/>
            </a:endParaRPr>
          </a:p>
        </p:txBody>
      </p:sp>
      <p:pic>
        <p:nvPicPr>
          <p:cNvPr id="4" name="Imagen 3">
            <a:extLst>
              <a:ext uri="{FF2B5EF4-FFF2-40B4-BE49-F238E27FC236}">
                <a16:creationId xmlns:a16="http://schemas.microsoft.com/office/drawing/2014/main" id="{6FA3D3B4-C2C6-6114-B54E-76EE6AD0E0BB}"/>
              </a:ext>
            </a:extLst>
          </p:cNvPr>
          <p:cNvPicPr>
            <a:picLocks noChangeAspect="1"/>
          </p:cNvPicPr>
          <p:nvPr/>
        </p:nvPicPr>
        <p:blipFill>
          <a:blip r:embed="rId2"/>
          <a:stretch>
            <a:fillRect/>
          </a:stretch>
        </p:blipFill>
        <p:spPr>
          <a:xfrm>
            <a:off x="1779499" y="1941689"/>
            <a:ext cx="7239784" cy="2493515"/>
          </a:xfrm>
          <a:prstGeom prst="rect">
            <a:avLst/>
          </a:prstGeom>
        </p:spPr>
      </p:pic>
      <p:sp>
        <p:nvSpPr>
          <p:cNvPr id="6" name="CuadroTexto 5">
            <a:extLst>
              <a:ext uri="{FF2B5EF4-FFF2-40B4-BE49-F238E27FC236}">
                <a16:creationId xmlns:a16="http://schemas.microsoft.com/office/drawing/2014/main" id="{13F5E27B-0734-BEAF-9FEE-9AF67D580C41}"/>
              </a:ext>
            </a:extLst>
          </p:cNvPr>
          <p:cNvSpPr txBox="1"/>
          <p:nvPr/>
        </p:nvSpPr>
        <p:spPr>
          <a:xfrm>
            <a:off x="1695165" y="430548"/>
            <a:ext cx="7345937" cy="1661993"/>
          </a:xfrm>
          <a:prstGeom prst="rect">
            <a:avLst/>
          </a:prstGeom>
          <a:noFill/>
        </p:spPr>
        <p:txBody>
          <a:bodyPr wrap="square">
            <a:spAutoFit/>
          </a:bodyPr>
          <a:lstStyle/>
          <a:p>
            <a:pPr marL="228600" algn="just"/>
            <a:r>
              <a:rPr lang="es-CO" sz="1400" b="1" dirty="0">
                <a:effectLst/>
                <a:latin typeface="Montserrat" panose="00000500000000000000" pitchFamily="2" charset="0"/>
                <a:ea typeface="Times New Roman" panose="02020603050405020304" pitchFamily="18" charset="0"/>
              </a:rPr>
              <a:t>INTERCOLOMBIA</a:t>
            </a:r>
            <a:endParaRPr lang="es-CO" sz="1400" b="1" dirty="0">
              <a:effectLst/>
              <a:latin typeface="Montserrat" panose="00000500000000000000" pitchFamily="2" charset="0"/>
              <a:ea typeface="Calibri" panose="020F0502020204030204" pitchFamily="34" charset="0"/>
            </a:endParaRPr>
          </a:p>
          <a:p>
            <a:pPr algn="just"/>
            <a:r>
              <a:rPr lang="es-CO" sz="1400" dirty="0">
                <a:effectLst/>
                <a:latin typeface="Montserrat" panose="00000500000000000000" pitchFamily="2" charset="0"/>
                <a:ea typeface="Times New Roman" panose="02020603050405020304" pitchFamily="18" charset="0"/>
              </a:rPr>
              <a:t>  </a:t>
            </a:r>
            <a:endParaRPr lang="es-CO" sz="1400" dirty="0">
              <a:effectLst/>
              <a:latin typeface="Montserrat" panose="00000500000000000000" pitchFamily="2" charset="0"/>
              <a:ea typeface="Calibri" panose="020F0502020204030204" pitchFamily="34" charset="0"/>
            </a:endParaRPr>
          </a:p>
          <a:p>
            <a:pPr algn="just"/>
            <a:r>
              <a:rPr lang="es-CO" sz="1400" dirty="0">
                <a:effectLst/>
                <a:latin typeface="Montserrat" panose="00000500000000000000" pitchFamily="2" charset="0"/>
                <a:ea typeface="Times New Roman" panose="02020603050405020304" pitchFamily="18" charset="0"/>
              </a:rPr>
              <a:t>Torre en línea Toledo- </a:t>
            </a:r>
            <a:r>
              <a:rPr lang="es-CO" sz="1400" dirty="0" err="1">
                <a:effectLst/>
                <a:latin typeface="Montserrat" panose="00000500000000000000" pitchFamily="2" charset="0"/>
                <a:ea typeface="Times New Roman" panose="02020603050405020304" pitchFamily="18" charset="0"/>
              </a:rPr>
              <a:t>Samore</a:t>
            </a:r>
            <a:r>
              <a:rPr lang="es-CO" sz="1400" dirty="0">
                <a:effectLst/>
                <a:latin typeface="Montserrat" panose="00000500000000000000" pitchFamily="2" charset="0"/>
                <a:ea typeface="Times New Roman" panose="02020603050405020304" pitchFamily="18" charset="0"/>
              </a:rPr>
              <a:t>: instalación de sensores y construcción de variante.</a:t>
            </a:r>
          </a:p>
          <a:p>
            <a:pPr algn="just"/>
            <a:endParaRPr lang="es-CO" sz="1400" dirty="0">
              <a:latin typeface="Montserrat" panose="00000500000000000000" pitchFamily="2" charset="0"/>
              <a:ea typeface="Calibri" panose="020F0502020204030204" pitchFamily="34" charset="0"/>
            </a:endParaRPr>
          </a:p>
          <a:p>
            <a:pPr algn="just"/>
            <a:r>
              <a:rPr lang="es-CO" sz="1400" b="1" dirty="0">
                <a:effectLst/>
                <a:latin typeface="Montserrat" panose="00000500000000000000" pitchFamily="2" charset="0"/>
                <a:ea typeface="Calibri" panose="020F0502020204030204" pitchFamily="34" charset="0"/>
              </a:rPr>
              <a:t>     TRANSELCA</a:t>
            </a:r>
          </a:p>
          <a:p>
            <a:pPr algn="just"/>
            <a:r>
              <a:rPr lang="es-CO" sz="1800" dirty="0">
                <a:effectLst/>
                <a:latin typeface="Montserrat" panose="00000500000000000000" pitchFamily="2" charset="0"/>
                <a:ea typeface="Times New Roman" panose="02020603050405020304" pitchFamily="18" charset="0"/>
              </a:rPr>
              <a:t> </a:t>
            </a:r>
            <a:endParaRPr lang="es-CO" sz="1600" dirty="0">
              <a:effectLst/>
              <a:latin typeface="Calibri" panose="020F0502020204030204" pitchFamily="34" charset="0"/>
              <a:ea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D3399B-4AFF-5FF6-94D6-584A1E6004C0}"/>
              </a:ext>
            </a:extLst>
          </p:cNvPr>
          <p:cNvSpPr>
            <a:spLocks noGrp="1"/>
          </p:cNvSpPr>
          <p:nvPr>
            <p:ph type="title"/>
          </p:nvPr>
        </p:nvSpPr>
        <p:spPr>
          <a:xfrm rot="10800000" flipV="1">
            <a:off x="1808476" y="-670560"/>
            <a:ext cx="6877963" cy="5984239"/>
          </a:xfrm>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PLANES DE GESTION RIESGO</a:t>
            </a:r>
            <a:br>
              <a:rPr kumimoji="0" lang="es-MX" sz="20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br>
            <a:br>
              <a:rPr kumimoji="0" lang="es-MX" sz="20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br>
            <a:r>
              <a:rPr kumimoji="0" lang="es-MX" sz="20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 Se informó a los agentes acerca de la importancia de tomar las medidas de prevención frente a la segunda temporada invernal y se solicitó enviar a la Unidad de gestión de Riesgos los planes que tiene cada empresa en cumplimiento del decreto 2157 de 2017 acerca de los planes de gestión de riesgos. </a:t>
            </a:r>
            <a:br>
              <a:rPr kumimoji="0" lang="es-CO" sz="20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br>
            <a:r>
              <a:rPr kumimoji="0" lang="es-CO" sz="20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 Se organizara un Taller para dar a conocer las variables que deben tenerse en cuenta frente a la operación de embalses y de vertederos y los planes de riesgos de las hidroeléctricas.</a:t>
            </a:r>
            <a:endParaRPr lang="es-CO" sz="2000" dirty="0">
              <a:latin typeface="Montserrat" panose="00000500000000000000" pitchFamily="2" charset="0"/>
            </a:endParaRPr>
          </a:p>
        </p:txBody>
      </p:sp>
      <p:sp>
        <p:nvSpPr>
          <p:cNvPr id="3" name="Subtítulo 2">
            <a:extLst>
              <a:ext uri="{FF2B5EF4-FFF2-40B4-BE49-F238E27FC236}">
                <a16:creationId xmlns:a16="http://schemas.microsoft.com/office/drawing/2014/main" id="{73BFF9CB-B196-37B4-97C3-5D34EAA92C3E}"/>
              </a:ext>
            </a:extLst>
          </p:cNvPr>
          <p:cNvSpPr>
            <a:spLocks noGrp="1"/>
          </p:cNvSpPr>
          <p:nvPr>
            <p:ph type="subTitle"/>
          </p:nvPr>
        </p:nvSpPr>
        <p:spPr>
          <a:xfrm>
            <a:off x="457200" y="205200"/>
            <a:ext cx="8229240" cy="348050"/>
          </a:xfrm>
        </p:spPr>
        <p:txBody>
          <a:bodyPr/>
          <a:lstStyle/>
          <a:p>
            <a:pPr marL="0" indent="0" algn="just">
              <a:buNone/>
            </a:pPr>
            <a:r>
              <a:rPr lang="es-CO" sz="1800" dirty="0">
                <a:latin typeface="Montserrat" pitchFamily="2" charset="0"/>
                <a:ea typeface="Calibri" panose="020F0502020204030204" pitchFamily="34" charset="0"/>
                <a:cs typeface="Times New Roman" panose="02020603050405020304" pitchFamily="18" charset="0"/>
              </a:rPr>
              <a:t>	</a:t>
            </a:r>
            <a:endParaRPr lang="es-CO" sz="1800" dirty="0">
              <a:effectLst/>
              <a:latin typeface="Montserrat" pitchFamily="2"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1462568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E9E34-9698-A008-E56E-B5E135165C59}"/>
              </a:ext>
            </a:extLst>
          </p:cNvPr>
          <p:cNvSpPr>
            <a:spLocks noGrp="1"/>
          </p:cNvSpPr>
          <p:nvPr>
            <p:ph type="title"/>
          </p:nvPr>
        </p:nvSpPr>
        <p:spPr>
          <a:xfrm>
            <a:off x="457200" y="245541"/>
            <a:ext cx="8229240" cy="858600"/>
          </a:xfrm>
        </p:spPr>
        <p:txBody>
          <a:bodyPr/>
          <a:lstStyle/>
          <a:p>
            <a:br>
              <a:rPr lang="es-CO" sz="4400" b="0" strike="noStrike" spc="-1" dirty="0">
                <a:latin typeface="Montserrat" panose="00000500000000000000" pitchFamily="2" charset="0"/>
              </a:rPr>
            </a:br>
            <a:endParaRPr lang="es-CO" dirty="0"/>
          </a:p>
        </p:txBody>
      </p:sp>
      <p:sp>
        <p:nvSpPr>
          <p:cNvPr id="3" name="Subtítulo 2">
            <a:extLst>
              <a:ext uri="{FF2B5EF4-FFF2-40B4-BE49-F238E27FC236}">
                <a16:creationId xmlns:a16="http://schemas.microsoft.com/office/drawing/2014/main" id="{FCE554BF-3728-A11F-59B4-0ACFA56BC9A3}"/>
              </a:ext>
            </a:extLst>
          </p:cNvPr>
          <p:cNvSpPr>
            <a:spLocks noGrp="1"/>
          </p:cNvSpPr>
          <p:nvPr>
            <p:ph type="subTitle"/>
          </p:nvPr>
        </p:nvSpPr>
        <p:spPr>
          <a:xfrm>
            <a:off x="1788458" y="981635"/>
            <a:ext cx="6897981" cy="32048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1" normalizeH="0" baseline="0" noProof="0" dirty="0">
                <a:ln>
                  <a:noFill/>
                </a:ln>
                <a:solidFill>
                  <a:prstClr val="black"/>
                </a:solidFill>
                <a:effectLst/>
                <a:uLnTx/>
                <a:uFillTx/>
                <a:latin typeface="Montserrat" panose="00000500000000000000" pitchFamily="2" charset="0"/>
              </a:rPr>
              <a:t>REUNIÓN CON IDEAM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1"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CO" sz="1400" b="0" i="0" u="none" strike="noStrike" kern="1200" cap="none" spc="-1" normalizeH="0" baseline="0" noProof="0" dirty="0">
                <a:ln>
                  <a:noFill/>
                </a:ln>
                <a:solidFill>
                  <a:prstClr val="black"/>
                </a:solidFill>
                <a:effectLst/>
                <a:uLnTx/>
                <a:uFillTx/>
                <a:latin typeface="Montserrat" panose="00000500000000000000" pitchFamily="2" charset="0"/>
              </a:rPr>
              <a:t>De la reunión con IDEAM se recomendó informar a los agentes para actualizar los correos de envío al IDEAM de la información diaria de caudales, embalses y vertimientos.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CO" sz="1400" b="0" i="0" u="none" strike="noStrike" kern="1200" cap="none" spc="-1"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CO" sz="1400" b="0" i="0" u="none" strike="noStrike" kern="1200" cap="none" spc="-1" normalizeH="0" baseline="0" noProof="0" dirty="0">
                <a:ln>
                  <a:noFill/>
                </a:ln>
                <a:solidFill>
                  <a:prstClr val="black"/>
                </a:solidFill>
                <a:effectLst/>
                <a:uLnTx/>
                <a:uFillTx/>
                <a:latin typeface="Montserrat" panose="00000500000000000000" pitchFamily="2" charset="0"/>
              </a:rPr>
              <a:t>Se recomienda invitar a reunión del IDEAM con los agentes en el subcomité SURER para identificar necesidad de interacción del IDEAM con las planta de generación en tiempo real para manejo de situaciones de riesgo.</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CO" sz="1400" b="0" i="0" u="none" strike="noStrike" kern="1200" cap="none" spc="-1"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CO" sz="1400" b="0" i="0" u="none" strike="noStrike" kern="1200" cap="none" spc="-1" normalizeH="0" baseline="0" noProof="0" dirty="0">
                <a:ln>
                  <a:noFill/>
                </a:ln>
                <a:solidFill>
                  <a:prstClr val="black"/>
                </a:solidFill>
                <a:effectLst/>
                <a:uLnTx/>
                <a:uFillTx/>
                <a:latin typeface="Montserrat" panose="00000500000000000000" pitchFamily="2" charset="0"/>
              </a:rPr>
              <a:t>Se recomienda tener la información solicitada en la página de XM: </a:t>
            </a:r>
            <a:r>
              <a:rPr kumimoji="0" lang="es-CO" sz="1400" b="0" i="0" u="none" strike="noStrike" kern="1200" cap="none" spc="-1" normalizeH="0" baseline="0" noProof="0" dirty="0">
                <a:ln>
                  <a:noFill/>
                </a:ln>
                <a:solidFill>
                  <a:prstClr val="black"/>
                </a:solidFill>
                <a:effectLst/>
                <a:uLnTx/>
                <a:uFillTx/>
                <a:latin typeface="Montserrat" panose="00000500000000000000" pitchFamily="2" charset="0"/>
                <a:hlinkClick r:id="rId2"/>
              </a:rPr>
              <a:t>https://sinergox.xm.com.co</a:t>
            </a:r>
            <a:r>
              <a:rPr kumimoji="0" lang="es-CO" sz="1400" b="0" i="0" u="none" strike="noStrike" kern="1200" cap="none" spc="-1" normalizeH="0" baseline="0" noProof="0" dirty="0">
                <a:ln>
                  <a:noFill/>
                </a:ln>
                <a:solidFill>
                  <a:prstClr val="black"/>
                </a:solidFill>
                <a:effectLst/>
                <a:uLnTx/>
                <a:uFillTx/>
                <a:latin typeface="Montserrat" panose="00000500000000000000" pitchFamily="2" charset="0"/>
              </a:rPr>
              <a:t> </a:t>
            </a:r>
          </a:p>
          <a:p>
            <a:endParaRPr lang="es-CO" dirty="0"/>
          </a:p>
        </p:txBody>
      </p:sp>
    </p:spTree>
    <p:extLst>
      <p:ext uri="{BB962C8B-B14F-4D97-AF65-F5344CB8AC3E}">
        <p14:creationId xmlns:p14="http://schemas.microsoft.com/office/powerpoint/2010/main" val="80378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72C20E-F3A9-2CDF-B051-C6819D56182F}"/>
              </a:ext>
            </a:extLst>
          </p:cNvPr>
          <p:cNvSpPr>
            <a:spLocks noGrp="1"/>
          </p:cNvSpPr>
          <p:nvPr>
            <p:ph type="title"/>
          </p:nvPr>
        </p:nvSpPr>
        <p:spPr/>
        <p:txBody>
          <a:bodyPr/>
          <a:lstStyle/>
          <a:p>
            <a:r>
              <a:rPr lang="es-ES" sz="2400" b="1" dirty="0">
                <a:latin typeface="Montserrat" pitchFamily="2" charset="0"/>
              </a:rPr>
              <a:t>                </a:t>
            </a:r>
            <a:endParaRPr lang="es-CO" sz="2400" b="1" dirty="0">
              <a:latin typeface="Montserrat" pitchFamily="2" charset="0"/>
            </a:endParaRPr>
          </a:p>
        </p:txBody>
      </p:sp>
      <p:pic>
        <p:nvPicPr>
          <p:cNvPr id="11" name="Imagen 10">
            <a:extLst>
              <a:ext uri="{FF2B5EF4-FFF2-40B4-BE49-F238E27FC236}">
                <a16:creationId xmlns:a16="http://schemas.microsoft.com/office/drawing/2014/main" id="{48A453FF-0D1F-E083-260A-473E255D61B4}"/>
              </a:ext>
            </a:extLst>
          </p:cNvPr>
          <p:cNvPicPr>
            <a:picLocks noChangeAspect="1"/>
          </p:cNvPicPr>
          <p:nvPr/>
        </p:nvPicPr>
        <p:blipFill>
          <a:blip r:embed="rId2"/>
          <a:stretch>
            <a:fillRect/>
          </a:stretch>
        </p:blipFill>
        <p:spPr>
          <a:xfrm>
            <a:off x="1785033" y="848669"/>
            <a:ext cx="6437692" cy="1845089"/>
          </a:xfrm>
          <a:prstGeom prst="rect">
            <a:avLst/>
          </a:prstGeom>
        </p:spPr>
      </p:pic>
      <p:sp>
        <p:nvSpPr>
          <p:cNvPr id="3" name="Subtítulo 2">
            <a:extLst>
              <a:ext uri="{FF2B5EF4-FFF2-40B4-BE49-F238E27FC236}">
                <a16:creationId xmlns:a16="http://schemas.microsoft.com/office/drawing/2014/main" id="{B5091887-C1E5-A36B-B963-25059B6D1352}"/>
              </a:ext>
            </a:extLst>
          </p:cNvPr>
          <p:cNvSpPr>
            <a:spLocks noGrp="1"/>
          </p:cNvSpPr>
          <p:nvPr>
            <p:ph type="subTitle"/>
          </p:nvPr>
        </p:nvSpPr>
        <p:spPr>
          <a:xfrm>
            <a:off x="1785032" y="1485868"/>
            <a:ext cx="6988813" cy="2982960"/>
          </a:xfrm>
        </p:spPr>
        <p:txBody>
          <a:bodyPr/>
          <a:lstStyle/>
          <a:p>
            <a:endParaRPr lang="es-ES" dirty="0"/>
          </a:p>
          <a:p>
            <a:endParaRPr lang="es-CO" dirty="0"/>
          </a:p>
          <a:p>
            <a:endParaRPr lang="es-CO" dirty="0"/>
          </a:p>
          <a:p>
            <a:endParaRPr lang="es-CO" dirty="0"/>
          </a:p>
          <a:p>
            <a:endParaRPr lang="es-CO" dirty="0"/>
          </a:p>
        </p:txBody>
      </p:sp>
      <p:pic>
        <p:nvPicPr>
          <p:cNvPr id="12" name="Imagen 11">
            <a:extLst>
              <a:ext uri="{FF2B5EF4-FFF2-40B4-BE49-F238E27FC236}">
                <a16:creationId xmlns:a16="http://schemas.microsoft.com/office/drawing/2014/main" id="{8898CE42-694C-FA9C-A4BD-CE4D623135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1929" y="2751441"/>
            <a:ext cx="6201418" cy="2306891"/>
          </a:xfrm>
          <a:prstGeom prst="rect">
            <a:avLst/>
          </a:prstGeom>
          <a:noFill/>
          <a:ln>
            <a:noFill/>
          </a:ln>
        </p:spPr>
      </p:pic>
    </p:spTree>
    <p:extLst>
      <p:ext uri="{BB962C8B-B14F-4D97-AF65-F5344CB8AC3E}">
        <p14:creationId xmlns:p14="http://schemas.microsoft.com/office/powerpoint/2010/main" val="359745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933120" y="2338560"/>
            <a:ext cx="4372560" cy="155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ctr" defTabSz="914400" rtl="0" eaLnBrk="1" fontAlgn="auto" latinLnBrk="0" hangingPunct="1">
              <a:lnSpc>
                <a:spcPct val="90000"/>
              </a:lnSpc>
              <a:spcBef>
                <a:spcPts val="751"/>
              </a:spcBef>
              <a:spcAft>
                <a:spcPts val="0"/>
              </a:spcAft>
              <a:buClrTx/>
              <a:buSzTx/>
              <a:buFontTx/>
              <a:buNone/>
              <a:tabLst>
                <a:tab pos="0" algn="l"/>
              </a:tabLst>
              <a:defRPr/>
            </a:pPr>
            <a:r>
              <a:rPr kumimoji="0" lang="es-CO" sz="4000" b="1" i="0" u="none" strike="noStrike" kern="1200" cap="none" spc="-1" normalizeH="0" baseline="0" noProof="0">
                <a:ln>
                  <a:noFill/>
                </a:ln>
                <a:solidFill>
                  <a:srgbClr val="F2F2F2"/>
                </a:solidFill>
                <a:effectLst/>
                <a:uLnTx/>
                <a:uFillTx/>
                <a:latin typeface="Montserrat"/>
                <a:ea typeface="DejaVu Sans"/>
              </a:rPr>
              <a:t>Gracias</a:t>
            </a:r>
            <a:endParaRPr kumimoji="0" lang="es-CO" sz="4000" b="0" i="0" u="none" strike="noStrike" kern="1200" cap="none" spc="-1" normalizeH="0" baseline="0" noProof="0">
              <a:ln>
                <a:noFill/>
              </a:ln>
              <a:solidFill>
                <a:prstClr val="black"/>
              </a:solidFill>
              <a:effectLst/>
              <a:uLnTx/>
              <a:uFillTx/>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2223</TotalTime>
  <Words>472</Words>
  <Application>Microsoft Office PowerPoint</Application>
  <PresentationFormat>Presentación en pantalla (16:9)</PresentationFormat>
  <Paragraphs>73</Paragraphs>
  <Slides>9</Slides>
  <Notes>3</Notes>
  <HiddenSlides>0</HiddenSlides>
  <MMClips>0</MMClips>
  <ScaleCrop>false</ScaleCrop>
  <HeadingPairs>
    <vt:vector size="6" baseType="variant">
      <vt:variant>
        <vt:lpstr>Fuentes usadas</vt:lpstr>
      </vt:variant>
      <vt:variant>
        <vt:i4>7</vt:i4>
      </vt:variant>
      <vt:variant>
        <vt:lpstr>Tema</vt:lpstr>
      </vt:variant>
      <vt:variant>
        <vt:i4>6</vt:i4>
      </vt:variant>
      <vt:variant>
        <vt:lpstr>Títulos de diapositiva</vt:lpstr>
      </vt:variant>
      <vt:variant>
        <vt:i4>9</vt:i4>
      </vt:variant>
    </vt:vector>
  </HeadingPairs>
  <TitlesOfParts>
    <vt:vector size="22" baseType="lpstr">
      <vt:lpstr>Arial</vt:lpstr>
      <vt:lpstr>Calibri</vt:lpstr>
      <vt:lpstr>Montserrat</vt:lpstr>
      <vt:lpstr>Montserrat Light</vt:lpstr>
      <vt:lpstr>Symbol</vt:lpstr>
      <vt:lpstr>Times New Roman</vt:lpstr>
      <vt:lpstr>Wingdings</vt:lpstr>
      <vt:lpstr>Office Theme</vt:lpstr>
      <vt:lpstr>Office Theme</vt:lpstr>
      <vt:lpstr>Office Theme</vt:lpstr>
      <vt:lpstr>Office Theme</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PLANES DE GESTION RIESGO  - Se informó a los agentes acerca de la importancia de tomar las medidas de prevención frente a la segunda temporada invernal y se solicitó enviar a la Unidad de gestión de Riesgos los planes que tiene cada empresa en cumplimiento del decreto 2157 de 2017 acerca de los planes de gestión de riesgos.  - Se organizara un Taller para dar a conocer las variables que deben tenerse en cuenta frente a la operación de embalses y de vertederos y los planes de riesgos de las hidroeléctricas.</vt:lpstr>
      <vt:lpstr> </vt:lpstr>
      <vt:lpstr>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MARCO CARO</dc:creator>
  <dc:description/>
  <cp:lastModifiedBy>Alberto Olarte</cp:lastModifiedBy>
  <cp:revision>186</cp:revision>
  <dcterms:modified xsi:type="dcterms:W3CDTF">2022-09-14T23:17:10Z</dcterms:modified>
  <dc:language>es-CO</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8</vt:i4>
  </property>
  <property fmtid="{D5CDD505-2E9C-101B-9397-08002B2CF9AE}" pid="8" name="PresentationFormat">
    <vt:lpwstr>On-screen Show (16:9)</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