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2" r:id="rId2"/>
    <p:sldMasterId id="2147483811" r:id="rId3"/>
  </p:sldMasterIdLst>
  <p:notesMasterIdLst>
    <p:notesMasterId r:id="rId8"/>
  </p:notesMasterIdLst>
  <p:handoutMasterIdLst>
    <p:handoutMasterId r:id="rId9"/>
  </p:handoutMasterIdLst>
  <p:sldIdLst>
    <p:sldId id="494" r:id="rId4"/>
    <p:sldId id="517" r:id="rId5"/>
    <p:sldId id="519" r:id="rId6"/>
    <p:sldId id="516" r:id="rId7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varo Gomez" initials="AG" lastIdx="0" clrIdx="6">
    <p:extLst>
      <p:ext uri="{19B8F6BF-5375-455C-9EA6-DF929625EA0E}">
        <p15:presenceInfo xmlns:p15="http://schemas.microsoft.com/office/powerpoint/2012/main" userId="S-1-5-21-728033449-69480944-1453218161-4422" providerId="AD"/>
      </p:ext>
    </p:extLst>
  </p:cmAuthor>
  <p:cmAuthor id="1" name="Alberto Rodriguez" initials="AR" lastIdx="8" clrIdx="0">
    <p:extLst/>
  </p:cmAuthor>
  <p:cmAuthor id="2" name="Juan Carlos Aponte Gutierrez" initials="JCAG" lastIdx="14" clrIdx="1">
    <p:extLst/>
  </p:cmAuthor>
  <p:cmAuthor id="3" name="Marco Antonio Caro Camargo" initials="MACC" lastIdx="1" clrIdx="2"/>
  <p:cmAuthor id="4" name="Alberto" initials="A" lastIdx="6" clrIdx="3"/>
  <p:cmAuthor id="5" name="Mayerly Becerra" initials="MB" lastIdx="5" clrIdx="4">
    <p:extLst>
      <p:ext uri="{19B8F6BF-5375-455C-9EA6-DF929625EA0E}">
        <p15:presenceInfo xmlns:p15="http://schemas.microsoft.com/office/powerpoint/2012/main" userId="S-1-5-21-728033449-69480944-1453218161-4455" providerId="AD"/>
      </p:ext>
    </p:extLst>
  </p:cmAuthor>
  <p:cmAuthor id="6" name="Leonardo  Moreno" initials="LM" lastIdx="10" clrIdx="5">
    <p:extLst>
      <p:ext uri="{19B8F6BF-5375-455C-9EA6-DF929625EA0E}">
        <p15:presenceInfo xmlns:p15="http://schemas.microsoft.com/office/powerpoint/2012/main" userId="S-1-5-21-728033449-69480944-1453218161-4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D13F"/>
    <a:srgbClr val="00FF00"/>
    <a:srgbClr val="F4EE00"/>
    <a:srgbClr val="990000"/>
    <a:srgbClr val="154181"/>
    <a:srgbClr val="12366C"/>
    <a:srgbClr val="0F2E5D"/>
    <a:srgbClr val="0F2E52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6154" autoAdjust="0"/>
  </p:normalViewPr>
  <p:slideViewPr>
    <p:cSldViewPr>
      <p:cViewPr varScale="1">
        <p:scale>
          <a:sx n="67" d="100"/>
          <a:sy n="67" d="100"/>
        </p:scale>
        <p:origin x="449" y="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614415-64FB-4AC8-A9E5-50712F0FCEC9}" type="datetimeFigureOut">
              <a:rPr lang="es-CO" smtClean="0"/>
              <a:t>14/09/2017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40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3D6767-2723-49EE-BAF2-BEAD75DF89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25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FFF89-2EBB-4036-A1EB-32F58C4379E8}" type="datetimeFigureOut">
              <a:rPr lang="es-CO" smtClean="0"/>
              <a:t>14/09/2017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848" y="4416427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C4FC2-457E-4691-AB81-2A5CBFCB2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9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2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1427" y="1412776"/>
            <a:ext cx="10656324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101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04864"/>
            <a:ext cx="10657184" cy="3672408"/>
          </a:xfrm>
          <a:prstGeom prst="rect">
            <a:avLst/>
          </a:prstGeom>
        </p:spPr>
        <p:txBody>
          <a:bodyPr/>
          <a:lstStyle>
            <a:lvl1pPr>
              <a:defRPr sz="844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911424" y="548680"/>
            <a:ext cx="6926560" cy="634082"/>
          </a:xfrm>
          <a:prstGeom prst="rect">
            <a:avLst/>
          </a:prstGeom>
        </p:spPr>
        <p:txBody>
          <a:bodyPr/>
          <a:lstStyle>
            <a:lvl1pPr algn="l">
              <a:defRPr lang="es-CO" sz="1013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49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1424" y="548680"/>
            <a:ext cx="6926560" cy="634082"/>
          </a:xfrm>
          <a:prstGeom prst="rect">
            <a:avLst/>
          </a:prstGeom>
        </p:spPr>
        <p:txBody>
          <a:bodyPr/>
          <a:lstStyle>
            <a:lvl1pPr algn="l">
              <a:defRPr lang="es-CO" sz="1013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412776"/>
            <a:ext cx="10656324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101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04864"/>
            <a:ext cx="5664629" cy="3600400"/>
          </a:xfrm>
          <a:prstGeom prst="rect">
            <a:avLst/>
          </a:prstGeom>
        </p:spPr>
        <p:txBody>
          <a:bodyPr/>
          <a:lstStyle>
            <a:lvl1pPr>
              <a:defRPr sz="844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7152117" y="2204864"/>
            <a:ext cx="4416491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81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909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5420" y="440524"/>
            <a:ext cx="5856651" cy="648072"/>
          </a:xfrm>
          <a:prstGeom prst="rect">
            <a:avLst/>
          </a:prstGeom>
        </p:spPr>
        <p:txBody>
          <a:bodyPr/>
          <a:lstStyle>
            <a:lvl1pPr algn="l">
              <a:defRPr sz="76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815421" y="1557338"/>
            <a:ext cx="10657183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 b="1">
                <a:solidFill>
                  <a:srgbClr val="C8B300"/>
                </a:solidFill>
              </a:defRPr>
            </a:lvl1pPr>
            <a:lvl2pPr marL="0" indent="0">
              <a:buNone/>
              <a:defRPr sz="591"/>
            </a:lvl2pPr>
            <a:lvl3pPr marL="96441" indent="-96441">
              <a:defRPr sz="591"/>
            </a:lvl3pPr>
            <a:lvl4pPr marL="192212" indent="-96441">
              <a:defRPr sz="591"/>
            </a:lvl4pPr>
            <a:lvl5pPr marL="299369" indent="-96441">
              <a:defRPr sz="591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609600" y="651987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5D9DED-AD46-624F-94BC-9FA9F3BEB5F4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4165600" y="651987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8737600" y="651987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AA3155-606D-7540-9198-D99B125855E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l="48840" t="38100" r="34250" b="45396"/>
          <a:stretch/>
        </p:blipFill>
        <p:spPr>
          <a:xfrm>
            <a:off x="4079776" y="1772817"/>
            <a:ext cx="36724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l="48840" t="38100" r="34250" b="45396"/>
          <a:stretch/>
        </p:blipFill>
        <p:spPr>
          <a:xfrm>
            <a:off x="4079776" y="1772817"/>
            <a:ext cx="36724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12192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237323"/>
            <a:ext cx="1862373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894435" y="701204"/>
            <a:ext cx="1361140" cy="2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Tx/>
              <a:buSzTx/>
              <a:buFontTx/>
              <a:buNone/>
              <a:tabLst/>
            </a:pPr>
            <a:r>
              <a:rPr kumimoji="0" lang="es-CO" sz="169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59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12192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693517" y="6747723"/>
            <a:ext cx="295274" cy="131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4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</p:spTree>
    <p:extLst>
      <p:ext uri="{BB962C8B-B14F-4D97-AF65-F5344CB8AC3E}">
        <p14:creationId xmlns:p14="http://schemas.microsoft.com/office/powerpoint/2010/main" val="6116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17" r:id="rId4"/>
  </p:sldLayoutIdLst>
  <p:txStyles>
    <p:titleStyle>
      <a:lvl1pPr algn="ctr" defTabSz="385763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385763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spcBef>
          <a:spcPct val="20000"/>
        </a:spcBef>
        <a:buFont typeface="Arial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spcBef>
          <a:spcPct val="20000"/>
        </a:spcBef>
        <a:buFont typeface="Arial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7" y="11"/>
            <a:ext cx="12228213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9132" y="3429000"/>
            <a:ext cx="12228213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/>
        </p:nvSpPr>
        <p:spPr>
          <a:xfrm>
            <a:off x="3292323" y="2634728"/>
            <a:ext cx="518457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013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73" y="3117311"/>
            <a:ext cx="38404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4348439" y="3108772"/>
            <a:ext cx="1536172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50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6134177" y="3112251"/>
            <a:ext cx="1588088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50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86" y="3122252"/>
            <a:ext cx="33012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37157"/>
              </p:ext>
            </p:extLst>
          </p:nvPr>
        </p:nvGraphicFramePr>
        <p:xfrm>
          <a:off x="4108413" y="3087421"/>
          <a:ext cx="3552395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1299158" y="551471"/>
            <a:ext cx="96144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6" name="Rectángulo 25"/>
          <p:cNvSpPr/>
          <p:nvPr/>
        </p:nvSpPr>
        <p:spPr>
          <a:xfrm>
            <a:off x="3218691" y="551471"/>
            <a:ext cx="961448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7" name="Rectángulo 26"/>
          <p:cNvSpPr/>
          <p:nvPr/>
        </p:nvSpPr>
        <p:spPr>
          <a:xfrm>
            <a:off x="5138238" y="551471"/>
            <a:ext cx="957769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33" name="Rectángulo 32"/>
          <p:cNvSpPr/>
          <p:nvPr/>
        </p:nvSpPr>
        <p:spPr>
          <a:xfrm>
            <a:off x="-13724" y="545121"/>
            <a:ext cx="34719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3" name="CuadroTexto 9"/>
          <p:cNvSpPr txBox="1"/>
          <p:nvPr/>
        </p:nvSpPr>
        <p:spPr>
          <a:xfrm>
            <a:off x="4079783" y="2060852"/>
            <a:ext cx="1279517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98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1898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4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7" y="11"/>
            <a:ext cx="12228213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9132" y="3429000"/>
            <a:ext cx="12228213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/>
        </p:nvSpPr>
        <p:spPr>
          <a:xfrm>
            <a:off x="3292323" y="2634728"/>
            <a:ext cx="518457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013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73" y="3117311"/>
            <a:ext cx="38404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4348439" y="3108772"/>
            <a:ext cx="1536172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506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6134177" y="3112251"/>
            <a:ext cx="1588088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506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86" y="3122252"/>
            <a:ext cx="33012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08413" y="3087421"/>
          <a:ext cx="3552395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1299158" y="551471"/>
            <a:ext cx="96144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>
              <a:solidFill>
                <a:prstClr val="white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218691" y="551471"/>
            <a:ext cx="961448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>
              <a:solidFill>
                <a:prstClr val="white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138238" y="551471"/>
            <a:ext cx="957769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>
              <a:solidFill>
                <a:prstClr val="white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-13724" y="545121"/>
            <a:ext cx="34719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>
              <a:solidFill>
                <a:prstClr val="white"/>
              </a:solidFill>
            </a:endParaRPr>
          </a:p>
        </p:txBody>
      </p:sp>
      <p:sp>
        <p:nvSpPr>
          <p:cNvPr id="23" name="CuadroTexto 9"/>
          <p:cNvSpPr txBox="1"/>
          <p:nvPr/>
        </p:nvSpPr>
        <p:spPr>
          <a:xfrm>
            <a:off x="4079783" y="2060852"/>
            <a:ext cx="1279517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98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1898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35360" y="2924944"/>
            <a:ext cx="11513662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s-CO" sz="3200" dirty="0">
                <a:solidFill>
                  <a:srgbClr val="C8B300"/>
                </a:solidFill>
                <a:latin typeface="Arial" charset="0"/>
                <a:cs typeface="Arial" charset="0"/>
              </a:rPr>
              <a:t>ESTADO PROYECTOS DE TRANSMISIÓN </a:t>
            </a: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s-CO" sz="3200" dirty="0">
                <a:solidFill>
                  <a:srgbClr val="C8B300"/>
                </a:solidFill>
                <a:latin typeface="Arial" charset="0"/>
                <a:cs typeface="Arial" charset="0"/>
              </a:rPr>
              <a:t>CONVOCATORIAS PÚBLICAS</a:t>
            </a: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s-CO" sz="3200" dirty="0">
                <a:solidFill>
                  <a:srgbClr val="C8B300"/>
                </a:solidFill>
                <a:latin typeface="Arial" charset="0"/>
                <a:cs typeface="Arial" charset="0"/>
              </a:rPr>
              <a:t>CNO 523</a:t>
            </a: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14 de septiembre de 2017</a:t>
            </a:r>
          </a:p>
        </p:txBody>
      </p:sp>
    </p:spTree>
    <p:extLst>
      <p:ext uri="{BB962C8B-B14F-4D97-AF65-F5344CB8AC3E}">
        <p14:creationId xmlns:p14="http://schemas.microsoft.com/office/powerpoint/2010/main" val="46510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548680"/>
            <a:ext cx="5040560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000" dirty="0">
                <a:solidFill>
                  <a:srgbClr val="C8B300"/>
                </a:solidFill>
                <a:latin typeface="Arial" charset="0"/>
                <a:cs typeface="Arial" charset="0"/>
              </a:rPr>
              <a:t>Proyectos STN en ejecución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42550"/>
              </p:ext>
            </p:extLst>
          </p:nvPr>
        </p:nvGraphicFramePr>
        <p:xfrm>
          <a:off x="119336" y="980728"/>
          <a:ext cx="11953327" cy="5026398"/>
        </p:xfrm>
        <a:graphic>
          <a:graphicData uri="http://schemas.openxmlformats.org/drawingml/2006/table">
            <a:tbl>
              <a:tblPr/>
              <a:tblGrid>
                <a:gridCol w="28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373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UBICACIÓN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FPO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Quindío y Risaralda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construcción. </a:t>
                      </a: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Tres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torres por finalizar. </a:t>
                      </a:r>
                      <a:b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 4: Pendiente decisión Consejo Estado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 44: Juez de Risaralda decidió.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Pendiente el acto.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Quimbo - Alférez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Huila, Tolima y Valle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1: torres al 74%. Tramo 3: en excavación para torres.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2. Avanza desminado. 98 km, 10 meses de construcción luego de desminado. Inició replanteo.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Chivor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-Norte-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Bacatá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 y Cundinamarca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Suspendido EIA. Pendiente sustracción y veda </a:t>
                      </a:r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(Alerta)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Avanzan nuevos ciclos de socialización.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Alerta por mantenimiento en Central </a:t>
                      </a:r>
                      <a:r>
                        <a:rPr lang="es-MX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Chivor</a:t>
                      </a:r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Sogamoso – Norte – Nueva Esperanza 500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Santander, Cundinamarca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Suspendido EIA . Pendiente sustracción y veda (6) </a:t>
                      </a:r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(Alerta)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reactivó gestión inmobiliaria.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Alerta por mantenimiento en Central </a:t>
                      </a:r>
                      <a:r>
                        <a:rPr lang="es-MX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Chivor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 – Cartagena 220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Subterráneo en construcción. Predial finalizado.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 menor en trámite. Tramo aéreo inicia en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Bello – Guayabal – Ancón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Próximo a finalizar. Avanza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tendido de cable.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Chinú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Montería – Urabá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Córdoba, Antioquia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Chinú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-Montería: avanza construcción. Pendientes ICANH.</a:t>
                      </a:r>
                      <a:b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Montería-Urabá y subestación: Recién inició construcción.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Prioritario agilizar la subestación por prestación del servicio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Flores – Caracolí (Soledad) – Sabanalarga 220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avance en construcción.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 cambio menor.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predios en imposición: discontinuidad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obras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Córdoba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 construcción S/E y línea.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desconoce el estado de la conexión de Puerto </a:t>
                      </a:r>
                      <a:r>
                        <a:rPr lang="es-MX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Drummond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Suria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Sabotearon 3 socializaciones en Bisas de </a:t>
                      </a:r>
                      <a:r>
                        <a:rPr lang="es-MX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Upin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Restrepo.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Lidera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Procepalma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No permiten levantar información para EIA.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radicará EIA con lo que tienen.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5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548680"/>
            <a:ext cx="5040560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000" dirty="0">
                <a:solidFill>
                  <a:srgbClr val="C8B300"/>
                </a:solidFill>
                <a:latin typeface="Arial" charset="0"/>
                <a:cs typeface="Arial" charset="0"/>
              </a:rPr>
              <a:t>Proyectos STN en ejecución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69290"/>
              </p:ext>
            </p:extLst>
          </p:nvPr>
        </p:nvGraphicFramePr>
        <p:xfrm>
          <a:off x="119336" y="955512"/>
          <a:ext cx="11953327" cy="4103940"/>
        </p:xfrm>
        <a:graphic>
          <a:graphicData uri="http://schemas.openxmlformats.org/drawingml/2006/table">
            <a:tbl>
              <a:tblPr/>
              <a:tblGrid>
                <a:gridCol w="28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373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UBICACIÓN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FPO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Conexión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Ituango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 y Córdoba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ago-18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 licencias aprobadas. Iniciando construcción.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Pendientes dos licencias por permisos CAS y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Corantioquia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Volvieron a radicar trámite en ICANH.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Refuerzo Costa 500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Córdoba, Sucre, Cesar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3 finalizadas Consultas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Previas. Tramos 1 y 2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Iniciando consulta previa. De esto depende radicar el EIA.</a:t>
                      </a:r>
                    </a:p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Chinú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ANLA pidió modificación pero había pedido cambio menor. ITCO presentó recurso de reposición.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Refuerzo Suroccidente 500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Antioquia, Caldas, Risaralda, Valle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EIA’s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elaboración: uno en proceso final.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 respuesta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ANLA 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 de reposición Alférez – San Marcos.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Loma 500 kV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 en firme.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 utilidad pública. Seguiría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 expropiación.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Palenque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MME </a:t>
                      </a:r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declaró utilidad pública para lote de la subestación. </a:t>
                      </a:r>
                    </a:p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Atrasos en la elaboración y radicación del EIA.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Sochagota – San Antonio 230 kV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ANLA devolvió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EIA. Lo volvieron a radicar. Inicia evaluación.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 subestaciones en 700 m)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Conexión La Enea 230 kV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montaje de equipos electromecánicos.</a:t>
                      </a:r>
                    </a:p>
                    <a:p>
                      <a:pPr algn="just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proveedor debe reponer unos equipos. </a:t>
                      </a:r>
                      <a:r>
                        <a:rPr lang="es-MX" sz="1200" b="0" i="0" u="sng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Alerta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Virginia – Nueva Esperanza 500 kV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Risaralda, Caldas, Tolima, C/marca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DAA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evaluación.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radicó 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adicional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Fuerte oposición en Cundinamarca. 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Sierra Bahía de transformación 220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montaje de equipos electromecánicos. Sin novedad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548680"/>
            <a:ext cx="5040560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000" dirty="0">
                <a:solidFill>
                  <a:srgbClr val="C8B300"/>
                </a:solidFill>
                <a:latin typeface="Arial" charset="0"/>
                <a:cs typeface="Arial" charset="0"/>
              </a:rPr>
              <a:t>Proyectos STR en ejecución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36874"/>
              </p:ext>
            </p:extLst>
          </p:nvPr>
        </p:nvGraphicFramePr>
        <p:xfrm>
          <a:off x="335708" y="1052736"/>
          <a:ext cx="11520932" cy="4122020"/>
        </p:xfrm>
        <a:graphic>
          <a:graphicData uri="http://schemas.openxmlformats.org/drawingml/2006/table">
            <a:tbl>
              <a:tblPr/>
              <a:tblGrid>
                <a:gridCol w="278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35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UBICACIÓN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FPO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prevista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ALERTA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Córdoba 220/110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Finalizado.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utilidad y puesta en servicio depende del STN.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Montería 230/110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construcción. Sin novedad.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utilidad y puesta en servicio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 del STN.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2° Bosque 220/110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●●●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construcción y montaje simultáneo. </a:t>
                      </a:r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Atraso. Alto riesgo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Manzanillo, Bolívar, Bayunca (Bolívar 2) 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Licenciamiento suspendido por veda. 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MADS levanta la veda. EPSA radicó para continuar evaluación.</a:t>
                      </a:r>
                    </a:p>
                    <a:p>
                      <a:pPr algn="l" fontAlgn="b"/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revisará el cronograma y la FPO.</a:t>
                      </a:r>
                      <a:endParaRPr lang="es-C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Norte, Nueva B/quilla 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ANLA recién definió autoridad ambiental competente. Este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trámite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originó </a:t>
                      </a:r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atraso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otorgó veda.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Cereté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Audiencia pública ambiental el 13/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/17 para finalizar licenciamiento.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otorgó veda. </a:t>
                      </a:r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Atraso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Loma 500/110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 utilidad pública. EIA en elaboración.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esperan protocolización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consultas previas en nov/2017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3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Caracolí STR 110 kV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1: licencia aprobada.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2: recién se definió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competente (CRA).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3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Anillo La Guajira (Cuestecitas-Riohacha-Maicao 110 kV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en elaboración.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Importante avance con primeras comunidades.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Aumento de comunidades y pendiente certificar otras.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1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58844</TotalTime>
  <Words>874</Words>
  <Application>Microsoft Office PowerPoint</Application>
  <PresentationFormat>Panorámica</PresentationFormat>
  <Paragraphs>251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3_Diseño personalizado</vt:lpstr>
      <vt:lpstr>4_Diseño personalizado</vt:lpstr>
      <vt:lpstr>5_Diseño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odiglesias</dc:creator>
  <cp:lastModifiedBy>Alberto Olarte</cp:lastModifiedBy>
  <cp:revision>1878</cp:revision>
  <cp:lastPrinted>2016-05-06T17:25:27Z</cp:lastPrinted>
  <dcterms:created xsi:type="dcterms:W3CDTF">2013-05-02T13:57:22Z</dcterms:created>
  <dcterms:modified xsi:type="dcterms:W3CDTF">2017-09-14T15:58:13Z</dcterms:modified>
</cp:coreProperties>
</file>