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45"/>
  </p:notesMasterIdLst>
  <p:sldIdLst>
    <p:sldId id="538" r:id="rId2"/>
    <p:sldId id="539" r:id="rId3"/>
    <p:sldId id="536" r:id="rId4"/>
    <p:sldId id="563" r:id="rId5"/>
    <p:sldId id="568" r:id="rId6"/>
    <p:sldId id="569" r:id="rId7"/>
    <p:sldId id="570" r:id="rId8"/>
    <p:sldId id="502" r:id="rId9"/>
    <p:sldId id="355" r:id="rId10"/>
    <p:sldId id="540" r:id="rId11"/>
    <p:sldId id="541" r:id="rId12"/>
    <p:sldId id="423" r:id="rId13"/>
    <p:sldId id="424" r:id="rId14"/>
    <p:sldId id="425" r:id="rId15"/>
    <p:sldId id="495" r:id="rId16"/>
    <p:sldId id="426" r:id="rId17"/>
    <p:sldId id="428" r:id="rId18"/>
    <p:sldId id="498" r:id="rId19"/>
    <p:sldId id="489" r:id="rId20"/>
    <p:sldId id="565" r:id="rId21"/>
    <p:sldId id="557" r:id="rId22"/>
    <p:sldId id="556" r:id="rId23"/>
    <p:sldId id="501" r:id="rId24"/>
    <p:sldId id="499" r:id="rId25"/>
    <p:sldId id="441" r:id="rId26"/>
    <p:sldId id="493" r:id="rId27"/>
    <p:sldId id="511" r:id="rId28"/>
    <p:sldId id="506" r:id="rId29"/>
    <p:sldId id="507" r:id="rId30"/>
    <p:sldId id="508" r:id="rId31"/>
    <p:sldId id="560" r:id="rId32"/>
    <p:sldId id="512" r:id="rId33"/>
    <p:sldId id="553" r:id="rId34"/>
    <p:sldId id="525" r:id="rId35"/>
    <p:sldId id="566" r:id="rId36"/>
    <p:sldId id="567" r:id="rId37"/>
    <p:sldId id="479" r:id="rId38"/>
    <p:sldId id="533" r:id="rId39"/>
    <p:sldId id="488" r:id="rId40"/>
    <p:sldId id="513" r:id="rId41"/>
    <p:sldId id="505" r:id="rId42"/>
    <p:sldId id="350" r:id="rId43"/>
    <p:sldId id="564" r:id="rId44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B98B"/>
    <a:srgbClr val="3E697C"/>
    <a:srgbClr val="91BB8D"/>
    <a:srgbClr val="5B9BD5"/>
    <a:srgbClr val="0070C0"/>
    <a:srgbClr val="375160"/>
    <a:srgbClr val="2F5597"/>
    <a:srgbClr val="4F6FA7"/>
    <a:srgbClr val="FF66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7CE84F3-28C3-443E-9E96-99CF82512B78}" styleName="Estilo oscuro 1 - Énfasis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97" autoAdjust="0"/>
    <p:restoredTop sz="96305" autoAdjust="0"/>
  </p:normalViewPr>
  <p:slideViewPr>
    <p:cSldViewPr>
      <p:cViewPr varScale="1">
        <p:scale>
          <a:sx n="71" d="100"/>
          <a:sy n="71" d="100"/>
        </p:scale>
        <p:origin x="38" y="48"/>
      </p:cViewPr>
      <p:guideLst>
        <p:guide orient="horz" pos="2160"/>
        <p:guide pos="3840"/>
      </p:guideLst>
    </p:cSldViewPr>
  </p:slideViewPr>
  <p:notesTextViewPr>
    <p:cViewPr>
      <p:scale>
        <a:sx n="300" d="100"/>
        <a:sy n="3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nserna\Desktop\Grafica_Ni&#241;osFuert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693138861770383E-2"/>
          <c:y val="0.12929421016867809"/>
          <c:w val="0.94497509628840382"/>
          <c:h val="0.85383169349838683"/>
        </c:manualLayout>
      </c:layout>
      <c:lineChart>
        <c:grouping val="standard"/>
        <c:varyColors val="0"/>
        <c:ser>
          <c:idx val="0"/>
          <c:order val="0"/>
          <c:tx>
            <c:v>1965</c:v>
          </c:tx>
          <c:spPr>
            <a:ln w="22225" cap="rnd" cmpd="sng" algn="ctr">
              <a:solidFill>
                <a:srgbClr val="9966FF"/>
              </a:solidFill>
              <a:round/>
            </a:ln>
            <a:effectLst/>
          </c:spPr>
          <c:marker>
            <c:symbol val="none"/>
          </c:marker>
          <c:cat>
            <c:strRef>
              <c:f>Hoja1!$C$1:$AE$1</c:f>
              <c:strCache>
                <c:ptCount val="29"/>
                <c:pt idx="0">
                  <c:v>DJF</c:v>
                </c:pt>
                <c:pt idx="1">
                  <c:v>JFM</c:v>
                </c:pt>
                <c:pt idx="2">
                  <c:v>FMA</c:v>
                </c:pt>
                <c:pt idx="3">
                  <c:v>MAM</c:v>
                </c:pt>
                <c:pt idx="4">
                  <c:v>AMJ</c:v>
                </c:pt>
                <c:pt idx="5">
                  <c:v>MJJ</c:v>
                </c:pt>
                <c:pt idx="6">
                  <c:v>JJA</c:v>
                </c:pt>
                <c:pt idx="7">
                  <c:v>JAS</c:v>
                </c:pt>
                <c:pt idx="8">
                  <c:v>ASO</c:v>
                </c:pt>
                <c:pt idx="9">
                  <c:v>SON</c:v>
                </c:pt>
                <c:pt idx="10">
                  <c:v>OND</c:v>
                </c:pt>
                <c:pt idx="11">
                  <c:v>NDJ</c:v>
                </c:pt>
                <c:pt idx="12">
                  <c:v>DJF</c:v>
                </c:pt>
                <c:pt idx="13">
                  <c:v>JFM</c:v>
                </c:pt>
                <c:pt idx="14">
                  <c:v>FMA</c:v>
                </c:pt>
                <c:pt idx="15">
                  <c:v>MAM</c:v>
                </c:pt>
                <c:pt idx="16">
                  <c:v>AMJ</c:v>
                </c:pt>
                <c:pt idx="17">
                  <c:v>MJJ</c:v>
                </c:pt>
                <c:pt idx="18">
                  <c:v>JJA</c:v>
                </c:pt>
                <c:pt idx="19">
                  <c:v>JAS</c:v>
                </c:pt>
                <c:pt idx="20">
                  <c:v>ASO</c:v>
                </c:pt>
                <c:pt idx="21">
                  <c:v>SON</c:v>
                </c:pt>
                <c:pt idx="22">
                  <c:v>OND</c:v>
                </c:pt>
                <c:pt idx="23">
                  <c:v>NDJ</c:v>
                </c:pt>
                <c:pt idx="24">
                  <c:v>DJF</c:v>
                </c:pt>
                <c:pt idx="25">
                  <c:v>JFM</c:v>
                </c:pt>
                <c:pt idx="26">
                  <c:v>FMA</c:v>
                </c:pt>
                <c:pt idx="27">
                  <c:v>MAM</c:v>
                </c:pt>
                <c:pt idx="28">
                  <c:v>AMJ</c:v>
                </c:pt>
              </c:strCache>
            </c:strRef>
          </c:cat>
          <c:val>
            <c:numRef>
              <c:f>Hoja1!$C$2:$AE$2</c:f>
              <c:numCache>
                <c:formatCode>0.0</c:formatCode>
                <c:ptCount val="29"/>
                <c:pt idx="0">
                  <c:v>-0.6</c:v>
                </c:pt>
                <c:pt idx="1">
                  <c:v>-0.3</c:v>
                </c:pt>
                <c:pt idx="2">
                  <c:v>0</c:v>
                </c:pt>
                <c:pt idx="3">
                  <c:v>0.2</c:v>
                </c:pt>
                <c:pt idx="4">
                  <c:v>0.5</c:v>
                </c:pt>
                <c:pt idx="5">
                  <c:v>0.8</c:v>
                </c:pt>
                <c:pt idx="6">
                  <c:v>1.2</c:v>
                </c:pt>
                <c:pt idx="7">
                  <c:v>1.5</c:v>
                </c:pt>
                <c:pt idx="8">
                  <c:v>1.7</c:v>
                </c:pt>
                <c:pt idx="9">
                  <c:v>1.9</c:v>
                </c:pt>
                <c:pt idx="10">
                  <c:v>1.9</c:v>
                </c:pt>
                <c:pt idx="11">
                  <c:v>1.7</c:v>
                </c:pt>
                <c:pt idx="12">
                  <c:v>1.4</c:v>
                </c:pt>
                <c:pt idx="13">
                  <c:v>1.1000000000000001</c:v>
                </c:pt>
                <c:pt idx="14">
                  <c:v>0.9</c:v>
                </c:pt>
                <c:pt idx="15">
                  <c:v>0.6</c:v>
                </c:pt>
                <c:pt idx="16">
                  <c:v>0.4</c:v>
                </c:pt>
                <c:pt idx="17">
                  <c:v>0.3</c:v>
                </c:pt>
                <c:pt idx="18">
                  <c:v>0.3</c:v>
                </c:pt>
                <c:pt idx="19">
                  <c:v>0.1</c:v>
                </c:pt>
                <c:pt idx="20">
                  <c:v>0</c:v>
                </c:pt>
                <c:pt idx="21">
                  <c:v>-0.1</c:v>
                </c:pt>
                <c:pt idx="22">
                  <c:v>-0.1</c:v>
                </c:pt>
                <c:pt idx="23">
                  <c:v>-0.2</c:v>
                </c:pt>
                <c:pt idx="24">
                  <c:v>-0.4</c:v>
                </c:pt>
                <c:pt idx="25">
                  <c:v>-0.5</c:v>
                </c:pt>
                <c:pt idx="26">
                  <c:v>-0.5</c:v>
                </c:pt>
                <c:pt idx="27">
                  <c:v>-0.5</c:v>
                </c:pt>
                <c:pt idx="28">
                  <c:v>-0.2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B5B-4DDA-897B-450515A95B85}"/>
            </c:ext>
          </c:extLst>
        </c:ser>
        <c:ser>
          <c:idx val="1"/>
          <c:order val="1"/>
          <c:tx>
            <c:v>1972</c:v>
          </c:tx>
          <c:spPr>
            <a:ln w="22225" cap="rnd" cmpd="sng" algn="ctr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Hoja1!$C$1:$AE$1</c:f>
              <c:strCache>
                <c:ptCount val="29"/>
                <c:pt idx="0">
                  <c:v>DJF</c:v>
                </c:pt>
                <c:pt idx="1">
                  <c:v>JFM</c:v>
                </c:pt>
                <c:pt idx="2">
                  <c:v>FMA</c:v>
                </c:pt>
                <c:pt idx="3">
                  <c:v>MAM</c:v>
                </c:pt>
                <c:pt idx="4">
                  <c:v>AMJ</c:v>
                </c:pt>
                <c:pt idx="5">
                  <c:v>MJJ</c:v>
                </c:pt>
                <c:pt idx="6">
                  <c:v>JJA</c:v>
                </c:pt>
                <c:pt idx="7">
                  <c:v>JAS</c:v>
                </c:pt>
                <c:pt idx="8">
                  <c:v>ASO</c:v>
                </c:pt>
                <c:pt idx="9">
                  <c:v>SON</c:v>
                </c:pt>
                <c:pt idx="10">
                  <c:v>OND</c:v>
                </c:pt>
                <c:pt idx="11">
                  <c:v>NDJ</c:v>
                </c:pt>
                <c:pt idx="12">
                  <c:v>DJF</c:v>
                </c:pt>
                <c:pt idx="13">
                  <c:v>JFM</c:v>
                </c:pt>
                <c:pt idx="14">
                  <c:v>FMA</c:v>
                </c:pt>
                <c:pt idx="15">
                  <c:v>MAM</c:v>
                </c:pt>
                <c:pt idx="16">
                  <c:v>AMJ</c:v>
                </c:pt>
                <c:pt idx="17">
                  <c:v>MJJ</c:v>
                </c:pt>
                <c:pt idx="18">
                  <c:v>JJA</c:v>
                </c:pt>
                <c:pt idx="19">
                  <c:v>JAS</c:v>
                </c:pt>
                <c:pt idx="20">
                  <c:v>ASO</c:v>
                </c:pt>
                <c:pt idx="21">
                  <c:v>SON</c:v>
                </c:pt>
                <c:pt idx="22">
                  <c:v>OND</c:v>
                </c:pt>
                <c:pt idx="23">
                  <c:v>NDJ</c:v>
                </c:pt>
                <c:pt idx="24">
                  <c:v>DJF</c:v>
                </c:pt>
                <c:pt idx="25">
                  <c:v>JFM</c:v>
                </c:pt>
                <c:pt idx="26">
                  <c:v>FMA</c:v>
                </c:pt>
                <c:pt idx="27">
                  <c:v>MAM</c:v>
                </c:pt>
                <c:pt idx="28">
                  <c:v>AMJ</c:v>
                </c:pt>
              </c:strCache>
            </c:strRef>
          </c:cat>
          <c:val>
            <c:numRef>
              <c:f>Hoja1!$C$3:$AE$3</c:f>
              <c:numCache>
                <c:formatCode>0.0</c:formatCode>
                <c:ptCount val="29"/>
                <c:pt idx="0">
                  <c:v>-0.6</c:v>
                </c:pt>
                <c:pt idx="1">
                  <c:v>-0.3</c:v>
                </c:pt>
                <c:pt idx="2">
                  <c:v>0.1</c:v>
                </c:pt>
                <c:pt idx="3">
                  <c:v>0.4</c:v>
                </c:pt>
                <c:pt idx="4">
                  <c:v>0.6</c:v>
                </c:pt>
                <c:pt idx="5">
                  <c:v>0.8</c:v>
                </c:pt>
                <c:pt idx="6">
                  <c:v>1.1000000000000001</c:v>
                </c:pt>
                <c:pt idx="7">
                  <c:v>1.4</c:v>
                </c:pt>
                <c:pt idx="8">
                  <c:v>1.6</c:v>
                </c:pt>
                <c:pt idx="9">
                  <c:v>1.9</c:v>
                </c:pt>
                <c:pt idx="10">
                  <c:v>2.1</c:v>
                </c:pt>
                <c:pt idx="11">
                  <c:v>2.1</c:v>
                </c:pt>
                <c:pt idx="12">
                  <c:v>1.8</c:v>
                </c:pt>
                <c:pt idx="13">
                  <c:v>1.2</c:v>
                </c:pt>
                <c:pt idx="14">
                  <c:v>0.6</c:v>
                </c:pt>
                <c:pt idx="15">
                  <c:v>-0.1</c:v>
                </c:pt>
                <c:pt idx="16">
                  <c:v>-0.5</c:v>
                </c:pt>
                <c:pt idx="17">
                  <c:v>-0.8</c:v>
                </c:pt>
                <c:pt idx="18">
                  <c:v>-1</c:v>
                </c:pt>
                <c:pt idx="19">
                  <c:v>-1.2</c:v>
                </c:pt>
                <c:pt idx="20">
                  <c:v>-1.3</c:v>
                </c:pt>
                <c:pt idx="21">
                  <c:v>-1.6</c:v>
                </c:pt>
                <c:pt idx="22">
                  <c:v>-1.9</c:v>
                </c:pt>
                <c:pt idx="23">
                  <c:v>-2</c:v>
                </c:pt>
                <c:pt idx="24">
                  <c:v>-1.7</c:v>
                </c:pt>
                <c:pt idx="25">
                  <c:v>-1.5</c:v>
                </c:pt>
                <c:pt idx="26">
                  <c:v>-1.2</c:v>
                </c:pt>
                <c:pt idx="27">
                  <c:v>-1</c:v>
                </c:pt>
                <c:pt idx="28">
                  <c:v>-0.9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B5B-4DDA-897B-450515A95B85}"/>
            </c:ext>
          </c:extLst>
        </c:ser>
        <c:ser>
          <c:idx val="2"/>
          <c:order val="2"/>
          <c:tx>
            <c:v>1982</c:v>
          </c:tx>
          <c:spPr>
            <a:ln w="22225" cap="rnd" cmpd="sng" algn="ctr">
              <a:solidFill>
                <a:srgbClr val="F50BD4"/>
              </a:solidFill>
              <a:round/>
            </a:ln>
            <a:effectLst/>
          </c:spPr>
          <c:marker>
            <c:symbol val="none"/>
          </c:marker>
          <c:cat>
            <c:strRef>
              <c:f>Hoja1!$C$1:$AE$1</c:f>
              <c:strCache>
                <c:ptCount val="29"/>
                <c:pt idx="0">
                  <c:v>DJF</c:v>
                </c:pt>
                <c:pt idx="1">
                  <c:v>JFM</c:v>
                </c:pt>
                <c:pt idx="2">
                  <c:v>FMA</c:v>
                </c:pt>
                <c:pt idx="3">
                  <c:v>MAM</c:v>
                </c:pt>
                <c:pt idx="4">
                  <c:v>AMJ</c:v>
                </c:pt>
                <c:pt idx="5">
                  <c:v>MJJ</c:v>
                </c:pt>
                <c:pt idx="6">
                  <c:v>JJA</c:v>
                </c:pt>
                <c:pt idx="7">
                  <c:v>JAS</c:v>
                </c:pt>
                <c:pt idx="8">
                  <c:v>ASO</c:v>
                </c:pt>
                <c:pt idx="9">
                  <c:v>SON</c:v>
                </c:pt>
                <c:pt idx="10">
                  <c:v>OND</c:v>
                </c:pt>
                <c:pt idx="11">
                  <c:v>NDJ</c:v>
                </c:pt>
                <c:pt idx="12">
                  <c:v>DJF</c:v>
                </c:pt>
                <c:pt idx="13">
                  <c:v>JFM</c:v>
                </c:pt>
                <c:pt idx="14">
                  <c:v>FMA</c:v>
                </c:pt>
                <c:pt idx="15">
                  <c:v>MAM</c:v>
                </c:pt>
                <c:pt idx="16">
                  <c:v>AMJ</c:v>
                </c:pt>
                <c:pt idx="17">
                  <c:v>MJJ</c:v>
                </c:pt>
                <c:pt idx="18">
                  <c:v>JJA</c:v>
                </c:pt>
                <c:pt idx="19">
                  <c:v>JAS</c:v>
                </c:pt>
                <c:pt idx="20">
                  <c:v>ASO</c:v>
                </c:pt>
                <c:pt idx="21">
                  <c:v>SON</c:v>
                </c:pt>
                <c:pt idx="22">
                  <c:v>OND</c:v>
                </c:pt>
                <c:pt idx="23">
                  <c:v>NDJ</c:v>
                </c:pt>
                <c:pt idx="24">
                  <c:v>DJF</c:v>
                </c:pt>
                <c:pt idx="25">
                  <c:v>JFM</c:v>
                </c:pt>
                <c:pt idx="26">
                  <c:v>FMA</c:v>
                </c:pt>
                <c:pt idx="27">
                  <c:v>MAM</c:v>
                </c:pt>
                <c:pt idx="28">
                  <c:v>AMJ</c:v>
                </c:pt>
              </c:strCache>
            </c:strRef>
          </c:cat>
          <c:val>
            <c:numRef>
              <c:f>Hoja1!$C$4:$AE$4</c:f>
              <c:numCache>
                <c:formatCode>0.0</c:formatCode>
                <c:ptCount val="29"/>
                <c:pt idx="0">
                  <c:v>-0.1</c:v>
                </c:pt>
                <c:pt idx="1">
                  <c:v>0</c:v>
                </c:pt>
                <c:pt idx="2">
                  <c:v>0.1</c:v>
                </c:pt>
                <c:pt idx="3">
                  <c:v>0.3</c:v>
                </c:pt>
                <c:pt idx="4">
                  <c:v>0.5</c:v>
                </c:pt>
                <c:pt idx="5">
                  <c:v>0.7</c:v>
                </c:pt>
                <c:pt idx="6">
                  <c:v>0.7</c:v>
                </c:pt>
                <c:pt idx="7">
                  <c:v>1</c:v>
                </c:pt>
                <c:pt idx="8">
                  <c:v>1.5</c:v>
                </c:pt>
                <c:pt idx="9">
                  <c:v>1.9</c:v>
                </c:pt>
                <c:pt idx="10">
                  <c:v>2.1</c:v>
                </c:pt>
                <c:pt idx="11">
                  <c:v>2.2000000000000002</c:v>
                </c:pt>
                <c:pt idx="12">
                  <c:v>2.2000000000000002</c:v>
                </c:pt>
                <c:pt idx="13">
                  <c:v>1.9</c:v>
                </c:pt>
                <c:pt idx="14">
                  <c:v>1.5</c:v>
                </c:pt>
                <c:pt idx="15">
                  <c:v>1.2</c:v>
                </c:pt>
                <c:pt idx="16">
                  <c:v>0.9</c:v>
                </c:pt>
                <c:pt idx="17">
                  <c:v>0.6</c:v>
                </c:pt>
                <c:pt idx="18">
                  <c:v>0.2</c:v>
                </c:pt>
                <c:pt idx="19">
                  <c:v>-0.2</c:v>
                </c:pt>
                <c:pt idx="20">
                  <c:v>-0.5</c:v>
                </c:pt>
                <c:pt idx="21">
                  <c:v>-0.8</c:v>
                </c:pt>
                <c:pt idx="22">
                  <c:v>-0.9</c:v>
                </c:pt>
                <c:pt idx="23">
                  <c:v>-0.8</c:v>
                </c:pt>
                <c:pt idx="24">
                  <c:v>-0.5</c:v>
                </c:pt>
                <c:pt idx="25">
                  <c:v>-0.3</c:v>
                </c:pt>
                <c:pt idx="26">
                  <c:v>-0.3</c:v>
                </c:pt>
                <c:pt idx="27">
                  <c:v>-0.4</c:v>
                </c:pt>
                <c:pt idx="28">
                  <c:v>-0.4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B5B-4DDA-897B-450515A95B85}"/>
            </c:ext>
          </c:extLst>
        </c:ser>
        <c:ser>
          <c:idx val="4"/>
          <c:order val="3"/>
          <c:tx>
            <c:v>1992</c:v>
          </c:tx>
          <c:spPr>
            <a:ln w="22225" cap="rnd" cmpd="sng" algn="ctr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strRef>
              <c:f>Hoja1!$C$1:$AE$1</c:f>
              <c:strCache>
                <c:ptCount val="29"/>
                <c:pt idx="0">
                  <c:v>DJF</c:v>
                </c:pt>
                <c:pt idx="1">
                  <c:v>JFM</c:v>
                </c:pt>
                <c:pt idx="2">
                  <c:v>FMA</c:v>
                </c:pt>
                <c:pt idx="3">
                  <c:v>MAM</c:v>
                </c:pt>
                <c:pt idx="4">
                  <c:v>AMJ</c:v>
                </c:pt>
                <c:pt idx="5">
                  <c:v>MJJ</c:v>
                </c:pt>
                <c:pt idx="6">
                  <c:v>JJA</c:v>
                </c:pt>
                <c:pt idx="7">
                  <c:v>JAS</c:v>
                </c:pt>
                <c:pt idx="8">
                  <c:v>ASO</c:v>
                </c:pt>
                <c:pt idx="9">
                  <c:v>SON</c:v>
                </c:pt>
                <c:pt idx="10">
                  <c:v>OND</c:v>
                </c:pt>
                <c:pt idx="11">
                  <c:v>NDJ</c:v>
                </c:pt>
                <c:pt idx="12">
                  <c:v>DJF</c:v>
                </c:pt>
                <c:pt idx="13">
                  <c:v>JFM</c:v>
                </c:pt>
                <c:pt idx="14">
                  <c:v>FMA</c:v>
                </c:pt>
                <c:pt idx="15">
                  <c:v>MAM</c:v>
                </c:pt>
                <c:pt idx="16">
                  <c:v>AMJ</c:v>
                </c:pt>
                <c:pt idx="17">
                  <c:v>MJJ</c:v>
                </c:pt>
                <c:pt idx="18">
                  <c:v>JJA</c:v>
                </c:pt>
                <c:pt idx="19">
                  <c:v>JAS</c:v>
                </c:pt>
                <c:pt idx="20">
                  <c:v>ASO</c:v>
                </c:pt>
                <c:pt idx="21">
                  <c:v>SON</c:v>
                </c:pt>
                <c:pt idx="22">
                  <c:v>OND</c:v>
                </c:pt>
                <c:pt idx="23">
                  <c:v>NDJ</c:v>
                </c:pt>
                <c:pt idx="24">
                  <c:v>DJF</c:v>
                </c:pt>
                <c:pt idx="25">
                  <c:v>JFM</c:v>
                </c:pt>
                <c:pt idx="26">
                  <c:v>FMA</c:v>
                </c:pt>
                <c:pt idx="27">
                  <c:v>MAM</c:v>
                </c:pt>
                <c:pt idx="28">
                  <c:v>AMJ</c:v>
                </c:pt>
              </c:strCache>
            </c:strRef>
          </c:cat>
          <c:val>
            <c:numRef>
              <c:f>Hoja1!$C$5:$AE$5</c:f>
              <c:numCache>
                <c:formatCode>0.0</c:formatCode>
                <c:ptCount val="29"/>
                <c:pt idx="0">
                  <c:v>0.3</c:v>
                </c:pt>
                <c:pt idx="1">
                  <c:v>0.2</c:v>
                </c:pt>
                <c:pt idx="2">
                  <c:v>0.2</c:v>
                </c:pt>
                <c:pt idx="3">
                  <c:v>0.3</c:v>
                </c:pt>
                <c:pt idx="4">
                  <c:v>0.5</c:v>
                </c:pt>
                <c:pt idx="5">
                  <c:v>0.7</c:v>
                </c:pt>
                <c:pt idx="6">
                  <c:v>0.8</c:v>
                </c:pt>
                <c:pt idx="7">
                  <c:v>0.7</c:v>
                </c:pt>
                <c:pt idx="8">
                  <c:v>0.7</c:v>
                </c:pt>
                <c:pt idx="9">
                  <c:v>0.8</c:v>
                </c:pt>
                <c:pt idx="10">
                  <c:v>1.2</c:v>
                </c:pt>
                <c:pt idx="11">
                  <c:v>1.4</c:v>
                </c:pt>
                <c:pt idx="12">
                  <c:v>1.6</c:v>
                </c:pt>
                <c:pt idx="13">
                  <c:v>1.5</c:v>
                </c:pt>
                <c:pt idx="14">
                  <c:v>1.4</c:v>
                </c:pt>
                <c:pt idx="15">
                  <c:v>1.2</c:v>
                </c:pt>
                <c:pt idx="16">
                  <c:v>1</c:v>
                </c:pt>
                <c:pt idx="17">
                  <c:v>0.7</c:v>
                </c:pt>
                <c:pt idx="18">
                  <c:v>0.3</c:v>
                </c:pt>
                <c:pt idx="19">
                  <c:v>0</c:v>
                </c:pt>
                <c:pt idx="20">
                  <c:v>-0.2</c:v>
                </c:pt>
                <c:pt idx="21">
                  <c:v>-0.3</c:v>
                </c:pt>
                <c:pt idx="22">
                  <c:v>-0.2</c:v>
                </c:pt>
                <c:pt idx="23">
                  <c:v>0</c:v>
                </c:pt>
                <c:pt idx="24">
                  <c:v>0.2</c:v>
                </c:pt>
                <c:pt idx="25">
                  <c:v>0.3</c:v>
                </c:pt>
                <c:pt idx="26">
                  <c:v>0.5</c:v>
                </c:pt>
                <c:pt idx="27">
                  <c:v>0.7</c:v>
                </c:pt>
                <c:pt idx="28">
                  <c:v>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B5B-4DDA-897B-450515A95B85}"/>
            </c:ext>
          </c:extLst>
        </c:ser>
        <c:ser>
          <c:idx val="3"/>
          <c:order val="4"/>
          <c:tx>
            <c:v>1997</c:v>
          </c:tx>
          <c:spPr>
            <a:ln w="22225" cap="rnd" cmpd="sng" algn="ctr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>
                  <a:lumMod val="95000"/>
                  <a:lumOff val="5000"/>
                </a:schemeClr>
              </a:solidFill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marker>
          <c:cat>
            <c:strRef>
              <c:f>Hoja1!$C$1:$AE$1</c:f>
              <c:strCache>
                <c:ptCount val="29"/>
                <c:pt idx="0">
                  <c:v>DJF</c:v>
                </c:pt>
                <c:pt idx="1">
                  <c:v>JFM</c:v>
                </c:pt>
                <c:pt idx="2">
                  <c:v>FMA</c:v>
                </c:pt>
                <c:pt idx="3">
                  <c:v>MAM</c:v>
                </c:pt>
                <c:pt idx="4">
                  <c:v>AMJ</c:v>
                </c:pt>
                <c:pt idx="5">
                  <c:v>MJJ</c:v>
                </c:pt>
                <c:pt idx="6">
                  <c:v>JJA</c:v>
                </c:pt>
                <c:pt idx="7">
                  <c:v>JAS</c:v>
                </c:pt>
                <c:pt idx="8">
                  <c:v>ASO</c:v>
                </c:pt>
                <c:pt idx="9">
                  <c:v>SON</c:v>
                </c:pt>
                <c:pt idx="10">
                  <c:v>OND</c:v>
                </c:pt>
                <c:pt idx="11">
                  <c:v>NDJ</c:v>
                </c:pt>
                <c:pt idx="12">
                  <c:v>DJF</c:v>
                </c:pt>
                <c:pt idx="13">
                  <c:v>JFM</c:v>
                </c:pt>
                <c:pt idx="14">
                  <c:v>FMA</c:v>
                </c:pt>
                <c:pt idx="15">
                  <c:v>MAM</c:v>
                </c:pt>
                <c:pt idx="16">
                  <c:v>AMJ</c:v>
                </c:pt>
                <c:pt idx="17">
                  <c:v>MJJ</c:v>
                </c:pt>
                <c:pt idx="18">
                  <c:v>JJA</c:v>
                </c:pt>
                <c:pt idx="19">
                  <c:v>JAS</c:v>
                </c:pt>
                <c:pt idx="20">
                  <c:v>ASO</c:v>
                </c:pt>
                <c:pt idx="21">
                  <c:v>SON</c:v>
                </c:pt>
                <c:pt idx="22">
                  <c:v>OND</c:v>
                </c:pt>
                <c:pt idx="23">
                  <c:v>NDJ</c:v>
                </c:pt>
                <c:pt idx="24">
                  <c:v>DJF</c:v>
                </c:pt>
                <c:pt idx="25">
                  <c:v>JFM</c:v>
                </c:pt>
                <c:pt idx="26">
                  <c:v>FMA</c:v>
                </c:pt>
                <c:pt idx="27">
                  <c:v>MAM</c:v>
                </c:pt>
                <c:pt idx="28">
                  <c:v>AMJ</c:v>
                </c:pt>
              </c:strCache>
            </c:strRef>
          </c:cat>
          <c:val>
            <c:numRef>
              <c:f>Hoja1!$C$6:$AE$6</c:f>
              <c:numCache>
                <c:formatCode>0.0</c:formatCode>
                <c:ptCount val="29"/>
                <c:pt idx="0">
                  <c:v>-0.5</c:v>
                </c:pt>
                <c:pt idx="1">
                  <c:v>-0.4</c:v>
                </c:pt>
                <c:pt idx="2">
                  <c:v>-0.1</c:v>
                </c:pt>
                <c:pt idx="3">
                  <c:v>0.2</c:v>
                </c:pt>
                <c:pt idx="4">
                  <c:v>0.7</c:v>
                </c:pt>
                <c:pt idx="5">
                  <c:v>1.2</c:v>
                </c:pt>
                <c:pt idx="6">
                  <c:v>1.5</c:v>
                </c:pt>
                <c:pt idx="7">
                  <c:v>1.8</c:v>
                </c:pt>
                <c:pt idx="8">
                  <c:v>2.1</c:v>
                </c:pt>
                <c:pt idx="9">
                  <c:v>2.2999999999999998</c:v>
                </c:pt>
                <c:pt idx="10">
                  <c:v>2.4</c:v>
                </c:pt>
                <c:pt idx="11">
                  <c:v>2.2999999999999998</c:v>
                </c:pt>
                <c:pt idx="12">
                  <c:v>2.2000000000000002</c:v>
                </c:pt>
                <c:pt idx="13">
                  <c:v>1.8</c:v>
                </c:pt>
                <c:pt idx="14">
                  <c:v>1.4</c:v>
                </c:pt>
                <c:pt idx="15">
                  <c:v>0.9</c:v>
                </c:pt>
                <c:pt idx="16">
                  <c:v>0.4</c:v>
                </c:pt>
                <c:pt idx="17">
                  <c:v>-0.2</c:v>
                </c:pt>
                <c:pt idx="18">
                  <c:v>-0.7</c:v>
                </c:pt>
                <c:pt idx="19">
                  <c:v>-1</c:v>
                </c:pt>
                <c:pt idx="20">
                  <c:v>-1.2</c:v>
                </c:pt>
                <c:pt idx="21">
                  <c:v>-1.3</c:v>
                </c:pt>
                <c:pt idx="22">
                  <c:v>-1.4</c:v>
                </c:pt>
                <c:pt idx="23">
                  <c:v>-1.5</c:v>
                </c:pt>
                <c:pt idx="24">
                  <c:v>-1.4</c:v>
                </c:pt>
                <c:pt idx="25">
                  <c:v>-1.2</c:v>
                </c:pt>
                <c:pt idx="26">
                  <c:v>-1</c:v>
                </c:pt>
                <c:pt idx="27">
                  <c:v>-0.9</c:v>
                </c:pt>
                <c:pt idx="28">
                  <c:v>-0.9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B5B-4DDA-897B-450515A95B85}"/>
            </c:ext>
          </c:extLst>
        </c:ser>
        <c:ser>
          <c:idx val="6"/>
          <c:order val="5"/>
          <c:tx>
            <c:v>2010</c:v>
          </c:tx>
          <c:spPr>
            <a:ln w="22225" cap="rnd" cmpd="sng" algn="ctr">
              <a:solidFill>
                <a:srgbClr val="99FF6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9525" cap="flat" cmpd="sng" algn="ctr">
                <a:noFill/>
                <a:round/>
              </a:ln>
              <a:effectLst/>
            </c:spPr>
          </c:marker>
          <c:cat>
            <c:strRef>
              <c:f>Hoja1!$C$1:$AE$1</c:f>
              <c:strCache>
                <c:ptCount val="29"/>
                <c:pt idx="0">
                  <c:v>DJF</c:v>
                </c:pt>
                <c:pt idx="1">
                  <c:v>JFM</c:v>
                </c:pt>
                <c:pt idx="2">
                  <c:v>FMA</c:v>
                </c:pt>
                <c:pt idx="3">
                  <c:v>MAM</c:v>
                </c:pt>
                <c:pt idx="4">
                  <c:v>AMJ</c:v>
                </c:pt>
                <c:pt idx="5">
                  <c:v>MJJ</c:v>
                </c:pt>
                <c:pt idx="6">
                  <c:v>JJA</c:v>
                </c:pt>
                <c:pt idx="7">
                  <c:v>JAS</c:v>
                </c:pt>
                <c:pt idx="8">
                  <c:v>ASO</c:v>
                </c:pt>
                <c:pt idx="9">
                  <c:v>SON</c:v>
                </c:pt>
                <c:pt idx="10">
                  <c:v>OND</c:v>
                </c:pt>
                <c:pt idx="11">
                  <c:v>NDJ</c:v>
                </c:pt>
                <c:pt idx="12">
                  <c:v>DJF</c:v>
                </c:pt>
                <c:pt idx="13">
                  <c:v>JFM</c:v>
                </c:pt>
                <c:pt idx="14">
                  <c:v>FMA</c:v>
                </c:pt>
                <c:pt idx="15">
                  <c:v>MAM</c:v>
                </c:pt>
                <c:pt idx="16">
                  <c:v>AMJ</c:v>
                </c:pt>
                <c:pt idx="17">
                  <c:v>MJJ</c:v>
                </c:pt>
                <c:pt idx="18">
                  <c:v>JJA</c:v>
                </c:pt>
                <c:pt idx="19">
                  <c:v>JAS</c:v>
                </c:pt>
                <c:pt idx="20">
                  <c:v>ASO</c:v>
                </c:pt>
                <c:pt idx="21">
                  <c:v>SON</c:v>
                </c:pt>
                <c:pt idx="22">
                  <c:v>OND</c:v>
                </c:pt>
                <c:pt idx="23">
                  <c:v>NDJ</c:v>
                </c:pt>
                <c:pt idx="24">
                  <c:v>DJF</c:v>
                </c:pt>
                <c:pt idx="25">
                  <c:v>JFM</c:v>
                </c:pt>
                <c:pt idx="26">
                  <c:v>FMA</c:v>
                </c:pt>
                <c:pt idx="27">
                  <c:v>MAM</c:v>
                </c:pt>
                <c:pt idx="28">
                  <c:v>AMJ</c:v>
                </c:pt>
              </c:strCache>
            </c:strRef>
          </c:cat>
          <c:val>
            <c:numRef>
              <c:f>Hoja1!$C$7:$AE$7</c:f>
              <c:numCache>
                <c:formatCode>0.0</c:formatCode>
                <c:ptCount val="29"/>
                <c:pt idx="0">
                  <c:v>-0.8</c:v>
                </c:pt>
                <c:pt idx="1">
                  <c:v>-0.7</c:v>
                </c:pt>
                <c:pt idx="2">
                  <c:v>-0.5</c:v>
                </c:pt>
                <c:pt idx="3">
                  <c:v>-0.2</c:v>
                </c:pt>
                <c:pt idx="4">
                  <c:v>0.2</c:v>
                </c:pt>
                <c:pt idx="5">
                  <c:v>0.4</c:v>
                </c:pt>
                <c:pt idx="6">
                  <c:v>0.5</c:v>
                </c:pt>
                <c:pt idx="7">
                  <c:v>0.6</c:v>
                </c:pt>
                <c:pt idx="8">
                  <c:v>0.8</c:v>
                </c:pt>
                <c:pt idx="9">
                  <c:v>1.1000000000000001</c:v>
                </c:pt>
                <c:pt idx="10">
                  <c:v>1.4</c:v>
                </c:pt>
                <c:pt idx="11">
                  <c:v>1.6</c:v>
                </c:pt>
                <c:pt idx="12">
                  <c:v>1.6</c:v>
                </c:pt>
                <c:pt idx="13">
                  <c:v>1.3</c:v>
                </c:pt>
                <c:pt idx="14">
                  <c:v>1</c:v>
                </c:pt>
                <c:pt idx="15">
                  <c:v>0.6</c:v>
                </c:pt>
                <c:pt idx="16">
                  <c:v>0.1</c:v>
                </c:pt>
                <c:pt idx="17">
                  <c:v>-0.4</c:v>
                </c:pt>
                <c:pt idx="18">
                  <c:v>-0.9</c:v>
                </c:pt>
                <c:pt idx="19">
                  <c:v>-1.2</c:v>
                </c:pt>
                <c:pt idx="20">
                  <c:v>-1.4</c:v>
                </c:pt>
                <c:pt idx="21">
                  <c:v>-1.5</c:v>
                </c:pt>
                <c:pt idx="22">
                  <c:v>-1.5</c:v>
                </c:pt>
                <c:pt idx="23">
                  <c:v>-1.5</c:v>
                </c:pt>
                <c:pt idx="24">
                  <c:v>-1.4</c:v>
                </c:pt>
                <c:pt idx="25">
                  <c:v>-1.2</c:v>
                </c:pt>
                <c:pt idx="26">
                  <c:v>-1</c:v>
                </c:pt>
                <c:pt idx="27">
                  <c:v>-0.9</c:v>
                </c:pt>
                <c:pt idx="28">
                  <c:v>-0.9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B5B-4DDA-897B-450515A95B85}"/>
            </c:ext>
          </c:extLst>
        </c:ser>
        <c:ser>
          <c:idx val="5"/>
          <c:order val="6"/>
          <c:tx>
            <c:v>2016</c:v>
          </c:tx>
          <c:spPr>
            <a:ln w="50800" cap="rnd" cmpd="sng" algn="ctr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strRef>
              <c:f>Hoja1!$C$1:$AE$1</c:f>
              <c:strCache>
                <c:ptCount val="29"/>
                <c:pt idx="0">
                  <c:v>DJF</c:v>
                </c:pt>
                <c:pt idx="1">
                  <c:v>JFM</c:v>
                </c:pt>
                <c:pt idx="2">
                  <c:v>FMA</c:v>
                </c:pt>
                <c:pt idx="3">
                  <c:v>MAM</c:v>
                </c:pt>
                <c:pt idx="4">
                  <c:v>AMJ</c:v>
                </c:pt>
                <c:pt idx="5">
                  <c:v>MJJ</c:v>
                </c:pt>
                <c:pt idx="6">
                  <c:v>JJA</c:v>
                </c:pt>
                <c:pt idx="7">
                  <c:v>JAS</c:v>
                </c:pt>
                <c:pt idx="8">
                  <c:v>ASO</c:v>
                </c:pt>
                <c:pt idx="9">
                  <c:v>SON</c:v>
                </c:pt>
                <c:pt idx="10">
                  <c:v>OND</c:v>
                </c:pt>
                <c:pt idx="11">
                  <c:v>NDJ</c:v>
                </c:pt>
                <c:pt idx="12">
                  <c:v>DJF</c:v>
                </c:pt>
                <c:pt idx="13">
                  <c:v>JFM</c:v>
                </c:pt>
                <c:pt idx="14">
                  <c:v>FMA</c:v>
                </c:pt>
                <c:pt idx="15">
                  <c:v>MAM</c:v>
                </c:pt>
                <c:pt idx="16">
                  <c:v>AMJ</c:v>
                </c:pt>
                <c:pt idx="17">
                  <c:v>MJJ</c:v>
                </c:pt>
                <c:pt idx="18">
                  <c:v>JJA</c:v>
                </c:pt>
                <c:pt idx="19">
                  <c:v>JAS</c:v>
                </c:pt>
                <c:pt idx="20">
                  <c:v>ASO</c:v>
                </c:pt>
                <c:pt idx="21">
                  <c:v>SON</c:v>
                </c:pt>
                <c:pt idx="22">
                  <c:v>OND</c:v>
                </c:pt>
                <c:pt idx="23">
                  <c:v>NDJ</c:v>
                </c:pt>
                <c:pt idx="24">
                  <c:v>DJF</c:v>
                </c:pt>
                <c:pt idx="25">
                  <c:v>JFM</c:v>
                </c:pt>
                <c:pt idx="26">
                  <c:v>FMA</c:v>
                </c:pt>
                <c:pt idx="27">
                  <c:v>MAM</c:v>
                </c:pt>
                <c:pt idx="28">
                  <c:v>AMJ</c:v>
                </c:pt>
              </c:strCache>
            </c:strRef>
          </c:cat>
          <c:val>
            <c:numRef>
              <c:f>Hoja1!$C$9:$AE$9</c:f>
              <c:numCache>
                <c:formatCode>0.0</c:formatCode>
                <c:ptCount val="29"/>
                <c:pt idx="0">
                  <c:v>0.6</c:v>
                </c:pt>
                <c:pt idx="1">
                  <c:v>0.5</c:v>
                </c:pt>
                <c:pt idx="2">
                  <c:v>0.6</c:v>
                </c:pt>
                <c:pt idx="3">
                  <c:v>0.7</c:v>
                </c:pt>
                <c:pt idx="4">
                  <c:v>0.9</c:v>
                </c:pt>
                <c:pt idx="5">
                  <c:v>1.1000000000000001</c:v>
                </c:pt>
                <c:pt idx="6">
                  <c:v>1.3</c:v>
                </c:pt>
                <c:pt idx="7">
                  <c:v>1.6</c:v>
                </c:pt>
                <c:pt idx="8">
                  <c:v>1.9</c:v>
                </c:pt>
                <c:pt idx="9">
                  <c:v>2.2999999999999998</c:v>
                </c:pt>
                <c:pt idx="10">
                  <c:v>2.5</c:v>
                </c:pt>
                <c:pt idx="11">
                  <c:v>2.5</c:v>
                </c:pt>
                <c:pt idx="12">
                  <c:v>2.2000000000000002</c:v>
                </c:pt>
                <c:pt idx="13">
                  <c:v>1.9</c:v>
                </c:pt>
                <c:pt idx="14">
                  <c:v>1.5</c:v>
                </c:pt>
                <c:pt idx="15">
                  <c:v>1.1000000000000001</c:v>
                </c:pt>
                <c:pt idx="16">
                  <c:v>0.6</c:v>
                </c:pt>
                <c:pt idx="17">
                  <c:v>0.1</c:v>
                </c:pt>
                <c:pt idx="18">
                  <c:v>-0.2</c:v>
                </c:pt>
                <c:pt idx="19">
                  <c:v>-0.6</c:v>
                </c:pt>
                <c:pt idx="20">
                  <c:v>-0.7</c:v>
                </c:pt>
                <c:pt idx="21">
                  <c:v>-0.8</c:v>
                </c:pt>
                <c:pt idx="22">
                  <c:v>-0.8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DB5B-4DDA-897B-450515A95B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86981632"/>
        <c:axId val="91236032"/>
      </c:lineChart>
      <c:catAx>
        <c:axId val="86981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s-CO"/>
          </a:p>
        </c:txPr>
        <c:crossAx val="91236032"/>
        <c:crosses val="autoZero"/>
        <c:auto val="1"/>
        <c:lblAlgn val="ctr"/>
        <c:lblOffset val="100"/>
        <c:noMultiLvlLbl val="0"/>
      </c:catAx>
      <c:valAx>
        <c:axId val="91236032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6981632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4ABAD2-B168-4778-95F9-D7A4E74F4A8B}" type="datetimeFigureOut">
              <a:rPr lang="es-CO" smtClean="0"/>
              <a:t>2/02/2017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39F4C-7723-4B29-BD7E-30179B25A24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4671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7" name="2 Marcador de notas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dirty="0">
              <a:latin typeface="Calibri" pitchFamily="34" charset="0"/>
            </a:endParaRPr>
          </a:p>
        </p:txBody>
      </p:sp>
      <p:sp>
        <p:nvSpPr>
          <p:cNvPr id="26628" name="3 Marcador de número de diapositiva"/>
          <p:cNvSpPr txBox="1">
            <a:spLocks noChangeArrowheads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80E1981-7FF5-4B63-AE0D-CD783BDD5334}" type="slidenum">
              <a:rPr lang="es-CO" sz="1200">
                <a:solidFill>
                  <a:srgbClr val="000000"/>
                </a:solidFill>
                <a:latin typeface="Calibri" pitchFamily="34" charset="0"/>
              </a:rPr>
              <a:pPr algn="r"/>
              <a:t>1</a:t>
            </a:fld>
            <a:endParaRPr lang="es-CO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500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9395" name="2 Marcador de notas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029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9155" name="2 Marcador de notas"/>
          <p:cNvSpPr>
            <a:spLocks noGrp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endParaRPr lang="es-ES" altLang="es-CO">
              <a:latin typeface="Calibri" pitchFamily="34" charset="0"/>
            </a:endParaRPr>
          </a:p>
        </p:txBody>
      </p:sp>
      <p:sp>
        <p:nvSpPr>
          <p:cNvPr id="49156" name="3 Marcador de número de diapositiva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CAEF67D1-A0CF-49A2-9717-AD000BEA9677}" type="slidenum">
              <a:rPr lang="es-CO" altLang="es-CO" sz="120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12</a:t>
            </a:fld>
            <a:endParaRPr lang="es-CO" altLang="es-CO" sz="1200">
              <a:solidFill>
                <a:srgbClr val="000000"/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381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C27DDC7-A14C-4799-81A4-D1403EC7AE04}" type="slidenum">
              <a:rPr lang="en-US" altLang="en-US" sz="1100" smtClean="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rPr>
              <a:pPr/>
              <a:t>16</a:t>
            </a:fld>
            <a:endParaRPr lang="en-US" altLang="en-US" sz="1100">
              <a:solidFill>
                <a:schemeClr val="tx1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401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t>34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8075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t>35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49213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t>36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50642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t>37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25933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43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/>
          <p:cNvSpPr/>
          <p:nvPr userDrawn="1"/>
        </p:nvSpPr>
        <p:spPr>
          <a:xfrm>
            <a:off x="1199456" y="6093296"/>
            <a:ext cx="10992544" cy="764704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4" name="Grupo 3"/>
          <p:cNvGrpSpPr/>
          <p:nvPr userDrawn="1"/>
        </p:nvGrpSpPr>
        <p:grpSpPr>
          <a:xfrm>
            <a:off x="8276701" y="6184319"/>
            <a:ext cx="3651947" cy="557049"/>
            <a:chOff x="3647728" y="5733256"/>
            <a:chExt cx="5828282" cy="889016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93"/>
            <a:stretch/>
          </p:blipFill>
          <p:spPr>
            <a:xfrm>
              <a:off x="8002556" y="5987529"/>
              <a:ext cx="1473454" cy="634743"/>
            </a:xfrm>
            <a:prstGeom prst="rect">
              <a:avLst/>
            </a:prstGeom>
          </p:spPr>
        </p:pic>
        <p:pic>
          <p:nvPicPr>
            <p:cNvPr id="6" name="Imagen 5" descr="--Logo IDEAM-01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7728" y="5733256"/>
              <a:ext cx="1766227" cy="889016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11" t="27791" r="55305" b="15339"/>
            <a:stretch/>
          </p:blipFill>
          <p:spPr>
            <a:xfrm>
              <a:off x="5621083" y="6016426"/>
              <a:ext cx="2114404" cy="6058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8031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20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464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59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918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690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75" r:id="rId3"/>
    <p:sldLayoutId id="2147483668" r:id="rId4"/>
    <p:sldLayoutId id="2147483673" r:id="rId5"/>
    <p:sldLayoutId id="214748367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33.gif"/><Relationship Id="rId3" Type="http://schemas.openxmlformats.org/officeDocument/2006/relationships/image" Target="../media/image23.gif"/><Relationship Id="rId7" Type="http://schemas.openxmlformats.org/officeDocument/2006/relationships/image" Target="../media/image27.gif"/><Relationship Id="rId12" Type="http://schemas.openxmlformats.org/officeDocument/2006/relationships/image" Target="../media/image32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11" Type="http://schemas.openxmlformats.org/officeDocument/2006/relationships/image" Target="../media/image31.gif"/><Relationship Id="rId5" Type="http://schemas.openxmlformats.org/officeDocument/2006/relationships/image" Target="../media/image25.gif"/><Relationship Id="rId10" Type="http://schemas.openxmlformats.org/officeDocument/2006/relationships/image" Target="../media/image30.gif"/><Relationship Id="rId4" Type="http://schemas.openxmlformats.org/officeDocument/2006/relationships/image" Target="../media/image24.gif"/><Relationship Id="rId9" Type="http://schemas.openxmlformats.org/officeDocument/2006/relationships/image" Target="../media/image2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57.jpeg"/><Relationship Id="rId7" Type="http://schemas.openxmlformats.org/officeDocument/2006/relationships/image" Target="../media/image5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62.png"/><Relationship Id="rId5" Type="http://schemas.openxmlformats.org/officeDocument/2006/relationships/image" Target="../media/image58.jpeg"/><Relationship Id="rId10" Type="http://schemas.openxmlformats.org/officeDocument/2006/relationships/image" Target="../media/image61.jpeg"/><Relationship Id="rId4" Type="http://schemas.openxmlformats.org/officeDocument/2006/relationships/image" Target="../media/image47.jpeg"/><Relationship Id="rId9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11" Type="http://schemas.openxmlformats.org/officeDocument/2006/relationships/image" Target="../media/image91.png"/><Relationship Id="rId5" Type="http://schemas.openxmlformats.org/officeDocument/2006/relationships/image" Target="../media/image85.jpe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92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8.jpeg"/><Relationship Id="rId5" Type="http://schemas.openxmlformats.org/officeDocument/2006/relationships/image" Target="../media/image94.jpeg"/><Relationship Id="rId10" Type="http://schemas.openxmlformats.org/officeDocument/2006/relationships/image" Target="../media/image97.jpeg"/><Relationship Id="rId4" Type="http://schemas.openxmlformats.org/officeDocument/2006/relationships/image" Target="../media/image93.jpeg"/><Relationship Id="rId9" Type="http://schemas.openxmlformats.org/officeDocument/2006/relationships/image" Target="../media/image96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9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91.png"/><Relationship Id="rId5" Type="http://schemas.openxmlformats.org/officeDocument/2006/relationships/image" Target="../media/image101.png"/><Relationship Id="rId10" Type="http://schemas.openxmlformats.org/officeDocument/2006/relationships/image" Target="../media/image105.png"/><Relationship Id="rId4" Type="http://schemas.openxmlformats.org/officeDocument/2006/relationships/image" Target="../media/image100.jpeg"/><Relationship Id="rId9" Type="http://schemas.openxmlformats.org/officeDocument/2006/relationships/image" Target="../media/image10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199456" y="5626107"/>
            <a:ext cx="10992544" cy="1231893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93"/>
          <a:stretch/>
        </p:blipFill>
        <p:spPr>
          <a:xfrm>
            <a:off x="8002556" y="5987529"/>
            <a:ext cx="1473454" cy="634743"/>
          </a:xfrm>
          <a:prstGeom prst="rect">
            <a:avLst/>
          </a:prstGeom>
        </p:spPr>
      </p:pic>
      <p:pic>
        <p:nvPicPr>
          <p:cNvPr id="17" name="Imagen 16" descr="--Logo IDEAM-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5733256"/>
            <a:ext cx="1766227" cy="88901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1" t="27791" r="55305" b="15339"/>
          <a:stretch/>
        </p:blipFill>
        <p:spPr>
          <a:xfrm>
            <a:off x="5621083" y="6016426"/>
            <a:ext cx="2114404" cy="605846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2351584" y="2829418"/>
            <a:ext cx="8352928" cy="1474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CO" sz="2280" dirty="0">
                <a:solidFill>
                  <a:srgbClr val="375160"/>
                </a:solidFill>
                <a:latin typeface="Impact" panose="020B0806030902050204" pitchFamily="34" charset="0"/>
              </a:rPr>
              <a:t>CONDICIONES HIDROCLIMÁTICAS ACTUALES</a:t>
            </a:r>
          </a:p>
          <a:p>
            <a:pPr algn="ctr">
              <a:lnSpc>
                <a:spcPct val="90000"/>
              </a:lnSpc>
            </a:pPr>
            <a:r>
              <a:rPr lang="es-CO" sz="3200" dirty="0">
                <a:solidFill>
                  <a:srgbClr val="375160"/>
                </a:solidFill>
                <a:latin typeface="Impact" panose="020B0806030902050204" pitchFamily="34" charset="0"/>
              </a:rPr>
              <a:t>Y PREDICCIÓN CLIMÁTICA PARA</a:t>
            </a:r>
          </a:p>
          <a:p>
            <a:pPr algn="ctr">
              <a:lnSpc>
                <a:spcPct val="90000"/>
              </a:lnSpc>
            </a:pPr>
            <a:r>
              <a:rPr lang="es-CO" sz="4500" dirty="0">
                <a:solidFill>
                  <a:srgbClr val="375160"/>
                </a:solidFill>
                <a:latin typeface="Impact" panose="020B0806030902050204" pitchFamily="34" charset="0"/>
              </a:rPr>
              <a:t>LOS PRÓXIMOS MESES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3321294" y="4299393"/>
            <a:ext cx="67140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400" dirty="0">
                <a:solidFill>
                  <a:srgbClr val="375160"/>
                </a:solidFill>
                <a:latin typeface="Myriad Pro" panose="020B0503030403020204" pitchFamily="34" charset="0"/>
              </a:rPr>
              <a:t>Consejo Nacional de Operaciones </a:t>
            </a:r>
          </a:p>
          <a:p>
            <a:pPr algn="ctr"/>
            <a:r>
              <a:rPr lang="es-CO" sz="2400" dirty="0">
                <a:solidFill>
                  <a:srgbClr val="375160"/>
                </a:solidFill>
                <a:latin typeface="Myriad Pro" panose="020B0503030403020204" pitchFamily="34" charset="0"/>
              </a:rPr>
              <a:t>Predicción Climática FEBRERO / FMA - 2017 </a:t>
            </a:r>
          </a:p>
        </p:txBody>
      </p:sp>
      <p:cxnSp>
        <p:nvCxnSpPr>
          <p:cNvPr id="12" name="Conector recto 11"/>
          <p:cNvCxnSpPr/>
          <p:nvPr/>
        </p:nvCxnSpPr>
        <p:spPr>
          <a:xfrm>
            <a:off x="1199456" y="4283744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8279696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1524003" y="1458605"/>
            <a:ext cx="10332637" cy="420264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ángulo redondeado 5"/>
          <p:cNvSpPr/>
          <p:nvPr/>
        </p:nvSpPr>
        <p:spPr>
          <a:xfrm>
            <a:off x="1529649" y="1458151"/>
            <a:ext cx="10332638" cy="639026"/>
          </a:xfrm>
          <a:custGeom>
            <a:avLst/>
            <a:gdLst>
              <a:gd name="connsiteX0" fmla="*/ 0 w 10299068"/>
              <a:gd name="connsiteY0" fmla="*/ 520339 h 2234462"/>
              <a:gd name="connsiteX1" fmla="*/ 520339 w 10299068"/>
              <a:gd name="connsiteY1" fmla="*/ 0 h 2234462"/>
              <a:gd name="connsiteX2" fmla="*/ 9778729 w 10299068"/>
              <a:gd name="connsiteY2" fmla="*/ 0 h 2234462"/>
              <a:gd name="connsiteX3" fmla="*/ 10299068 w 10299068"/>
              <a:gd name="connsiteY3" fmla="*/ 520339 h 2234462"/>
              <a:gd name="connsiteX4" fmla="*/ 10299068 w 10299068"/>
              <a:gd name="connsiteY4" fmla="*/ 1714123 h 2234462"/>
              <a:gd name="connsiteX5" fmla="*/ 9778729 w 10299068"/>
              <a:gd name="connsiteY5" fmla="*/ 2234462 h 2234462"/>
              <a:gd name="connsiteX6" fmla="*/ 520339 w 10299068"/>
              <a:gd name="connsiteY6" fmla="*/ 2234462 h 2234462"/>
              <a:gd name="connsiteX7" fmla="*/ 0 w 10299068"/>
              <a:gd name="connsiteY7" fmla="*/ 1714123 h 2234462"/>
              <a:gd name="connsiteX8" fmla="*/ 0 w 10299068"/>
              <a:gd name="connsiteY8" fmla="*/ 520339 h 2234462"/>
              <a:gd name="connsiteX0" fmla="*/ 0 w 10299068"/>
              <a:gd name="connsiteY0" fmla="*/ 520339 h 2234462"/>
              <a:gd name="connsiteX1" fmla="*/ 520339 w 10299068"/>
              <a:gd name="connsiteY1" fmla="*/ 0 h 2234462"/>
              <a:gd name="connsiteX2" fmla="*/ 9778729 w 10299068"/>
              <a:gd name="connsiteY2" fmla="*/ 0 h 2234462"/>
              <a:gd name="connsiteX3" fmla="*/ 10299068 w 10299068"/>
              <a:gd name="connsiteY3" fmla="*/ 520339 h 2234462"/>
              <a:gd name="connsiteX4" fmla="*/ 10299068 w 10299068"/>
              <a:gd name="connsiteY4" fmla="*/ 1714123 h 2234462"/>
              <a:gd name="connsiteX5" fmla="*/ 9778729 w 10299068"/>
              <a:gd name="connsiteY5" fmla="*/ 2234462 h 2234462"/>
              <a:gd name="connsiteX6" fmla="*/ 520339 w 10299068"/>
              <a:gd name="connsiteY6" fmla="*/ 2234462 h 2234462"/>
              <a:gd name="connsiteX7" fmla="*/ 0 w 10299068"/>
              <a:gd name="connsiteY7" fmla="*/ 1068664 h 2234462"/>
              <a:gd name="connsiteX8" fmla="*/ 0 w 10299068"/>
              <a:gd name="connsiteY8" fmla="*/ 520339 h 2234462"/>
              <a:gd name="connsiteX0" fmla="*/ 0 w 10325962"/>
              <a:gd name="connsiteY0" fmla="*/ 520339 h 2234462"/>
              <a:gd name="connsiteX1" fmla="*/ 520339 w 10325962"/>
              <a:gd name="connsiteY1" fmla="*/ 0 h 2234462"/>
              <a:gd name="connsiteX2" fmla="*/ 9778729 w 10325962"/>
              <a:gd name="connsiteY2" fmla="*/ 0 h 2234462"/>
              <a:gd name="connsiteX3" fmla="*/ 10299068 w 10325962"/>
              <a:gd name="connsiteY3" fmla="*/ 520339 h 2234462"/>
              <a:gd name="connsiteX4" fmla="*/ 10325962 w 10325962"/>
              <a:gd name="connsiteY4" fmla="*/ 893853 h 2234462"/>
              <a:gd name="connsiteX5" fmla="*/ 9778729 w 10325962"/>
              <a:gd name="connsiteY5" fmla="*/ 2234462 h 2234462"/>
              <a:gd name="connsiteX6" fmla="*/ 520339 w 10325962"/>
              <a:gd name="connsiteY6" fmla="*/ 2234462 h 2234462"/>
              <a:gd name="connsiteX7" fmla="*/ 0 w 10325962"/>
              <a:gd name="connsiteY7" fmla="*/ 1068664 h 2234462"/>
              <a:gd name="connsiteX8" fmla="*/ 0 w 10325962"/>
              <a:gd name="connsiteY8" fmla="*/ 520339 h 2234462"/>
              <a:gd name="connsiteX0" fmla="*/ 0 w 10325962"/>
              <a:gd name="connsiteY0" fmla="*/ 520339 h 2234462"/>
              <a:gd name="connsiteX1" fmla="*/ 520339 w 10325962"/>
              <a:gd name="connsiteY1" fmla="*/ 0 h 2234462"/>
              <a:gd name="connsiteX2" fmla="*/ 9778729 w 10325962"/>
              <a:gd name="connsiteY2" fmla="*/ 0 h 2234462"/>
              <a:gd name="connsiteX3" fmla="*/ 10299068 w 10325962"/>
              <a:gd name="connsiteY3" fmla="*/ 520339 h 2234462"/>
              <a:gd name="connsiteX4" fmla="*/ 10325962 w 10325962"/>
              <a:gd name="connsiteY4" fmla="*/ 893853 h 2234462"/>
              <a:gd name="connsiteX5" fmla="*/ 9778729 w 10325962"/>
              <a:gd name="connsiteY5" fmla="*/ 2234462 h 2234462"/>
              <a:gd name="connsiteX6" fmla="*/ 520339 w 10325962"/>
              <a:gd name="connsiteY6" fmla="*/ 2234462 h 2234462"/>
              <a:gd name="connsiteX7" fmla="*/ 0 w 10325962"/>
              <a:gd name="connsiteY7" fmla="*/ 1068664 h 2234462"/>
              <a:gd name="connsiteX8" fmla="*/ 0 w 10325962"/>
              <a:gd name="connsiteY8" fmla="*/ 520339 h 2234462"/>
              <a:gd name="connsiteX0" fmla="*/ 0 w 10330059"/>
              <a:gd name="connsiteY0" fmla="*/ 520339 h 2234462"/>
              <a:gd name="connsiteX1" fmla="*/ 520339 w 10330059"/>
              <a:gd name="connsiteY1" fmla="*/ 0 h 2234462"/>
              <a:gd name="connsiteX2" fmla="*/ 9778729 w 10330059"/>
              <a:gd name="connsiteY2" fmla="*/ 0 h 2234462"/>
              <a:gd name="connsiteX3" fmla="*/ 10299068 w 10330059"/>
              <a:gd name="connsiteY3" fmla="*/ 520339 h 2234462"/>
              <a:gd name="connsiteX4" fmla="*/ 10325962 w 10330059"/>
              <a:gd name="connsiteY4" fmla="*/ 893853 h 2234462"/>
              <a:gd name="connsiteX5" fmla="*/ 10330059 w 10330059"/>
              <a:gd name="connsiteY5" fmla="*/ 903204 h 2234462"/>
              <a:gd name="connsiteX6" fmla="*/ 520339 w 10330059"/>
              <a:gd name="connsiteY6" fmla="*/ 2234462 h 2234462"/>
              <a:gd name="connsiteX7" fmla="*/ 0 w 10330059"/>
              <a:gd name="connsiteY7" fmla="*/ 1068664 h 2234462"/>
              <a:gd name="connsiteX8" fmla="*/ 0 w 10330059"/>
              <a:gd name="connsiteY8" fmla="*/ 520339 h 2234462"/>
              <a:gd name="connsiteX0" fmla="*/ 0 w 10330059"/>
              <a:gd name="connsiteY0" fmla="*/ 520339 h 1333922"/>
              <a:gd name="connsiteX1" fmla="*/ 520339 w 10330059"/>
              <a:gd name="connsiteY1" fmla="*/ 0 h 1333922"/>
              <a:gd name="connsiteX2" fmla="*/ 9778729 w 10330059"/>
              <a:gd name="connsiteY2" fmla="*/ 0 h 1333922"/>
              <a:gd name="connsiteX3" fmla="*/ 10299068 w 10330059"/>
              <a:gd name="connsiteY3" fmla="*/ 520339 h 1333922"/>
              <a:gd name="connsiteX4" fmla="*/ 10325962 w 10330059"/>
              <a:gd name="connsiteY4" fmla="*/ 893853 h 1333922"/>
              <a:gd name="connsiteX5" fmla="*/ 10330059 w 10330059"/>
              <a:gd name="connsiteY5" fmla="*/ 903204 h 1333922"/>
              <a:gd name="connsiteX6" fmla="*/ 426210 w 10330059"/>
              <a:gd name="connsiteY6" fmla="*/ 1333509 h 1333922"/>
              <a:gd name="connsiteX7" fmla="*/ 0 w 10330059"/>
              <a:gd name="connsiteY7" fmla="*/ 1068664 h 1333922"/>
              <a:gd name="connsiteX8" fmla="*/ 0 w 10330059"/>
              <a:gd name="connsiteY8" fmla="*/ 520339 h 1333922"/>
              <a:gd name="connsiteX0" fmla="*/ 0 w 10330059"/>
              <a:gd name="connsiteY0" fmla="*/ 520339 h 1333509"/>
              <a:gd name="connsiteX1" fmla="*/ 520339 w 10330059"/>
              <a:gd name="connsiteY1" fmla="*/ 0 h 1333509"/>
              <a:gd name="connsiteX2" fmla="*/ 9778729 w 10330059"/>
              <a:gd name="connsiteY2" fmla="*/ 0 h 1333509"/>
              <a:gd name="connsiteX3" fmla="*/ 10299068 w 10330059"/>
              <a:gd name="connsiteY3" fmla="*/ 520339 h 1333509"/>
              <a:gd name="connsiteX4" fmla="*/ 10325962 w 10330059"/>
              <a:gd name="connsiteY4" fmla="*/ 893853 h 1333509"/>
              <a:gd name="connsiteX5" fmla="*/ 10330059 w 10330059"/>
              <a:gd name="connsiteY5" fmla="*/ 903204 h 1333509"/>
              <a:gd name="connsiteX6" fmla="*/ 426210 w 10330059"/>
              <a:gd name="connsiteY6" fmla="*/ 1333509 h 1333509"/>
              <a:gd name="connsiteX7" fmla="*/ 0 w 10330059"/>
              <a:gd name="connsiteY7" fmla="*/ 1068664 h 1333509"/>
              <a:gd name="connsiteX8" fmla="*/ 0 w 10330059"/>
              <a:gd name="connsiteY8" fmla="*/ 520339 h 1333509"/>
              <a:gd name="connsiteX0" fmla="*/ 104861 w 10434920"/>
              <a:gd name="connsiteY0" fmla="*/ 520339 h 1080251"/>
              <a:gd name="connsiteX1" fmla="*/ 625200 w 10434920"/>
              <a:gd name="connsiteY1" fmla="*/ 0 h 1080251"/>
              <a:gd name="connsiteX2" fmla="*/ 9883590 w 10434920"/>
              <a:gd name="connsiteY2" fmla="*/ 0 h 1080251"/>
              <a:gd name="connsiteX3" fmla="*/ 10403929 w 10434920"/>
              <a:gd name="connsiteY3" fmla="*/ 520339 h 1080251"/>
              <a:gd name="connsiteX4" fmla="*/ 10430823 w 10434920"/>
              <a:gd name="connsiteY4" fmla="*/ 893853 h 1080251"/>
              <a:gd name="connsiteX5" fmla="*/ 10434920 w 10434920"/>
              <a:gd name="connsiteY5" fmla="*/ 903204 h 1080251"/>
              <a:gd name="connsiteX6" fmla="*/ 127660 w 10434920"/>
              <a:gd name="connsiteY6" fmla="*/ 1078014 h 1080251"/>
              <a:gd name="connsiteX7" fmla="*/ 104861 w 10434920"/>
              <a:gd name="connsiteY7" fmla="*/ 1068664 h 1080251"/>
              <a:gd name="connsiteX8" fmla="*/ 104861 w 10434920"/>
              <a:gd name="connsiteY8" fmla="*/ 520339 h 1080251"/>
              <a:gd name="connsiteX0" fmla="*/ 0 w 10330059"/>
              <a:gd name="connsiteY0" fmla="*/ 520339 h 1080251"/>
              <a:gd name="connsiteX1" fmla="*/ 520339 w 10330059"/>
              <a:gd name="connsiteY1" fmla="*/ 0 h 1080251"/>
              <a:gd name="connsiteX2" fmla="*/ 9778729 w 10330059"/>
              <a:gd name="connsiteY2" fmla="*/ 0 h 1080251"/>
              <a:gd name="connsiteX3" fmla="*/ 10299068 w 10330059"/>
              <a:gd name="connsiteY3" fmla="*/ 520339 h 1080251"/>
              <a:gd name="connsiteX4" fmla="*/ 10325962 w 10330059"/>
              <a:gd name="connsiteY4" fmla="*/ 893853 h 1080251"/>
              <a:gd name="connsiteX5" fmla="*/ 10330059 w 10330059"/>
              <a:gd name="connsiteY5" fmla="*/ 903204 h 1080251"/>
              <a:gd name="connsiteX6" fmla="*/ 22799 w 10330059"/>
              <a:gd name="connsiteY6" fmla="*/ 1078014 h 1080251"/>
              <a:gd name="connsiteX7" fmla="*/ 0 w 10330059"/>
              <a:gd name="connsiteY7" fmla="*/ 1068664 h 1080251"/>
              <a:gd name="connsiteX8" fmla="*/ 0 w 10330059"/>
              <a:gd name="connsiteY8" fmla="*/ 520339 h 1080251"/>
              <a:gd name="connsiteX0" fmla="*/ 0 w 10356953"/>
              <a:gd name="connsiteY0" fmla="*/ 520339 h 1080251"/>
              <a:gd name="connsiteX1" fmla="*/ 520339 w 10356953"/>
              <a:gd name="connsiteY1" fmla="*/ 0 h 1080251"/>
              <a:gd name="connsiteX2" fmla="*/ 9778729 w 10356953"/>
              <a:gd name="connsiteY2" fmla="*/ 0 h 1080251"/>
              <a:gd name="connsiteX3" fmla="*/ 10299068 w 10356953"/>
              <a:gd name="connsiteY3" fmla="*/ 520339 h 1080251"/>
              <a:gd name="connsiteX4" fmla="*/ 10325962 w 10356953"/>
              <a:gd name="connsiteY4" fmla="*/ 893853 h 1080251"/>
              <a:gd name="connsiteX5" fmla="*/ 10356953 w 10356953"/>
              <a:gd name="connsiteY5" fmla="*/ 983886 h 1080251"/>
              <a:gd name="connsiteX6" fmla="*/ 22799 w 10356953"/>
              <a:gd name="connsiteY6" fmla="*/ 1078014 h 1080251"/>
              <a:gd name="connsiteX7" fmla="*/ 0 w 10356953"/>
              <a:gd name="connsiteY7" fmla="*/ 1068664 h 1080251"/>
              <a:gd name="connsiteX8" fmla="*/ 0 w 10356953"/>
              <a:gd name="connsiteY8" fmla="*/ 520339 h 1080251"/>
              <a:gd name="connsiteX0" fmla="*/ 0 w 10343506"/>
              <a:gd name="connsiteY0" fmla="*/ 520339 h 1225933"/>
              <a:gd name="connsiteX1" fmla="*/ 520339 w 10343506"/>
              <a:gd name="connsiteY1" fmla="*/ 0 h 1225933"/>
              <a:gd name="connsiteX2" fmla="*/ 9778729 w 10343506"/>
              <a:gd name="connsiteY2" fmla="*/ 0 h 1225933"/>
              <a:gd name="connsiteX3" fmla="*/ 10299068 w 10343506"/>
              <a:gd name="connsiteY3" fmla="*/ 520339 h 1225933"/>
              <a:gd name="connsiteX4" fmla="*/ 10325962 w 10343506"/>
              <a:gd name="connsiteY4" fmla="*/ 893853 h 1225933"/>
              <a:gd name="connsiteX5" fmla="*/ 10343506 w 10343506"/>
              <a:gd name="connsiteY5" fmla="*/ 1225933 h 1225933"/>
              <a:gd name="connsiteX6" fmla="*/ 22799 w 10343506"/>
              <a:gd name="connsiteY6" fmla="*/ 1078014 h 1225933"/>
              <a:gd name="connsiteX7" fmla="*/ 0 w 10343506"/>
              <a:gd name="connsiteY7" fmla="*/ 1068664 h 1225933"/>
              <a:gd name="connsiteX8" fmla="*/ 0 w 10343506"/>
              <a:gd name="connsiteY8" fmla="*/ 520339 h 1225933"/>
              <a:gd name="connsiteX0" fmla="*/ 0 w 10347723"/>
              <a:gd name="connsiteY0" fmla="*/ 520339 h 1225933"/>
              <a:gd name="connsiteX1" fmla="*/ 520339 w 10347723"/>
              <a:gd name="connsiteY1" fmla="*/ 0 h 1225933"/>
              <a:gd name="connsiteX2" fmla="*/ 9778729 w 10347723"/>
              <a:gd name="connsiteY2" fmla="*/ 0 h 1225933"/>
              <a:gd name="connsiteX3" fmla="*/ 10299068 w 10347723"/>
              <a:gd name="connsiteY3" fmla="*/ 520339 h 1225933"/>
              <a:gd name="connsiteX4" fmla="*/ 10325962 w 10347723"/>
              <a:gd name="connsiteY4" fmla="*/ 893853 h 1225933"/>
              <a:gd name="connsiteX5" fmla="*/ 10343506 w 10347723"/>
              <a:gd name="connsiteY5" fmla="*/ 1225933 h 1225933"/>
              <a:gd name="connsiteX6" fmla="*/ 22799 w 10347723"/>
              <a:gd name="connsiteY6" fmla="*/ 1078014 h 1225933"/>
              <a:gd name="connsiteX7" fmla="*/ 0 w 10347723"/>
              <a:gd name="connsiteY7" fmla="*/ 1068664 h 1225933"/>
              <a:gd name="connsiteX8" fmla="*/ 0 w 10347723"/>
              <a:gd name="connsiteY8" fmla="*/ 520339 h 1225933"/>
              <a:gd name="connsiteX0" fmla="*/ 0 w 10347723"/>
              <a:gd name="connsiteY0" fmla="*/ 520339 h 1225933"/>
              <a:gd name="connsiteX1" fmla="*/ 520339 w 10347723"/>
              <a:gd name="connsiteY1" fmla="*/ 0 h 1225933"/>
              <a:gd name="connsiteX2" fmla="*/ 9778729 w 10347723"/>
              <a:gd name="connsiteY2" fmla="*/ 0 h 1225933"/>
              <a:gd name="connsiteX3" fmla="*/ 10299068 w 10347723"/>
              <a:gd name="connsiteY3" fmla="*/ 520339 h 1225933"/>
              <a:gd name="connsiteX4" fmla="*/ 10325962 w 10347723"/>
              <a:gd name="connsiteY4" fmla="*/ 732489 h 1225933"/>
              <a:gd name="connsiteX5" fmla="*/ 10343506 w 10347723"/>
              <a:gd name="connsiteY5" fmla="*/ 1225933 h 1225933"/>
              <a:gd name="connsiteX6" fmla="*/ 22799 w 10347723"/>
              <a:gd name="connsiteY6" fmla="*/ 1078014 h 1225933"/>
              <a:gd name="connsiteX7" fmla="*/ 0 w 10347723"/>
              <a:gd name="connsiteY7" fmla="*/ 1068664 h 1225933"/>
              <a:gd name="connsiteX8" fmla="*/ 0 w 10347723"/>
              <a:gd name="connsiteY8" fmla="*/ 520339 h 1225933"/>
              <a:gd name="connsiteX0" fmla="*/ 0 w 10535691"/>
              <a:gd name="connsiteY0" fmla="*/ 520339 h 1225933"/>
              <a:gd name="connsiteX1" fmla="*/ 520339 w 10535691"/>
              <a:gd name="connsiteY1" fmla="*/ 0 h 1225933"/>
              <a:gd name="connsiteX2" fmla="*/ 9778729 w 10535691"/>
              <a:gd name="connsiteY2" fmla="*/ 0 h 1225933"/>
              <a:gd name="connsiteX3" fmla="*/ 10299068 w 10535691"/>
              <a:gd name="connsiteY3" fmla="*/ 520339 h 1225933"/>
              <a:gd name="connsiteX4" fmla="*/ 10527668 w 10535691"/>
              <a:gd name="connsiteY4" fmla="*/ 907301 h 1225933"/>
              <a:gd name="connsiteX5" fmla="*/ 10343506 w 10535691"/>
              <a:gd name="connsiteY5" fmla="*/ 1225933 h 1225933"/>
              <a:gd name="connsiteX6" fmla="*/ 22799 w 10535691"/>
              <a:gd name="connsiteY6" fmla="*/ 1078014 h 1225933"/>
              <a:gd name="connsiteX7" fmla="*/ 0 w 10535691"/>
              <a:gd name="connsiteY7" fmla="*/ 1068664 h 1225933"/>
              <a:gd name="connsiteX8" fmla="*/ 0 w 10535691"/>
              <a:gd name="connsiteY8" fmla="*/ 520339 h 1225933"/>
              <a:gd name="connsiteX0" fmla="*/ 0 w 10535691"/>
              <a:gd name="connsiteY0" fmla="*/ 520339 h 1225933"/>
              <a:gd name="connsiteX1" fmla="*/ 520339 w 10535691"/>
              <a:gd name="connsiteY1" fmla="*/ 0 h 1225933"/>
              <a:gd name="connsiteX2" fmla="*/ 9778729 w 10535691"/>
              <a:gd name="connsiteY2" fmla="*/ 0 h 1225933"/>
              <a:gd name="connsiteX3" fmla="*/ 10299068 w 10535691"/>
              <a:gd name="connsiteY3" fmla="*/ 520339 h 1225933"/>
              <a:gd name="connsiteX4" fmla="*/ 10527668 w 10535691"/>
              <a:gd name="connsiteY4" fmla="*/ 907301 h 1225933"/>
              <a:gd name="connsiteX5" fmla="*/ 10343506 w 10535691"/>
              <a:gd name="connsiteY5" fmla="*/ 1225933 h 1225933"/>
              <a:gd name="connsiteX6" fmla="*/ 22799 w 10535691"/>
              <a:gd name="connsiteY6" fmla="*/ 1078014 h 1225933"/>
              <a:gd name="connsiteX7" fmla="*/ 0 w 10535691"/>
              <a:gd name="connsiteY7" fmla="*/ 1068664 h 1225933"/>
              <a:gd name="connsiteX8" fmla="*/ 0 w 10535691"/>
              <a:gd name="connsiteY8" fmla="*/ 520339 h 1225933"/>
              <a:gd name="connsiteX0" fmla="*/ 0 w 10343506"/>
              <a:gd name="connsiteY0" fmla="*/ 520339 h 1225933"/>
              <a:gd name="connsiteX1" fmla="*/ 520339 w 10343506"/>
              <a:gd name="connsiteY1" fmla="*/ 0 h 1225933"/>
              <a:gd name="connsiteX2" fmla="*/ 9778729 w 10343506"/>
              <a:gd name="connsiteY2" fmla="*/ 0 h 1225933"/>
              <a:gd name="connsiteX3" fmla="*/ 10299068 w 10343506"/>
              <a:gd name="connsiteY3" fmla="*/ 520339 h 1225933"/>
              <a:gd name="connsiteX4" fmla="*/ 10299068 w 10343506"/>
              <a:gd name="connsiteY4" fmla="*/ 503889 h 1225933"/>
              <a:gd name="connsiteX5" fmla="*/ 10343506 w 10343506"/>
              <a:gd name="connsiteY5" fmla="*/ 1225933 h 1225933"/>
              <a:gd name="connsiteX6" fmla="*/ 22799 w 10343506"/>
              <a:gd name="connsiteY6" fmla="*/ 1078014 h 1225933"/>
              <a:gd name="connsiteX7" fmla="*/ 0 w 10343506"/>
              <a:gd name="connsiteY7" fmla="*/ 1068664 h 1225933"/>
              <a:gd name="connsiteX8" fmla="*/ 0 w 10343506"/>
              <a:gd name="connsiteY8" fmla="*/ 520339 h 1225933"/>
              <a:gd name="connsiteX0" fmla="*/ 0 w 10327075"/>
              <a:gd name="connsiteY0" fmla="*/ 520339 h 1080251"/>
              <a:gd name="connsiteX1" fmla="*/ 520339 w 10327075"/>
              <a:gd name="connsiteY1" fmla="*/ 0 h 1080251"/>
              <a:gd name="connsiteX2" fmla="*/ 9778729 w 10327075"/>
              <a:gd name="connsiteY2" fmla="*/ 0 h 1080251"/>
              <a:gd name="connsiteX3" fmla="*/ 10299068 w 10327075"/>
              <a:gd name="connsiteY3" fmla="*/ 520339 h 1080251"/>
              <a:gd name="connsiteX4" fmla="*/ 10299068 w 10327075"/>
              <a:gd name="connsiteY4" fmla="*/ 503889 h 1080251"/>
              <a:gd name="connsiteX5" fmla="*/ 10276271 w 10327075"/>
              <a:gd name="connsiteY5" fmla="*/ 1064568 h 1080251"/>
              <a:gd name="connsiteX6" fmla="*/ 22799 w 10327075"/>
              <a:gd name="connsiteY6" fmla="*/ 1078014 h 1080251"/>
              <a:gd name="connsiteX7" fmla="*/ 0 w 10327075"/>
              <a:gd name="connsiteY7" fmla="*/ 1068664 h 1080251"/>
              <a:gd name="connsiteX8" fmla="*/ 0 w 10327075"/>
              <a:gd name="connsiteY8" fmla="*/ 520339 h 1080251"/>
              <a:gd name="connsiteX0" fmla="*/ 0 w 10330059"/>
              <a:gd name="connsiteY0" fmla="*/ 520339 h 1080251"/>
              <a:gd name="connsiteX1" fmla="*/ 520339 w 10330059"/>
              <a:gd name="connsiteY1" fmla="*/ 0 h 1080251"/>
              <a:gd name="connsiteX2" fmla="*/ 9778729 w 10330059"/>
              <a:gd name="connsiteY2" fmla="*/ 0 h 1080251"/>
              <a:gd name="connsiteX3" fmla="*/ 10299068 w 10330059"/>
              <a:gd name="connsiteY3" fmla="*/ 520339 h 1080251"/>
              <a:gd name="connsiteX4" fmla="*/ 10299068 w 10330059"/>
              <a:gd name="connsiteY4" fmla="*/ 503889 h 1080251"/>
              <a:gd name="connsiteX5" fmla="*/ 10330059 w 10330059"/>
              <a:gd name="connsiteY5" fmla="*/ 1064568 h 1080251"/>
              <a:gd name="connsiteX6" fmla="*/ 22799 w 10330059"/>
              <a:gd name="connsiteY6" fmla="*/ 1078014 h 1080251"/>
              <a:gd name="connsiteX7" fmla="*/ 0 w 10330059"/>
              <a:gd name="connsiteY7" fmla="*/ 1068664 h 1080251"/>
              <a:gd name="connsiteX8" fmla="*/ 0 w 10330059"/>
              <a:gd name="connsiteY8" fmla="*/ 520339 h 1080251"/>
              <a:gd name="connsiteX0" fmla="*/ 0 w 10330059"/>
              <a:gd name="connsiteY0" fmla="*/ 520339 h 1080251"/>
              <a:gd name="connsiteX1" fmla="*/ 520339 w 10330059"/>
              <a:gd name="connsiteY1" fmla="*/ 0 h 1080251"/>
              <a:gd name="connsiteX2" fmla="*/ 9778729 w 10330059"/>
              <a:gd name="connsiteY2" fmla="*/ 0 h 1080251"/>
              <a:gd name="connsiteX3" fmla="*/ 10299068 w 10330059"/>
              <a:gd name="connsiteY3" fmla="*/ 520339 h 1080251"/>
              <a:gd name="connsiteX4" fmla="*/ 10030126 w 10330059"/>
              <a:gd name="connsiteY4" fmla="*/ 598018 h 1080251"/>
              <a:gd name="connsiteX5" fmla="*/ 10330059 w 10330059"/>
              <a:gd name="connsiteY5" fmla="*/ 1064568 h 1080251"/>
              <a:gd name="connsiteX6" fmla="*/ 22799 w 10330059"/>
              <a:gd name="connsiteY6" fmla="*/ 1078014 h 1080251"/>
              <a:gd name="connsiteX7" fmla="*/ 0 w 10330059"/>
              <a:gd name="connsiteY7" fmla="*/ 1068664 h 1080251"/>
              <a:gd name="connsiteX8" fmla="*/ 0 w 10330059"/>
              <a:gd name="connsiteY8" fmla="*/ 520339 h 1080251"/>
              <a:gd name="connsiteX0" fmla="*/ 0 w 10330059"/>
              <a:gd name="connsiteY0" fmla="*/ 520339 h 1080251"/>
              <a:gd name="connsiteX1" fmla="*/ 520339 w 10330059"/>
              <a:gd name="connsiteY1" fmla="*/ 0 h 1080251"/>
              <a:gd name="connsiteX2" fmla="*/ 9778729 w 10330059"/>
              <a:gd name="connsiteY2" fmla="*/ 0 h 1080251"/>
              <a:gd name="connsiteX3" fmla="*/ 10299068 w 10330059"/>
              <a:gd name="connsiteY3" fmla="*/ 520339 h 1080251"/>
              <a:gd name="connsiteX4" fmla="*/ 10030126 w 10330059"/>
              <a:gd name="connsiteY4" fmla="*/ 598018 h 1080251"/>
              <a:gd name="connsiteX5" fmla="*/ 10330059 w 10330059"/>
              <a:gd name="connsiteY5" fmla="*/ 1064568 h 1080251"/>
              <a:gd name="connsiteX6" fmla="*/ 22799 w 10330059"/>
              <a:gd name="connsiteY6" fmla="*/ 1078014 h 1080251"/>
              <a:gd name="connsiteX7" fmla="*/ 0 w 10330059"/>
              <a:gd name="connsiteY7" fmla="*/ 1068664 h 1080251"/>
              <a:gd name="connsiteX8" fmla="*/ 0 w 10330059"/>
              <a:gd name="connsiteY8" fmla="*/ 520339 h 1080251"/>
              <a:gd name="connsiteX0" fmla="*/ 0 w 10330059"/>
              <a:gd name="connsiteY0" fmla="*/ 520339 h 1080251"/>
              <a:gd name="connsiteX1" fmla="*/ 520339 w 10330059"/>
              <a:gd name="connsiteY1" fmla="*/ 0 h 1080251"/>
              <a:gd name="connsiteX2" fmla="*/ 9778729 w 10330059"/>
              <a:gd name="connsiteY2" fmla="*/ 0 h 1080251"/>
              <a:gd name="connsiteX3" fmla="*/ 10272174 w 10330059"/>
              <a:gd name="connsiteY3" fmla="*/ 560680 h 1080251"/>
              <a:gd name="connsiteX4" fmla="*/ 10030126 w 10330059"/>
              <a:gd name="connsiteY4" fmla="*/ 598018 h 1080251"/>
              <a:gd name="connsiteX5" fmla="*/ 10330059 w 10330059"/>
              <a:gd name="connsiteY5" fmla="*/ 1064568 h 1080251"/>
              <a:gd name="connsiteX6" fmla="*/ 22799 w 10330059"/>
              <a:gd name="connsiteY6" fmla="*/ 1078014 h 1080251"/>
              <a:gd name="connsiteX7" fmla="*/ 0 w 10330059"/>
              <a:gd name="connsiteY7" fmla="*/ 1068664 h 1080251"/>
              <a:gd name="connsiteX8" fmla="*/ 0 w 10330059"/>
              <a:gd name="connsiteY8" fmla="*/ 520339 h 1080251"/>
              <a:gd name="connsiteX0" fmla="*/ 0 w 10330059"/>
              <a:gd name="connsiteY0" fmla="*/ 520339 h 1080251"/>
              <a:gd name="connsiteX1" fmla="*/ 520339 w 10330059"/>
              <a:gd name="connsiteY1" fmla="*/ 0 h 1080251"/>
              <a:gd name="connsiteX2" fmla="*/ 9778729 w 10330059"/>
              <a:gd name="connsiteY2" fmla="*/ 0 h 1080251"/>
              <a:gd name="connsiteX3" fmla="*/ 10272174 w 10330059"/>
              <a:gd name="connsiteY3" fmla="*/ 560680 h 1080251"/>
              <a:gd name="connsiteX4" fmla="*/ 10030126 w 10330059"/>
              <a:gd name="connsiteY4" fmla="*/ 598018 h 1080251"/>
              <a:gd name="connsiteX5" fmla="*/ 10330059 w 10330059"/>
              <a:gd name="connsiteY5" fmla="*/ 1064568 h 1080251"/>
              <a:gd name="connsiteX6" fmla="*/ 22799 w 10330059"/>
              <a:gd name="connsiteY6" fmla="*/ 1078014 h 1080251"/>
              <a:gd name="connsiteX7" fmla="*/ 0 w 10330059"/>
              <a:gd name="connsiteY7" fmla="*/ 1068664 h 1080251"/>
              <a:gd name="connsiteX8" fmla="*/ 0 w 10330059"/>
              <a:gd name="connsiteY8" fmla="*/ 520339 h 1080251"/>
              <a:gd name="connsiteX0" fmla="*/ 0 w 10330059"/>
              <a:gd name="connsiteY0" fmla="*/ 520339 h 1080251"/>
              <a:gd name="connsiteX1" fmla="*/ 520339 w 10330059"/>
              <a:gd name="connsiteY1" fmla="*/ 0 h 1080251"/>
              <a:gd name="connsiteX2" fmla="*/ 9778729 w 10330059"/>
              <a:gd name="connsiteY2" fmla="*/ 0 h 1080251"/>
              <a:gd name="connsiteX3" fmla="*/ 10272174 w 10330059"/>
              <a:gd name="connsiteY3" fmla="*/ 560680 h 1080251"/>
              <a:gd name="connsiteX4" fmla="*/ 10245279 w 10330059"/>
              <a:gd name="connsiteY4" fmla="*/ 530783 h 1080251"/>
              <a:gd name="connsiteX5" fmla="*/ 10330059 w 10330059"/>
              <a:gd name="connsiteY5" fmla="*/ 1064568 h 1080251"/>
              <a:gd name="connsiteX6" fmla="*/ 22799 w 10330059"/>
              <a:gd name="connsiteY6" fmla="*/ 1078014 h 1080251"/>
              <a:gd name="connsiteX7" fmla="*/ 0 w 10330059"/>
              <a:gd name="connsiteY7" fmla="*/ 1068664 h 1080251"/>
              <a:gd name="connsiteX8" fmla="*/ 0 w 10330059"/>
              <a:gd name="connsiteY8" fmla="*/ 520339 h 1080251"/>
              <a:gd name="connsiteX0" fmla="*/ 0 w 10330059"/>
              <a:gd name="connsiteY0" fmla="*/ 520339 h 1080251"/>
              <a:gd name="connsiteX1" fmla="*/ 520339 w 10330059"/>
              <a:gd name="connsiteY1" fmla="*/ 0 h 1080251"/>
              <a:gd name="connsiteX2" fmla="*/ 9778729 w 10330059"/>
              <a:gd name="connsiteY2" fmla="*/ 0 h 1080251"/>
              <a:gd name="connsiteX3" fmla="*/ 10272174 w 10330059"/>
              <a:gd name="connsiteY3" fmla="*/ 560680 h 1080251"/>
              <a:gd name="connsiteX4" fmla="*/ 10245279 w 10330059"/>
              <a:gd name="connsiteY4" fmla="*/ 530783 h 1080251"/>
              <a:gd name="connsiteX5" fmla="*/ 10330059 w 10330059"/>
              <a:gd name="connsiteY5" fmla="*/ 1064568 h 1080251"/>
              <a:gd name="connsiteX6" fmla="*/ 22799 w 10330059"/>
              <a:gd name="connsiteY6" fmla="*/ 1078014 h 1080251"/>
              <a:gd name="connsiteX7" fmla="*/ 0 w 10330059"/>
              <a:gd name="connsiteY7" fmla="*/ 1068664 h 1080251"/>
              <a:gd name="connsiteX8" fmla="*/ 0 w 10330059"/>
              <a:gd name="connsiteY8" fmla="*/ 520339 h 1080251"/>
              <a:gd name="connsiteX0" fmla="*/ 0 w 10289718"/>
              <a:gd name="connsiteY0" fmla="*/ 520339 h 1080251"/>
              <a:gd name="connsiteX1" fmla="*/ 520339 w 10289718"/>
              <a:gd name="connsiteY1" fmla="*/ 0 h 1080251"/>
              <a:gd name="connsiteX2" fmla="*/ 9778729 w 10289718"/>
              <a:gd name="connsiteY2" fmla="*/ 0 h 1080251"/>
              <a:gd name="connsiteX3" fmla="*/ 10272174 w 10289718"/>
              <a:gd name="connsiteY3" fmla="*/ 560680 h 1080251"/>
              <a:gd name="connsiteX4" fmla="*/ 10245279 w 10289718"/>
              <a:gd name="connsiteY4" fmla="*/ 530783 h 1080251"/>
              <a:gd name="connsiteX5" fmla="*/ 10289718 w 10289718"/>
              <a:gd name="connsiteY5" fmla="*/ 1064568 h 1080251"/>
              <a:gd name="connsiteX6" fmla="*/ 22799 w 10289718"/>
              <a:gd name="connsiteY6" fmla="*/ 1078014 h 1080251"/>
              <a:gd name="connsiteX7" fmla="*/ 0 w 10289718"/>
              <a:gd name="connsiteY7" fmla="*/ 1068664 h 1080251"/>
              <a:gd name="connsiteX8" fmla="*/ 0 w 10289718"/>
              <a:gd name="connsiteY8" fmla="*/ 520339 h 1080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89718" h="1080251">
                <a:moveTo>
                  <a:pt x="0" y="520339"/>
                </a:moveTo>
                <a:cubicBezTo>
                  <a:pt x="0" y="232964"/>
                  <a:pt x="232964" y="0"/>
                  <a:pt x="520339" y="0"/>
                </a:cubicBezTo>
                <a:lnTo>
                  <a:pt x="9778729" y="0"/>
                </a:lnTo>
                <a:cubicBezTo>
                  <a:pt x="10066104" y="0"/>
                  <a:pt x="10272174" y="273305"/>
                  <a:pt x="10272174" y="560680"/>
                </a:cubicBezTo>
                <a:cubicBezTo>
                  <a:pt x="10294586" y="537267"/>
                  <a:pt x="10303549" y="527302"/>
                  <a:pt x="10245279" y="530783"/>
                </a:cubicBezTo>
                <a:cubicBezTo>
                  <a:pt x="10272173" y="535769"/>
                  <a:pt x="10254363" y="1037674"/>
                  <a:pt x="10289718" y="1064568"/>
                </a:cubicBezTo>
                <a:lnTo>
                  <a:pt x="22799" y="1078014"/>
                </a:lnTo>
                <a:cubicBezTo>
                  <a:pt x="58153" y="1078014"/>
                  <a:pt x="26894" y="1087097"/>
                  <a:pt x="0" y="1068664"/>
                </a:cubicBezTo>
                <a:lnTo>
                  <a:pt x="0" y="520339"/>
                </a:lnTo>
                <a:close/>
              </a:path>
            </a:pathLst>
          </a:custGeom>
          <a:solidFill>
            <a:srgbClr val="85B9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/>
          <p:cNvSpPr/>
          <p:nvPr/>
        </p:nvSpPr>
        <p:spPr>
          <a:xfrm>
            <a:off x="3522970" y="1466551"/>
            <a:ext cx="148657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dirty="0">
                <a:ln w="0"/>
                <a:solidFill>
                  <a:schemeClr val="bg1"/>
                </a:solidFill>
                <a:latin typeface="Impact" panose="020B0806030902050204" pitchFamily="34" charset="0"/>
              </a:rPr>
              <a:t>TSM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8118034" y="1458150"/>
            <a:ext cx="177180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dirty="0">
                <a:ln w="0"/>
                <a:solidFill>
                  <a:schemeClr val="bg1"/>
                </a:solidFill>
                <a:latin typeface="Impact" panose="020B0806030902050204" pitchFamily="34" charset="0"/>
              </a:rPr>
              <a:t>ATSM</a:t>
            </a:r>
          </a:p>
        </p:txBody>
      </p:sp>
      <p:sp>
        <p:nvSpPr>
          <p:cNvPr id="3" name="AutoShape 2" descr="Tropical Pacific Sea Surface Temperature Animatio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1" name="Rectángulo 10"/>
          <p:cNvSpPr/>
          <p:nvPr/>
        </p:nvSpPr>
        <p:spPr>
          <a:xfrm>
            <a:off x="2083406" y="715611"/>
            <a:ext cx="9036681" cy="4370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32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SEGUIMIENTO - OCÉANO PACÍFICO TROPICAL</a:t>
            </a:r>
          </a:p>
        </p:txBody>
      </p:sp>
      <p:pic>
        <p:nvPicPr>
          <p:cNvPr id="6146" name="Picture 2" descr="Tropical Pacific Sea Surface Temperature Animati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634" y="2396759"/>
            <a:ext cx="4762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ropical Pacific Sea Surface Temperature Anomalies 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995" y="2373776"/>
            <a:ext cx="4762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917543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5369323" y="670889"/>
            <a:ext cx="1982081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dirty="0" err="1">
                <a:ln w="0"/>
                <a:latin typeface="Impact" panose="020B0806030902050204" pitchFamily="34" charset="0"/>
              </a:rPr>
              <a:t>ATSM</a:t>
            </a:r>
            <a:r>
              <a:rPr lang="es-ES" sz="2200" dirty="0">
                <a:ln w="0"/>
                <a:latin typeface="Impact" panose="020B0806030902050204" pitchFamily="34" charset="0"/>
              </a:rPr>
              <a:t> - SEMANAL</a:t>
            </a:r>
          </a:p>
        </p:txBody>
      </p:sp>
      <p:sp>
        <p:nvSpPr>
          <p:cNvPr id="34" name="Rectángulo 33"/>
          <p:cNvSpPr/>
          <p:nvPr/>
        </p:nvSpPr>
        <p:spPr>
          <a:xfrm>
            <a:off x="1127448" y="376513"/>
            <a:ext cx="10513168" cy="4370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32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SEGUIMIENTO - OCÉANO PACÍFICO TROPICAL</a:t>
            </a:r>
          </a:p>
        </p:txBody>
      </p:sp>
      <p:sp>
        <p:nvSpPr>
          <p:cNvPr id="29" name="Rectángulo 28"/>
          <p:cNvSpPr/>
          <p:nvPr/>
        </p:nvSpPr>
        <p:spPr>
          <a:xfrm>
            <a:off x="1250296" y="1872288"/>
            <a:ext cx="292067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cap="none" spc="0" dirty="0">
                <a:ln w="0"/>
                <a:gradFill>
                  <a:gsLst>
                    <a:gs pos="0">
                      <a:schemeClr val="tx1"/>
                    </a:gs>
                    <a:gs pos="86000">
                      <a:srgbClr val="00B0F0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35" name="Rectángulo 34"/>
          <p:cNvSpPr/>
          <p:nvPr/>
        </p:nvSpPr>
        <p:spPr>
          <a:xfrm>
            <a:off x="1245710" y="3430630"/>
            <a:ext cx="325730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cap="none" spc="0" dirty="0">
                <a:ln w="0"/>
                <a:gradFill>
                  <a:gsLst>
                    <a:gs pos="0">
                      <a:schemeClr val="tx1"/>
                    </a:gs>
                    <a:gs pos="86000">
                      <a:srgbClr val="00B0F0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36" name="Rectángulo 35"/>
          <p:cNvSpPr/>
          <p:nvPr/>
        </p:nvSpPr>
        <p:spPr>
          <a:xfrm>
            <a:off x="1230387" y="4809252"/>
            <a:ext cx="333746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cap="none" spc="0" dirty="0">
                <a:ln w="0"/>
                <a:gradFill>
                  <a:gsLst>
                    <a:gs pos="0">
                      <a:schemeClr val="tx1"/>
                    </a:gs>
                    <a:gs pos="86000">
                      <a:srgbClr val="00B0F0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3848863" y="1889342"/>
            <a:ext cx="325730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cap="none" spc="0" dirty="0">
                <a:ln w="0"/>
                <a:gradFill>
                  <a:gsLst>
                    <a:gs pos="0">
                      <a:schemeClr val="tx1"/>
                    </a:gs>
                    <a:gs pos="86000">
                      <a:srgbClr val="00B0F0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38" name="Rectángulo 37"/>
          <p:cNvSpPr/>
          <p:nvPr/>
        </p:nvSpPr>
        <p:spPr>
          <a:xfrm>
            <a:off x="3862812" y="3395799"/>
            <a:ext cx="335348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cap="none" spc="0" dirty="0">
                <a:ln w="0"/>
                <a:gradFill>
                  <a:gsLst>
                    <a:gs pos="0">
                      <a:schemeClr val="tx1"/>
                    </a:gs>
                    <a:gs pos="86000">
                      <a:srgbClr val="00B0F0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39" name="Rectángulo 38"/>
          <p:cNvSpPr/>
          <p:nvPr/>
        </p:nvSpPr>
        <p:spPr>
          <a:xfrm>
            <a:off x="3844855" y="4879183"/>
            <a:ext cx="333746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cap="none" spc="0" dirty="0">
                <a:ln w="0"/>
                <a:gradFill>
                  <a:gsLst>
                    <a:gs pos="0">
                      <a:schemeClr val="tx1"/>
                    </a:gs>
                    <a:gs pos="86000">
                      <a:srgbClr val="00B0F0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40" name="Rectángulo 39"/>
          <p:cNvSpPr/>
          <p:nvPr/>
        </p:nvSpPr>
        <p:spPr>
          <a:xfrm>
            <a:off x="6493016" y="1865705"/>
            <a:ext cx="335348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dirty="0">
                <a:ln w="0"/>
                <a:gradFill>
                  <a:gsLst>
                    <a:gs pos="0">
                      <a:schemeClr val="tx1"/>
                    </a:gs>
                    <a:gs pos="86000">
                      <a:srgbClr val="00B0F0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8</a:t>
            </a:r>
            <a:endParaRPr lang="es-ES" sz="2200" cap="none" spc="0" dirty="0">
              <a:ln w="0"/>
              <a:gradFill>
                <a:gsLst>
                  <a:gs pos="0">
                    <a:schemeClr val="tx1"/>
                  </a:gs>
                  <a:gs pos="86000">
                    <a:srgbClr val="00B0F0"/>
                  </a:gs>
                  <a:gs pos="100000">
                    <a:schemeClr val="bg1"/>
                  </a:gs>
                </a:gsLst>
                <a:lin ang="5400000" scaled="0"/>
              </a:gradFill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41" name="Rectángulo 40"/>
          <p:cNvSpPr/>
          <p:nvPr/>
        </p:nvSpPr>
        <p:spPr>
          <a:xfrm>
            <a:off x="6493016" y="3379174"/>
            <a:ext cx="335348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dirty="0">
                <a:ln w="0"/>
                <a:gradFill>
                  <a:gsLst>
                    <a:gs pos="0">
                      <a:schemeClr val="tx1"/>
                    </a:gs>
                    <a:gs pos="86000">
                      <a:srgbClr val="00B0F0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9</a:t>
            </a:r>
            <a:endParaRPr lang="es-ES" sz="2200" cap="none" spc="0" dirty="0">
              <a:ln w="0"/>
              <a:gradFill>
                <a:gsLst>
                  <a:gs pos="0">
                    <a:schemeClr val="tx1"/>
                  </a:gs>
                  <a:gs pos="86000">
                    <a:srgbClr val="00B0F0"/>
                  </a:gs>
                  <a:gs pos="100000">
                    <a:schemeClr val="bg1"/>
                  </a:gs>
                </a:gsLst>
                <a:lin ang="5400000" scaled="0"/>
              </a:gradFill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pic>
        <p:nvPicPr>
          <p:cNvPr id="42" name="Imagen 4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9"/>
          <a:stretch/>
        </p:blipFill>
        <p:spPr>
          <a:xfrm>
            <a:off x="1496379" y="1396152"/>
            <a:ext cx="2329888" cy="1591580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6"/>
          <a:stretch/>
        </p:blipFill>
        <p:spPr>
          <a:xfrm>
            <a:off x="1496378" y="2874243"/>
            <a:ext cx="2329888" cy="1656410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2"/>
          <a:stretch/>
        </p:blipFill>
        <p:spPr>
          <a:xfrm>
            <a:off x="1496379" y="4387005"/>
            <a:ext cx="2329887" cy="1580728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9"/>
          <a:stretch/>
        </p:blipFill>
        <p:spPr>
          <a:xfrm>
            <a:off x="4173364" y="1412776"/>
            <a:ext cx="2329888" cy="1591580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3"/>
          <a:stretch/>
        </p:blipFill>
        <p:spPr>
          <a:xfrm>
            <a:off x="4173364" y="2882086"/>
            <a:ext cx="2329887" cy="1620096"/>
          </a:xfrm>
          <a:prstGeom prst="rect">
            <a:avLst/>
          </a:prstGeom>
        </p:spPr>
      </p:pic>
      <p:pic>
        <p:nvPicPr>
          <p:cNvPr id="47" name="Imagen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2"/>
          <a:stretch/>
        </p:blipFill>
        <p:spPr>
          <a:xfrm>
            <a:off x="4173364" y="4412179"/>
            <a:ext cx="2329888" cy="1580728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9"/>
          <a:stretch/>
        </p:blipFill>
        <p:spPr>
          <a:xfrm>
            <a:off x="6828364" y="1396152"/>
            <a:ext cx="2329887" cy="1591580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3"/>
          <a:stretch/>
        </p:blipFill>
        <p:spPr>
          <a:xfrm>
            <a:off x="6828363" y="2896431"/>
            <a:ext cx="2329887" cy="1481865"/>
          </a:xfrm>
          <a:prstGeom prst="rect">
            <a:avLst/>
          </a:prstGeom>
        </p:spPr>
      </p:pic>
      <p:sp>
        <p:nvSpPr>
          <p:cNvPr id="50" name="Rectángulo 49"/>
          <p:cNvSpPr/>
          <p:nvPr/>
        </p:nvSpPr>
        <p:spPr>
          <a:xfrm>
            <a:off x="6456040" y="4883838"/>
            <a:ext cx="442750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dirty="0">
                <a:ln w="0"/>
                <a:gradFill>
                  <a:gsLst>
                    <a:gs pos="0">
                      <a:schemeClr val="tx1"/>
                    </a:gs>
                    <a:gs pos="86000">
                      <a:srgbClr val="00B0F0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10</a:t>
            </a:r>
            <a:endParaRPr lang="es-ES" sz="2200" cap="none" spc="0" dirty="0">
              <a:ln w="0"/>
              <a:gradFill>
                <a:gsLst>
                  <a:gs pos="0">
                    <a:schemeClr val="tx1"/>
                  </a:gs>
                  <a:gs pos="86000">
                    <a:srgbClr val="00B0F0"/>
                  </a:gs>
                  <a:gs pos="100000">
                    <a:schemeClr val="bg1"/>
                  </a:gs>
                </a:gsLst>
                <a:lin ang="5400000" scaled="0"/>
              </a:gradFill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pic>
        <p:nvPicPr>
          <p:cNvPr id="51" name="Picture 2" descr="Temperatura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3"/>
          <a:stretch/>
        </p:blipFill>
        <p:spPr bwMode="auto">
          <a:xfrm>
            <a:off x="6828364" y="4292804"/>
            <a:ext cx="2329886" cy="170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ectángulo 51"/>
          <p:cNvSpPr/>
          <p:nvPr/>
        </p:nvSpPr>
        <p:spPr>
          <a:xfrm>
            <a:off x="9139170" y="1865705"/>
            <a:ext cx="399469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dirty="0">
                <a:ln w="0"/>
                <a:gradFill>
                  <a:gsLst>
                    <a:gs pos="0">
                      <a:schemeClr val="tx1"/>
                    </a:gs>
                    <a:gs pos="86000">
                      <a:srgbClr val="00B0F0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11</a:t>
            </a:r>
            <a:endParaRPr lang="es-ES" sz="2200" cap="none" spc="0" dirty="0">
              <a:ln w="0"/>
              <a:gradFill>
                <a:gsLst>
                  <a:gs pos="0">
                    <a:schemeClr val="tx1"/>
                  </a:gs>
                  <a:gs pos="86000">
                    <a:srgbClr val="00B0F0"/>
                  </a:gs>
                  <a:gs pos="100000">
                    <a:schemeClr val="bg1"/>
                  </a:gs>
                </a:gsLst>
                <a:lin ang="5400000" scaled="0"/>
              </a:gradFill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53" name="Rectángulo 52"/>
          <p:cNvSpPr/>
          <p:nvPr/>
        </p:nvSpPr>
        <p:spPr>
          <a:xfrm>
            <a:off x="9122338" y="3379174"/>
            <a:ext cx="433132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dirty="0">
                <a:ln w="0"/>
                <a:gradFill>
                  <a:gsLst>
                    <a:gs pos="0">
                      <a:schemeClr val="tx1"/>
                    </a:gs>
                    <a:gs pos="86000">
                      <a:srgbClr val="00B0F0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12</a:t>
            </a:r>
            <a:endParaRPr lang="es-ES" sz="2200" cap="none" spc="0" dirty="0">
              <a:ln w="0"/>
              <a:gradFill>
                <a:gsLst>
                  <a:gs pos="0">
                    <a:schemeClr val="tx1"/>
                  </a:gs>
                  <a:gs pos="86000">
                    <a:srgbClr val="00B0F0"/>
                  </a:gs>
                  <a:gs pos="100000">
                    <a:schemeClr val="bg1"/>
                  </a:gs>
                </a:gsLst>
                <a:lin ang="5400000" scaled="0"/>
              </a:gradFill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pic>
        <p:nvPicPr>
          <p:cNvPr id="54" name="Imagen 5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6"/>
          <a:stretch/>
        </p:blipFill>
        <p:spPr>
          <a:xfrm>
            <a:off x="9501194" y="1396153"/>
            <a:ext cx="2318546" cy="1576406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8"/>
          <a:stretch/>
        </p:blipFill>
        <p:spPr>
          <a:xfrm>
            <a:off x="9505051" y="2872776"/>
            <a:ext cx="2314689" cy="1539403"/>
          </a:xfrm>
          <a:prstGeom prst="rect">
            <a:avLst/>
          </a:prstGeom>
        </p:spPr>
      </p:pic>
      <p:sp>
        <p:nvSpPr>
          <p:cNvPr id="56" name="Rectángulo 55"/>
          <p:cNvSpPr/>
          <p:nvPr/>
        </p:nvSpPr>
        <p:spPr>
          <a:xfrm>
            <a:off x="9135056" y="4883838"/>
            <a:ext cx="441146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dirty="0">
                <a:ln w="0"/>
                <a:gradFill>
                  <a:gsLst>
                    <a:gs pos="0">
                      <a:schemeClr val="tx1"/>
                    </a:gs>
                    <a:gs pos="86000">
                      <a:srgbClr val="00B0F0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13</a:t>
            </a:r>
            <a:endParaRPr lang="es-ES" sz="2200" cap="none" spc="0" dirty="0">
              <a:ln w="0"/>
              <a:gradFill>
                <a:gsLst>
                  <a:gs pos="0">
                    <a:schemeClr val="tx1"/>
                  </a:gs>
                  <a:gs pos="86000">
                    <a:srgbClr val="00B0F0"/>
                  </a:gs>
                  <a:gs pos="100000">
                    <a:schemeClr val="bg1"/>
                  </a:gs>
                </a:gsLst>
                <a:lin ang="5400000" scaled="0"/>
              </a:gradFill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pic>
        <p:nvPicPr>
          <p:cNvPr id="57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0"/>
          <a:stretch/>
        </p:blipFill>
        <p:spPr bwMode="auto">
          <a:xfrm>
            <a:off x="9501193" y="4316459"/>
            <a:ext cx="2318547" cy="167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ángulo 57"/>
          <p:cNvSpPr/>
          <p:nvPr/>
        </p:nvSpPr>
        <p:spPr>
          <a:xfrm flipH="1">
            <a:off x="1679390" y="5831324"/>
            <a:ext cx="1963864" cy="3231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500" b="1" dirty="0">
                <a:ln w="0"/>
                <a:latin typeface="Myriad Pro"/>
              </a:rPr>
              <a:t>Octubre - 2016</a:t>
            </a:r>
          </a:p>
        </p:txBody>
      </p:sp>
      <p:sp>
        <p:nvSpPr>
          <p:cNvPr id="59" name="Rectángulo 58"/>
          <p:cNvSpPr/>
          <p:nvPr/>
        </p:nvSpPr>
        <p:spPr>
          <a:xfrm flipH="1">
            <a:off x="4387391" y="5842394"/>
            <a:ext cx="1963864" cy="3231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500" b="1" dirty="0">
                <a:ln w="0"/>
                <a:latin typeface="Myriad Pro"/>
              </a:rPr>
              <a:t>Noviembre - 2016</a:t>
            </a:r>
          </a:p>
        </p:txBody>
      </p:sp>
      <p:sp>
        <p:nvSpPr>
          <p:cNvPr id="60" name="Rectángulo 59"/>
          <p:cNvSpPr/>
          <p:nvPr/>
        </p:nvSpPr>
        <p:spPr>
          <a:xfrm flipH="1">
            <a:off x="7033362" y="5838975"/>
            <a:ext cx="1963864" cy="3231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500" b="1" dirty="0">
                <a:ln w="0"/>
                <a:latin typeface="Myriad Pro"/>
              </a:rPr>
              <a:t>Diciembre - 2016</a:t>
            </a:r>
          </a:p>
        </p:txBody>
      </p:sp>
      <p:sp>
        <p:nvSpPr>
          <p:cNvPr id="61" name="Rectángulo 60"/>
          <p:cNvSpPr/>
          <p:nvPr/>
        </p:nvSpPr>
        <p:spPr>
          <a:xfrm flipH="1">
            <a:off x="9823633" y="5838974"/>
            <a:ext cx="1963864" cy="3231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500" b="1" dirty="0">
                <a:ln w="0"/>
                <a:latin typeface="Myriad Pro"/>
              </a:rPr>
              <a:t>Enero - 2017</a:t>
            </a:r>
          </a:p>
        </p:txBody>
      </p:sp>
    </p:spTree>
    <p:extLst>
      <p:ext uri="{BB962C8B-B14F-4D97-AF65-F5344CB8AC3E}">
        <p14:creationId xmlns:p14="http://schemas.microsoft.com/office/powerpoint/2010/main" val="295229790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2" t="5000" r="8630" b="10834"/>
          <a:stretch>
            <a:fillRect/>
          </a:stretch>
        </p:blipFill>
        <p:spPr bwMode="auto">
          <a:xfrm>
            <a:off x="1709716" y="835937"/>
            <a:ext cx="4193289" cy="5672414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8398876" y="2936749"/>
            <a:ext cx="2124270" cy="116724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3000">
                <a:srgbClr val="21D6E0"/>
              </a:gs>
              <a:gs pos="100000">
                <a:schemeClr val="bg1"/>
              </a:gs>
              <a:gs pos="100000">
                <a:srgbClr val="005CBF"/>
              </a:gs>
            </a:gsLst>
            <a:lin ang="540000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wrap="square">
            <a:spAutoFit/>
          </a:bodyPr>
          <a:lstStyle/>
          <a:p>
            <a:pPr algn="ctr" defTabSz="829452">
              <a:spcBef>
                <a:spcPct val="50000"/>
              </a:spcBef>
            </a:pPr>
            <a:r>
              <a:rPr lang="es-CO" altLang="es-CO" sz="1270" b="1" dirty="0">
                <a:solidFill>
                  <a:srgbClr val="000000"/>
                </a:solidFill>
                <a:latin typeface="Times" panose="02020603060405020304" pitchFamily="18" charset="0"/>
                <a:cs typeface="Times New Roman" pitchFamily="18" charset="0"/>
              </a:rPr>
              <a:t>Niño 4	</a:t>
            </a:r>
            <a:r>
              <a:rPr lang="es-CO" altLang="es-CO" sz="1270" b="1" dirty="0">
                <a:solidFill>
                  <a:srgbClr val="0070C0"/>
                </a:solidFill>
                <a:latin typeface="Times" panose="02020603060405020304" pitchFamily="18" charset="0"/>
                <a:cs typeface="Times New Roman" pitchFamily="18" charset="0"/>
              </a:rPr>
              <a:t>-0.1-°C </a:t>
            </a:r>
            <a:r>
              <a:rPr lang="es-CO" altLang="es-CO" sz="1270" dirty="0">
                <a:latin typeface="Times" panose="02020603060405020304" pitchFamily="18" charset="0"/>
                <a:cs typeface="Times New Roman" pitchFamily="18" charset="0"/>
              </a:rPr>
              <a:t>-</a:t>
            </a:r>
            <a:r>
              <a:rPr lang="es-CO" altLang="es-CO" sz="1270" b="1" dirty="0">
                <a:solidFill>
                  <a:srgbClr val="FF0000"/>
                </a:solidFill>
                <a:latin typeface="Times" panose="02020603060405020304" pitchFamily="18" charset="0"/>
                <a:cs typeface="Times New Roman" pitchFamily="18" charset="0"/>
              </a:rPr>
              <a:t> </a:t>
            </a:r>
            <a:r>
              <a:rPr lang="es-CO" altLang="es-CO" sz="1270" b="1" dirty="0">
                <a:solidFill>
                  <a:srgbClr val="0070C0"/>
                </a:solidFill>
                <a:latin typeface="Times" panose="02020603060405020304" pitchFamily="18" charset="0"/>
                <a:cs typeface="Times New Roman" pitchFamily="18" charset="0"/>
              </a:rPr>
              <a:t>-0.1°C</a:t>
            </a:r>
          </a:p>
          <a:p>
            <a:pPr algn="ctr" defTabSz="829452">
              <a:spcBef>
                <a:spcPct val="50000"/>
              </a:spcBef>
            </a:pPr>
            <a:r>
              <a:rPr lang="es-CO" altLang="es-CO" sz="1270" b="1" dirty="0">
                <a:solidFill>
                  <a:prstClr val="black"/>
                </a:solidFill>
                <a:latin typeface="Times" panose="02020603060405020304" pitchFamily="18" charset="0"/>
                <a:cs typeface="Times New Roman" pitchFamily="18" charset="0"/>
              </a:rPr>
              <a:t>Niño 3.4	</a:t>
            </a:r>
            <a:r>
              <a:rPr lang="es-CO" altLang="es-CO" sz="1270" b="1" dirty="0">
                <a:solidFill>
                  <a:srgbClr val="0070C0"/>
                </a:solidFill>
                <a:latin typeface="Times" panose="02020603060405020304" pitchFamily="18" charset="0"/>
                <a:cs typeface="Times New Roman" pitchFamily="18" charset="0"/>
              </a:rPr>
              <a:t>-0.2°C </a:t>
            </a:r>
            <a:r>
              <a:rPr lang="es-CO" altLang="es-CO" sz="1270" dirty="0">
                <a:latin typeface="Times" panose="02020603060405020304" pitchFamily="18" charset="0"/>
                <a:cs typeface="Times New Roman" pitchFamily="18" charset="0"/>
              </a:rPr>
              <a:t>-</a:t>
            </a:r>
            <a:r>
              <a:rPr lang="es-CO" altLang="es-CO" sz="1270" b="1" dirty="0">
                <a:solidFill>
                  <a:srgbClr val="0070C0"/>
                </a:solidFill>
                <a:latin typeface="Times" panose="02020603060405020304" pitchFamily="18" charset="0"/>
                <a:cs typeface="Times New Roman" pitchFamily="18" charset="0"/>
              </a:rPr>
              <a:t> -0.4°C</a:t>
            </a:r>
          </a:p>
          <a:p>
            <a:pPr algn="ctr" defTabSz="829452">
              <a:spcBef>
                <a:spcPct val="50000"/>
              </a:spcBef>
            </a:pPr>
            <a:r>
              <a:rPr lang="es-CO" altLang="es-CO" sz="1270" b="1" dirty="0">
                <a:solidFill>
                  <a:prstClr val="black"/>
                </a:solidFill>
                <a:latin typeface="Times" panose="02020603060405020304" pitchFamily="18" charset="0"/>
                <a:cs typeface="Times New Roman" pitchFamily="18" charset="0"/>
              </a:rPr>
              <a:t>Niño 3	</a:t>
            </a:r>
            <a:r>
              <a:rPr lang="es-CO" altLang="es-CO" sz="1270" b="1" dirty="0">
                <a:solidFill>
                  <a:schemeClr val="accent1"/>
                </a:solidFill>
                <a:latin typeface="Times" panose="02020603060405020304" pitchFamily="18" charset="0"/>
                <a:cs typeface="Times New Roman" pitchFamily="18" charset="0"/>
              </a:rPr>
              <a:t>+</a:t>
            </a:r>
            <a:r>
              <a:rPr lang="es-CO" altLang="es-CO" sz="1270" b="1" dirty="0">
                <a:solidFill>
                  <a:srgbClr val="0070C0"/>
                </a:solidFill>
                <a:latin typeface="Times" panose="02020603060405020304" pitchFamily="18" charset="0"/>
                <a:cs typeface="Times New Roman" pitchFamily="18" charset="0"/>
              </a:rPr>
              <a:t>0.1°C </a:t>
            </a:r>
            <a:r>
              <a:rPr lang="es-CO" altLang="es-CO" sz="1270" dirty="0">
                <a:latin typeface="Times" panose="02020603060405020304" pitchFamily="18" charset="0"/>
                <a:cs typeface="Times New Roman" pitchFamily="18" charset="0"/>
              </a:rPr>
              <a:t>-</a:t>
            </a:r>
            <a:r>
              <a:rPr lang="es-CO" altLang="es-CO" sz="1270" b="1" dirty="0">
                <a:solidFill>
                  <a:srgbClr val="0066FF"/>
                </a:solidFill>
                <a:latin typeface="Times" panose="02020603060405020304" pitchFamily="18" charset="0"/>
                <a:cs typeface="Times New Roman" pitchFamily="18" charset="0"/>
              </a:rPr>
              <a:t> </a:t>
            </a:r>
            <a:r>
              <a:rPr lang="es-CO" altLang="es-CO" sz="1270" b="1" dirty="0">
                <a:latin typeface="Times" panose="02020603060405020304" pitchFamily="18" charset="0"/>
                <a:cs typeface="Times New Roman" pitchFamily="18" charset="0"/>
              </a:rPr>
              <a:t>0.0°C </a:t>
            </a:r>
          </a:p>
          <a:p>
            <a:pPr algn="ctr" defTabSz="829452">
              <a:spcBef>
                <a:spcPct val="50000"/>
              </a:spcBef>
            </a:pPr>
            <a:r>
              <a:rPr lang="es-CO" altLang="es-CO" sz="1270" b="1" dirty="0">
                <a:solidFill>
                  <a:prstClr val="black"/>
                </a:solidFill>
                <a:latin typeface="Times" panose="02020603060405020304" pitchFamily="18" charset="0"/>
                <a:cs typeface="Times New Roman" pitchFamily="18" charset="0"/>
              </a:rPr>
              <a:t>Niño 1+2	</a:t>
            </a:r>
            <a:r>
              <a:rPr lang="es-CO" altLang="es-CO" sz="1270" b="1" dirty="0">
                <a:solidFill>
                  <a:srgbClr val="FF0000"/>
                </a:solidFill>
                <a:latin typeface="Times" panose="02020603060405020304" pitchFamily="18" charset="0"/>
                <a:cs typeface="Times New Roman" pitchFamily="18" charset="0"/>
              </a:rPr>
              <a:t>1,6°C</a:t>
            </a:r>
            <a:r>
              <a:rPr lang="es-CO" altLang="es-CO" sz="1270" b="1" dirty="0">
                <a:latin typeface="Times" panose="02020603060405020304" pitchFamily="18" charset="0"/>
                <a:cs typeface="Times New Roman" pitchFamily="18" charset="0"/>
              </a:rPr>
              <a:t> </a:t>
            </a:r>
            <a:r>
              <a:rPr lang="es-CO" altLang="es-CO" sz="1270" dirty="0">
                <a:latin typeface="Times" panose="02020603060405020304" pitchFamily="18" charset="0"/>
                <a:cs typeface="Times New Roman" pitchFamily="18" charset="0"/>
              </a:rPr>
              <a:t>–</a:t>
            </a:r>
            <a:r>
              <a:rPr lang="es-CO" altLang="es-CO" sz="1270" b="1" dirty="0">
                <a:latin typeface="Times" panose="02020603060405020304" pitchFamily="18" charset="0"/>
                <a:cs typeface="Times New Roman" pitchFamily="18" charset="0"/>
              </a:rPr>
              <a:t> </a:t>
            </a:r>
            <a:r>
              <a:rPr lang="es-CO" altLang="es-CO" sz="1270" b="1" dirty="0">
                <a:solidFill>
                  <a:srgbClr val="FF0000"/>
                </a:solidFill>
                <a:latin typeface="Times" panose="02020603060405020304" pitchFamily="18" charset="0"/>
                <a:cs typeface="Times New Roman" pitchFamily="18" charset="0"/>
              </a:rPr>
              <a:t>2,0°C</a:t>
            </a:r>
          </a:p>
        </p:txBody>
      </p:sp>
      <p:sp>
        <p:nvSpPr>
          <p:cNvPr id="3" name="2 Rectángulo"/>
          <p:cNvSpPr/>
          <p:nvPr/>
        </p:nvSpPr>
        <p:spPr bwMode="auto">
          <a:xfrm>
            <a:off x="6498127" y="1158413"/>
            <a:ext cx="3434400" cy="139514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endParaRPr lang="es-ES">
              <a:solidFill>
                <a:prstClr val="white"/>
              </a:solidFill>
              <a:latin typeface="Arial" charset="0"/>
            </a:endParaRPr>
          </a:p>
        </p:txBody>
      </p:sp>
      <p:cxnSp>
        <p:nvCxnSpPr>
          <p:cNvPr id="5" name="4 Conector recto"/>
          <p:cNvCxnSpPr/>
          <p:nvPr/>
        </p:nvCxnSpPr>
        <p:spPr bwMode="auto">
          <a:xfrm>
            <a:off x="6960096" y="1171553"/>
            <a:ext cx="0" cy="4688370"/>
          </a:xfrm>
          <a:prstGeom prst="line">
            <a:avLst/>
          </a:prstGeom>
          <a:ln w="28575">
            <a:solidFill>
              <a:srgbClr val="375160"/>
            </a:solidFill>
            <a:headEnd type="oval" w="med" len="med"/>
            <a:tailEnd type="oval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Rectángulo redondeado 10"/>
          <p:cNvSpPr/>
          <p:nvPr/>
        </p:nvSpPr>
        <p:spPr>
          <a:xfrm>
            <a:off x="5561250" y="835938"/>
            <a:ext cx="510976" cy="5672414"/>
          </a:xfrm>
          <a:prstGeom prst="roundRect">
            <a:avLst/>
          </a:prstGeom>
          <a:solidFill>
            <a:schemeClr val="bg1">
              <a:lumMod val="75000"/>
              <a:alpha val="40000"/>
            </a:schemeClr>
          </a:solidFill>
          <a:ln w="31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9124" y="919554"/>
            <a:ext cx="2953883" cy="175373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2815" y="4169225"/>
            <a:ext cx="2991934" cy="1816000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1923488" y="3122588"/>
            <a:ext cx="3812472" cy="221584"/>
          </a:xfrm>
          <a:prstGeom prst="roundRect">
            <a:avLst/>
          </a:prstGeom>
          <a:solidFill>
            <a:srgbClr val="20EC81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9 CuadroTexto"/>
          <p:cNvSpPr txBox="1"/>
          <p:nvPr/>
        </p:nvSpPr>
        <p:spPr>
          <a:xfrm>
            <a:off x="1709716" y="3117964"/>
            <a:ext cx="172112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29452">
              <a:defRPr/>
            </a:pPr>
            <a:r>
              <a:rPr lang="es-E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</a:rPr>
              <a:t>Umbral de neutralidad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8221855" y="2673284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>
                <a:latin typeface="Impact" panose="020B0806030902050204" pitchFamily="34" charset="0"/>
              </a:rPr>
              <a:t>Anomalía TSM – Última Semana</a:t>
            </a:r>
          </a:p>
        </p:txBody>
      </p:sp>
      <p:sp>
        <p:nvSpPr>
          <p:cNvPr id="21" name="Rectángulo redondeado 20"/>
          <p:cNvSpPr/>
          <p:nvPr/>
        </p:nvSpPr>
        <p:spPr>
          <a:xfrm>
            <a:off x="7929980" y="5158072"/>
            <a:ext cx="2892170" cy="216023"/>
          </a:xfrm>
          <a:prstGeom prst="roundRect">
            <a:avLst/>
          </a:prstGeom>
          <a:solidFill>
            <a:srgbClr val="92D05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 redondeado 13"/>
          <p:cNvSpPr/>
          <p:nvPr/>
        </p:nvSpPr>
        <p:spPr>
          <a:xfrm>
            <a:off x="8062726" y="3192274"/>
            <a:ext cx="2785802" cy="312813"/>
          </a:xfrm>
          <a:prstGeom prst="roundRect">
            <a:avLst/>
          </a:prstGeom>
          <a:solidFill>
            <a:schemeClr val="bg1">
              <a:lumMod val="75000"/>
              <a:alpha val="40000"/>
            </a:schemeClr>
          </a:solidFill>
          <a:ln w="31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Rectángulo redondeado 15"/>
          <p:cNvSpPr/>
          <p:nvPr/>
        </p:nvSpPr>
        <p:spPr>
          <a:xfrm>
            <a:off x="8062726" y="3503991"/>
            <a:ext cx="2785802" cy="312813"/>
          </a:xfrm>
          <a:prstGeom prst="roundRect">
            <a:avLst/>
          </a:prstGeom>
          <a:solidFill>
            <a:schemeClr val="bg1">
              <a:lumMod val="75000"/>
              <a:alpha val="40000"/>
            </a:schemeClr>
          </a:solidFill>
          <a:ln w="31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Rectángulo 18"/>
          <p:cNvSpPr/>
          <p:nvPr/>
        </p:nvSpPr>
        <p:spPr>
          <a:xfrm>
            <a:off x="1901274" y="415993"/>
            <a:ext cx="9036681" cy="4452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32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SEGUIMIENTO - OCÉANO PACÍFICO TROPICAL</a:t>
            </a:r>
          </a:p>
        </p:txBody>
      </p:sp>
    </p:spTree>
    <p:extLst>
      <p:ext uri="{BB962C8B-B14F-4D97-AF65-F5344CB8AC3E}">
        <p14:creationId xmlns:p14="http://schemas.microsoft.com/office/powerpoint/2010/main" val="1788727151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299598" y="1620089"/>
            <a:ext cx="37444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829452"/>
            <a:r>
              <a:rPr lang="es-ES" altLang="es-CO" sz="2400" dirty="0">
                <a:ln w="0"/>
                <a:latin typeface="Impact" panose="020B0806030902050204" pitchFamily="34" charset="0"/>
              </a:rPr>
              <a:t>ANOMALÍA TsSM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2083406" y="461384"/>
            <a:ext cx="9036681" cy="4370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32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SEGUIMIENTO - OCÉANO PACÍFICO TROPICAL</a:t>
            </a:r>
          </a:p>
        </p:txBody>
      </p:sp>
      <p:pic>
        <p:nvPicPr>
          <p:cNvPr id="2050" name="Picture 2" descr="Equatorial Pacific Temperature Depth Anomaly Animati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2093967"/>
            <a:ext cx="4181284" cy="313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redondeado 2"/>
          <p:cNvSpPr/>
          <p:nvPr/>
        </p:nvSpPr>
        <p:spPr>
          <a:xfrm>
            <a:off x="1415480" y="980728"/>
            <a:ext cx="4752528" cy="5616624"/>
          </a:xfrm>
          <a:prstGeom prst="roundRect">
            <a:avLst/>
          </a:prstGeom>
          <a:solidFill>
            <a:srgbClr val="85B98B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Picture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" t="1666" r="2158" b="10001"/>
          <a:stretch>
            <a:fillRect/>
          </a:stretch>
        </p:blipFill>
        <p:spPr bwMode="auto">
          <a:xfrm>
            <a:off x="1703512" y="1124744"/>
            <a:ext cx="4104456" cy="5256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9232237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redondeado 13"/>
          <p:cNvSpPr/>
          <p:nvPr/>
        </p:nvSpPr>
        <p:spPr>
          <a:xfrm>
            <a:off x="1631504" y="1052736"/>
            <a:ext cx="4752528" cy="5397646"/>
          </a:xfrm>
          <a:prstGeom prst="roundRect">
            <a:avLst/>
          </a:prstGeom>
          <a:solidFill>
            <a:srgbClr val="85B98B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7476207" y="2132856"/>
            <a:ext cx="32238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</a:pPr>
            <a:r>
              <a:rPr lang="es-ES" altLang="es-CO" sz="2000" b="1" dirty="0">
                <a:ln w="0"/>
                <a:solidFill>
                  <a:srgbClr val="85B98B"/>
                </a:solidFill>
                <a:latin typeface="Myriad Pro" panose="020B0503030403020204" pitchFamily="34" charset="0"/>
                <a:ea typeface="+mn-ea"/>
                <a:cs typeface="+mn-cs"/>
              </a:rPr>
              <a:t>Anomalía del Viento Zonal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1981792" y="470761"/>
            <a:ext cx="9036681" cy="4370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32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SEGUIMIENTO - OCÉANO PACÍFICO TROPICAL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7751883" y="2594475"/>
            <a:ext cx="26725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rgbClr val="375160"/>
                </a:solidFill>
                <a:latin typeface="Myriad Pro" panose="020B0503030403020204" pitchFamily="34" charset="0"/>
              </a:rPr>
              <a:t>No se evidencia acople atmosférico – Fenómeno La Niña.</a:t>
            </a:r>
          </a:p>
          <a:p>
            <a:pPr algn="ctr"/>
            <a:endParaRPr lang="es-CO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 algn="ctr"/>
            <a:r>
              <a:rPr lang="es-CO" dirty="0">
                <a:solidFill>
                  <a:srgbClr val="375160"/>
                </a:solidFill>
                <a:latin typeface="Myriad Pro" panose="020B0503030403020204" pitchFamily="34" charset="0"/>
              </a:rPr>
              <a:t>Se presenta una alternancia entre las orientaciones este y oeste, con </a:t>
            </a:r>
            <a:r>
              <a:rPr lang="es-CO" b="1" dirty="0">
                <a:solidFill>
                  <a:srgbClr val="375160"/>
                </a:solidFill>
                <a:latin typeface="Myriad Pro" panose="020B0503030403020204" pitchFamily="34" charset="0"/>
              </a:rPr>
              <a:t>predominio del flujo del oeste.</a:t>
            </a:r>
          </a:p>
          <a:p>
            <a:pPr algn="ctr"/>
            <a:r>
              <a:rPr lang="es-CO" dirty="0">
                <a:solidFill>
                  <a:srgbClr val="375160"/>
                </a:solidFill>
                <a:latin typeface="Myriad Pro" panose="020B0503030403020204" pitchFamily="34" charset="0"/>
              </a:rPr>
              <a:t> (80W – 160W).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317" y="1519302"/>
            <a:ext cx="4538707" cy="4501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4599285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2990639"/>
            <a:ext cx="5105400" cy="12573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212" y="2990639"/>
            <a:ext cx="5114925" cy="125730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055440" y="2172606"/>
            <a:ext cx="10208936" cy="5844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4400" dirty="0">
                <a:ln w="0"/>
                <a:solidFill>
                  <a:srgbClr val="375160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VERSIONES </a:t>
            </a:r>
            <a:r>
              <a:rPr lang="es-ES" sz="4400" dirty="0" err="1">
                <a:ln w="0"/>
                <a:solidFill>
                  <a:srgbClr val="375160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ONI</a:t>
            </a:r>
            <a:endParaRPr lang="es-ES" sz="4400" dirty="0">
              <a:ln w="0"/>
              <a:solidFill>
                <a:srgbClr val="375160"/>
              </a:solidFill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cxnSp>
        <p:nvCxnSpPr>
          <p:cNvPr id="9" name="4 Conector recto"/>
          <p:cNvCxnSpPr/>
          <p:nvPr/>
        </p:nvCxnSpPr>
        <p:spPr bwMode="auto">
          <a:xfrm flipH="1">
            <a:off x="1559496" y="4653136"/>
            <a:ext cx="10208936" cy="0"/>
          </a:xfrm>
          <a:prstGeom prst="line">
            <a:avLst/>
          </a:prstGeom>
          <a:ln>
            <a:headEnd type="oval" w="med" len="med"/>
            <a:tailEnd type="oval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4 Conector recto"/>
          <p:cNvCxnSpPr/>
          <p:nvPr/>
        </p:nvCxnSpPr>
        <p:spPr bwMode="auto">
          <a:xfrm flipH="1">
            <a:off x="1559496" y="2765895"/>
            <a:ext cx="10208936" cy="0"/>
          </a:xfrm>
          <a:prstGeom prst="line">
            <a:avLst/>
          </a:prstGeom>
          <a:ln>
            <a:headEnd type="oval" w="med" len="med"/>
            <a:tailEnd type="oval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3084896" y="4755647"/>
            <a:ext cx="2084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rgbClr val="375160"/>
                </a:solidFill>
                <a:latin typeface="Myriad Pro" panose="020B0503030403020204" pitchFamily="34" charset="0"/>
              </a:rPr>
              <a:t>ERSST.V3B </a:t>
            </a:r>
            <a:r>
              <a:rPr lang="es-CO" b="1" dirty="0" err="1">
                <a:solidFill>
                  <a:srgbClr val="375160"/>
                </a:solidFill>
                <a:latin typeface="Myriad Pro" panose="020B0503030403020204" pitchFamily="34" charset="0"/>
              </a:rPr>
              <a:t>SST</a:t>
            </a:r>
            <a:r>
              <a:rPr lang="es-CO" b="1" dirty="0">
                <a:solidFill>
                  <a:srgbClr val="375160"/>
                </a:solidFill>
                <a:latin typeface="Myriad Pro" panose="020B0503030403020204" pitchFamily="34" charset="0"/>
              </a:rPr>
              <a:t> 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8259237" y="4787860"/>
            <a:ext cx="2084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rgbClr val="375160"/>
                </a:solidFill>
                <a:latin typeface="Myriad Pro" panose="020B0503030403020204" pitchFamily="34" charset="0"/>
              </a:rPr>
              <a:t>ERSST.V4 </a:t>
            </a:r>
            <a:r>
              <a:rPr lang="es-CO" b="1" dirty="0" err="1">
                <a:solidFill>
                  <a:srgbClr val="375160"/>
                </a:solidFill>
                <a:latin typeface="Myriad Pro" panose="020B0503030403020204" pitchFamily="34" charset="0"/>
              </a:rPr>
              <a:t>SST</a:t>
            </a:r>
            <a:r>
              <a:rPr lang="es-CO" b="1" dirty="0">
                <a:solidFill>
                  <a:srgbClr val="375160"/>
                </a:solidFill>
                <a:latin typeface="Myriad Pro" panose="020B0503030403020204" pitchFamily="34" charset="0"/>
              </a:rPr>
              <a:t> 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7175224" y="4243760"/>
            <a:ext cx="47632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dirty="0">
                <a:latin typeface="Impact" panose="020B0806030902050204" pitchFamily="34" charset="0"/>
              </a:rPr>
              <a:t>DEF       EFM      FMA      MAM      AMJ       MJJ         JJA        JAS       ASO      SON       OND      NDE</a:t>
            </a:r>
          </a:p>
        </p:txBody>
      </p:sp>
      <p:sp>
        <p:nvSpPr>
          <p:cNvPr id="29" name="CuadroTexto 28"/>
          <p:cNvSpPr txBox="1"/>
          <p:nvPr/>
        </p:nvSpPr>
        <p:spPr>
          <a:xfrm>
            <a:off x="2003752" y="4246035"/>
            <a:ext cx="47632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dirty="0">
                <a:latin typeface="Impact" panose="020B0806030902050204" pitchFamily="34" charset="0"/>
              </a:rPr>
              <a:t>DEF       EFM      FMA      MAM      AMJ       MJJ         JJA        JAS       ASO      SON       OND      NDE</a:t>
            </a:r>
          </a:p>
        </p:txBody>
      </p:sp>
    </p:spTree>
    <p:extLst>
      <p:ext uri="{BB962C8B-B14F-4D97-AF65-F5344CB8AC3E}">
        <p14:creationId xmlns:p14="http://schemas.microsoft.com/office/powerpoint/2010/main" val="4216355494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536160" y="1916832"/>
            <a:ext cx="3672407" cy="45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9pPr>
          </a:lstStyle>
          <a:p>
            <a:pPr lvl="1">
              <a:lnSpc>
                <a:spcPct val="70000"/>
              </a:lnSpc>
            </a:pPr>
            <a:r>
              <a:rPr lang="es-ES" sz="3200" dirty="0" err="1">
                <a:ln w="0"/>
                <a:solidFill>
                  <a:srgbClr val="3E697C"/>
                </a:solidFill>
                <a:latin typeface="Impact" panose="020B0806030902050204" pitchFamily="34" charset="0"/>
              </a:rPr>
              <a:t>ONI</a:t>
            </a:r>
            <a:r>
              <a:rPr lang="es-ES" sz="3200" dirty="0">
                <a:ln w="0"/>
                <a:solidFill>
                  <a:srgbClr val="3E697C"/>
                </a:solidFill>
                <a:latin typeface="Impact" panose="020B0806030902050204" pitchFamily="34" charset="0"/>
              </a:rPr>
              <a:t> HISTÓRICO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7862033" y="2636912"/>
            <a:ext cx="26725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375160"/>
                </a:solidFill>
                <a:latin typeface="Myriad Pro" panose="020B0503030403020204" pitchFamily="34" charset="0"/>
              </a:rPr>
              <a:t>ANÁLOGOS</a:t>
            </a:r>
          </a:p>
          <a:p>
            <a:pPr algn="ctr"/>
            <a:endParaRPr lang="pt-BR" sz="2000" b="1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 algn="ctr"/>
            <a:r>
              <a:rPr lang="pt-BR" sz="2000" dirty="0">
                <a:solidFill>
                  <a:srgbClr val="375160"/>
                </a:solidFill>
                <a:latin typeface="Myriad Pro" panose="020B0503030403020204" pitchFamily="34" charset="0"/>
              </a:rPr>
              <a:t>1972 - </a:t>
            </a:r>
            <a:r>
              <a:rPr lang="pt-BR" sz="2000" b="1" dirty="0">
                <a:solidFill>
                  <a:srgbClr val="00B0F0"/>
                </a:solidFill>
                <a:latin typeface="Myriad Pro" panose="020B0503030403020204" pitchFamily="34" charset="0"/>
              </a:rPr>
              <a:t>1973</a:t>
            </a:r>
          </a:p>
          <a:p>
            <a:pPr algn="ctr"/>
            <a:r>
              <a:rPr lang="pt-BR" sz="2000" dirty="0">
                <a:solidFill>
                  <a:srgbClr val="375160"/>
                </a:solidFill>
                <a:latin typeface="Myriad Pro" panose="020B0503030403020204" pitchFamily="34" charset="0"/>
              </a:rPr>
              <a:t>1982 - </a:t>
            </a:r>
            <a:r>
              <a:rPr lang="pt-BR" sz="2000" b="1" dirty="0">
                <a:solidFill>
                  <a:srgbClr val="00B0F0"/>
                </a:solidFill>
                <a:latin typeface="Myriad Pro" panose="020B0503030403020204" pitchFamily="34" charset="0"/>
              </a:rPr>
              <a:t>1983</a:t>
            </a:r>
          </a:p>
          <a:p>
            <a:pPr algn="ctr"/>
            <a:r>
              <a:rPr lang="pt-BR" sz="2000" dirty="0">
                <a:solidFill>
                  <a:srgbClr val="375160"/>
                </a:solidFill>
                <a:latin typeface="Myriad Pro" panose="020B0503030403020204" pitchFamily="34" charset="0"/>
              </a:rPr>
              <a:t>1991 - </a:t>
            </a:r>
            <a:r>
              <a:rPr lang="pt-BR" sz="2000" b="1" dirty="0">
                <a:solidFill>
                  <a:srgbClr val="00B0F0"/>
                </a:solidFill>
                <a:latin typeface="Myriad Pro" panose="020B0503030403020204" pitchFamily="34" charset="0"/>
              </a:rPr>
              <a:t>1992</a:t>
            </a:r>
          </a:p>
          <a:p>
            <a:pPr algn="ctr"/>
            <a:r>
              <a:rPr lang="pt-BR" sz="2000" dirty="0">
                <a:solidFill>
                  <a:srgbClr val="375160"/>
                </a:solidFill>
                <a:latin typeface="Myriad Pro" panose="020B0503030403020204" pitchFamily="34" charset="0"/>
              </a:rPr>
              <a:t>1997 - 1998</a:t>
            </a:r>
          </a:p>
          <a:p>
            <a:pPr algn="ctr"/>
            <a:r>
              <a:rPr lang="pt-BR" sz="2000" dirty="0">
                <a:solidFill>
                  <a:srgbClr val="375160"/>
                </a:solidFill>
                <a:latin typeface="Myriad Pro" panose="020B0503030403020204" pitchFamily="34" charset="0"/>
              </a:rPr>
              <a:t>2009 - 2010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552" y="692696"/>
            <a:ext cx="4392488" cy="566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008180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Gráfico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5240261"/>
              </p:ext>
            </p:extLst>
          </p:nvPr>
        </p:nvGraphicFramePr>
        <p:xfrm>
          <a:off x="1631504" y="1142947"/>
          <a:ext cx="10153128" cy="4496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ángulo 4"/>
          <p:cNvSpPr/>
          <p:nvPr/>
        </p:nvSpPr>
        <p:spPr>
          <a:xfrm>
            <a:off x="3503712" y="692696"/>
            <a:ext cx="6192688" cy="4502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32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EVOLUCIÓN </a:t>
            </a:r>
            <a:r>
              <a:rPr lang="es-ES" sz="3200" dirty="0" err="1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ONI</a:t>
            </a:r>
            <a:r>
              <a:rPr lang="es-ES" sz="32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 – HISTÓRICOS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2154403" y="3429000"/>
            <a:ext cx="9414206" cy="792088"/>
          </a:xfrm>
          <a:prstGeom prst="roundRect">
            <a:avLst/>
          </a:prstGeom>
          <a:solidFill>
            <a:srgbClr val="20EC8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 redondeado 11"/>
          <p:cNvSpPr/>
          <p:nvPr/>
        </p:nvSpPr>
        <p:spPr>
          <a:xfrm>
            <a:off x="2154403" y="1548831"/>
            <a:ext cx="3617024" cy="3464346"/>
          </a:xfrm>
          <a:prstGeom prst="round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es-CO" sz="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PRIMER AÑO</a:t>
            </a:r>
          </a:p>
        </p:txBody>
      </p:sp>
      <p:sp>
        <p:nvSpPr>
          <p:cNvPr id="16" name="Rectángulo redondeado 15"/>
          <p:cNvSpPr/>
          <p:nvPr/>
        </p:nvSpPr>
        <p:spPr>
          <a:xfrm>
            <a:off x="5771426" y="1548832"/>
            <a:ext cx="3996981" cy="3464345"/>
          </a:xfrm>
          <a:prstGeom prst="round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es-CO" sz="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SEGUNDO AÑO</a:t>
            </a:r>
          </a:p>
        </p:txBody>
      </p:sp>
      <p:sp>
        <p:nvSpPr>
          <p:cNvPr id="17" name="Rectángulo redondeado 16"/>
          <p:cNvSpPr/>
          <p:nvPr/>
        </p:nvSpPr>
        <p:spPr>
          <a:xfrm>
            <a:off x="9768407" y="1548831"/>
            <a:ext cx="1800202" cy="3464346"/>
          </a:xfrm>
          <a:prstGeom prst="round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es-CO" sz="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TERCER AÑO</a:t>
            </a:r>
          </a:p>
        </p:txBody>
      </p:sp>
    </p:spTree>
    <p:extLst>
      <p:ext uri="{BB962C8B-B14F-4D97-AF65-F5344CB8AC3E}">
        <p14:creationId xmlns:p14="http://schemas.microsoft.com/office/powerpoint/2010/main" val="1716055429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ángulo 84"/>
          <p:cNvSpPr/>
          <p:nvPr/>
        </p:nvSpPr>
        <p:spPr>
          <a:xfrm>
            <a:off x="5225964" y="6578514"/>
            <a:ext cx="2615731" cy="228019"/>
          </a:xfrm>
          <a:prstGeom prst="rect">
            <a:avLst/>
          </a:prstGeom>
          <a:noFill/>
        </p:spPr>
        <p:txBody>
          <a:bodyPr wrap="none" lIns="27693" tIns="13847" rIns="27693" bIns="13847">
            <a:spAutoFit/>
          </a:bodyPr>
          <a:lstStyle/>
          <a:p>
            <a:pPr algn="ctr"/>
            <a:r>
              <a:rPr lang="es-ES" sz="1300" dirty="0">
                <a:ln w="0"/>
                <a:solidFill>
                  <a:srgbClr val="375160"/>
                </a:solidFill>
                <a:effectLst>
                  <a:reflection blurRad="6350" stA="53000" endA="300" endPos="35500" dir="5400000" sy="-90000" algn="bl" rotWithShape="0"/>
                </a:effectLst>
                <a:latin typeface="Myriad Pro" panose="020B0503030403020204" pitchFamily="34" charset="0"/>
              </a:rPr>
              <a:t>Umbral de Normalidad (90% – 110%)</a:t>
            </a:r>
          </a:p>
        </p:txBody>
      </p:sp>
      <p:sp>
        <p:nvSpPr>
          <p:cNvPr id="2" name="Rectángulo 1"/>
          <p:cNvSpPr/>
          <p:nvPr/>
        </p:nvSpPr>
        <p:spPr>
          <a:xfrm>
            <a:off x="1341249" y="6174736"/>
            <a:ext cx="3654077" cy="68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s-ES" sz="2400" dirty="0">
                <a:ln w="0"/>
                <a:solidFill>
                  <a:srgbClr val="375160"/>
                </a:solidFill>
                <a:effectLst/>
                <a:latin typeface="Impact" panose="020B0806030902050204" pitchFamily="34" charset="0"/>
              </a:rPr>
              <a:t>ANÁLOGOS – HISTÓRICOS </a:t>
            </a:r>
          </a:p>
          <a:p>
            <a:pPr>
              <a:lnSpc>
                <a:spcPct val="80000"/>
              </a:lnSpc>
            </a:pPr>
            <a:r>
              <a:rPr lang="es-ES" sz="2400" dirty="0">
                <a:ln w="0"/>
                <a:solidFill>
                  <a:srgbClr val="375160"/>
                </a:solidFill>
                <a:effectLst/>
                <a:latin typeface="Impact" panose="020B0806030902050204" pitchFamily="34" charset="0"/>
              </a:rPr>
              <a:t>ANOMALÍA DE PRECIPITACIÓN</a:t>
            </a:r>
            <a:endParaRPr lang="es-CO" sz="2400" dirty="0">
              <a:solidFill>
                <a:srgbClr val="375160"/>
              </a:solidFill>
              <a:effectLst/>
              <a:latin typeface="Impact" panose="020B0806030902050204" pitchFamily="34" charset="0"/>
            </a:endParaRPr>
          </a:p>
        </p:txBody>
      </p:sp>
      <p:sp>
        <p:nvSpPr>
          <p:cNvPr id="113" name="CuadroTexto 112"/>
          <p:cNvSpPr txBox="1"/>
          <p:nvPr/>
        </p:nvSpPr>
        <p:spPr>
          <a:xfrm>
            <a:off x="10899630" y="-1363"/>
            <a:ext cx="623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b="1" dirty="0">
                <a:latin typeface="Cambria" panose="02040503050406030204" pitchFamily="18" charset="0"/>
              </a:rPr>
              <a:t>ABRIL</a:t>
            </a:r>
          </a:p>
        </p:txBody>
      </p:sp>
      <p:sp>
        <p:nvSpPr>
          <p:cNvPr id="114" name="CuadroTexto 113"/>
          <p:cNvSpPr txBox="1"/>
          <p:nvPr/>
        </p:nvSpPr>
        <p:spPr>
          <a:xfrm>
            <a:off x="9368178" y="0"/>
            <a:ext cx="623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b="1" dirty="0">
                <a:latin typeface="Cambria" panose="02040503050406030204" pitchFamily="18" charset="0"/>
              </a:rPr>
              <a:t>MARZO</a:t>
            </a:r>
          </a:p>
        </p:txBody>
      </p:sp>
      <p:sp>
        <p:nvSpPr>
          <p:cNvPr id="115" name="CuadroTexto 114"/>
          <p:cNvSpPr txBox="1"/>
          <p:nvPr/>
        </p:nvSpPr>
        <p:spPr>
          <a:xfrm>
            <a:off x="7636020" y="0"/>
            <a:ext cx="10745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b="1" dirty="0">
                <a:latin typeface="Cambria" panose="02040503050406030204" pitchFamily="18" charset="0"/>
              </a:rPr>
              <a:t>FEBRERO</a:t>
            </a:r>
          </a:p>
        </p:txBody>
      </p:sp>
      <p:sp>
        <p:nvSpPr>
          <p:cNvPr id="116" name="CuadroTexto 115"/>
          <p:cNvSpPr txBox="1"/>
          <p:nvPr/>
        </p:nvSpPr>
        <p:spPr>
          <a:xfrm>
            <a:off x="6377685" y="0"/>
            <a:ext cx="7010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b="1" dirty="0">
                <a:latin typeface="Cambria" panose="02040503050406030204" pitchFamily="18" charset="0"/>
              </a:rPr>
              <a:t>ENERO</a:t>
            </a:r>
          </a:p>
        </p:txBody>
      </p:sp>
      <p:pic>
        <p:nvPicPr>
          <p:cNvPr id="95" name="Imagen 9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297" y="206397"/>
            <a:ext cx="1529999" cy="1979998"/>
          </a:xfrm>
          <a:prstGeom prst="rect">
            <a:avLst/>
          </a:prstGeom>
        </p:spPr>
      </p:pic>
      <p:pic>
        <p:nvPicPr>
          <p:cNvPr id="96" name="Imagen 9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296" y="2136342"/>
            <a:ext cx="1530000" cy="1980000"/>
          </a:xfrm>
          <a:prstGeom prst="rect">
            <a:avLst/>
          </a:prstGeom>
        </p:spPr>
      </p:pic>
      <p:pic>
        <p:nvPicPr>
          <p:cNvPr id="99" name="Imagen 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296" y="4077880"/>
            <a:ext cx="1530000" cy="1980000"/>
          </a:xfrm>
          <a:prstGeom prst="rect">
            <a:avLst/>
          </a:prstGeom>
        </p:spPr>
      </p:pic>
      <p:pic>
        <p:nvPicPr>
          <p:cNvPr id="133" name="Imagen 1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749" y="206397"/>
            <a:ext cx="1529999" cy="1979998"/>
          </a:xfrm>
          <a:prstGeom prst="rect">
            <a:avLst/>
          </a:prstGeom>
        </p:spPr>
      </p:pic>
      <p:pic>
        <p:nvPicPr>
          <p:cNvPr id="134" name="Imagen 1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748" y="2136342"/>
            <a:ext cx="1530000" cy="1980000"/>
          </a:xfrm>
          <a:prstGeom prst="rect">
            <a:avLst/>
          </a:prstGeom>
        </p:spPr>
      </p:pic>
      <p:pic>
        <p:nvPicPr>
          <p:cNvPr id="135" name="Imagen 1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748" y="4077880"/>
            <a:ext cx="1530000" cy="1980000"/>
          </a:xfrm>
          <a:prstGeom prst="rect">
            <a:avLst/>
          </a:prstGeom>
        </p:spPr>
      </p:pic>
      <p:pic>
        <p:nvPicPr>
          <p:cNvPr id="136" name="Imagen 1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917" y="206397"/>
            <a:ext cx="1529999" cy="1979998"/>
          </a:xfrm>
          <a:prstGeom prst="rect">
            <a:avLst/>
          </a:prstGeom>
        </p:spPr>
      </p:pic>
      <p:pic>
        <p:nvPicPr>
          <p:cNvPr id="137" name="Imagen 1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916" y="2133628"/>
            <a:ext cx="1530000" cy="1980000"/>
          </a:xfrm>
          <a:prstGeom prst="rect">
            <a:avLst/>
          </a:prstGeom>
        </p:spPr>
      </p:pic>
      <p:pic>
        <p:nvPicPr>
          <p:cNvPr id="138" name="Imagen 1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916" y="4075166"/>
            <a:ext cx="1530000" cy="1980000"/>
          </a:xfrm>
          <a:prstGeom prst="rect">
            <a:avLst/>
          </a:prstGeom>
        </p:spPr>
      </p:pic>
      <p:pic>
        <p:nvPicPr>
          <p:cNvPr id="140" name="Imagen 1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190" y="2133628"/>
            <a:ext cx="1530000" cy="1980000"/>
          </a:xfrm>
          <a:prstGeom prst="rect">
            <a:avLst/>
          </a:prstGeom>
        </p:spPr>
      </p:pic>
      <p:pic>
        <p:nvPicPr>
          <p:cNvPr id="141" name="Imagen 1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190" y="4075166"/>
            <a:ext cx="1530000" cy="198000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142" name="Elipse 141"/>
          <p:cNvSpPr/>
          <p:nvPr/>
        </p:nvSpPr>
        <p:spPr>
          <a:xfrm>
            <a:off x="5519936" y="2778251"/>
            <a:ext cx="576064" cy="559946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600" b="1" dirty="0">
                <a:solidFill>
                  <a:schemeClr val="tx1"/>
                </a:solidFill>
                <a:latin typeface="Myriad Pro" panose="020B0503030403020204"/>
              </a:rPr>
              <a:t>1994</a:t>
            </a:r>
          </a:p>
        </p:txBody>
      </p:sp>
      <p:sp>
        <p:nvSpPr>
          <p:cNvPr id="144" name="Elipse 143"/>
          <p:cNvSpPr/>
          <p:nvPr/>
        </p:nvSpPr>
        <p:spPr>
          <a:xfrm>
            <a:off x="5519936" y="4678989"/>
            <a:ext cx="576064" cy="559946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600" b="1" dirty="0">
                <a:solidFill>
                  <a:schemeClr val="tx1"/>
                </a:solidFill>
                <a:latin typeface="Myriad Pro" panose="020B0503030403020204"/>
              </a:rPr>
              <a:t>1999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837" y="608206"/>
            <a:ext cx="3887471" cy="5030844"/>
          </a:xfrm>
          <a:prstGeom prst="rect">
            <a:avLst/>
          </a:prstGeom>
        </p:spPr>
      </p:pic>
      <p:pic>
        <p:nvPicPr>
          <p:cNvPr id="139" name="Imagen 1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191" y="206397"/>
            <a:ext cx="1529999" cy="197999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45" name="Elipse 44"/>
          <p:cNvSpPr/>
          <p:nvPr/>
        </p:nvSpPr>
        <p:spPr>
          <a:xfrm>
            <a:off x="5519936" y="836713"/>
            <a:ext cx="576064" cy="559946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600" b="1" dirty="0">
                <a:solidFill>
                  <a:schemeClr val="tx1"/>
                </a:solidFill>
                <a:latin typeface="Myriad Pro" panose="020B0503030403020204"/>
              </a:rPr>
              <a:t>1984</a:t>
            </a:r>
          </a:p>
        </p:txBody>
      </p:sp>
    </p:spTree>
    <p:extLst>
      <p:ext uri="{BB962C8B-B14F-4D97-AF65-F5344CB8AC3E}">
        <p14:creationId xmlns:p14="http://schemas.microsoft.com/office/powerpoint/2010/main" val="4034605163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847528" y="2132856"/>
            <a:ext cx="831363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" sz="2200" dirty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ANÁLOGOS – HISTÓRICOS</a:t>
            </a:r>
          </a:p>
          <a:p>
            <a:pPr>
              <a:lnSpc>
                <a:spcPct val="80000"/>
              </a:lnSpc>
            </a:pPr>
            <a:r>
              <a:rPr lang="es-ES" sz="2100" b="1" dirty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METODOLOGÍA ESTADÍSTICA </a:t>
            </a:r>
          </a:p>
          <a:p>
            <a:pPr>
              <a:lnSpc>
                <a:spcPct val="80000"/>
              </a:lnSpc>
            </a:pPr>
            <a:r>
              <a:rPr lang="es-ES" sz="2200" dirty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CLÚSTER JERÁRQUICO</a:t>
            </a:r>
            <a:endParaRPr lang="es-CO" sz="2200" dirty="0">
              <a:ln w="0"/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4" t="89815" r="30561"/>
          <a:stretch/>
        </p:blipFill>
        <p:spPr>
          <a:xfrm>
            <a:off x="1753826" y="3501008"/>
            <a:ext cx="10063516" cy="1373433"/>
          </a:xfrm>
          <a:prstGeom prst="rect">
            <a:avLst/>
          </a:prstGeom>
        </p:spPr>
      </p:pic>
      <p:sp>
        <p:nvSpPr>
          <p:cNvPr id="8" name="Rectángulo redondeado 7"/>
          <p:cNvSpPr/>
          <p:nvPr/>
        </p:nvSpPr>
        <p:spPr>
          <a:xfrm>
            <a:off x="3449460" y="4122446"/>
            <a:ext cx="1800200" cy="792088"/>
          </a:xfrm>
          <a:prstGeom prst="roundRect">
            <a:avLst/>
          </a:prstGeom>
          <a:solidFill>
            <a:srgbClr val="FF0000">
              <a:alpha val="41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9245463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957908" y="2021682"/>
            <a:ext cx="24657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dirty="0">
                <a:solidFill>
                  <a:srgbClr val="375160"/>
                </a:solidFill>
                <a:latin typeface="Impact" panose="020B0806030902050204" pitchFamily="34" charset="0"/>
              </a:rPr>
              <a:t>CONTENIDO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1703512" y="3309133"/>
            <a:ext cx="5336642" cy="1936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dirty="0">
                <a:solidFill>
                  <a:srgbClr val="375160"/>
                </a:solidFill>
                <a:latin typeface="Myriad Pro" panose="020B0503030403020204" pitchFamily="34" charset="0"/>
              </a:rPr>
              <a:t>1. Seguimiento – 2017.</a:t>
            </a:r>
          </a:p>
          <a:p>
            <a:pPr marL="457200" indent="-457200">
              <a:lnSpc>
                <a:spcPct val="60000"/>
              </a:lnSpc>
              <a:buClr>
                <a:schemeClr val="accent1">
                  <a:lumMod val="75000"/>
                </a:schemeClr>
              </a:buClr>
              <a:buAutoNum type="arabicPeriod"/>
            </a:pPr>
            <a:endParaRPr lang="es-CO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 lvl="0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dirty="0">
                <a:solidFill>
                  <a:srgbClr val="375160"/>
                </a:solidFill>
                <a:latin typeface="Myriad Pro" panose="020B0503030403020204" pitchFamily="34" charset="0"/>
              </a:rPr>
              <a:t>2. Condiciones Actuales.</a:t>
            </a:r>
          </a:p>
          <a:p>
            <a:pPr lvl="0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 lvl="0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dirty="0">
                <a:solidFill>
                  <a:srgbClr val="375160"/>
                </a:solidFill>
                <a:latin typeface="Myriad Pro" panose="020B0503030403020204" pitchFamily="34" charset="0"/>
              </a:rPr>
              <a:t>3. Predicciones Internacionales.</a:t>
            </a:r>
          </a:p>
          <a:p>
            <a:pPr lvl="0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dirty="0">
                <a:solidFill>
                  <a:srgbClr val="375160"/>
                </a:solidFill>
                <a:latin typeface="Myriad Pro" panose="020B0503030403020204" pitchFamily="34" charset="0"/>
              </a:rPr>
              <a:t>4. Predicciones Nacionales.</a:t>
            </a:r>
          </a:p>
          <a:p>
            <a:pPr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dirty="0">
                <a:solidFill>
                  <a:srgbClr val="375160"/>
                </a:solidFill>
                <a:latin typeface="Myriad Pro" panose="020B0503030403020204" pitchFamily="34" charset="0"/>
              </a:rPr>
              <a:t>5. Conclusiones y recomendaciones.</a:t>
            </a:r>
          </a:p>
          <a:p>
            <a:pPr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dirty="0"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cxnSp>
        <p:nvCxnSpPr>
          <p:cNvPr id="9" name="Conector recto 8"/>
          <p:cNvCxnSpPr/>
          <p:nvPr/>
        </p:nvCxnSpPr>
        <p:spPr>
          <a:xfrm>
            <a:off x="1199456" y="2718023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goes.gsfc.nasa.gov/goescolor/goeseast/overview2/color_lrg/latestfu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" t="8001" r="6479" b="4989"/>
          <a:stretch/>
        </p:blipFill>
        <p:spPr bwMode="auto">
          <a:xfrm>
            <a:off x="5807968" y="836712"/>
            <a:ext cx="7704856" cy="76173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1588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ángulo 84"/>
          <p:cNvSpPr/>
          <p:nvPr/>
        </p:nvSpPr>
        <p:spPr>
          <a:xfrm>
            <a:off x="5225964" y="6578514"/>
            <a:ext cx="2615731" cy="228019"/>
          </a:xfrm>
          <a:prstGeom prst="rect">
            <a:avLst/>
          </a:prstGeom>
          <a:noFill/>
        </p:spPr>
        <p:txBody>
          <a:bodyPr wrap="none" lIns="27693" tIns="13847" rIns="27693" bIns="13847">
            <a:spAutoFit/>
          </a:bodyPr>
          <a:lstStyle/>
          <a:p>
            <a:pPr algn="ctr"/>
            <a:r>
              <a:rPr lang="es-ES" sz="1300" dirty="0">
                <a:ln w="0"/>
                <a:solidFill>
                  <a:srgbClr val="375160"/>
                </a:solidFill>
                <a:effectLst>
                  <a:reflection blurRad="6350" stA="53000" endA="300" endPos="35500" dir="5400000" sy="-90000" algn="bl" rotWithShape="0"/>
                </a:effectLst>
                <a:latin typeface="Myriad Pro" panose="020B0503030403020204" pitchFamily="34" charset="0"/>
              </a:rPr>
              <a:t>Umbral de Normalidad (90% – 110%)</a:t>
            </a:r>
          </a:p>
        </p:txBody>
      </p:sp>
      <p:sp>
        <p:nvSpPr>
          <p:cNvPr id="2" name="Rectángulo 1"/>
          <p:cNvSpPr/>
          <p:nvPr/>
        </p:nvSpPr>
        <p:spPr>
          <a:xfrm>
            <a:off x="1341249" y="6174736"/>
            <a:ext cx="3654077" cy="68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s-ES" sz="2400" dirty="0">
                <a:ln w="0"/>
                <a:solidFill>
                  <a:srgbClr val="375160"/>
                </a:solidFill>
                <a:effectLst/>
                <a:latin typeface="Impact" panose="020B0806030902050204" pitchFamily="34" charset="0"/>
              </a:rPr>
              <a:t>ANÁLOGOS – HISTÓRICOS </a:t>
            </a:r>
          </a:p>
          <a:p>
            <a:pPr>
              <a:lnSpc>
                <a:spcPct val="80000"/>
              </a:lnSpc>
            </a:pPr>
            <a:r>
              <a:rPr lang="es-ES" sz="2400" dirty="0">
                <a:ln w="0"/>
                <a:solidFill>
                  <a:srgbClr val="375160"/>
                </a:solidFill>
                <a:effectLst/>
                <a:latin typeface="Impact" panose="020B0806030902050204" pitchFamily="34" charset="0"/>
              </a:rPr>
              <a:t>ANOMALÍA DE PRECIPITACIÓN</a:t>
            </a:r>
            <a:endParaRPr lang="es-CO" sz="2400" dirty="0">
              <a:solidFill>
                <a:srgbClr val="375160"/>
              </a:solidFill>
              <a:effectLst/>
              <a:latin typeface="Impact" panose="020B0806030902050204" pitchFamily="34" charset="0"/>
            </a:endParaRPr>
          </a:p>
        </p:txBody>
      </p:sp>
      <p:pic>
        <p:nvPicPr>
          <p:cNvPr id="96" name="Imagen 9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296" y="1271474"/>
            <a:ext cx="1530000" cy="1980000"/>
          </a:xfrm>
          <a:prstGeom prst="rect">
            <a:avLst/>
          </a:prstGeom>
        </p:spPr>
      </p:pic>
      <p:pic>
        <p:nvPicPr>
          <p:cNvPr id="99" name="Imagen 9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296" y="3213012"/>
            <a:ext cx="1530000" cy="1980000"/>
          </a:xfrm>
          <a:prstGeom prst="rect">
            <a:avLst/>
          </a:prstGeom>
        </p:spPr>
      </p:pic>
      <p:pic>
        <p:nvPicPr>
          <p:cNvPr id="134" name="Imagen 1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748" y="1271474"/>
            <a:ext cx="1530000" cy="1980000"/>
          </a:xfrm>
          <a:prstGeom prst="rect">
            <a:avLst/>
          </a:prstGeom>
        </p:spPr>
      </p:pic>
      <p:pic>
        <p:nvPicPr>
          <p:cNvPr id="135" name="Imagen 1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748" y="3213012"/>
            <a:ext cx="1530000" cy="1980000"/>
          </a:xfrm>
          <a:prstGeom prst="rect">
            <a:avLst/>
          </a:prstGeom>
        </p:spPr>
      </p:pic>
      <p:pic>
        <p:nvPicPr>
          <p:cNvPr id="137" name="Imagen 1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916" y="1268760"/>
            <a:ext cx="1530000" cy="1980000"/>
          </a:xfrm>
          <a:prstGeom prst="rect">
            <a:avLst/>
          </a:prstGeom>
        </p:spPr>
      </p:pic>
      <p:pic>
        <p:nvPicPr>
          <p:cNvPr id="138" name="Imagen 1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916" y="3210298"/>
            <a:ext cx="1530000" cy="1980000"/>
          </a:xfrm>
          <a:prstGeom prst="rect">
            <a:avLst/>
          </a:prstGeom>
        </p:spPr>
      </p:pic>
      <p:pic>
        <p:nvPicPr>
          <p:cNvPr id="140" name="Imagen 1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190" y="1268760"/>
            <a:ext cx="1530000" cy="1980000"/>
          </a:xfrm>
          <a:prstGeom prst="rect">
            <a:avLst/>
          </a:prstGeom>
        </p:spPr>
      </p:pic>
      <p:pic>
        <p:nvPicPr>
          <p:cNvPr id="141" name="Imagen 1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190" y="3210298"/>
            <a:ext cx="1530000" cy="198000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142" name="Elipse 141"/>
          <p:cNvSpPr/>
          <p:nvPr/>
        </p:nvSpPr>
        <p:spPr>
          <a:xfrm>
            <a:off x="5519936" y="1913383"/>
            <a:ext cx="576064" cy="559946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600" b="1" dirty="0">
                <a:solidFill>
                  <a:schemeClr val="tx1"/>
                </a:solidFill>
                <a:latin typeface="Myriad Pro" panose="020B0503030403020204"/>
              </a:rPr>
              <a:t>1994</a:t>
            </a:r>
          </a:p>
        </p:txBody>
      </p:sp>
      <p:sp>
        <p:nvSpPr>
          <p:cNvPr id="144" name="Elipse 143"/>
          <p:cNvSpPr/>
          <p:nvPr/>
        </p:nvSpPr>
        <p:spPr>
          <a:xfrm>
            <a:off x="5519936" y="3814121"/>
            <a:ext cx="576064" cy="559946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600" b="1" dirty="0">
                <a:solidFill>
                  <a:schemeClr val="tx1"/>
                </a:solidFill>
                <a:latin typeface="Myriad Pro" panose="020B0503030403020204"/>
              </a:rPr>
              <a:t>1997</a:t>
            </a: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394" y="444713"/>
            <a:ext cx="4140141" cy="5357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5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898" y="470994"/>
            <a:ext cx="1412869" cy="161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91239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19336" y="6363056"/>
            <a:ext cx="8424936" cy="49494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36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SEGUIMIENTO - OCÉANO ATLÁNTICO</a:t>
            </a:r>
          </a:p>
        </p:txBody>
      </p:sp>
      <p:sp>
        <p:nvSpPr>
          <p:cNvPr id="13" name="Rectángulo redondeado 12"/>
          <p:cNvSpPr/>
          <p:nvPr/>
        </p:nvSpPr>
        <p:spPr>
          <a:xfrm>
            <a:off x="1980348" y="251024"/>
            <a:ext cx="8856984" cy="190659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17" name="Conector recto de flecha 16"/>
          <p:cNvCxnSpPr/>
          <p:nvPr/>
        </p:nvCxnSpPr>
        <p:spPr>
          <a:xfrm>
            <a:off x="6045745" y="4077132"/>
            <a:ext cx="770335" cy="0"/>
          </a:xfrm>
          <a:prstGeom prst="straightConnector1">
            <a:avLst/>
          </a:prstGeom>
          <a:ln w="1270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1000">
                  <a:schemeClr val="bg1">
                    <a:lumMod val="85000"/>
                  </a:schemeClr>
                </a:gs>
                <a:gs pos="47000">
                  <a:schemeClr val="bg1">
                    <a:lumMod val="50000"/>
                  </a:schemeClr>
                </a:gs>
                <a:gs pos="9000">
                  <a:schemeClr val="bg1"/>
                </a:gs>
                <a:gs pos="21000">
                  <a:srgbClr val="E3E5E6"/>
                </a:gs>
                <a:gs pos="41000">
                  <a:srgbClr val="AAAAAA"/>
                </a:gs>
                <a:gs pos="64000">
                  <a:schemeClr val="tx1">
                    <a:lumMod val="95000"/>
                    <a:lumOff val="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tailEnd type="stealth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Rectángulo 17"/>
          <p:cNvSpPr/>
          <p:nvPr/>
        </p:nvSpPr>
        <p:spPr>
          <a:xfrm>
            <a:off x="5981882" y="3986205"/>
            <a:ext cx="812996" cy="181853"/>
          </a:xfrm>
          <a:prstGeom prst="rect">
            <a:avLst/>
          </a:prstGeom>
          <a:noFill/>
        </p:spPr>
        <p:txBody>
          <a:bodyPr wrap="square" lIns="27693" tIns="13847" rIns="27693" bIns="13847">
            <a:spAutoFit/>
          </a:bodyPr>
          <a:lstStyle/>
          <a:p>
            <a:pPr algn="ctr"/>
            <a:r>
              <a:rPr lang="es-ES" sz="1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mpact" panose="020B0806030902050204" pitchFamily="34" charset="0"/>
              </a:rPr>
              <a:t>Evolución</a:t>
            </a:r>
          </a:p>
        </p:txBody>
      </p:sp>
      <p:pic>
        <p:nvPicPr>
          <p:cNvPr id="21" name="Picture 2" descr="http://www.nhc.noaa.gov/tafb/atl_ano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996" y="2292956"/>
            <a:ext cx="3873378" cy="3568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ángulo redondeado 21"/>
          <p:cNvSpPr/>
          <p:nvPr/>
        </p:nvSpPr>
        <p:spPr>
          <a:xfrm>
            <a:off x="2082762" y="308874"/>
            <a:ext cx="803284" cy="1790897"/>
          </a:xfrm>
          <a:prstGeom prst="roundRect">
            <a:avLst/>
          </a:prstGeom>
          <a:solidFill>
            <a:srgbClr val="85B98B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dirty="0">
                <a:solidFill>
                  <a:schemeClr val="tx1"/>
                </a:solidFill>
                <a:latin typeface="Impact" panose="020B0806030902050204" pitchFamily="34" charset="0"/>
              </a:rPr>
              <a:t>FMA</a:t>
            </a:r>
          </a:p>
        </p:txBody>
      </p:sp>
      <p:pic>
        <p:nvPicPr>
          <p:cNvPr id="7170" name="Picture 2" descr="http://www.nhc.noaa.gov/tafb/atl_anom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954" y="2383883"/>
            <a:ext cx="3873378" cy="356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stream.ecmwf.int/data/atls18/data/data01/scratch/ps2png-atls18-95e2cf679cd58ee9b4db4dd119a05a8d-QrIiiw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65"/>
          <a:stretch/>
        </p:blipFill>
        <p:spPr bwMode="auto">
          <a:xfrm>
            <a:off x="3143672" y="305318"/>
            <a:ext cx="6932038" cy="17944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312389198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/>
          <p:cNvCxnSpPr/>
          <p:nvPr/>
        </p:nvCxnSpPr>
        <p:spPr>
          <a:xfrm>
            <a:off x="1199456" y="4823286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1127448" y="4005064"/>
            <a:ext cx="10885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5400" dirty="0">
                <a:solidFill>
                  <a:srgbClr val="375160"/>
                </a:solidFill>
                <a:latin typeface="Impact" panose="020B0806030902050204" pitchFamily="34" charset="0"/>
              </a:rPr>
              <a:t>3. PREDICCIONES INTERNACIONALES</a:t>
            </a:r>
          </a:p>
        </p:txBody>
      </p:sp>
    </p:spTree>
    <p:extLst>
      <p:ext uri="{BB962C8B-B14F-4D97-AF65-F5344CB8AC3E}">
        <p14:creationId xmlns:p14="http://schemas.microsoft.com/office/powerpoint/2010/main" val="769442784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055440" y="3933056"/>
            <a:ext cx="11089232" cy="97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s-CO" sz="4100" dirty="0">
                <a:solidFill>
                  <a:srgbClr val="375160"/>
                </a:solidFill>
                <a:latin typeface="Impact" panose="020B0806030902050204" pitchFamily="34" charset="0"/>
              </a:rPr>
              <a:t>PROYECCIÓN </a:t>
            </a:r>
          </a:p>
          <a:p>
            <a:pPr algn="ctr">
              <a:lnSpc>
                <a:spcPct val="70000"/>
              </a:lnSpc>
            </a:pPr>
            <a:r>
              <a:rPr lang="es-CO" sz="4100" dirty="0">
                <a:solidFill>
                  <a:srgbClr val="375160"/>
                </a:solidFill>
                <a:latin typeface="Impact" panose="020B0806030902050204" pitchFamily="34" charset="0"/>
              </a:rPr>
              <a:t>ANOMALÍA </a:t>
            </a:r>
            <a:r>
              <a:rPr lang="es-CO" sz="3800" dirty="0">
                <a:solidFill>
                  <a:srgbClr val="375160"/>
                </a:solidFill>
                <a:latin typeface="Impact" panose="020B0806030902050204" pitchFamily="34" charset="0"/>
              </a:rPr>
              <a:t>TEMPERATURA SUPERFICIE DEL MAR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162184" y="4812801"/>
            <a:ext cx="106708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500" dirty="0" err="1">
                <a:solidFill>
                  <a:srgbClr val="375160"/>
                </a:solidFill>
                <a:latin typeface="Myriad Pro" panose="020B0503030403020204" pitchFamily="34" charset="0"/>
              </a:rPr>
              <a:t>ATSM</a:t>
            </a:r>
            <a:endParaRPr lang="es-CO" sz="2500" dirty="0"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cxnSp>
        <p:nvCxnSpPr>
          <p:cNvPr id="6" name="Conector recto 5"/>
          <p:cNvCxnSpPr/>
          <p:nvPr/>
        </p:nvCxnSpPr>
        <p:spPr>
          <a:xfrm>
            <a:off x="1199456" y="4797152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3372957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ángulo redondeado 57"/>
          <p:cNvSpPr/>
          <p:nvPr/>
        </p:nvSpPr>
        <p:spPr>
          <a:xfrm>
            <a:off x="1559496" y="1215978"/>
            <a:ext cx="10260629" cy="50104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7" name="Rectángulo 56"/>
          <p:cNvSpPr/>
          <p:nvPr/>
        </p:nvSpPr>
        <p:spPr>
          <a:xfrm>
            <a:off x="-82317" y="614526"/>
            <a:ext cx="1066002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r">
              <a:lnSpc>
                <a:spcPct val="80000"/>
              </a:lnSpc>
            </a:pPr>
            <a:r>
              <a:rPr lang="es-ES" sz="3000" dirty="0">
                <a:ln w="0"/>
                <a:solidFill>
                  <a:srgbClr val="3E697C"/>
                </a:solidFill>
                <a:latin typeface="Impact" panose="020B0806030902050204" pitchFamily="34" charset="0"/>
              </a:rPr>
              <a:t>PROYECCIÓN DE LA ATSM PACÍFICO TROPICAL - IRI</a:t>
            </a:r>
          </a:p>
        </p:txBody>
      </p:sp>
      <p:cxnSp>
        <p:nvCxnSpPr>
          <p:cNvPr id="62" name="4 Conector recto"/>
          <p:cNvCxnSpPr/>
          <p:nvPr/>
        </p:nvCxnSpPr>
        <p:spPr bwMode="auto">
          <a:xfrm>
            <a:off x="6621322" y="1938098"/>
            <a:ext cx="0" cy="4176000"/>
          </a:xfrm>
          <a:prstGeom prst="line">
            <a:avLst/>
          </a:prstGeom>
          <a:ln w="19050">
            <a:solidFill>
              <a:srgbClr val="85B98B"/>
            </a:solidFill>
            <a:headEnd type="oval" w="med" len="med"/>
            <a:tailEnd type="oval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9" name="Imagen 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1006" y="2425559"/>
            <a:ext cx="605130" cy="1520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2" name="Rectángulo 85"/>
          <p:cNvSpPr/>
          <p:nvPr/>
        </p:nvSpPr>
        <p:spPr>
          <a:xfrm>
            <a:off x="2855640" y="4559168"/>
            <a:ext cx="2504392" cy="3288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6" name="CuadroTexto 87"/>
          <p:cNvSpPr txBox="1"/>
          <p:nvPr/>
        </p:nvSpPr>
        <p:spPr>
          <a:xfrm>
            <a:off x="3567265" y="4893370"/>
            <a:ext cx="9772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700" dirty="0">
                <a:solidFill>
                  <a:srgbClr val="92D050"/>
                </a:solidFill>
                <a:latin typeface="Britannic Bold" panose="020B0903060703020204" pitchFamily="34" charset="0"/>
              </a:rPr>
              <a:t>NEUTRALIDAD</a:t>
            </a:r>
          </a:p>
        </p:txBody>
      </p:sp>
      <p:sp>
        <p:nvSpPr>
          <p:cNvPr id="109" name="Elipse 113"/>
          <p:cNvSpPr/>
          <p:nvPr/>
        </p:nvSpPr>
        <p:spPr>
          <a:xfrm>
            <a:off x="2712071" y="2701442"/>
            <a:ext cx="333219" cy="321507"/>
          </a:xfrm>
          <a:prstGeom prst="ellipse">
            <a:avLst/>
          </a:prstGeom>
          <a:solidFill>
            <a:srgbClr val="0070C0">
              <a:alpha val="45000"/>
            </a:srgb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0" name="Elipse 116"/>
          <p:cNvSpPr/>
          <p:nvPr/>
        </p:nvSpPr>
        <p:spPr>
          <a:xfrm>
            <a:off x="3015037" y="2864155"/>
            <a:ext cx="333219" cy="321507"/>
          </a:xfrm>
          <a:prstGeom prst="ellipse">
            <a:avLst/>
          </a:prstGeom>
          <a:solidFill>
            <a:srgbClr val="0070C0">
              <a:alpha val="45000"/>
            </a:srgb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2" name="5 Rectángulo redondeado"/>
          <p:cNvSpPr/>
          <p:nvPr/>
        </p:nvSpPr>
        <p:spPr>
          <a:xfrm>
            <a:off x="3295073" y="5344103"/>
            <a:ext cx="1730673" cy="600789"/>
          </a:xfrm>
          <a:prstGeom prst="round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8" name="CuadroTexto 117"/>
          <p:cNvSpPr txBox="1"/>
          <p:nvPr/>
        </p:nvSpPr>
        <p:spPr>
          <a:xfrm>
            <a:off x="3764787" y="5441908"/>
            <a:ext cx="289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>
                <a:solidFill>
                  <a:srgbClr val="00B0F0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19" name="CuadroTexto 118"/>
          <p:cNvSpPr txBox="1"/>
          <p:nvPr/>
        </p:nvSpPr>
        <p:spPr>
          <a:xfrm>
            <a:off x="3538836" y="5441908"/>
            <a:ext cx="2676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>
                <a:solidFill>
                  <a:srgbClr val="00B0F0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20" name="CuadroTexto 119"/>
          <p:cNvSpPr txBox="1"/>
          <p:nvPr/>
        </p:nvSpPr>
        <p:spPr>
          <a:xfrm>
            <a:off x="3413809" y="5607667"/>
            <a:ext cx="4613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dirty="0">
                <a:solidFill>
                  <a:srgbClr val="0066FF"/>
                </a:solidFill>
                <a:latin typeface="Impact" panose="020B0806030902050204" pitchFamily="34" charset="0"/>
              </a:rPr>
              <a:t>JAS</a:t>
            </a:r>
          </a:p>
        </p:txBody>
      </p:sp>
      <p:sp>
        <p:nvSpPr>
          <p:cNvPr id="121" name="CuadroTexto 120"/>
          <p:cNvSpPr txBox="1"/>
          <p:nvPr/>
        </p:nvSpPr>
        <p:spPr>
          <a:xfrm>
            <a:off x="3671063" y="5607667"/>
            <a:ext cx="4644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dirty="0">
                <a:solidFill>
                  <a:srgbClr val="0066FF"/>
                </a:solidFill>
                <a:latin typeface="Impact" panose="020B0806030902050204" pitchFamily="34" charset="0"/>
              </a:rPr>
              <a:t>ASO</a:t>
            </a:r>
          </a:p>
        </p:txBody>
      </p:sp>
      <p:sp>
        <p:nvSpPr>
          <p:cNvPr id="122" name="CuadroTexto 121"/>
          <p:cNvSpPr txBox="1"/>
          <p:nvPr/>
        </p:nvSpPr>
        <p:spPr>
          <a:xfrm>
            <a:off x="4031460" y="5441908"/>
            <a:ext cx="289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>
                <a:solidFill>
                  <a:srgbClr val="00B0F0"/>
                </a:solidFill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23" name="CuadroTexto 122"/>
          <p:cNvSpPr txBox="1"/>
          <p:nvPr/>
        </p:nvSpPr>
        <p:spPr>
          <a:xfrm>
            <a:off x="3936973" y="5607667"/>
            <a:ext cx="4644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dirty="0">
                <a:solidFill>
                  <a:srgbClr val="0066FF"/>
                </a:solidFill>
                <a:latin typeface="Impact" panose="020B0806030902050204" pitchFamily="34" charset="0"/>
              </a:rPr>
              <a:t>SON</a:t>
            </a:r>
          </a:p>
        </p:txBody>
      </p:sp>
      <p:sp>
        <p:nvSpPr>
          <p:cNvPr id="124" name="CuadroTexto 123"/>
          <p:cNvSpPr txBox="1"/>
          <p:nvPr/>
        </p:nvSpPr>
        <p:spPr>
          <a:xfrm>
            <a:off x="4272662" y="5441908"/>
            <a:ext cx="289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>
                <a:solidFill>
                  <a:srgbClr val="00B0F0"/>
                </a:solidFill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125" name="CuadroTexto 124"/>
          <p:cNvSpPr txBox="1"/>
          <p:nvPr/>
        </p:nvSpPr>
        <p:spPr>
          <a:xfrm>
            <a:off x="4185334" y="5607667"/>
            <a:ext cx="4644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dirty="0">
                <a:solidFill>
                  <a:srgbClr val="0066FF"/>
                </a:solidFill>
                <a:latin typeface="Impact" panose="020B0806030902050204" pitchFamily="34" charset="0"/>
              </a:rPr>
              <a:t>OND</a:t>
            </a:r>
          </a:p>
        </p:txBody>
      </p:sp>
      <p:sp>
        <p:nvSpPr>
          <p:cNvPr id="126" name="CuadroTexto 30"/>
          <p:cNvSpPr txBox="1"/>
          <p:nvPr/>
        </p:nvSpPr>
        <p:spPr>
          <a:xfrm>
            <a:off x="6852861" y="5125642"/>
            <a:ext cx="1224136" cy="20005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700" dirty="0">
                <a:solidFill>
                  <a:schemeClr val="tx1"/>
                </a:solidFill>
                <a:latin typeface="Impact" panose="020B0806030902050204" pitchFamily="34" charset="0"/>
              </a:rPr>
              <a:t>MODELOS DINÁMICOS</a:t>
            </a:r>
          </a:p>
        </p:txBody>
      </p:sp>
      <p:sp>
        <p:nvSpPr>
          <p:cNvPr id="127" name="CuadroTexto 31"/>
          <p:cNvSpPr txBox="1"/>
          <p:nvPr/>
        </p:nvSpPr>
        <p:spPr>
          <a:xfrm>
            <a:off x="6909935" y="5391902"/>
            <a:ext cx="1224136" cy="20005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700" dirty="0">
                <a:solidFill>
                  <a:schemeClr val="tx1"/>
                </a:solidFill>
                <a:latin typeface="Impact" panose="020B0806030902050204" pitchFamily="34" charset="0"/>
              </a:rPr>
              <a:t>MODELOS ESTADÍSTICOS</a:t>
            </a:r>
          </a:p>
        </p:txBody>
      </p:sp>
      <p:sp>
        <p:nvSpPr>
          <p:cNvPr id="128" name="CuadroTexto 32"/>
          <p:cNvSpPr txBox="1"/>
          <p:nvPr/>
        </p:nvSpPr>
        <p:spPr>
          <a:xfrm>
            <a:off x="6871785" y="5663162"/>
            <a:ext cx="845677" cy="20005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700" dirty="0">
                <a:solidFill>
                  <a:schemeClr val="tx1"/>
                </a:solidFill>
                <a:latin typeface="Impact" panose="020B0806030902050204" pitchFamily="34" charset="0"/>
              </a:rPr>
              <a:t>CONSENSO</a:t>
            </a:r>
          </a:p>
        </p:txBody>
      </p:sp>
      <p:sp>
        <p:nvSpPr>
          <p:cNvPr id="130" name="Rectángulo 34"/>
          <p:cNvSpPr/>
          <p:nvPr/>
        </p:nvSpPr>
        <p:spPr>
          <a:xfrm>
            <a:off x="8073139" y="5104592"/>
            <a:ext cx="2171606" cy="218881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1" name="Rectángulo 36"/>
          <p:cNvSpPr/>
          <p:nvPr/>
        </p:nvSpPr>
        <p:spPr>
          <a:xfrm>
            <a:off x="8073139" y="5380885"/>
            <a:ext cx="2171606" cy="218881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2" name="Rectángulo 38"/>
          <p:cNvSpPr/>
          <p:nvPr/>
        </p:nvSpPr>
        <p:spPr>
          <a:xfrm>
            <a:off x="8073139" y="5663162"/>
            <a:ext cx="2171606" cy="218881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3" name="CuadroTexto 87"/>
          <p:cNvSpPr txBox="1"/>
          <p:nvPr/>
        </p:nvSpPr>
        <p:spPr>
          <a:xfrm>
            <a:off x="8672255" y="4941168"/>
            <a:ext cx="9772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700" dirty="0">
                <a:solidFill>
                  <a:srgbClr val="92D050"/>
                </a:solidFill>
                <a:latin typeface="Britannic Bold" panose="020B0903060703020204" pitchFamily="34" charset="0"/>
              </a:rPr>
              <a:t>NEUTRALIDAD</a:t>
            </a:r>
          </a:p>
        </p:txBody>
      </p:sp>
      <p:sp>
        <p:nvSpPr>
          <p:cNvPr id="138" name="CuadroTexto 114"/>
          <p:cNvSpPr txBox="1"/>
          <p:nvPr/>
        </p:nvSpPr>
        <p:spPr>
          <a:xfrm>
            <a:off x="2773237" y="2487799"/>
            <a:ext cx="2985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B0F0"/>
                </a:solidFill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139" name="CuadroTexto 115"/>
          <p:cNvSpPr txBox="1"/>
          <p:nvPr/>
        </p:nvSpPr>
        <p:spPr>
          <a:xfrm>
            <a:off x="3061388" y="2645669"/>
            <a:ext cx="2985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B0F0"/>
                </a:solidFill>
                <a:latin typeface="Impact" panose="020B0806030902050204" pitchFamily="34" charset="0"/>
              </a:rPr>
              <a:t>6</a:t>
            </a:r>
          </a:p>
        </p:txBody>
      </p:sp>
      <p:pic>
        <p:nvPicPr>
          <p:cNvPr id="8194" name="Picture 2" descr="http://iri.columbia.edu/wp-content/uploads/2017/01/figure1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67"/>
          <a:stretch/>
        </p:blipFill>
        <p:spPr bwMode="auto">
          <a:xfrm>
            <a:off x="2288249" y="2147009"/>
            <a:ext cx="3241703" cy="22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CuadroTexto 45"/>
          <p:cNvSpPr txBox="1"/>
          <p:nvPr/>
        </p:nvSpPr>
        <p:spPr>
          <a:xfrm>
            <a:off x="4436427" y="5607809"/>
            <a:ext cx="4644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dirty="0">
                <a:solidFill>
                  <a:srgbClr val="0066FF"/>
                </a:solidFill>
                <a:latin typeface="Impact" panose="020B0806030902050204" pitchFamily="34" charset="0"/>
              </a:rPr>
              <a:t>NDE</a:t>
            </a:r>
          </a:p>
        </p:txBody>
      </p:sp>
      <p:sp>
        <p:nvSpPr>
          <p:cNvPr id="47" name="CuadroTexto 46"/>
          <p:cNvSpPr txBox="1"/>
          <p:nvPr/>
        </p:nvSpPr>
        <p:spPr>
          <a:xfrm>
            <a:off x="4523355" y="5441908"/>
            <a:ext cx="289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>
                <a:solidFill>
                  <a:srgbClr val="00B0F0"/>
                </a:solidFill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2" name="Rectángulo redondeado 1"/>
          <p:cNvSpPr/>
          <p:nvPr/>
        </p:nvSpPr>
        <p:spPr>
          <a:xfrm>
            <a:off x="4537765" y="5313231"/>
            <a:ext cx="256152" cy="61437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26" name="Picture 2" descr="http://iri.columbia.edu/wp-content/uploads/2017/01/figure4-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514" y="1817469"/>
            <a:ext cx="3632291" cy="308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CuadroTexto 49"/>
          <p:cNvSpPr txBox="1"/>
          <p:nvPr/>
        </p:nvSpPr>
        <p:spPr>
          <a:xfrm>
            <a:off x="1847528" y="5980292"/>
            <a:ext cx="47737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dirty="0">
                <a:latin typeface="Impact" panose="020B0806030902050204" pitchFamily="34" charset="0"/>
              </a:rPr>
              <a:t>Principios de Febrero – Declaración Oficial de La Niña</a:t>
            </a:r>
          </a:p>
        </p:txBody>
      </p:sp>
    </p:spTree>
    <p:extLst>
      <p:ext uri="{BB962C8B-B14F-4D97-AF65-F5344CB8AC3E}">
        <p14:creationId xmlns:p14="http://schemas.microsoft.com/office/powerpoint/2010/main" val="2882593934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1691740" y="189523"/>
            <a:ext cx="4968552" cy="6496543"/>
            <a:chOff x="1977730" y="548680"/>
            <a:chExt cx="4347643" cy="5684684"/>
          </a:xfrm>
        </p:grpSpPr>
        <p:sp>
          <p:nvSpPr>
            <p:cNvPr id="3" name="Rectángulo redondeado 2"/>
            <p:cNvSpPr/>
            <p:nvPr/>
          </p:nvSpPr>
          <p:spPr>
            <a:xfrm>
              <a:off x="5334728" y="548680"/>
              <a:ext cx="720080" cy="568468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latin typeface="Myriad Pro" panose="020B0503030403020204" pitchFamily="34" charset="0"/>
              </a:endParaRPr>
            </a:p>
          </p:txBody>
        </p:sp>
        <p:pic>
          <p:nvPicPr>
            <p:cNvPr id="1638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77731" y="548680"/>
              <a:ext cx="2976258" cy="183154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1638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0639" y="2492899"/>
              <a:ext cx="2923350" cy="179898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16390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77730" y="4401355"/>
              <a:ext cx="2977014" cy="183200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4" name="Elipse 3"/>
            <p:cNvSpPr/>
            <p:nvPr/>
          </p:nvSpPr>
          <p:spPr>
            <a:xfrm>
              <a:off x="4836568" y="1280316"/>
              <a:ext cx="482561" cy="479038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latin typeface="Myriad Pro" panose="020B0503030403020204" pitchFamily="34" charset="0"/>
              </a:endParaRPr>
            </a:p>
          </p:txBody>
        </p:sp>
        <p:sp>
          <p:nvSpPr>
            <p:cNvPr id="10" name="Elipse 9"/>
            <p:cNvSpPr/>
            <p:nvPr/>
          </p:nvSpPr>
          <p:spPr>
            <a:xfrm>
              <a:off x="4805279" y="3232668"/>
              <a:ext cx="479308" cy="45231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latin typeface="Myriad Pro" panose="020B0503030403020204" pitchFamily="34" charset="0"/>
              </a:endParaRPr>
            </a:p>
          </p:txBody>
        </p:sp>
        <p:sp>
          <p:nvSpPr>
            <p:cNvPr id="11" name="Elipse 10"/>
            <p:cNvSpPr/>
            <p:nvPr/>
          </p:nvSpPr>
          <p:spPr>
            <a:xfrm>
              <a:off x="4856507" y="5132452"/>
              <a:ext cx="479308" cy="45231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latin typeface="Myriad Pro" panose="020B0503030403020204" pitchFamily="34" charset="0"/>
              </a:endParaRPr>
            </a:p>
          </p:txBody>
        </p:sp>
        <p:sp>
          <p:nvSpPr>
            <p:cNvPr id="14" name="Elipse 13"/>
            <p:cNvSpPr/>
            <p:nvPr/>
          </p:nvSpPr>
          <p:spPr>
            <a:xfrm>
              <a:off x="5334728" y="1196752"/>
              <a:ext cx="720080" cy="650298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latin typeface="Myriad Pro" panose="020B0503030403020204" pitchFamily="34" charset="0"/>
              </a:endParaRPr>
            </a:p>
          </p:txBody>
        </p:sp>
        <p:sp>
          <p:nvSpPr>
            <p:cNvPr id="16" name="Elipse 15"/>
            <p:cNvSpPr/>
            <p:nvPr/>
          </p:nvSpPr>
          <p:spPr>
            <a:xfrm>
              <a:off x="5334728" y="3093592"/>
              <a:ext cx="720080" cy="650298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latin typeface="Myriad Pro" panose="020B0503030403020204" pitchFamily="34" charset="0"/>
              </a:endParaRPr>
            </a:p>
          </p:txBody>
        </p:sp>
        <p:sp>
          <p:nvSpPr>
            <p:cNvPr id="17" name="Elipse 16"/>
            <p:cNvSpPr/>
            <p:nvPr/>
          </p:nvSpPr>
          <p:spPr>
            <a:xfrm>
              <a:off x="5334728" y="5005248"/>
              <a:ext cx="720080" cy="650298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latin typeface="Myriad Pro" panose="020B0503030403020204" pitchFamily="34" charset="0"/>
              </a:endParaRPr>
            </a:p>
          </p:txBody>
        </p:sp>
        <p:sp>
          <p:nvSpPr>
            <p:cNvPr id="18" name="CuadroTexto 17"/>
            <p:cNvSpPr txBox="1"/>
            <p:nvPr/>
          </p:nvSpPr>
          <p:spPr>
            <a:xfrm>
              <a:off x="5087088" y="1368015"/>
              <a:ext cx="12241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200" b="1" dirty="0">
                  <a:latin typeface="Myriad Pro" panose="020B0503030403020204" pitchFamily="34" charset="0"/>
                </a:rPr>
                <a:t>Neutro</a:t>
              </a:r>
            </a:p>
          </p:txBody>
        </p:sp>
        <p:sp>
          <p:nvSpPr>
            <p:cNvPr id="2" name="CuadroTexto 1"/>
            <p:cNvSpPr txBox="1"/>
            <p:nvPr/>
          </p:nvSpPr>
          <p:spPr>
            <a:xfrm>
              <a:off x="4768112" y="1406063"/>
              <a:ext cx="637952" cy="188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800" b="1" dirty="0">
                  <a:latin typeface="Myriad Pro" panose="020B0503030403020204" pitchFamily="34" charset="0"/>
                </a:rPr>
                <a:t>FEB</a:t>
              </a:r>
            </a:p>
          </p:txBody>
        </p:sp>
        <p:sp>
          <p:nvSpPr>
            <p:cNvPr id="21" name="CuadroTexto 20"/>
            <p:cNvSpPr txBox="1"/>
            <p:nvPr/>
          </p:nvSpPr>
          <p:spPr>
            <a:xfrm>
              <a:off x="4592078" y="3350882"/>
              <a:ext cx="909950" cy="188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800" b="1" dirty="0">
                  <a:latin typeface="Myriad Pro" panose="020B0503030403020204" pitchFamily="34" charset="0"/>
                </a:rPr>
                <a:t>ABR</a:t>
              </a:r>
            </a:p>
          </p:txBody>
        </p:sp>
        <p:sp>
          <p:nvSpPr>
            <p:cNvPr id="22" name="CuadroTexto 21"/>
            <p:cNvSpPr txBox="1"/>
            <p:nvPr/>
          </p:nvSpPr>
          <p:spPr>
            <a:xfrm>
              <a:off x="4683438" y="5255938"/>
              <a:ext cx="799039" cy="188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800" b="1" dirty="0">
                  <a:latin typeface="Myriad Pro" panose="020B0503030403020204" pitchFamily="34" charset="0"/>
                </a:rPr>
                <a:t>JUN</a:t>
              </a:r>
            </a:p>
          </p:txBody>
        </p:sp>
        <p:sp>
          <p:nvSpPr>
            <p:cNvPr id="23" name="CuadroTexto 22"/>
            <p:cNvSpPr txBox="1"/>
            <p:nvPr/>
          </p:nvSpPr>
          <p:spPr>
            <a:xfrm>
              <a:off x="5037646" y="3280244"/>
              <a:ext cx="12241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200" b="1" dirty="0">
                  <a:latin typeface="Myriad Pro" panose="020B0503030403020204" pitchFamily="34" charset="0"/>
                </a:rPr>
                <a:t>Neutro</a:t>
              </a:r>
            </a:p>
          </p:txBody>
        </p:sp>
        <p:sp>
          <p:nvSpPr>
            <p:cNvPr id="24" name="CuadroTexto 23"/>
            <p:cNvSpPr txBox="1"/>
            <p:nvPr/>
          </p:nvSpPr>
          <p:spPr>
            <a:xfrm>
              <a:off x="5101237" y="5191900"/>
              <a:ext cx="12241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200" b="1" dirty="0">
                  <a:latin typeface="Myriad Pro" panose="020B0503030403020204" pitchFamily="34" charset="0"/>
                </a:rPr>
                <a:t>Neutro</a:t>
              </a:r>
            </a:p>
          </p:txBody>
        </p:sp>
      </p:grp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0292" y="2731467"/>
            <a:ext cx="5253133" cy="30017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6" name="Rectángulo 25"/>
          <p:cNvSpPr/>
          <p:nvPr/>
        </p:nvSpPr>
        <p:spPr>
          <a:xfrm>
            <a:off x="2773346" y="915612"/>
            <a:ext cx="8603076" cy="14957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r">
              <a:lnSpc>
                <a:spcPct val="80000"/>
              </a:lnSpc>
            </a:pPr>
            <a:r>
              <a:rPr lang="es-ES" sz="3000" b="1" dirty="0">
                <a:ln w="0"/>
                <a:solidFill>
                  <a:srgbClr val="3E697C"/>
                </a:solidFill>
                <a:latin typeface="Impact" panose="020B0806030902050204" pitchFamily="34" charset="0"/>
              </a:rPr>
              <a:t>PROYECCIÓN DE LA </a:t>
            </a:r>
            <a:r>
              <a:rPr lang="es-ES" sz="3000" b="1" dirty="0" err="1">
                <a:ln w="0"/>
                <a:solidFill>
                  <a:srgbClr val="3E697C"/>
                </a:solidFill>
                <a:latin typeface="Impact" panose="020B0806030902050204" pitchFamily="34" charset="0"/>
              </a:rPr>
              <a:t>ATSM</a:t>
            </a:r>
            <a:endParaRPr lang="es-ES" sz="3000" b="1" dirty="0">
              <a:ln w="0"/>
              <a:solidFill>
                <a:srgbClr val="3E697C"/>
              </a:solidFill>
              <a:latin typeface="Impact" panose="020B0806030902050204" pitchFamily="34" charset="0"/>
            </a:endParaRPr>
          </a:p>
          <a:p>
            <a:pPr lvl="1" algn="r">
              <a:lnSpc>
                <a:spcPct val="80000"/>
              </a:lnSpc>
            </a:pPr>
            <a:r>
              <a:rPr lang="es-ES" sz="3000" b="1" dirty="0">
                <a:ln w="0"/>
                <a:solidFill>
                  <a:srgbClr val="3E697C"/>
                </a:solidFill>
                <a:latin typeface="Impact" panose="020B0806030902050204" pitchFamily="34" charset="0"/>
              </a:rPr>
              <a:t>PACÍFICO TROPICAL</a:t>
            </a:r>
          </a:p>
          <a:p>
            <a:pPr lvl="1" algn="r">
              <a:lnSpc>
                <a:spcPct val="80000"/>
              </a:lnSpc>
            </a:pPr>
            <a:endParaRPr lang="es-ES" sz="2800" dirty="0">
              <a:ln w="0"/>
              <a:solidFill>
                <a:srgbClr val="3E697C"/>
              </a:solidFill>
              <a:latin typeface="Impact" panose="020B0806030902050204" pitchFamily="34" charset="0"/>
            </a:endParaRPr>
          </a:p>
          <a:p>
            <a:pPr lvl="1" algn="r">
              <a:lnSpc>
                <a:spcPct val="80000"/>
              </a:lnSpc>
            </a:pPr>
            <a:r>
              <a:rPr lang="en-US" sz="2400" dirty="0">
                <a:ln w="0"/>
                <a:solidFill>
                  <a:srgbClr val="3E697C"/>
                </a:solidFill>
                <a:latin typeface="Impact" panose="020B0806030902050204" pitchFamily="34" charset="0"/>
              </a:rPr>
              <a:t>Bureau of Meteorology Australia</a:t>
            </a:r>
          </a:p>
        </p:txBody>
      </p:sp>
    </p:spTree>
    <p:extLst>
      <p:ext uri="{BB962C8B-B14F-4D97-AF65-F5344CB8AC3E}">
        <p14:creationId xmlns:p14="http://schemas.microsoft.com/office/powerpoint/2010/main" val="4046719617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983432" y="202135"/>
            <a:ext cx="9649072" cy="10895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r">
              <a:lnSpc>
                <a:spcPct val="80000"/>
              </a:lnSpc>
            </a:pPr>
            <a:r>
              <a:rPr lang="es-ES" sz="30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PROYECCIÓN DE LA ATSM MUNDIAL</a:t>
            </a:r>
          </a:p>
          <a:p>
            <a:pPr lvl="1" algn="r">
              <a:lnSpc>
                <a:spcPct val="70000"/>
              </a:lnSpc>
            </a:pPr>
            <a:r>
              <a:rPr lang="es-ES" sz="2400" dirty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MODELO EUROPEO - </a:t>
            </a:r>
            <a:r>
              <a:rPr lang="es-ES" sz="2400" dirty="0" err="1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ATSM</a:t>
            </a:r>
            <a:endParaRPr lang="es-ES" sz="2400" dirty="0">
              <a:ln w="0"/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 lvl="1" algn="r">
              <a:lnSpc>
                <a:spcPct val="80000"/>
              </a:lnSpc>
            </a:pPr>
            <a:endParaRPr lang="es-ES" sz="3000" dirty="0">
              <a:ln w="0"/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558567" y="4149080"/>
            <a:ext cx="1079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dirty="0">
                <a:solidFill>
                  <a:srgbClr val="375160"/>
                </a:solidFill>
                <a:latin typeface="Impact" panose="020B0806030902050204" pitchFamily="34" charset="0"/>
              </a:rPr>
              <a:t>MAM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1631504" y="2204864"/>
            <a:ext cx="933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dirty="0">
                <a:solidFill>
                  <a:srgbClr val="375160"/>
                </a:solidFill>
                <a:latin typeface="Impact" panose="020B0806030902050204" pitchFamily="34" charset="0"/>
              </a:rPr>
              <a:t>FMA</a:t>
            </a:r>
          </a:p>
        </p:txBody>
      </p:sp>
      <p:pic>
        <p:nvPicPr>
          <p:cNvPr id="1026" name="Picture 2" descr="http://stream.ecmwf.int/data/atls18/data/data01/scratch/ps2png-atls18-95e2cf679cd58ee9b4db4dd119a05a8d-QrIiiw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65"/>
          <a:stretch/>
        </p:blipFill>
        <p:spPr bwMode="auto">
          <a:xfrm>
            <a:off x="2839852" y="1356500"/>
            <a:ext cx="8061561" cy="20868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http://stream.ecmwf.int/data/atls20/data/data01/scratch/ps2png-atls20-95e2cf679cd58ee9b4db4dd119a05a8d-qNzSSK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86"/>
          <a:stretch/>
        </p:blipFill>
        <p:spPr bwMode="auto">
          <a:xfrm>
            <a:off x="2855640" y="3573016"/>
            <a:ext cx="8061559" cy="20772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957154589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1055440" y="3429000"/>
            <a:ext cx="10945216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3600" dirty="0">
                <a:solidFill>
                  <a:srgbClr val="375160"/>
                </a:solidFill>
                <a:latin typeface="Impact" panose="020B0806030902050204" pitchFamily="34" charset="0"/>
              </a:rPr>
              <a:t>PROYECCIÓN PRECIPITACIÓN</a:t>
            </a:r>
          </a:p>
          <a:p>
            <a:pPr algn="ctr">
              <a:lnSpc>
                <a:spcPct val="80000"/>
              </a:lnSpc>
            </a:pPr>
            <a:r>
              <a:rPr lang="es-CO" sz="3600" dirty="0">
                <a:solidFill>
                  <a:srgbClr val="375160"/>
                </a:solidFill>
                <a:latin typeface="Impact" panose="020B0806030902050204" pitchFamily="34" charset="0"/>
              </a:rPr>
              <a:t>MODELOS INTERNACIONALES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401617" y="4279745"/>
            <a:ext cx="22528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3000" dirty="0">
                <a:solidFill>
                  <a:srgbClr val="375160"/>
                </a:solidFill>
                <a:latin typeface="Myriad Pro" panose="020B0503030403020204" pitchFamily="34" charset="0"/>
              </a:rPr>
              <a:t>TRIMESTRAL</a:t>
            </a:r>
          </a:p>
        </p:txBody>
      </p:sp>
      <p:cxnSp>
        <p:nvCxnSpPr>
          <p:cNvPr id="10" name="Conector recto 9"/>
          <p:cNvCxnSpPr/>
          <p:nvPr/>
        </p:nvCxnSpPr>
        <p:spPr>
          <a:xfrm>
            <a:off x="1199456" y="4293096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5512461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8400256" y="2399078"/>
            <a:ext cx="4032448" cy="7771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5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PREDICCIÓN </a:t>
            </a:r>
          </a:p>
          <a:p>
            <a:pPr lvl="1" algn="ctr">
              <a:lnSpc>
                <a:spcPct val="70000"/>
              </a:lnSpc>
            </a:pPr>
            <a:r>
              <a:rPr lang="es-ES" dirty="0">
                <a:ln w="0"/>
                <a:solidFill>
                  <a:srgbClr val="00B050"/>
                </a:solidFill>
                <a:latin typeface="Impact" panose="020B0806030902050204" pitchFamily="34" charset="0"/>
              </a:rPr>
              <a:t>Internacional </a:t>
            </a:r>
            <a:r>
              <a:rPr lang="es-ES" dirty="0" err="1">
                <a:ln w="0"/>
                <a:solidFill>
                  <a:srgbClr val="00B050"/>
                </a:solidFill>
                <a:latin typeface="Impact" panose="020B0806030902050204" pitchFamily="34" charset="0"/>
              </a:rPr>
              <a:t>Research</a:t>
            </a:r>
            <a:endParaRPr lang="es-ES" dirty="0">
              <a:ln w="0"/>
              <a:solidFill>
                <a:srgbClr val="00B050"/>
              </a:solidFill>
              <a:latin typeface="Impact" panose="020B0806030902050204" pitchFamily="34" charset="0"/>
            </a:endParaRPr>
          </a:p>
          <a:p>
            <a:pPr lvl="1" algn="ctr">
              <a:lnSpc>
                <a:spcPct val="80000"/>
              </a:lnSpc>
            </a:pPr>
            <a:r>
              <a:rPr lang="es-ES" dirty="0">
                <a:ln w="0"/>
                <a:solidFill>
                  <a:srgbClr val="00B050"/>
                </a:solidFill>
                <a:latin typeface="Impact" panose="020B0806030902050204" pitchFamily="34" charset="0"/>
              </a:rPr>
              <a:t> </a:t>
            </a:r>
            <a:r>
              <a:rPr lang="es-ES" dirty="0" err="1">
                <a:ln w="0"/>
                <a:solidFill>
                  <a:srgbClr val="00B050"/>
                </a:solidFill>
                <a:latin typeface="Impact" panose="020B0806030902050204" pitchFamily="34" charset="0"/>
              </a:rPr>
              <a:t>Insttitute</a:t>
            </a:r>
            <a:r>
              <a:rPr lang="es-ES" dirty="0">
                <a:ln w="0"/>
                <a:solidFill>
                  <a:srgbClr val="00B050"/>
                </a:solidFill>
                <a:latin typeface="Impact" panose="020B0806030902050204" pitchFamily="34" charset="0"/>
              </a:rPr>
              <a:t> </a:t>
            </a:r>
            <a:r>
              <a:rPr lang="es-ES" dirty="0" err="1">
                <a:ln w="0"/>
                <a:solidFill>
                  <a:srgbClr val="00B050"/>
                </a:solidFill>
                <a:latin typeface="Impact" panose="020B0806030902050204" pitchFamily="34" charset="0"/>
              </a:rPr>
              <a:t>for</a:t>
            </a:r>
            <a:r>
              <a:rPr lang="es-ES" dirty="0">
                <a:ln w="0"/>
                <a:solidFill>
                  <a:srgbClr val="00B050"/>
                </a:solidFill>
                <a:latin typeface="Impact" panose="020B0806030902050204" pitchFamily="34" charset="0"/>
              </a:rPr>
              <a:t> </a:t>
            </a:r>
            <a:r>
              <a:rPr lang="es-ES" dirty="0" err="1">
                <a:ln w="0"/>
                <a:solidFill>
                  <a:srgbClr val="00B050"/>
                </a:solidFill>
                <a:latin typeface="Impact" panose="020B0806030902050204" pitchFamily="34" charset="0"/>
              </a:rPr>
              <a:t>Climate</a:t>
            </a:r>
            <a:r>
              <a:rPr lang="es-ES" dirty="0">
                <a:ln w="0"/>
                <a:solidFill>
                  <a:srgbClr val="00B050"/>
                </a:solidFill>
                <a:latin typeface="Impact" panose="020B0806030902050204" pitchFamily="34" charset="0"/>
              </a:rPr>
              <a:t> and </a:t>
            </a:r>
            <a:r>
              <a:rPr lang="es-ES" dirty="0" err="1">
                <a:ln w="0"/>
                <a:solidFill>
                  <a:srgbClr val="00B050"/>
                </a:solidFill>
                <a:latin typeface="Impact" panose="020B0806030902050204" pitchFamily="34" charset="0"/>
              </a:rPr>
              <a:t>Society</a:t>
            </a:r>
            <a:endParaRPr lang="es-ES" dirty="0">
              <a:ln w="0"/>
              <a:solidFill>
                <a:srgbClr val="00B050"/>
              </a:solidFill>
              <a:latin typeface="Impact" panose="020B080603090205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839416" y="6237312"/>
            <a:ext cx="6096000" cy="531043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2000" dirty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CONDICIÓN MÁS PROBABLE - PRECIPITACIÓN PARA EL TRIMESTRE</a:t>
            </a:r>
            <a:endParaRPr lang="es-ES" sz="4400" b="1" dirty="0">
              <a:ln w="0"/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pic>
        <p:nvPicPr>
          <p:cNvPr id="2050" name="Picture 2" descr="http://iri.columbia.edu/climate/forecast/net_asmt/2017/jan2017/images/FMA17_SAm_pcp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8"/>
          <a:stretch/>
        </p:blipFill>
        <p:spPr bwMode="auto">
          <a:xfrm>
            <a:off x="1664735" y="836192"/>
            <a:ext cx="3531923" cy="4680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ri.columbia.edu/climate/forecast/net_asmt/2017/jan2017/images/MAM17_SAm_pcp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8"/>
          <a:stretch/>
        </p:blipFill>
        <p:spPr bwMode="auto">
          <a:xfrm>
            <a:off x="5375920" y="836712"/>
            <a:ext cx="3531531" cy="46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/>
          <p:cNvSpPr txBox="1"/>
          <p:nvPr/>
        </p:nvSpPr>
        <p:spPr>
          <a:xfrm>
            <a:off x="3904177" y="1124744"/>
            <a:ext cx="80983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000" dirty="0">
                <a:latin typeface="Impact" panose="020B0806030902050204" pitchFamily="34" charset="0"/>
              </a:rPr>
              <a:t>FMA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7608168" y="1124744"/>
            <a:ext cx="9316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000" dirty="0">
                <a:latin typeface="Impact" panose="020B0806030902050204" pitchFamily="34" charset="0"/>
              </a:rPr>
              <a:t>MAM</a:t>
            </a:r>
          </a:p>
        </p:txBody>
      </p:sp>
      <p:sp>
        <p:nvSpPr>
          <p:cNvPr id="3" name="Rectángulo 2"/>
          <p:cNvSpPr/>
          <p:nvPr/>
        </p:nvSpPr>
        <p:spPr>
          <a:xfrm>
            <a:off x="9807980" y="3165345"/>
            <a:ext cx="12170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lnSpc>
                <a:spcPct val="80000"/>
              </a:lnSpc>
            </a:pPr>
            <a:r>
              <a:rPr lang="es-ES" sz="4000" dirty="0">
                <a:ln w="0"/>
                <a:solidFill>
                  <a:srgbClr val="00B050"/>
                </a:solidFill>
                <a:latin typeface="Impact" panose="020B0806030902050204" pitchFamily="34" charset="0"/>
              </a:rPr>
              <a:t>IRI</a:t>
            </a:r>
          </a:p>
        </p:txBody>
      </p:sp>
    </p:spTree>
    <p:extLst>
      <p:ext uri="{BB962C8B-B14F-4D97-AF65-F5344CB8AC3E}">
        <p14:creationId xmlns:p14="http://schemas.microsoft.com/office/powerpoint/2010/main" val="1616305242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stream.ecmwf.int/data/atls19/data/data01/scratch/ps2png-atls19-95e2cf679cd58ee9b4db4dd119a05a8d-aeTn1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66"/>
          <a:stretch/>
        </p:blipFill>
        <p:spPr bwMode="auto">
          <a:xfrm>
            <a:off x="1310082" y="2880839"/>
            <a:ext cx="5284027" cy="297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4727848" y="2820166"/>
            <a:ext cx="9599632" cy="10402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30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PREDICCIÓN</a:t>
            </a:r>
            <a:r>
              <a:rPr lang="es-ES" sz="44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 </a:t>
            </a:r>
          </a:p>
          <a:p>
            <a:pPr lvl="1" algn="ctr">
              <a:lnSpc>
                <a:spcPct val="70000"/>
              </a:lnSpc>
            </a:pPr>
            <a:r>
              <a:rPr lang="es-ES" sz="4400" dirty="0">
                <a:ln w="0"/>
                <a:solidFill>
                  <a:srgbClr val="00B050"/>
                </a:solidFill>
                <a:latin typeface="Impact" panose="020B0806030902050204" pitchFamily="34" charset="0"/>
              </a:rPr>
              <a:t>CENTRO EUROPEO</a:t>
            </a:r>
          </a:p>
        </p:txBody>
      </p:sp>
      <p:sp>
        <p:nvSpPr>
          <p:cNvPr id="2" name="Rectángulo 1"/>
          <p:cNvSpPr/>
          <p:nvPr/>
        </p:nvSpPr>
        <p:spPr>
          <a:xfrm>
            <a:off x="904095" y="6253926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2400" dirty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CONDICIÓN MÁS PROBABLE - PRECIPITACIÓN PARA EL TRIMESTRE</a:t>
            </a:r>
            <a:endParaRPr lang="es-ES" sz="3200" b="1" dirty="0">
              <a:ln w="0"/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pic>
        <p:nvPicPr>
          <p:cNvPr id="3074" name="Picture 2" descr="http://stream.ecmwf.int/data/atls09/data/data01/scratch/ps2png-atls09-95e2cf679cd58ee9b4db4dd119a05a8d-Pw4bP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1"/>
          <a:stretch/>
        </p:blipFill>
        <p:spPr bwMode="auto">
          <a:xfrm>
            <a:off x="1300223" y="116632"/>
            <a:ext cx="5284027" cy="297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5396125" y="441687"/>
            <a:ext cx="80983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000" dirty="0">
                <a:latin typeface="Impact" panose="020B0806030902050204" pitchFamily="34" charset="0"/>
              </a:rPr>
              <a:t>FMA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5335210" y="3239835"/>
            <a:ext cx="9316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000" dirty="0">
                <a:latin typeface="Impact" panose="020B0806030902050204" pitchFamily="34" charset="0"/>
              </a:rPr>
              <a:t>MAM</a:t>
            </a:r>
          </a:p>
        </p:txBody>
      </p:sp>
    </p:spTree>
    <p:extLst>
      <p:ext uri="{BB962C8B-B14F-4D97-AF65-F5344CB8AC3E}">
        <p14:creationId xmlns:p14="http://schemas.microsoft.com/office/powerpoint/2010/main" val="4113143379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199456" y="6093296"/>
            <a:ext cx="10992544" cy="764704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6" name="Conector recto 5"/>
          <p:cNvCxnSpPr/>
          <p:nvPr/>
        </p:nvCxnSpPr>
        <p:spPr>
          <a:xfrm>
            <a:off x="1199456" y="4519251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1847528" y="3861048"/>
            <a:ext cx="885698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5400" dirty="0">
                <a:solidFill>
                  <a:srgbClr val="375160"/>
                </a:solidFill>
                <a:latin typeface="Impact" panose="020B0806030902050204" pitchFamily="34" charset="0"/>
              </a:rPr>
              <a:t>1. SEGUIMIENTO 2017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8276701" y="6184319"/>
            <a:ext cx="3651947" cy="557049"/>
            <a:chOff x="3647728" y="5733256"/>
            <a:chExt cx="5828282" cy="889016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93"/>
            <a:stretch/>
          </p:blipFill>
          <p:spPr>
            <a:xfrm>
              <a:off x="8002556" y="5987529"/>
              <a:ext cx="1473454" cy="634743"/>
            </a:xfrm>
            <a:prstGeom prst="rect">
              <a:avLst/>
            </a:prstGeom>
          </p:spPr>
        </p:pic>
        <p:pic>
          <p:nvPicPr>
            <p:cNvPr id="5" name="Imagen 4" descr="--Logo IDEAM-01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7728" y="5733256"/>
              <a:ext cx="1766227" cy="889016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11" t="27791" r="55305" b="15339"/>
            <a:stretch/>
          </p:blipFill>
          <p:spPr>
            <a:xfrm>
              <a:off x="5621083" y="6016426"/>
              <a:ext cx="2114404" cy="6058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5801468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8" y="549188"/>
            <a:ext cx="4007768" cy="540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ángulo 9"/>
          <p:cNvSpPr/>
          <p:nvPr/>
        </p:nvSpPr>
        <p:spPr>
          <a:xfrm>
            <a:off x="3791744" y="260648"/>
            <a:ext cx="9125141" cy="5770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45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PREDICCIÓN ETA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4439816" y="531491"/>
            <a:ext cx="933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dirty="0">
                <a:latin typeface="Impact" panose="020B0806030902050204" pitchFamily="34" charset="0"/>
              </a:rPr>
              <a:t>FMA</a:t>
            </a:r>
          </a:p>
        </p:txBody>
      </p:sp>
      <p:sp>
        <p:nvSpPr>
          <p:cNvPr id="3" name="Rectángulo 2"/>
          <p:cNvSpPr/>
          <p:nvPr/>
        </p:nvSpPr>
        <p:spPr>
          <a:xfrm>
            <a:off x="839416" y="6315376"/>
            <a:ext cx="6096000" cy="531043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2000" dirty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ANOMALÍA DE LA PRECIPITACIÓN PARA EL TRIMESTRE</a:t>
            </a:r>
            <a:endParaRPr lang="es-ES" sz="4800" b="1" dirty="0">
              <a:ln w="0"/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951" y="1207417"/>
            <a:ext cx="4276725" cy="4257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CuadroTexto 10"/>
          <p:cNvSpPr txBox="1"/>
          <p:nvPr/>
        </p:nvSpPr>
        <p:spPr>
          <a:xfrm>
            <a:off x="9696400" y="4988038"/>
            <a:ext cx="70564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500" dirty="0">
                <a:latin typeface="Impact" panose="020B0806030902050204" pitchFamily="34" charset="0"/>
              </a:rPr>
              <a:t>FMA</a:t>
            </a:r>
          </a:p>
        </p:txBody>
      </p:sp>
    </p:spTree>
    <p:extLst>
      <p:ext uri="{BB962C8B-B14F-4D97-AF65-F5344CB8AC3E}">
        <p14:creationId xmlns:p14="http://schemas.microsoft.com/office/powerpoint/2010/main" val="2711918612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/>
          <p:cNvCxnSpPr/>
          <p:nvPr/>
        </p:nvCxnSpPr>
        <p:spPr>
          <a:xfrm>
            <a:off x="1199456" y="4144407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2063552" y="3573016"/>
            <a:ext cx="8856984" cy="684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4800" dirty="0">
                <a:solidFill>
                  <a:srgbClr val="375160"/>
                </a:solidFill>
                <a:latin typeface="Impact" panose="020B0806030902050204" pitchFamily="34" charset="0"/>
              </a:rPr>
              <a:t>4. PREDICCIONES NACIONALES</a:t>
            </a:r>
          </a:p>
        </p:txBody>
      </p:sp>
    </p:spTree>
    <p:extLst>
      <p:ext uri="{BB962C8B-B14F-4D97-AF65-F5344CB8AC3E}">
        <p14:creationId xmlns:p14="http://schemas.microsoft.com/office/powerpoint/2010/main" val="2485566447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231231" y="3933056"/>
            <a:ext cx="8928992" cy="979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3600" dirty="0">
                <a:solidFill>
                  <a:srgbClr val="375160"/>
                </a:solidFill>
                <a:latin typeface="Impact" panose="020B0806030902050204" pitchFamily="34" charset="0"/>
              </a:rPr>
              <a:t>PROYECCIÓN PRECIPITACIÓN MODELOS NACIONALES E INTERNACIONALES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591944" y="4792729"/>
            <a:ext cx="1693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800" dirty="0">
                <a:solidFill>
                  <a:srgbClr val="375160"/>
                </a:solidFill>
                <a:latin typeface="Myriad Pro" panose="020B0503030403020204" pitchFamily="34" charset="0"/>
              </a:rPr>
              <a:t>MENSUAL</a:t>
            </a:r>
          </a:p>
        </p:txBody>
      </p:sp>
      <p:cxnSp>
        <p:nvCxnSpPr>
          <p:cNvPr id="6" name="Conector recto 5"/>
          <p:cNvCxnSpPr/>
          <p:nvPr/>
        </p:nvCxnSpPr>
        <p:spPr>
          <a:xfrm>
            <a:off x="1199456" y="4797152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7548141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594" y="1558683"/>
            <a:ext cx="3027608" cy="3918082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4692137" y="347567"/>
            <a:ext cx="3742884" cy="94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CONSENSO – ENERO</a:t>
            </a:r>
          </a:p>
          <a:p>
            <a:pPr algn="ctr">
              <a:lnSpc>
                <a:spcPct val="80000"/>
              </a:lnSpc>
            </a:pPr>
            <a:r>
              <a:rPr lang="es-ES" sz="2400" dirty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ANÁLISIS PRELIMINAR</a:t>
            </a:r>
            <a:endParaRPr lang="es-CO" sz="2400" dirty="0">
              <a:ln w="0"/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7821712" y="5657242"/>
            <a:ext cx="1226619" cy="3166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" dirty="0">
                <a:ln w="0"/>
                <a:solidFill>
                  <a:srgbClr val="375160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Anomalías </a:t>
            </a:r>
            <a:endParaRPr lang="es-CO" dirty="0">
              <a:solidFill>
                <a:srgbClr val="375160"/>
              </a:solidFill>
            </a:endParaRPr>
          </a:p>
        </p:txBody>
      </p:sp>
      <p:cxnSp>
        <p:nvCxnSpPr>
          <p:cNvPr id="11" name="Conector recto 10"/>
          <p:cNvCxnSpPr>
            <a:endCxn id="9" idx="1"/>
          </p:cNvCxnSpPr>
          <p:nvPr/>
        </p:nvCxnSpPr>
        <p:spPr>
          <a:xfrm>
            <a:off x="6815751" y="5815587"/>
            <a:ext cx="100595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9048328" y="5805264"/>
            <a:ext cx="100595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>
            <a:off x="10036530" y="5454102"/>
            <a:ext cx="0" cy="360040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6815751" y="5455547"/>
            <a:ext cx="0" cy="360040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200" y="1558684"/>
            <a:ext cx="3027608" cy="3918080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5202200" y="1497728"/>
            <a:ext cx="6090714" cy="3957818"/>
          </a:xfrm>
          <a:prstGeom prst="rect">
            <a:avLst/>
          </a:prstGeom>
          <a:noFill/>
          <a:ln w="28575">
            <a:solidFill>
              <a:srgbClr val="3751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3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808" y="1558683"/>
            <a:ext cx="3027606" cy="3865323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3193367" y="5587740"/>
            <a:ext cx="1127232" cy="3166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" dirty="0">
                <a:ln w="0"/>
                <a:solidFill>
                  <a:srgbClr val="375160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Consenso</a:t>
            </a:r>
            <a:endParaRPr lang="es-CO" dirty="0">
              <a:solidFill>
                <a:srgbClr val="3751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921367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915" y="3801480"/>
            <a:ext cx="2070417" cy="267936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0222" y="1333349"/>
            <a:ext cx="3980976" cy="4590441"/>
          </a:xfrm>
          <a:prstGeom prst="rect">
            <a:avLst/>
          </a:prstGeom>
        </p:spPr>
      </p:pic>
      <p:sp>
        <p:nvSpPr>
          <p:cNvPr id="38" name="Rectángulo 37"/>
          <p:cNvSpPr/>
          <p:nvPr/>
        </p:nvSpPr>
        <p:spPr>
          <a:xfrm>
            <a:off x="1412772" y="394916"/>
            <a:ext cx="6659089" cy="30320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00B0F0"/>
            </a:solidFill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22" name="Rectángulo 21"/>
          <p:cNvSpPr/>
          <p:nvPr/>
        </p:nvSpPr>
        <p:spPr>
          <a:xfrm>
            <a:off x="7735771" y="896695"/>
            <a:ext cx="2520252" cy="50796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2000" dirty="0">
                <a:ln w="0"/>
                <a:solidFill>
                  <a:srgbClr val="3751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yriad Pro" panose="020B0503030403020204" pitchFamily="34" charset="0"/>
              </a:rPr>
              <a:t>CLIMATOLOGÍA</a:t>
            </a:r>
          </a:p>
          <a:p>
            <a:pPr lvl="1">
              <a:lnSpc>
                <a:spcPct val="70000"/>
              </a:lnSpc>
            </a:pPr>
            <a:endParaRPr lang="es-ES" sz="2000" dirty="0">
              <a:ln w="0"/>
              <a:solidFill>
                <a:srgbClr val="3751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1211153" y="190258"/>
            <a:ext cx="2314964" cy="37087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4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ESPERADO - </a:t>
            </a:r>
            <a:r>
              <a:rPr lang="es-ES" sz="1400" dirty="0" err="1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CHIRPS</a:t>
            </a:r>
            <a:endParaRPr lang="es-ES" sz="1400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  <a:p>
            <a:pPr lvl="1" algn="ctr">
              <a:lnSpc>
                <a:spcPct val="70000"/>
              </a:lnSpc>
            </a:pPr>
            <a:endParaRPr lang="es-ES" sz="1400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937" y="514866"/>
            <a:ext cx="1947271" cy="2519999"/>
          </a:xfrm>
          <a:prstGeom prst="rect">
            <a:avLst/>
          </a:prstGeom>
        </p:spPr>
      </p:pic>
      <p:pic>
        <p:nvPicPr>
          <p:cNvPr id="39" name="Imagen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34" y="520127"/>
            <a:ext cx="1947271" cy="2519999"/>
          </a:xfrm>
          <a:prstGeom prst="rect">
            <a:avLst/>
          </a:prstGeom>
        </p:spPr>
      </p:pic>
      <p:sp>
        <p:nvSpPr>
          <p:cNvPr id="46" name="Rectángulo 45"/>
          <p:cNvSpPr/>
          <p:nvPr/>
        </p:nvSpPr>
        <p:spPr>
          <a:xfrm>
            <a:off x="2981333" y="197625"/>
            <a:ext cx="2631254" cy="37087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4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ESPERADO – </a:t>
            </a:r>
            <a:r>
              <a:rPr lang="es-ES" sz="1400" dirty="0" err="1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CPT</a:t>
            </a:r>
            <a:r>
              <a:rPr lang="es-ES" sz="14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 – </a:t>
            </a:r>
            <a:r>
              <a:rPr lang="es-ES" sz="1400" dirty="0" err="1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CIIFEN</a:t>
            </a:r>
            <a:r>
              <a:rPr lang="es-ES" sz="14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 </a:t>
            </a:r>
          </a:p>
          <a:p>
            <a:pPr lvl="1" algn="ctr">
              <a:lnSpc>
                <a:spcPct val="70000"/>
              </a:lnSpc>
            </a:pPr>
            <a:endParaRPr lang="es-ES" sz="1400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7682169" y="466029"/>
            <a:ext cx="2754357" cy="44627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35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FEBRERO</a:t>
            </a:r>
            <a:endParaRPr lang="es-ES" sz="1875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3207916" y="3083602"/>
            <a:ext cx="2628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solidFill>
                  <a:srgbClr val="375160"/>
                </a:solidFill>
                <a:latin typeface="Myriad Pro" panose="020B0503030403020204" pitchFamily="34" charset="0"/>
              </a:rPr>
              <a:t>Precipitación Total</a:t>
            </a: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0222" y="4581128"/>
            <a:ext cx="780937" cy="1342662"/>
          </a:xfrm>
          <a:prstGeom prst="rect">
            <a:avLst/>
          </a:prstGeom>
          <a:ln>
            <a:noFill/>
          </a:ln>
          <a:effectLst/>
        </p:spPr>
      </p:pic>
      <p:sp>
        <p:nvSpPr>
          <p:cNvPr id="41" name="Rectángulo 40"/>
          <p:cNvSpPr/>
          <p:nvPr/>
        </p:nvSpPr>
        <p:spPr>
          <a:xfrm>
            <a:off x="2077787" y="3618793"/>
            <a:ext cx="2719433" cy="3277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2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ANÁLOGO - ONI</a:t>
            </a:r>
          </a:p>
          <a:p>
            <a:pPr lvl="1" algn="ctr">
              <a:lnSpc>
                <a:spcPct val="70000"/>
              </a:lnSpc>
            </a:pPr>
            <a:endParaRPr lang="es-ES" sz="1200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pic>
        <p:nvPicPr>
          <p:cNvPr id="44" name="Imagen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700" y="3798876"/>
            <a:ext cx="2070417" cy="2679363"/>
          </a:xfrm>
          <a:prstGeom prst="rect">
            <a:avLst/>
          </a:prstGeom>
          <a:ln>
            <a:noFill/>
          </a:ln>
          <a:effectLst/>
        </p:spPr>
      </p:pic>
      <p:sp>
        <p:nvSpPr>
          <p:cNvPr id="45" name="Rectángulo 44"/>
          <p:cNvSpPr/>
          <p:nvPr/>
        </p:nvSpPr>
        <p:spPr>
          <a:xfrm>
            <a:off x="1623054" y="3915481"/>
            <a:ext cx="2719433" cy="20928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3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1984</a:t>
            </a: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751" y="3798876"/>
            <a:ext cx="2070417" cy="2679364"/>
          </a:xfrm>
          <a:prstGeom prst="rect">
            <a:avLst/>
          </a:prstGeom>
        </p:spPr>
      </p:pic>
      <p:sp>
        <p:nvSpPr>
          <p:cNvPr id="34" name="Rectángulo 33"/>
          <p:cNvSpPr/>
          <p:nvPr/>
        </p:nvSpPr>
        <p:spPr>
          <a:xfrm>
            <a:off x="6281119" y="3912142"/>
            <a:ext cx="1567254" cy="20928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3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1997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4760329" y="3607969"/>
            <a:ext cx="2719433" cy="33246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2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ANÁLOGO - CLÚSTER</a:t>
            </a:r>
          </a:p>
          <a:p>
            <a:pPr lvl="1" algn="ctr">
              <a:lnSpc>
                <a:spcPct val="70000"/>
              </a:lnSpc>
            </a:pPr>
            <a:endParaRPr lang="es-ES" sz="1200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39047" y="522374"/>
            <a:ext cx="2182713" cy="2645374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76967" y="995795"/>
            <a:ext cx="250904" cy="20182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Rectángulo 26"/>
          <p:cNvSpPr/>
          <p:nvPr/>
        </p:nvSpPr>
        <p:spPr>
          <a:xfrm>
            <a:off x="5183355" y="197625"/>
            <a:ext cx="2631254" cy="37087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4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MODELO AMERICANO</a:t>
            </a:r>
          </a:p>
          <a:p>
            <a:pPr lvl="1" algn="ctr">
              <a:lnSpc>
                <a:spcPct val="70000"/>
              </a:lnSpc>
            </a:pPr>
            <a:endParaRPr lang="es-ES" sz="1400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sp>
        <p:nvSpPr>
          <p:cNvPr id="42" name="Rectángulo 41"/>
          <p:cNvSpPr/>
          <p:nvPr/>
        </p:nvSpPr>
        <p:spPr>
          <a:xfrm>
            <a:off x="4235953" y="3927956"/>
            <a:ext cx="1567254" cy="20928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3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1999</a:t>
            </a:r>
          </a:p>
        </p:txBody>
      </p:sp>
    </p:spTree>
    <p:extLst>
      <p:ext uri="{BB962C8B-B14F-4D97-AF65-F5344CB8AC3E}">
        <p14:creationId xmlns:p14="http://schemas.microsoft.com/office/powerpoint/2010/main" val="3862082033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3056" y="1179420"/>
            <a:ext cx="3959607" cy="4861710"/>
          </a:xfrm>
          <a:prstGeom prst="rect">
            <a:avLst/>
          </a:prstGeom>
        </p:spPr>
      </p:pic>
      <p:sp>
        <p:nvSpPr>
          <p:cNvPr id="38" name="Rectángulo 37"/>
          <p:cNvSpPr/>
          <p:nvPr/>
        </p:nvSpPr>
        <p:spPr>
          <a:xfrm>
            <a:off x="1412772" y="394916"/>
            <a:ext cx="6659089" cy="30320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00B0F0"/>
            </a:solidFill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22" name="Rectángulo 21"/>
          <p:cNvSpPr/>
          <p:nvPr/>
        </p:nvSpPr>
        <p:spPr>
          <a:xfrm>
            <a:off x="7735771" y="896695"/>
            <a:ext cx="2520252" cy="50796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2000" dirty="0">
                <a:ln w="0"/>
                <a:solidFill>
                  <a:srgbClr val="3751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yriad Pro" panose="020B0503030403020204" pitchFamily="34" charset="0"/>
              </a:rPr>
              <a:t>CLIMATOLOGÍA</a:t>
            </a:r>
          </a:p>
          <a:p>
            <a:pPr lvl="1">
              <a:lnSpc>
                <a:spcPct val="70000"/>
              </a:lnSpc>
            </a:pPr>
            <a:endParaRPr lang="es-ES" sz="2000" dirty="0">
              <a:ln w="0"/>
              <a:solidFill>
                <a:srgbClr val="3751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1211153" y="190258"/>
            <a:ext cx="2314964" cy="37087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4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ESPERADO - </a:t>
            </a:r>
            <a:r>
              <a:rPr lang="es-ES" sz="1400" dirty="0" err="1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CHIRPS</a:t>
            </a:r>
            <a:endParaRPr lang="es-ES" sz="1400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  <a:p>
            <a:pPr lvl="1" algn="ctr">
              <a:lnSpc>
                <a:spcPct val="70000"/>
              </a:lnSpc>
            </a:pPr>
            <a:endParaRPr lang="es-ES" sz="1400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937" y="514866"/>
            <a:ext cx="1947271" cy="2519999"/>
          </a:xfrm>
          <a:prstGeom prst="rect">
            <a:avLst/>
          </a:prstGeom>
        </p:spPr>
      </p:pic>
      <p:pic>
        <p:nvPicPr>
          <p:cNvPr id="39" name="Imagen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34" y="520128"/>
            <a:ext cx="1947271" cy="2519997"/>
          </a:xfrm>
          <a:prstGeom prst="rect">
            <a:avLst/>
          </a:prstGeom>
        </p:spPr>
      </p:pic>
      <p:sp>
        <p:nvSpPr>
          <p:cNvPr id="46" name="Rectángulo 45"/>
          <p:cNvSpPr/>
          <p:nvPr/>
        </p:nvSpPr>
        <p:spPr>
          <a:xfrm>
            <a:off x="2981333" y="197625"/>
            <a:ext cx="2631254" cy="37087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4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ESPERADO – </a:t>
            </a:r>
            <a:r>
              <a:rPr lang="es-ES" sz="1400" dirty="0" err="1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CPT</a:t>
            </a:r>
            <a:r>
              <a:rPr lang="es-ES" sz="14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 – </a:t>
            </a:r>
            <a:r>
              <a:rPr lang="es-ES" sz="1400" dirty="0" err="1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CIIFEN</a:t>
            </a:r>
            <a:r>
              <a:rPr lang="es-ES" sz="14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 </a:t>
            </a:r>
          </a:p>
          <a:p>
            <a:pPr lvl="1" algn="ctr">
              <a:lnSpc>
                <a:spcPct val="70000"/>
              </a:lnSpc>
            </a:pPr>
            <a:endParaRPr lang="es-ES" sz="1400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7682169" y="466029"/>
            <a:ext cx="2754357" cy="44627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35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MARZO</a:t>
            </a:r>
            <a:endParaRPr lang="es-ES" sz="1875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3207916" y="3083602"/>
            <a:ext cx="2628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solidFill>
                  <a:srgbClr val="375160"/>
                </a:solidFill>
                <a:latin typeface="Myriad Pro" panose="020B0503030403020204" pitchFamily="34" charset="0"/>
              </a:rPr>
              <a:t>Precipitación Total</a:t>
            </a: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056" y="4698468"/>
            <a:ext cx="780937" cy="1342662"/>
          </a:xfrm>
          <a:prstGeom prst="rect">
            <a:avLst/>
          </a:prstGeom>
          <a:ln>
            <a:noFill/>
          </a:ln>
          <a:effectLst/>
        </p:spPr>
      </p:pic>
      <p:sp>
        <p:nvSpPr>
          <p:cNvPr id="27" name="Rectángulo 26"/>
          <p:cNvSpPr/>
          <p:nvPr/>
        </p:nvSpPr>
        <p:spPr>
          <a:xfrm>
            <a:off x="5183355" y="197625"/>
            <a:ext cx="2631254" cy="37087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4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MODELO AMERICANO</a:t>
            </a:r>
          </a:p>
          <a:p>
            <a:pPr lvl="1" algn="ctr">
              <a:lnSpc>
                <a:spcPct val="70000"/>
              </a:lnSpc>
            </a:pPr>
            <a:endParaRPr lang="es-ES" sz="1400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2196" y="475092"/>
            <a:ext cx="2310145" cy="2785531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6967" y="995795"/>
            <a:ext cx="250904" cy="20182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915" y="3801480"/>
            <a:ext cx="2070416" cy="2679363"/>
          </a:xfrm>
          <a:prstGeom prst="rect">
            <a:avLst/>
          </a:prstGeom>
          <a:ln>
            <a:noFill/>
          </a:ln>
          <a:effectLst/>
        </p:spPr>
      </p:pic>
      <p:sp>
        <p:nvSpPr>
          <p:cNvPr id="33" name="Rectángulo 32"/>
          <p:cNvSpPr/>
          <p:nvPr/>
        </p:nvSpPr>
        <p:spPr>
          <a:xfrm>
            <a:off x="2077787" y="3618793"/>
            <a:ext cx="2719433" cy="3277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2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ANÁLOGO - ONI</a:t>
            </a:r>
          </a:p>
          <a:p>
            <a:pPr lvl="1" algn="ctr">
              <a:lnSpc>
                <a:spcPct val="70000"/>
              </a:lnSpc>
            </a:pPr>
            <a:endParaRPr lang="es-ES" sz="1200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700" y="3798876"/>
            <a:ext cx="2070416" cy="2679363"/>
          </a:xfrm>
          <a:prstGeom prst="rect">
            <a:avLst/>
          </a:prstGeom>
          <a:ln>
            <a:noFill/>
          </a:ln>
          <a:effectLst/>
        </p:spPr>
      </p:pic>
      <p:sp>
        <p:nvSpPr>
          <p:cNvPr id="36" name="Rectángulo 35"/>
          <p:cNvSpPr/>
          <p:nvPr/>
        </p:nvSpPr>
        <p:spPr>
          <a:xfrm>
            <a:off x="1623054" y="3915481"/>
            <a:ext cx="2719433" cy="20928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3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1984</a:t>
            </a: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751" y="3798876"/>
            <a:ext cx="2070417" cy="2679363"/>
          </a:xfrm>
          <a:prstGeom prst="rect">
            <a:avLst/>
          </a:prstGeom>
        </p:spPr>
      </p:pic>
      <p:sp>
        <p:nvSpPr>
          <p:cNvPr id="43" name="Rectángulo 42"/>
          <p:cNvSpPr/>
          <p:nvPr/>
        </p:nvSpPr>
        <p:spPr>
          <a:xfrm>
            <a:off x="6281119" y="3912142"/>
            <a:ext cx="1567254" cy="20928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3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1997</a:t>
            </a:r>
          </a:p>
        </p:txBody>
      </p:sp>
      <p:sp>
        <p:nvSpPr>
          <p:cNvPr id="49" name="Rectángulo 48"/>
          <p:cNvSpPr/>
          <p:nvPr/>
        </p:nvSpPr>
        <p:spPr>
          <a:xfrm>
            <a:off x="4760329" y="3607969"/>
            <a:ext cx="2719433" cy="33246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2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ANÁLOGO - CLÚSTER</a:t>
            </a:r>
          </a:p>
          <a:p>
            <a:pPr lvl="1" algn="ctr">
              <a:lnSpc>
                <a:spcPct val="70000"/>
              </a:lnSpc>
            </a:pPr>
            <a:endParaRPr lang="es-ES" sz="1200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sp>
        <p:nvSpPr>
          <p:cNvPr id="50" name="Rectángulo 49"/>
          <p:cNvSpPr/>
          <p:nvPr/>
        </p:nvSpPr>
        <p:spPr>
          <a:xfrm>
            <a:off x="4235953" y="3927956"/>
            <a:ext cx="1567254" cy="20928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3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1999</a:t>
            </a:r>
          </a:p>
        </p:txBody>
      </p:sp>
    </p:spTree>
    <p:extLst>
      <p:ext uri="{BB962C8B-B14F-4D97-AF65-F5344CB8AC3E}">
        <p14:creationId xmlns:p14="http://schemas.microsoft.com/office/powerpoint/2010/main" val="1691253349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3057" y="1342971"/>
            <a:ext cx="4059267" cy="4752641"/>
          </a:xfrm>
          <a:prstGeom prst="rect">
            <a:avLst/>
          </a:prstGeom>
        </p:spPr>
      </p:pic>
      <p:pic>
        <p:nvPicPr>
          <p:cNvPr id="47" name="Imagen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915" y="3801480"/>
            <a:ext cx="2070416" cy="2679363"/>
          </a:xfrm>
          <a:prstGeom prst="rect">
            <a:avLst/>
          </a:prstGeom>
          <a:ln>
            <a:noFill/>
          </a:ln>
          <a:effectLst/>
        </p:spPr>
      </p:pic>
      <p:sp>
        <p:nvSpPr>
          <p:cNvPr id="38" name="Rectángulo 37"/>
          <p:cNvSpPr/>
          <p:nvPr/>
        </p:nvSpPr>
        <p:spPr>
          <a:xfrm>
            <a:off x="1412772" y="394916"/>
            <a:ext cx="6659089" cy="30320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00B0F0"/>
            </a:solidFill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22" name="Rectángulo 21"/>
          <p:cNvSpPr/>
          <p:nvPr/>
        </p:nvSpPr>
        <p:spPr>
          <a:xfrm>
            <a:off x="7735771" y="896695"/>
            <a:ext cx="2520252" cy="50796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2000" dirty="0">
                <a:ln w="0"/>
                <a:solidFill>
                  <a:srgbClr val="3751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yriad Pro" panose="020B0503030403020204" pitchFamily="34" charset="0"/>
              </a:rPr>
              <a:t>CLIMATOLOGÍA</a:t>
            </a:r>
          </a:p>
          <a:p>
            <a:pPr lvl="1">
              <a:lnSpc>
                <a:spcPct val="70000"/>
              </a:lnSpc>
            </a:pPr>
            <a:endParaRPr lang="es-ES" sz="2000" dirty="0">
              <a:ln w="0"/>
              <a:solidFill>
                <a:srgbClr val="3751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1211153" y="190258"/>
            <a:ext cx="2314964" cy="37087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4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ESPERADO - </a:t>
            </a:r>
            <a:r>
              <a:rPr lang="es-ES" sz="1400" dirty="0" err="1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CHIRPS</a:t>
            </a:r>
            <a:endParaRPr lang="es-ES" sz="1400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  <a:p>
            <a:pPr lvl="1" algn="ctr">
              <a:lnSpc>
                <a:spcPct val="70000"/>
              </a:lnSpc>
            </a:pPr>
            <a:endParaRPr lang="es-ES" sz="1400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937" y="514866"/>
            <a:ext cx="1947272" cy="2519998"/>
          </a:xfrm>
          <a:prstGeom prst="rect">
            <a:avLst/>
          </a:prstGeom>
        </p:spPr>
      </p:pic>
      <p:pic>
        <p:nvPicPr>
          <p:cNvPr id="39" name="Imagen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34" y="520128"/>
            <a:ext cx="1947271" cy="2519997"/>
          </a:xfrm>
          <a:prstGeom prst="rect">
            <a:avLst/>
          </a:prstGeom>
        </p:spPr>
      </p:pic>
      <p:sp>
        <p:nvSpPr>
          <p:cNvPr id="46" name="Rectángulo 45"/>
          <p:cNvSpPr/>
          <p:nvPr/>
        </p:nvSpPr>
        <p:spPr>
          <a:xfrm>
            <a:off x="2981333" y="197625"/>
            <a:ext cx="2631254" cy="37087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4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ESPERADO – </a:t>
            </a:r>
            <a:r>
              <a:rPr lang="es-ES" sz="1400" dirty="0" err="1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CPT</a:t>
            </a:r>
            <a:r>
              <a:rPr lang="es-ES" sz="14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 – </a:t>
            </a:r>
            <a:r>
              <a:rPr lang="es-ES" sz="1400" dirty="0" err="1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CIIFEN</a:t>
            </a:r>
            <a:r>
              <a:rPr lang="es-ES" sz="14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 </a:t>
            </a:r>
          </a:p>
          <a:p>
            <a:pPr lvl="1" algn="ctr">
              <a:lnSpc>
                <a:spcPct val="70000"/>
              </a:lnSpc>
            </a:pPr>
            <a:endParaRPr lang="es-ES" sz="1400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7682169" y="466029"/>
            <a:ext cx="2754357" cy="44627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35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ABRIL</a:t>
            </a:r>
            <a:endParaRPr lang="es-ES" sz="1875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3207916" y="3083602"/>
            <a:ext cx="2628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solidFill>
                  <a:srgbClr val="375160"/>
                </a:solidFill>
                <a:latin typeface="Myriad Pro" panose="020B0503030403020204" pitchFamily="34" charset="0"/>
              </a:rPr>
              <a:t>Precipitación Total</a:t>
            </a: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9029" y="4752950"/>
            <a:ext cx="780937" cy="1342662"/>
          </a:xfrm>
          <a:prstGeom prst="rect">
            <a:avLst/>
          </a:prstGeom>
          <a:ln>
            <a:noFill/>
          </a:ln>
          <a:effectLst/>
        </p:spPr>
      </p:pic>
      <p:sp>
        <p:nvSpPr>
          <p:cNvPr id="41" name="Rectángulo 40"/>
          <p:cNvSpPr/>
          <p:nvPr/>
        </p:nvSpPr>
        <p:spPr>
          <a:xfrm>
            <a:off x="2077787" y="3618793"/>
            <a:ext cx="2719433" cy="3277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2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ANÁLOGO - ONI</a:t>
            </a:r>
          </a:p>
          <a:p>
            <a:pPr lvl="1" algn="ctr">
              <a:lnSpc>
                <a:spcPct val="70000"/>
              </a:lnSpc>
            </a:pPr>
            <a:endParaRPr lang="es-ES" sz="1200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pic>
        <p:nvPicPr>
          <p:cNvPr id="44" name="Imagen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700" y="3798876"/>
            <a:ext cx="2070416" cy="2679363"/>
          </a:xfrm>
          <a:prstGeom prst="rect">
            <a:avLst/>
          </a:prstGeom>
          <a:ln>
            <a:noFill/>
          </a:ln>
          <a:effectLst/>
        </p:spPr>
      </p:pic>
      <p:sp>
        <p:nvSpPr>
          <p:cNvPr id="45" name="Rectángulo 44"/>
          <p:cNvSpPr/>
          <p:nvPr/>
        </p:nvSpPr>
        <p:spPr>
          <a:xfrm>
            <a:off x="1623054" y="3915481"/>
            <a:ext cx="2719433" cy="20928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3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1984</a:t>
            </a: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751" y="3798876"/>
            <a:ext cx="2070417" cy="2679363"/>
          </a:xfrm>
          <a:prstGeom prst="rect">
            <a:avLst/>
          </a:prstGeom>
        </p:spPr>
      </p:pic>
      <p:sp>
        <p:nvSpPr>
          <p:cNvPr id="34" name="Rectángulo 33"/>
          <p:cNvSpPr/>
          <p:nvPr/>
        </p:nvSpPr>
        <p:spPr>
          <a:xfrm>
            <a:off x="6281119" y="3912142"/>
            <a:ext cx="1567254" cy="20928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3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1997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4760329" y="3607969"/>
            <a:ext cx="2719433" cy="33246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2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ANÁLOGO - CLÚSTER</a:t>
            </a:r>
          </a:p>
          <a:p>
            <a:pPr lvl="1" algn="ctr">
              <a:lnSpc>
                <a:spcPct val="70000"/>
              </a:lnSpc>
            </a:pPr>
            <a:endParaRPr lang="es-ES" sz="1200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5183355" y="197625"/>
            <a:ext cx="2631254" cy="37087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4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MODELO AMERICANO</a:t>
            </a:r>
          </a:p>
          <a:p>
            <a:pPr lvl="1" algn="ctr">
              <a:lnSpc>
                <a:spcPct val="70000"/>
              </a:lnSpc>
            </a:pPr>
            <a:endParaRPr lang="es-ES" sz="1400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sp>
        <p:nvSpPr>
          <p:cNvPr id="42" name="Rectángulo 41"/>
          <p:cNvSpPr/>
          <p:nvPr/>
        </p:nvSpPr>
        <p:spPr>
          <a:xfrm>
            <a:off x="4235953" y="3927956"/>
            <a:ext cx="1567254" cy="20928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3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1999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40268" y="507357"/>
            <a:ext cx="2183835" cy="2636944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76967" y="995795"/>
            <a:ext cx="250904" cy="20182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29112610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ángulo 29"/>
          <p:cNvSpPr/>
          <p:nvPr/>
        </p:nvSpPr>
        <p:spPr>
          <a:xfrm>
            <a:off x="8616281" y="133160"/>
            <a:ext cx="2664296" cy="58881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00B0F0"/>
            </a:solidFill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25" name="Rectángulo 24"/>
          <p:cNvSpPr/>
          <p:nvPr/>
        </p:nvSpPr>
        <p:spPr>
          <a:xfrm>
            <a:off x="8616280" y="275255"/>
            <a:ext cx="2314964" cy="34932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3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Esperado - CHIRPS</a:t>
            </a:r>
          </a:p>
          <a:p>
            <a:pPr lvl="1" algn="ctr">
              <a:lnSpc>
                <a:spcPct val="70000"/>
              </a:lnSpc>
            </a:pPr>
            <a:endParaRPr lang="es-ES" sz="130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984" y="3375414"/>
            <a:ext cx="1947272" cy="2520000"/>
          </a:xfrm>
          <a:prstGeom prst="rect">
            <a:avLst/>
          </a:prstGeom>
        </p:spPr>
      </p:pic>
      <p:pic>
        <p:nvPicPr>
          <p:cNvPr id="39" name="Imagen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985" y="449918"/>
            <a:ext cx="1947272" cy="2520000"/>
          </a:xfrm>
          <a:prstGeom prst="rect">
            <a:avLst/>
          </a:prstGeom>
        </p:spPr>
      </p:pic>
      <p:sp>
        <p:nvSpPr>
          <p:cNvPr id="46" name="Rectángulo 45"/>
          <p:cNvSpPr/>
          <p:nvPr/>
        </p:nvSpPr>
        <p:spPr>
          <a:xfrm>
            <a:off x="8530143" y="3200311"/>
            <a:ext cx="2631254" cy="34932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3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Esperado – Estaciones</a:t>
            </a:r>
          </a:p>
          <a:p>
            <a:pPr lvl="1" algn="ctr">
              <a:lnSpc>
                <a:spcPct val="70000"/>
              </a:lnSpc>
            </a:pPr>
            <a:endParaRPr lang="es-ES" sz="130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47" name="Rectángulo 46"/>
          <p:cNvSpPr/>
          <p:nvPr/>
        </p:nvSpPr>
        <p:spPr>
          <a:xfrm>
            <a:off x="1645145" y="2119591"/>
            <a:ext cx="1418843" cy="26314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ETA</a:t>
            </a:r>
          </a:p>
        </p:txBody>
      </p:sp>
      <p:sp>
        <p:nvSpPr>
          <p:cNvPr id="27" name="Rectángulo 26"/>
          <p:cNvSpPr/>
          <p:nvPr/>
        </p:nvSpPr>
        <p:spPr>
          <a:xfrm>
            <a:off x="5252570" y="2119591"/>
            <a:ext cx="2481674" cy="26314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EUROPEO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4451748" y="4869160"/>
            <a:ext cx="933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dirty="0">
                <a:latin typeface="Impact" panose="020B0806030902050204" pitchFamily="34" charset="0"/>
              </a:rPr>
              <a:t>FMA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3210911" y="2112538"/>
            <a:ext cx="2481674" cy="27020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IRI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3879" y="2308043"/>
            <a:ext cx="1896297" cy="19257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6692" y="2308044"/>
            <a:ext cx="1844599" cy="19388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8043" y="2317379"/>
            <a:ext cx="1938188" cy="19295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18446152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351584" y="3933056"/>
            <a:ext cx="8928992" cy="979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3600" dirty="0">
                <a:solidFill>
                  <a:srgbClr val="375160"/>
                </a:solidFill>
                <a:latin typeface="Impact" panose="020B0806030902050204" pitchFamily="34" charset="0"/>
              </a:rPr>
              <a:t>PROYECCIÓN PRECIPITACIÓN MODELOS NACIONALES E INTERNACIONALES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866606" y="4812801"/>
            <a:ext cx="365824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500" dirty="0">
                <a:solidFill>
                  <a:srgbClr val="375160"/>
                </a:solidFill>
                <a:latin typeface="Myriad Pro" panose="020B0503030403020204" pitchFamily="34" charset="0"/>
              </a:rPr>
              <a:t>MENSUAL - LARGO PLAZO</a:t>
            </a:r>
          </a:p>
        </p:txBody>
      </p:sp>
      <p:cxnSp>
        <p:nvCxnSpPr>
          <p:cNvPr id="6" name="Conector recto 5"/>
          <p:cNvCxnSpPr/>
          <p:nvPr/>
        </p:nvCxnSpPr>
        <p:spPr>
          <a:xfrm>
            <a:off x="1199456" y="4797152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9029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3245049" y="331059"/>
            <a:ext cx="2717737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25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FEBRERO</a:t>
            </a:r>
          </a:p>
          <a:p>
            <a:pPr lvl="1" algn="ctr">
              <a:lnSpc>
                <a:spcPct val="70000"/>
              </a:lnSpc>
            </a:pPr>
            <a:endParaRPr lang="es-ES" sz="250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7176120" y="331059"/>
            <a:ext cx="2717737" cy="3616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5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FMA</a:t>
            </a:r>
          </a:p>
        </p:txBody>
      </p:sp>
      <p:sp>
        <p:nvSpPr>
          <p:cNvPr id="7" name="Rectángulo 6"/>
          <p:cNvSpPr/>
          <p:nvPr/>
        </p:nvSpPr>
        <p:spPr>
          <a:xfrm>
            <a:off x="842656" y="6304907"/>
            <a:ext cx="8280920" cy="4984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36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PROPUESTA CONSENSO</a:t>
            </a:r>
            <a:endParaRPr lang="es-ES" sz="2800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908720"/>
            <a:ext cx="3802582" cy="4920988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908719"/>
            <a:ext cx="3824721" cy="494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40173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3351453" y="44624"/>
            <a:ext cx="770824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CO" sz="2400" b="1" dirty="0">
                <a:ln/>
                <a:solidFill>
                  <a:srgbClr val="A06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ANOMALÍAS DE LLUVIAS DURANTE </a:t>
            </a:r>
            <a:r>
              <a:rPr lang="es-CO" sz="2400" b="1" u="sng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DICIEMBRE </a:t>
            </a:r>
            <a:r>
              <a:rPr lang="es-CO" sz="2400" b="1" dirty="0">
                <a:ln/>
                <a:solidFill>
                  <a:srgbClr val="A06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2016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477" y="2492896"/>
            <a:ext cx="1728192" cy="3755354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63500">
              <a:schemeClr val="bg2">
                <a:lumMod val="90000"/>
                <a:alpha val="40000"/>
              </a:schemeClr>
            </a:glow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540645"/>
            <a:ext cx="5128836" cy="5877270"/>
          </a:xfrm>
          <a:prstGeom prst="rect">
            <a:avLst/>
          </a:prstGeom>
        </p:spPr>
      </p:pic>
      <p:sp>
        <p:nvSpPr>
          <p:cNvPr id="10" name="CuadroTexto 1"/>
          <p:cNvSpPr txBox="1"/>
          <p:nvPr/>
        </p:nvSpPr>
        <p:spPr>
          <a:xfrm>
            <a:off x="8107373" y="635204"/>
            <a:ext cx="3605251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/>
              <a:t>Durante diciembre/2016, se presentaron cantidades muy excesivas en zonas del sur de la región Caribe, norte de Cesar y sur de La Guajira; así mismo, en buena parte de la Orinoquía, Boyacá y norte-oriente de Tolima.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189611582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207568" y="3356992"/>
            <a:ext cx="925540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3600" b="1" dirty="0">
                <a:solidFill>
                  <a:srgbClr val="375160"/>
                </a:solidFill>
                <a:latin typeface="Myriad Pro" panose="020B0503030403020204" pitchFamily="34" charset="0"/>
              </a:rPr>
              <a:t>ALTERACIONES MÁS PROBABLES</a:t>
            </a:r>
          </a:p>
          <a:p>
            <a:pPr algn="ctr">
              <a:lnSpc>
                <a:spcPct val="80000"/>
              </a:lnSpc>
            </a:pPr>
            <a:r>
              <a:rPr lang="es-CO" sz="3600" b="1" dirty="0">
                <a:solidFill>
                  <a:srgbClr val="375160"/>
                </a:solidFill>
                <a:latin typeface="Myriad Pro" panose="020B0503030403020204" pitchFamily="34" charset="0"/>
              </a:rPr>
              <a:t>PRECIPITACIÓN FENÓMENO LA NIÑA - DÉBIL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457471" y="4812801"/>
            <a:ext cx="2476512" cy="539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3600" i="1" dirty="0">
                <a:solidFill>
                  <a:srgbClr val="375160"/>
                </a:solidFill>
                <a:latin typeface="Myriad Pro" panose="020B0503030403020204" pitchFamily="34" charset="0"/>
              </a:rPr>
              <a:t>TRIMESTRAL</a:t>
            </a:r>
          </a:p>
        </p:txBody>
      </p:sp>
      <p:cxnSp>
        <p:nvCxnSpPr>
          <p:cNvPr id="6" name="Conector recto 5"/>
          <p:cNvCxnSpPr/>
          <p:nvPr/>
        </p:nvCxnSpPr>
        <p:spPr>
          <a:xfrm>
            <a:off x="1199456" y="4797152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6697177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116631"/>
            <a:ext cx="5184576" cy="670945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320136" y="2348880"/>
            <a:ext cx="4392488" cy="1957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s-CO" sz="36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ALTERACIÓN EN LA PRECIPITACIÓN</a:t>
            </a:r>
          </a:p>
          <a:p>
            <a:pPr algn="ctr">
              <a:lnSpc>
                <a:spcPct val="70000"/>
              </a:lnSpc>
            </a:pPr>
            <a:endParaRPr lang="es-CO" sz="3600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  <a:p>
            <a:pPr algn="ctr">
              <a:lnSpc>
                <a:spcPct val="70000"/>
              </a:lnSpc>
            </a:pPr>
            <a:r>
              <a:rPr lang="es-CO" sz="2400" dirty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 </a:t>
            </a:r>
            <a:r>
              <a:rPr lang="es-CO" dirty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ANTE LA OCURRENCIA DE UN EVENTO</a:t>
            </a:r>
          </a:p>
          <a:p>
            <a:pPr algn="ctr">
              <a:lnSpc>
                <a:spcPct val="90000"/>
              </a:lnSpc>
            </a:pPr>
            <a:r>
              <a:rPr lang="es-CO" dirty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 LA NIÑA DE CATEGORÍA DÉBIL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087888" y="1052736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dirty="0">
                <a:latin typeface="Impact" panose="020B0806030902050204" pitchFamily="34" charset="0"/>
              </a:rPr>
              <a:t>EFM</a:t>
            </a:r>
          </a:p>
        </p:txBody>
      </p:sp>
    </p:spTree>
    <p:extLst>
      <p:ext uri="{BB962C8B-B14F-4D97-AF65-F5344CB8AC3E}">
        <p14:creationId xmlns:p14="http://schemas.microsoft.com/office/powerpoint/2010/main" val="177564981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logos-rede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4" b="68666"/>
          <a:stretch/>
        </p:blipFill>
        <p:spPr>
          <a:xfrm>
            <a:off x="1559496" y="4511424"/>
            <a:ext cx="3409056" cy="7594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2"/>
          <p:cNvSpPr txBox="1"/>
          <p:nvPr/>
        </p:nvSpPr>
        <p:spPr>
          <a:xfrm>
            <a:off x="1788049" y="3087968"/>
            <a:ext cx="490817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4800" b="1" dirty="0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REDES SOCIALES</a:t>
            </a:r>
          </a:p>
        </p:txBody>
      </p:sp>
      <p:pic>
        <p:nvPicPr>
          <p:cNvPr id="6" name="Picture 1" descr="logos-rede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73" b="38567"/>
          <a:stretch/>
        </p:blipFill>
        <p:spPr>
          <a:xfrm>
            <a:off x="4455321" y="4515906"/>
            <a:ext cx="3409056" cy="7594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1" descr="logos-rede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05" b="8835"/>
          <a:stretch/>
        </p:blipFill>
        <p:spPr>
          <a:xfrm>
            <a:off x="7810590" y="4502459"/>
            <a:ext cx="3409056" cy="7594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" name="Conector recto 7"/>
          <p:cNvCxnSpPr/>
          <p:nvPr/>
        </p:nvCxnSpPr>
        <p:spPr>
          <a:xfrm>
            <a:off x="1271464" y="3247400"/>
            <a:ext cx="10920536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8"/>
          <p:cNvSpPr/>
          <p:nvPr/>
        </p:nvSpPr>
        <p:spPr>
          <a:xfrm>
            <a:off x="1843045" y="2632429"/>
            <a:ext cx="33145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200" dirty="0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VISITA NUESTRAS </a:t>
            </a:r>
            <a:endParaRPr lang="es-CO" sz="3200" dirty="0">
              <a:ln w="7620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10" name="TextBox 2"/>
          <p:cNvSpPr txBox="1"/>
          <p:nvPr/>
        </p:nvSpPr>
        <p:spPr>
          <a:xfrm>
            <a:off x="1792531" y="3092451"/>
            <a:ext cx="495748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4800" b="1" dirty="0">
                <a:ln/>
                <a:solidFill>
                  <a:schemeClr val="accent1">
                    <a:lumMod val="50000"/>
                  </a:schemeClr>
                </a:solidFill>
                <a:latin typeface="Franklin Gothic Demi" panose="020B0703020102020204" pitchFamily="34" charset="0"/>
              </a:rPr>
              <a:t>REDES SOCIALES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1847528" y="2636912"/>
            <a:ext cx="33145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200" dirty="0">
                <a:ln/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VISITA NUESTRAS </a:t>
            </a:r>
            <a:endParaRPr lang="es-CO" sz="3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3290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207568" y="3673444"/>
            <a:ext cx="9255405" cy="536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3600" b="1" dirty="0">
                <a:solidFill>
                  <a:srgbClr val="375160"/>
                </a:solidFill>
                <a:latin typeface="Myriad Pro" panose="020B0503030403020204" pitchFamily="34" charset="0"/>
              </a:rPr>
              <a:t>GRACIAS POR SU ATENCIÓN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4832528" y="4230183"/>
            <a:ext cx="3726405" cy="539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3600" i="1" dirty="0">
                <a:solidFill>
                  <a:srgbClr val="375160"/>
                </a:solidFill>
                <a:latin typeface="Myriad Pro" panose="020B0503030403020204" pitchFamily="34" charset="0"/>
              </a:rPr>
              <a:t>www.ideam.gov.co</a:t>
            </a:r>
          </a:p>
        </p:txBody>
      </p:sp>
      <p:cxnSp>
        <p:nvCxnSpPr>
          <p:cNvPr id="4" name="Conector recto 3"/>
          <p:cNvCxnSpPr/>
          <p:nvPr/>
        </p:nvCxnSpPr>
        <p:spPr>
          <a:xfrm>
            <a:off x="1199456" y="4209938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2689052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4"/>
          <p:cNvSpPr/>
          <p:nvPr/>
        </p:nvSpPr>
        <p:spPr>
          <a:xfrm>
            <a:off x="7860704" y="404664"/>
            <a:ext cx="305983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CO" sz="2400" b="1" dirty="0">
                <a:ln/>
                <a:solidFill>
                  <a:srgbClr val="A06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PRECIPITACIÓN ACUMULADA DURANTE </a:t>
            </a:r>
            <a:r>
              <a:rPr lang="es-CO" sz="2400" b="1" u="sng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ENERO DE 2017</a:t>
            </a:r>
          </a:p>
        </p:txBody>
      </p:sp>
      <p:pic>
        <p:nvPicPr>
          <p:cNvPr id="5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249" y="17334"/>
            <a:ext cx="6003132" cy="6861803"/>
          </a:xfrm>
          <a:prstGeom prst="rect">
            <a:avLst/>
          </a:prstGeom>
        </p:spPr>
      </p:pic>
      <p:pic>
        <p:nvPicPr>
          <p:cNvPr id="6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437" y="2996952"/>
            <a:ext cx="2936131" cy="1626691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63500">
              <a:schemeClr val="bg2">
                <a:lumMod val="90000"/>
                <a:alpha val="40000"/>
              </a:schemeClr>
            </a:glow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349289596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7108061" y="2636912"/>
            <a:ext cx="5088997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32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ANOMALÍA DE</a:t>
            </a:r>
          </a:p>
          <a:p>
            <a:pPr lvl="1" algn="ctr">
              <a:lnSpc>
                <a:spcPct val="70000"/>
              </a:lnSpc>
            </a:pPr>
            <a:r>
              <a:rPr lang="es-ES" sz="32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LA PRECIPITACIÓN</a:t>
            </a:r>
          </a:p>
          <a:p>
            <a:pPr lvl="1" algn="ctr">
              <a:lnSpc>
                <a:spcPct val="70000"/>
              </a:lnSpc>
            </a:pPr>
            <a:endParaRPr lang="es-ES" sz="3200" dirty="0">
              <a:ln w="0"/>
              <a:solidFill>
                <a:srgbClr val="85B98B"/>
              </a:solidFill>
              <a:latin typeface="Impact" panose="020B0806030902050204" pitchFamily="34" charset="0"/>
            </a:endParaRPr>
          </a:p>
          <a:p>
            <a:pPr lvl="1" algn="ctr">
              <a:lnSpc>
                <a:spcPct val="70000"/>
              </a:lnSpc>
            </a:pPr>
            <a:r>
              <a:rPr lang="es-ES" sz="3200" dirty="0">
                <a:ln w="0"/>
                <a:solidFill>
                  <a:srgbClr val="85B98B"/>
                </a:solidFill>
                <a:latin typeface="Impact" panose="020B0806030902050204" pitchFamily="34" charset="0"/>
              </a:rPr>
              <a:t>ENERO</a:t>
            </a:r>
          </a:p>
          <a:p>
            <a:pPr lvl="1" algn="ctr">
              <a:lnSpc>
                <a:spcPct val="70000"/>
              </a:lnSpc>
            </a:pPr>
            <a:r>
              <a:rPr lang="es-ES" sz="32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2017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145" y="260648"/>
            <a:ext cx="5133975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721523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4"/>
          <p:cNvSpPr/>
          <p:nvPr/>
        </p:nvSpPr>
        <p:spPr>
          <a:xfrm>
            <a:off x="2479302" y="249385"/>
            <a:ext cx="849345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CO" sz="2400" b="1" dirty="0">
                <a:ln/>
                <a:solidFill>
                  <a:srgbClr val="A06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 LLUVIAS ATÍPICAS DURANTE ENERO DE 2017</a:t>
            </a:r>
            <a:endParaRPr lang="es-CO" sz="2400" b="1" u="sng" dirty="0">
              <a:ln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857" y="1497879"/>
            <a:ext cx="8948847" cy="4369518"/>
          </a:xfrm>
          <a:prstGeom prst="rect">
            <a:avLst/>
          </a:prstGeom>
        </p:spPr>
      </p:pic>
      <p:sp>
        <p:nvSpPr>
          <p:cNvPr id="6" name="CuadroTexto 17"/>
          <p:cNvSpPr txBox="1"/>
          <p:nvPr/>
        </p:nvSpPr>
        <p:spPr>
          <a:xfrm>
            <a:off x="3182115" y="3381705"/>
            <a:ext cx="582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ZCIT</a:t>
            </a:r>
          </a:p>
        </p:txBody>
      </p:sp>
      <p:sp>
        <p:nvSpPr>
          <p:cNvPr id="7" name="Flecha derecha 24"/>
          <p:cNvSpPr/>
          <p:nvPr/>
        </p:nvSpPr>
        <p:spPr>
          <a:xfrm>
            <a:off x="4285568" y="2489112"/>
            <a:ext cx="272232" cy="212601"/>
          </a:xfrm>
          <a:prstGeom prst="rightArrow">
            <a:avLst/>
          </a:prstGeom>
          <a:solidFill>
            <a:schemeClr val="accent1">
              <a:alpha val="37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CuadroTexto 25"/>
          <p:cNvSpPr txBox="1"/>
          <p:nvPr/>
        </p:nvSpPr>
        <p:spPr>
          <a:xfrm>
            <a:off x="3343143" y="2040844"/>
            <a:ext cx="2157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>
                <a:solidFill>
                  <a:srgbClr val="0000FF"/>
                </a:solidFill>
              </a:rPr>
              <a:t>Frentes fríos del Hemisferio NORTE</a:t>
            </a:r>
          </a:p>
        </p:txBody>
      </p:sp>
      <p:sp>
        <p:nvSpPr>
          <p:cNvPr id="10" name="Forma libre 26"/>
          <p:cNvSpPr/>
          <p:nvPr/>
        </p:nvSpPr>
        <p:spPr>
          <a:xfrm>
            <a:off x="3939840" y="2228764"/>
            <a:ext cx="1079500" cy="952500"/>
          </a:xfrm>
          <a:custGeom>
            <a:avLst/>
            <a:gdLst>
              <a:gd name="connsiteX0" fmla="*/ 0 w 1079500"/>
              <a:gd name="connsiteY0" fmla="*/ 952500 h 952500"/>
              <a:gd name="connsiteX1" fmla="*/ 139700 w 1079500"/>
              <a:gd name="connsiteY1" fmla="*/ 819150 h 952500"/>
              <a:gd name="connsiteX2" fmla="*/ 292100 w 1079500"/>
              <a:gd name="connsiteY2" fmla="*/ 736600 h 952500"/>
              <a:gd name="connsiteX3" fmla="*/ 476250 w 1079500"/>
              <a:gd name="connsiteY3" fmla="*/ 647700 h 952500"/>
              <a:gd name="connsiteX4" fmla="*/ 628650 w 1079500"/>
              <a:gd name="connsiteY4" fmla="*/ 527050 h 952500"/>
              <a:gd name="connsiteX5" fmla="*/ 774700 w 1079500"/>
              <a:gd name="connsiteY5" fmla="*/ 368300 h 952500"/>
              <a:gd name="connsiteX6" fmla="*/ 920750 w 1079500"/>
              <a:gd name="connsiteY6" fmla="*/ 203200 h 952500"/>
              <a:gd name="connsiteX7" fmla="*/ 1079500 w 1079500"/>
              <a:gd name="connsiteY7" fmla="*/ 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9500" h="952500">
                <a:moveTo>
                  <a:pt x="0" y="952500"/>
                </a:moveTo>
                <a:cubicBezTo>
                  <a:pt x="45508" y="903816"/>
                  <a:pt x="91017" y="855133"/>
                  <a:pt x="139700" y="819150"/>
                </a:cubicBezTo>
                <a:cubicBezTo>
                  <a:pt x="188383" y="783167"/>
                  <a:pt x="236008" y="765175"/>
                  <a:pt x="292100" y="736600"/>
                </a:cubicBezTo>
                <a:cubicBezTo>
                  <a:pt x="348192" y="708025"/>
                  <a:pt x="420158" y="682625"/>
                  <a:pt x="476250" y="647700"/>
                </a:cubicBezTo>
                <a:cubicBezTo>
                  <a:pt x="532342" y="612775"/>
                  <a:pt x="578909" y="573616"/>
                  <a:pt x="628650" y="527050"/>
                </a:cubicBezTo>
                <a:cubicBezTo>
                  <a:pt x="678391" y="480484"/>
                  <a:pt x="726017" y="422275"/>
                  <a:pt x="774700" y="368300"/>
                </a:cubicBezTo>
                <a:cubicBezTo>
                  <a:pt x="823383" y="314325"/>
                  <a:pt x="869950" y="264583"/>
                  <a:pt x="920750" y="203200"/>
                </a:cubicBezTo>
                <a:cubicBezTo>
                  <a:pt x="971550" y="141817"/>
                  <a:pt x="1025525" y="70908"/>
                  <a:pt x="1079500" y="0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CuadroTexto 27"/>
          <p:cNvSpPr txBox="1"/>
          <p:nvPr/>
        </p:nvSpPr>
        <p:spPr>
          <a:xfrm>
            <a:off x="4163917" y="3313306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</p:txBody>
      </p:sp>
      <p:sp>
        <p:nvSpPr>
          <p:cNvPr id="12" name="Forma libre 28"/>
          <p:cNvSpPr/>
          <p:nvPr/>
        </p:nvSpPr>
        <p:spPr>
          <a:xfrm>
            <a:off x="2814983" y="3343064"/>
            <a:ext cx="1419497" cy="223307"/>
          </a:xfrm>
          <a:custGeom>
            <a:avLst/>
            <a:gdLst>
              <a:gd name="connsiteX0" fmla="*/ 0 w 1419497"/>
              <a:gd name="connsiteY0" fmla="*/ 5296 h 223307"/>
              <a:gd name="connsiteX1" fmla="*/ 156754 w 1419497"/>
              <a:gd name="connsiteY1" fmla="*/ 66256 h 223307"/>
              <a:gd name="connsiteX2" fmla="*/ 278674 w 1419497"/>
              <a:gd name="connsiteY2" fmla="*/ 5296 h 223307"/>
              <a:gd name="connsiteX3" fmla="*/ 522514 w 1419497"/>
              <a:gd name="connsiteY3" fmla="*/ 14004 h 223307"/>
              <a:gd name="connsiteX4" fmla="*/ 670560 w 1419497"/>
              <a:gd name="connsiteY4" fmla="*/ 101090 h 223307"/>
              <a:gd name="connsiteX5" fmla="*/ 862148 w 1419497"/>
              <a:gd name="connsiteY5" fmla="*/ 83673 h 223307"/>
              <a:gd name="connsiteX6" fmla="*/ 1062446 w 1419497"/>
              <a:gd name="connsiteY6" fmla="*/ 170759 h 223307"/>
              <a:gd name="connsiteX7" fmla="*/ 1271451 w 1419497"/>
              <a:gd name="connsiteY7" fmla="*/ 223010 h 223307"/>
              <a:gd name="connsiteX8" fmla="*/ 1419497 w 1419497"/>
              <a:gd name="connsiteY8" fmla="*/ 188176 h 223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9497" h="223307">
                <a:moveTo>
                  <a:pt x="0" y="5296"/>
                </a:moveTo>
                <a:cubicBezTo>
                  <a:pt x="55154" y="35776"/>
                  <a:pt x="110308" y="66256"/>
                  <a:pt x="156754" y="66256"/>
                </a:cubicBezTo>
                <a:cubicBezTo>
                  <a:pt x="203200" y="66256"/>
                  <a:pt x="217714" y="14005"/>
                  <a:pt x="278674" y="5296"/>
                </a:cubicBezTo>
                <a:cubicBezTo>
                  <a:pt x="339634" y="-3413"/>
                  <a:pt x="457200" y="-1962"/>
                  <a:pt x="522514" y="14004"/>
                </a:cubicBezTo>
                <a:cubicBezTo>
                  <a:pt x="587828" y="29970"/>
                  <a:pt x="613954" y="89479"/>
                  <a:pt x="670560" y="101090"/>
                </a:cubicBezTo>
                <a:cubicBezTo>
                  <a:pt x="727166" y="112702"/>
                  <a:pt x="796834" y="72062"/>
                  <a:pt x="862148" y="83673"/>
                </a:cubicBezTo>
                <a:cubicBezTo>
                  <a:pt x="927462" y="95284"/>
                  <a:pt x="994229" y="147536"/>
                  <a:pt x="1062446" y="170759"/>
                </a:cubicBezTo>
                <a:cubicBezTo>
                  <a:pt x="1130663" y="193982"/>
                  <a:pt x="1211943" y="220107"/>
                  <a:pt x="1271451" y="223010"/>
                </a:cubicBezTo>
                <a:cubicBezTo>
                  <a:pt x="1330960" y="225913"/>
                  <a:pt x="1375228" y="207044"/>
                  <a:pt x="1419497" y="18817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Forma libre 29"/>
          <p:cNvSpPr/>
          <p:nvPr/>
        </p:nvSpPr>
        <p:spPr>
          <a:xfrm>
            <a:off x="2814983" y="3675857"/>
            <a:ext cx="1358537" cy="255977"/>
          </a:xfrm>
          <a:custGeom>
            <a:avLst/>
            <a:gdLst>
              <a:gd name="connsiteX0" fmla="*/ 0 w 1358537"/>
              <a:gd name="connsiteY0" fmla="*/ 255977 h 255977"/>
              <a:gd name="connsiteX1" fmla="*/ 365760 w 1358537"/>
              <a:gd name="connsiteY1" fmla="*/ 90514 h 255977"/>
              <a:gd name="connsiteX2" fmla="*/ 618308 w 1358537"/>
              <a:gd name="connsiteY2" fmla="*/ 38263 h 255977"/>
              <a:gd name="connsiteX3" fmla="*/ 783771 w 1358537"/>
              <a:gd name="connsiteY3" fmla="*/ 3428 h 255977"/>
              <a:gd name="connsiteX4" fmla="*/ 1149531 w 1358537"/>
              <a:gd name="connsiteY4" fmla="*/ 12137 h 255977"/>
              <a:gd name="connsiteX5" fmla="*/ 1358537 w 1358537"/>
              <a:gd name="connsiteY5" fmla="*/ 99223 h 255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8537" h="255977">
                <a:moveTo>
                  <a:pt x="0" y="255977"/>
                </a:moveTo>
                <a:cubicBezTo>
                  <a:pt x="131354" y="191388"/>
                  <a:pt x="262709" y="126800"/>
                  <a:pt x="365760" y="90514"/>
                </a:cubicBezTo>
                <a:cubicBezTo>
                  <a:pt x="468811" y="54228"/>
                  <a:pt x="618308" y="38263"/>
                  <a:pt x="618308" y="38263"/>
                </a:cubicBezTo>
                <a:cubicBezTo>
                  <a:pt x="687977" y="23749"/>
                  <a:pt x="695234" y="7782"/>
                  <a:pt x="783771" y="3428"/>
                </a:cubicBezTo>
                <a:cubicBezTo>
                  <a:pt x="872308" y="-926"/>
                  <a:pt x="1053737" y="-3829"/>
                  <a:pt x="1149531" y="12137"/>
                </a:cubicBezTo>
                <a:cubicBezTo>
                  <a:pt x="1245325" y="28103"/>
                  <a:pt x="1301931" y="63663"/>
                  <a:pt x="1358537" y="9922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Forma libre 30"/>
          <p:cNvSpPr/>
          <p:nvPr/>
        </p:nvSpPr>
        <p:spPr>
          <a:xfrm>
            <a:off x="5270800" y="2991308"/>
            <a:ext cx="748937" cy="531223"/>
          </a:xfrm>
          <a:custGeom>
            <a:avLst/>
            <a:gdLst>
              <a:gd name="connsiteX0" fmla="*/ 748937 w 748937"/>
              <a:gd name="connsiteY0" fmla="*/ 0 h 531223"/>
              <a:gd name="connsiteX1" fmla="*/ 566057 w 748937"/>
              <a:gd name="connsiteY1" fmla="*/ 217715 h 531223"/>
              <a:gd name="connsiteX2" fmla="*/ 418011 w 748937"/>
              <a:gd name="connsiteY2" fmla="*/ 400595 h 531223"/>
              <a:gd name="connsiteX3" fmla="*/ 322217 w 748937"/>
              <a:gd name="connsiteY3" fmla="*/ 452846 h 531223"/>
              <a:gd name="connsiteX4" fmla="*/ 0 w 748937"/>
              <a:gd name="connsiteY4" fmla="*/ 531223 h 531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8937" h="531223">
                <a:moveTo>
                  <a:pt x="748937" y="0"/>
                </a:moveTo>
                <a:lnTo>
                  <a:pt x="566057" y="217715"/>
                </a:lnTo>
                <a:cubicBezTo>
                  <a:pt x="510903" y="284481"/>
                  <a:pt x="458651" y="361407"/>
                  <a:pt x="418011" y="400595"/>
                </a:cubicBezTo>
                <a:cubicBezTo>
                  <a:pt x="377371" y="439783"/>
                  <a:pt x="391886" y="431075"/>
                  <a:pt x="322217" y="452846"/>
                </a:cubicBezTo>
                <a:cubicBezTo>
                  <a:pt x="252548" y="474617"/>
                  <a:pt x="126274" y="502920"/>
                  <a:pt x="0" y="53122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Forma libre 31"/>
          <p:cNvSpPr/>
          <p:nvPr/>
        </p:nvSpPr>
        <p:spPr>
          <a:xfrm>
            <a:off x="5532057" y="3687994"/>
            <a:ext cx="609600" cy="168049"/>
          </a:xfrm>
          <a:custGeom>
            <a:avLst/>
            <a:gdLst>
              <a:gd name="connsiteX0" fmla="*/ 609600 w 609600"/>
              <a:gd name="connsiteY0" fmla="*/ 0 h 168049"/>
              <a:gd name="connsiteX1" fmla="*/ 409303 w 609600"/>
              <a:gd name="connsiteY1" fmla="*/ 156754 h 168049"/>
              <a:gd name="connsiteX2" fmla="*/ 113212 w 609600"/>
              <a:gd name="connsiteY2" fmla="*/ 156754 h 168049"/>
              <a:gd name="connsiteX3" fmla="*/ 0 w 609600"/>
              <a:gd name="connsiteY3" fmla="*/ 165463 h 16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" h="168049">
                <a:moveTo>
                  <a:pt x="609600" y="0"/>
                </a:moveTo>
                <a:cubicBezTo>
                  <a:pt x="550817" y="65314"/>
                  <a:pt x="492034" y="130628"/>
                  <a:pt x="409303" y="156754"/>
                </a:cubicBezTo>
                <a:cubicBezTo>
                  <a:pt x="326572" y="182880"/>
                  <a:pt x="181429" y="155303"/>
                  <a:pt x="113212" y="156754"/>
                </a:cubicBezTo>
                <a:cubicBezTo>
                  <a:pt x="44995" y="158205"/>
                  <a:pt x="22497" y="161834"/>
                  <a:pt x="0" y="16546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CuadroTexto 32"/>
          <p:cNvSpPr txBox="1"/>
          <p:nvPr/>
        </p:nvSpPr>
        <p:spPr>
          <a:xfrm>
            <a:off x="5593017" y="3381705"/>
            <a:ext cx="582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ZCIT</a:t>
            </a:r>
          </a:p>
        </p:txBody>
      </p:sp>
      <p:sp>
        <p:nvSpPr>
          <p:cNvPr id="17" name="Forma libre 35"/>
          <p:cNvSpPr/>
          <p:nvPr/>
        </p:nvSpPr>
        <p:spPr>
          <a:xfrm>
            <a:off x="4249800" y="3801205"/>
            <a:ext cx="576863" cy="705395"/>
          </a:xfrm>
          <a:custGeom>
            <a:avLst/>
            <a:gdLst>
              <a:gd name="connsiteX0" fmla="*/ 576863 w 576863"/>
              <a:gd name="connsiteY0" fmla="*/ 705395 h 705395"/>
              <a:gd name="connsiteX1" fmla="*/ 298189 w 576863"/>
              <a:gd name="connsiteY1" fmla="*/ 461555 h 705395"/>
              <a:gd name="connsiteX2" fmla="*/ 19514 w 576863"/>
              <a:gd name="connsiteY2" fmla="*/ 217715 h 705395"/>
              <a:gd name="connsiteX3" fmla="*/ 45640 w 576863"/>
              <a:gd name="connsiteY3" fmla="*/ 0 h 705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6863" h="705395">
                <a:moveTo>
                  <a:pt x="576863" y="705395"/>
                </a:moveTo>
                <a:lnTo>
                  <a:pt x="298189" y="461555"/>
                </a:lnTo>
                <a:cubicBezTo>
                  <a:pt x="205298" y="380275"/>
                  <a:pt x="61605" y="294641"/>
                  <a:pt x="19514" y="217715"/>
                </a:cubicBezTo>
                <a:cubicBezTo>
                  <a:pt x="-22577" y="140789"/>
                  <a:pt x="11531" y="70394"/>
                  <a:pt x="45640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w="lg" len="lg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Forma libre 36"/>
          <p:cNvSpPr/>
          <p:nvPr/>
        </p:nvSpPr>
        <p:spPr>
          <a:xfrm>
            <a:off x="4452194" y="3679285"/>
            <a:ext cx="539932" cy="548640"/>
          </a:xfrm>
          <a:custGeom>
            <a:avLst/>
            <a:gdLst>
              <a:gd name="connsiteX0" fmla="*/ 539932 w 539932"/>
              <a:gd name="connsiteY0" fmla="*/ 548640 h 548640"/>
              <a:gd name="connsiteX1" fmla="*/ 165463 w 539932"/>
              <a:gd name="connsiteY1" fmla="*/ 243840 h 548640"/>
              <a:gd name="connsiteX2" fmla="*/ 0 w 539932"/>
              <a:gd name="connsiteY2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9932" h="548640">
                <a:moveTo>
                  <a:pt x="539932" y="548640"/>
                </a:moveTo>
                <a:cubicBezTo>
                  <a:pt x="397692" y="441960"/>
                  <a:pt x="255452" y="335280"/>
                  <a:pt x="165463" y="243840"/>
                </a:cubicBezTo>
                <a:cubicBezTo>
                  <a:pt x="75474" y="152400"/>
                  <a:pt x="37737" y="76200"/>
                  <a:pt x="0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w="lg" len="lg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Forma libre 37"/>
          <p:cNvSpPr/>
          <p:nvPr/>
        </p:nvSpPr>
        <p:spPr>
          <a:xfrm>
            <a:off x="4617657" y="3600908"/>
            <a:ext cx="557349" cy="435429"/>
          </a:xfrm>
          <a:custGeom>
            <a:avLst/>
            <a:gdLst>
              <a:gd name="connsiteX0" fmla="*/ 557349 w 557349"/>
              <a:gd name="connsiteY0" fmla="*/ 435429 h 435429"/>
              <a:gd name="connsiteX1" fmla="*/ 148046 w 557349"/>
              <a:gd name="connsiteY1" fmla="*/ 226423 h 435429"/>
              <a:gd name="connsiteX2" fmla="*/ 0 w 557349"/>
              <a:gd name="connsiteY2" fmla="*/ 0 h 435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7349" h="435429">
                <a:moveTo>
                  <a:pt x="557349" y="435429"/>
                </a:moveTo>
                <a:cubicBezTo>
                  <a:pt x="399143" y="367211"/>
                  <a:pt x="240937" y="298994"/>
                  <a:pt x="148046" y="226423"/>
                </a:cubicBezTo>
                <a:cubicBezTo>
                  <a:pt x="55155" y="153852"/>
                  <a:pt x="27577" y="76926"/>
                  <a:pt x="0" y="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sysDash"/>
            <a:headEnd w="lg" len="lg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uadroTexto 34"/>
          <p:cNvSpPr txBox="1"/>
          <p:nvPr/>
        </p:nvSpPr>
        <p:spPr>
          <a:xfrm>
            <a:off x="4921434" y="3798673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</p:txBody>
      </p:sp>
      <p:sp>
        <p:nvSpPr>
          <p:cNvPr id="21" name="CuadroTexto 33"/>
          <p:cNvSpPr txBox="1"/>
          <p:nvPr/>
        </p:nvSpPr>
        <p:spPr>
          <a:xfrm>
            <a:off x="4653681" y="3661732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</p:txBody>
      </p:sp>
      <p:sp>
        <p:nvSpPr>
          <p:cNvPr id="22" name="CuadroTexto 38"/>
          <p:cNvSpPr txBox="1"/>
          <p:nvPr/>
        </p:nvSpPr>
        <p:spPr>
          <a:xfrm>
            <a:off x="2201912" y="647766"/>
            <a:ext cx="9078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600" b="1" dirty="0"/>
              <a:t>A manera de ejemplo, se presentan algunas imágenes que muestran de manera general algunos sistemas meteorológicos (asociados a tiempo, es decir que están presentes durante algunos días), que incidieron para un incremento de las precipitaciones en una temporada que históricamente es de menos lluvias.</a:t>
            </a:r>
          </a:p>
        </p:txBody>
      </p:sp>
      <p:sp>
        <p:nvSpPr>
          <p:cNvPr id="23" name="Rectángulo 39"/>
          <p:cNvSpPr/>
          <p:nvPr/>
        </p:nvSpPr>
        <p:spPr>
          <a:xfrm>
            <a:off x="2261272" y="5842337"/>
            <a:ext cx="8926019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CO" sz="1500" b="1" dirty="0"/>
              <a:t>Imágenes de satélite del </a:t>
            </a:r>
            <a:r>
              <a:rPr lang="es-CO" sz="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de enero de 2017</a:t>
            </a:r>
            <a:r>
              <a:rPr lang="es-CO" sz="1500" b="1" dirty="0"/>
              <a:t>. Interactúan la Baja presión que se “estacionó” en el centro de la costa Pacífica, junto con un ingreso de humedad significativo desde la Amazonía asociado a sistemas de Baja presión. Dicha situación, perturba la Zona de Confluencia Intertropical (ZCIT), dando lugar a lluvias en gran parte del país, con excepción de la Caribe. Todo lo anterior, apoyado por los vientos en altura.</a:t>
            </a:r>
          </a:p>
        </p:txBody>
      </p:sp>
    </p:spTree>
    <p:extLst>
      <p:ext uri="{BB962C8B-B14F-4D97-AF65-F5344CB8AC3E}">
        <p14:creationId xmlns:p14="http://schemas.microsoft.com/office/powerpoint/2010/main" val="10642162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7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25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75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10" grpId="0" animBg="1"/>
      <p:bldP spid="11" grpId="0"/>
      <p:bldP spid="12" grpId="0" animBg="1"/>
      <p:bldP spid="13" grpId="0" animBg="1"/>
      <p:bldP spid="14" grpId="0" animBg="1"/>
      <p:bldP spid="15" grpId="0" animBg="1"/>
      <p:bldP spid="16" grpId="0"/>
      <p:bldP spid="17" grpId="0" animBg="1"/>
      <p:bldP spid="18" grpId="0" animBg="1"/>
      <p:bldP spid="19" grpId="0" animBg="1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/>
          <p:cNvCxnSpPr/>
          <p:nvPr/>
        </p:nvCxnSpPr>
        <p:spPr>
          <a:xfrm>
            <a:off x="1199456" y="4519251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2063552" y="3879891"/>
            <a:ext cx="8856984" cy="758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5400" dirty="0">
                <a:solidFill>
                  <a:srgbClr val="375160"/>
                </a:solidFill>
                <a:latin typeface="Impact" panose="020B0806030902050204" pitchFamily="34" charset="0"/>
              </a:rPr>
              <a:t>2. CONDICIONES ACTUALES </a:t>
            </a:r>
          </a:p>
        </p:txBody>
      </p:sp>
    </p:spTree>
    <p:extLst>
      <p:ext uri="{BB962C8B-B14F-4D97-AF65-F5344CB8AC3E}">
        <p14:creationId xmlns:p14="http://schemas.microsoft.com/office/powerpoint/2010/main" val="1902019374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2 Rectángulo"/>
          <p:cNvSpPr>
            <a:spLocks noChangeArrowheads="1"/>
          </p:cNvSpPr>
          <p:nvPr/>
        </p:nvSpPr>
        <p:spPr bwMode="auto">
          <a:xfrm>
            <a:off x="1989995" y="5157192"/>
            <a:ext cx="88090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CO">
              <a:solidFill>
                <a:srgbClr val="FFFFFF"/>
              </a:solidFill>
            </a:endParaRPr>
          </a:p>
        </p:txBody>
      </p:sp>
      <p:sp>
        <p:nvSpPr>
          <p:cNvPr id="6" name="AutoShape 6" descr="http://www.cpc.ncep.noaa.gov/products/people/wd52qz/mjo/chi/ewp.gif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>
              <a:solidFill>
                <a:srgbClr val="FFFFFF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232748" y="2595486"/>
            <a:ext cx="22280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>
                <a:solidFill>
                  <a:srgbClr val="375160"/>
                </a:solidFill>
                <a:latin typeface="Cambria" panose="02040503050406030204" pitchFamily="18" charset="0"/>
              </a:rPr>
              <a:t>EWP – </a:t>
            </a:r>
            <a:r>
              <a:rPr lang="es-CO" sz="1200" b="1" dirty="0" err="1">
                <a:solidFill>
                  <a:srgbClr val="375160"/>
                </a:solidFill>
                <a:latin typeface="Cambria" panose="02040503050406030204" pitchFamily="18" charset="0"/>
              </a:rPr>
              <a:t>Spherical</a:t>
            </a:r>
            <a:r>
              <a:rPr lang="es-CO" sz="1200" b="1" dirty="0">
                <a:solidFill>
                  <a:srgbClr val="375160"/>
                </a:solidFill>
                <a:latin typeface="Cambria" panose="02040503050406030204" pitchFamily="18" charset="0"/>
              </a:rPr>
              <a:t> </a:t>
            </a:r>
            <a:r>
              <a:rPr lang="es-CO" sz="1200" b="1" dirty="0" err="1">
                <a:solidFill>
                  <a:srgbClr val="375160"/>
                </a:solidFill>
                <a:latin typeface="Cambria" panose="02040503050406030204" pitchFamily="18" charset="0"/>
              </a:rPr>
              <a:t>Harmonics</a:t>
            </a:r>
            <a:endParaRPr lang="es-CO" sz="1200" b="1" dirty="0">
              <a:solidFill>
                <a:srgbClr val="375160"/>
              </a:solidFill>
              <a:latin typeface="Cambria" panose="02040503050406030204" pitchFamily="18" charset="0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5448904" y="2627011"/>
            <a:ext cx="2164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>
                <a:solidFill>
                  <a:srgbClr val="375160"/>
                </a:solidFill>
                <a:latin typeface="Cambria" panose="02040503050406030204" pitchFamily="18" charset="0"/>
              </a:rPr>
              <a:t>NCEP - GFS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8933302" y="2615545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>
                <a:solidFill>
                  <a:srgbClr val="375160"/>
                </a:solidFill>
                <a:latin typeface="Cambria" panose="02040503050406030204" pitchFamily="18" charset="0"/>
              </a:rPr>
              <a:t>CFSv2 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1059770" y="6291423"/>
            <a:ext cx="531391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" sz="35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PROYECCIÓN </a:t>
            </a:r>
            <a:r>
              <a:rPr lang="es-ES" sz="3500" dirty="0" err="1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MJO</a:t>
            </a:r>
            <a:endParaRPr lang="es-ES" sz="3500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685" y="172219"/>
            <a:ext cx="4695603" cy="242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073" y="2877658"/>
            <a:ext cx="2391759" cy="313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2836782"/>
            <a:ext cx="2432609" cy="3184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938" y="2904010"/>
            <a:ext cx="2381254" cy="3117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15180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/>
      <p:bldP spid="28" grpId="0"/>
    </p:bld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13786</TotalTime>
  <Words>785</Words>
  <Application>Microsoft Office PowerPoint</Application>
  <PresentationFormat>Panorámica</PresentationFormat>
  <Paragraphs>321</Paragraphs>
  <Slides>43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58" baseType="lpstr">
      <vt:lpstr>MS PGothic</vt:lpstr>
      <vt:lpstr>Arial</vt:lpstr>
      <vt:lpstr>Arial Narrow</vt:lpstr>
      <vt:lpstr>Britannic Bold</vt:lpstr>
      <vt:lpstr>Calibri</vt:lpstr>
      <vt:lpstr>Cambria</vt:lpstr>
      <vt:lpstr>Franklin Gothic Book</vt:lpstr>
      <vt:lpstr>Franklin Gothic Demi</vt:lpstr>
      <vt:lpstr>Impact</vt:lpstr>
      <vt:lpstr>Myriad Pro</vt:lpstr>
      <vt:lpstr>Times</vt:lpstr>
      <vt:lpstr>Times New Roman</vt:lpstr>
      <vt:lpstr>WenQuanYi Micro Hei</vt:lpstr>
      <vt:lpstr>Wingdings 2</vt:lpstr>
      <vt:lpstr>HDOfficeLightV0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Diego Roberto Garcia Murillo</dc:creator>
  <cp:lastModifiedBy>Alberto Olarte</cp:lastModifiedBy>
  <cp:revision>814</cp:revision>
  <dcterms:created xsi:type="dcterms:W3CDTF">2016-03-02T18:06:28Z</dcterms:created>
  <dcterms:modified xsi:type="dcterms:W3CDTF">2017-02-02T13:37:43Z</dcterms:modified>
</cp:coreProperties>
</file>