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87" r:id="rId3"/>
    <p:sldMasterId id="2147483700" r:id="rId4"/>
  </p:sldMasterIdLst>
  <p:sldIdLst>
    <p:sldId id="256" r:id="rId5"/>
    <p:sldId id="257" r:id="rId6"/>
    <p:sldId id="289" r:id="rId7"/>
    <p:sldId id="259" r:id="rId8"/>
    <p:sldId id="260" r:id="rId9"/>
    <p:sldId id="285" r:id="rId10"/>
    <p:sldId id="286" r:id="rId11"/>
    <p:sldId id="287" r:id="rId12"/>
    <p:sldId id="265" r:id="rId13"/>
  </p:sldIdLst>
  <p:sldSz cx="9144000" cy="5143500" type="screen16x9"/>
  <p:notesSz cx="7772400" cy="10058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88" d="100"/>
          <a:sy n="88" d="100"/>
        </p:scale>
        <p:origin x="64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9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6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7"/>
          <p:cNvPicPr/>
          <p:nvPr/>
        </p:nvPicPr>
        <p:blipFill>
          <a:blip r:embed="rId14"/>
          <a:stretch/>
        </p:blipFill>
        <p:spPr>
          <a:xfrm>
            <a:off x="113400" y="360"/>
            <a:ext cx="8925480" cy="503964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CO" sz="18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1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18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n 7"/>
          <p:cNvPicPr/>
          <p:nvPr/>
        </p:nvPicPr>
        <p:blipFill>
          <a:blip r:embed="rId14"/>
          <a:stretch/>
        </p:blipFill>
        <p:spPr>
          <a:xfrm>
            <a:off x="46080" y="0"/>
            <a:ext cx="9050400" cy="514260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CO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0" y="4873320"/>
            <a:ext cx="133200" cy="11556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9" name="Imagen 4"/>
          <p:cNvPicPr/>
          <p:nvPr/>
        </p:nvPicPr>
        <p:blipFill>
          <a:blip r:embed="rId14"/>
          <a:stretch/>
        </p:blipFill>
        <p:spPr>
          <a:xfrm>
            <a:off x="0" y="497160"/>
            <a:ext cx="1075320" cy="4047120"/>
          </a:xfrm>
          <a:prstGeom prst="rect">
            <a:avLst/>
          </a:prstGeom>
          <a:ln>
            <a:noFill/>
          </a:ln>
        </p:spPr>
      </p:pic>
      <p:sp>
        <p:nvSpPr>
          <p:cNvPr id="120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CO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agen 1"/>
          <p:cNvPicPr/>
          <p:nvPr/>
        </p:nvPicPr>
        <p:blipFill>
          <a:blip r:embed="rId14"/>
          <a:stretch/>
        </p:blipFill>
        <p:spPr>
          <a:xfrm>
            <a:off x="0" y="0"/>
            <a:ext cx="9142920" cy="5142600"/>
          </a:xfrm>
          <a:prstGeom prst="rect">
            <a:avLst/>
          </a:prstGeom>
          <a:ln>
            <a:noFill/>
          </a:ln>
        </p:spPr>
      </p:pic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CO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277920" y="1676520"/>
            <a:ext cx="8587080" cy="178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MX" sz="2800" b="1" strike="noStrike" spc="-1" dirty="0">
                <a:solidFill>
                  <a:srgbClr val="808080"/>
                </a:solidFill>
                <a:latin typeface="Montserrat"/>
                <a:ea typeface="DejaVu Sans"/>
              </a:rPr>
              <a:t>Presentación actas y acuerdos</a:t>
            </a:r>
            <a:br>
              <a:rPr dirty="0"/>
            </a:br>
            <a:r>
              <a:rPr lang="es-MX" sz="2800" b="0" strike="noStrike" spc="-1" dirty="0">
                <a:solidFill>
                  <a:srgbClr val="808080"/>
                </a:solidFill>
                <a:latin typeface="Montserrat"/>
                <a:ea typeface="DejaVu Sans"/>
              </a:rPr>
              <a:t>Reunión CNO 705</a:t>
            </a:r>
            <a:br>
              <a:rPr dirty="0"/>
            </a:br>
            <a:r>
              <a:rPr lang="es-MX" sz="2800" spc="-1" dirty="0">
                <a:solidFill>
                  <a:srgbClr val="808080"/>
                </a:solidFill>
                <a:latin typeface="Montserrat"/>
              </a:rPr>
              <a:t>1 de junio de 2023</a:t>
            </a:r>
            <a:endParaRPr lang="es-CO" sz="2800" b="0" strike="noStrike" spc="-1" dirty="0">
              <a:latin typeface="Arial"/>
            </a:endParaRPr>
          </a:p>
        </p:txBody>
      </p:sp>
      <p:pic>
        <p:nvPicPr>
          <p:cNvPr id="198" name="Imagen 3"/>
          <p:cNvPicPr/>
          <p:nvPr/>
        </p:nvPicPr>
        <p:blipFill>
          <a:blip r:embed="rId2"/>
          <a:stretch/>
        </p:blipFill>
        <p:spPr>
          <a:xfrm>
            <a:off x="659520" y="561240"/>
            <a:ext cx="1351440" cy="817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268920" y="1282320"/>
            <a:ext cx="8595360" cy="213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s-CO" sz="4000" b="1" strike="noStrike" spc="-1">
                <a:solidFill>
                  <a:srgbClr val="F2F2F2"/>
                </a:solidFill>
                <a:latin typeface="Montserrat"/>
                <a:ea typeface="DejaVu Sans"/>
              </a:rPr>
              <a:t>Actas</a:t>
            </a:r>
            <a:endParaRPr lang="es-CO" sz="4000" b="0" strike="noStrike" spc="-1">
              <a:latin typeface="Arial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268920" y="3441960"/>
            <a:ext cx="8595360" cy="112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1526760" y="405360"/>
            <a:ext cx="734616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-1" normalizeH="0" baseline="0" noProof="0" dirty="0">
                <a:ln>
                  <a:noFill/>
                </a:ln>
                <a:solidFill>
                  <a:srgbClr val="00A666"/>
                </a:solidFill>
                <a:effectLst/>
                <a:uLnTx/>
                <a:uFillTx/>
                <a:latin typeface="Montserrat"/>
                <a:ea typeface="DejaVu Sans"/>
              </a:rPr>
              <a:t>Actas pendientes</a:t>
            </a:r>
            <a:endParaRPr kumimoji="0" lang="es-CO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898920" y="975828"/>
            <a:ext cx="7346160" cy="18961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A65418C-807C-BF3B-FC5D-36948F57E4F4}"/>
              </a:ext>
            </a:extLst>
          </p:cNvPr>
          <p:cNvSpPr txBox="1"/>
          <p:nvPr/>
        </p:nvSpPr>
        <p:spPr>
          <a:xfrm>
            <a:off x="898920" y="1328058"/>
            <a:ext cx="809268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MX" alt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</a:endParaRP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alt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</a:rPr>
              <a:t>ACTA 700: Publicada para comentarios el 1 de mayo. Comentarios de PROELECTRICA, ISAGEN, TEBSA, XM y EPM.</a:t>
            </a: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MX" alt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</a:endParaRP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alt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</a:rPr>
              <a:t>ACTA 701: Publicada para comentarios el 1 de mayo. Comentarios de  ISAGEN, XM, EPM y GECELCA.</a:t>
            </a: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MX" alt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</a:endParaRP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alt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</a:rPr>
              <a:t>ACTA 702:  Publicada para comentarios el 29 de mayo. Comentarios de PROELECTRICA, AES </a:t>
            </a:r>
            <a:r>
              <a:rPr kumimoji="0" lang="es-MX" altLang="es-C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</a:rPr>
              <a:t>COLOMBIA, ISAGEN  y EPM. </a:t>
            </a:r>
            <a:endParaRPr kumimoji="0" lang="es-MX" alt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268920" y="1282320"/>
            <a:ext cx="8595360" cy="213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s-CO" sz="4000" b="1" strike="noStrike" spc="-1">
                <a:solidFill>
                  <a:srgbClr val="F2F2F2"/>
                </a:solidFill>
                <a:latin typeface="Montserrat"/>
                <a:ea typeface="DejaVu Sans"/>
              </a:rPr>
              <a:t>Acuerdos</a:t>
            </a:r>
            <a:endParaRPr lang="es-CO" sz="4000" b="0" strike="noStrike" spc="-1">
              <a:latin typeface="Arial"/>
            </a:endParaRPr>
          </a:p>
        </p:txBody>
      </p:sp>
      <p:sp>
        <p:nvSpPr>
          <p:cNvPr id="204" name="CustomShape 2"/>
          <p:cNvSpPr/>
          <p:nvPr/>
        </p:nvSpPr>
        <p:spPr>
          <a:xfrm>
            <a:off x="268920" y="3441960"/>
            <a:ext cx="8595360" cy="112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modifica el parámetro de velocidad de toma de carga y descarga de las unidades 1, 2, 3, 4, 5, 6, 7, 8 ,9 10 y 11 de la planta de generación Tesorito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 1573 de 2021 y 1585 de 2022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Subcomité de Controles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C9D0FC9-6733-96A5-9C11-940C2BB02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652" y="2203948"/>
            <a:ext cx="4836695" cy="25083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la incorporación del cambio en los límites de generación y absorción de potencia reactiva de las unidades 1, 2 y 3 de la planta Porce II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 1480 de 2021 y 1585 de 2022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Subcomité de Controles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99B7033-4A9D-D4DF-6CB7-F9C697B16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481" y="2146691"/>
            <a:ext cx="3865596" cy="143270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50C521C-1A87-2C27-F433-0AEF39151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726" y="2146691"/>
            <a:ext cx="3356811" cy="159835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BC2E876-AB04-CE73-8A4D-1E4A783407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9760" y="3840544"/>
            <a:ext cx="1432678" cy="125208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82FE55A-FD90-624A-B423-4CE26FD0FB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1638" y="3778754"/>
            <a:ext cx="1440656" cy="131387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54A285A-9FD1-CFCF-13BA-8D1572DB6B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9827" y="3745043"/>
            <a:ext cx="1514710" cy="138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52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la incorporación de la actualización del factor de conversión mediano de las plantas </a:t>
            </a:r>
            <a:r>
              <a:rPr lang="es-ES" sz="1400" b="0" strike="noStrike" spc="-1" dirty="0" err="1">
                <a:solidFill>
                  <a:srgbClr val="00A666"/>
                </a:solidFill>
                <a:latin typeface="Montserrat"/>
                <a:ea typeface="DejaVu Sans"/>
              </a:rPr>
              <a:t>Paraiso</a:t>
            </a: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, La Guaca y de la cadena hidráulica PAGUA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 1480 de 2021 y 1585 de 2022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SURER y Subcomité de Plantas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0D17D0C-45AB-018B-1D07-E2778B95B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831" y="2233785"/>
            <a:ext cx="6406816" cy="222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845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actualizan los requisitos y procedimientos necesarios para la prestación del servicio de AGC por las unidades conectadas al SIN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</a:t>
            </a:r>
            <a:r>
              <a:rPr lang="es-CO" sz="1100" spc="-1" dirty="0">
                <a:solidFill>
                  <a:srgbClr val="808080"/>
                </a:solidFill>
                <a:latin typeface="Montserrat Medium"/>
                <a:ea typeface="DejaVu Sans"/>
              </a:rPr>
              <a:t>R</a:t>
            </a: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esolución CREG 025 de 1995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BE6EF6A-671A-CCC1-C1ED-8B1518591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581" y="2571750"/>
            <a:ext cx="7104647" cy="81807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203978D-1F40-5489-E4CC-1F72C4AFE417}"/>
              </a:ext>
            </a:extLst>
          </p:cNvPr>
          <p:cNvSpPr txBox="1"/>
          <p:nvPr/>
        </p:nvSpPr>
        <p:spPr>
          <a:xfrm>
            <a:off x="1762626" y="3514513"/>
            <a:ext cx="6460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Montserrat" pitchFamily="2" charset="0"/>
              </a:rPr>
              <a:t>Definición de un procedimiento que aplica para unidades que prestan el servicio de AGC y aplican la Guía de Ciberseguridad (Acuerdo 1502 de 2022)</a:t>
            </a:r>
          </a:p>
        </p:txBody>
      </p:sp>
    </p:spTree>
    <p:extLst>
      <p:ext uri="{BB962C8B-B14F-4D97-AF65-F5344CB8AC3E}">
        <p14:creationId xmlns:p14="http://schemas.microsoft.com/office/powerpoint/2010/main" val="3926160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933120" y="2338560"/>
            <a:ext cx="4372920" cy="155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4000" b="1" strike="noStrike" spc="-1">
                <a:solidFill>
                  <a:srgbClr val="F2F2F2"/>
                </a:solidFill>
                <a:latin typeface="Montserrat"/>
                <a:ea typeface="DejaVu Sans"/>
              </a:rPr>
              <a:t>Gracias</a:t>
            </a:r>
            <a:endParaRPr lang="es-CO" sz="4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CNO Turquesa</Template>
  <TotalTime>8589</TotalTime>
  <Words>337</Words>
  <Application>Microsoft Office PowerPoint</Application>
  <PresentationFormat>Presentación en pantalla (16:9)</PresentationFormat>
  <Paragraphs>27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Arial</vt:lpstr>
      <vt:lpstr>Montserrat</vt:lpstr>
      <vt:lpstr>Montserrat Medium</vt:lpstr>
      <vt:lpstr>Symbol</vt:lpstr>
      <vt:lpstr>Wingdings</vt:lpstr>
      <vt:lpstr>Office Theme</vt:lpstr>
      <vt:lpstr>Office Theme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actas y acuerdos Reunión CNO 645 7 de octubre de 2021</dc:title>
  <dc:subject/>
  <dc:creator>Adriana Perez</dc:creator>
  <dc:description/>
  <cp:lastModifiedBy>Alberto Olarte</cp:lastModifiedBy>
  <cp:revision>67</cp:revision>
  <dcterms:created xsi:type="dcterms:W3CDTF">2021-10-06T02:04:35Z</dcterms:created>
  <dcterms:modified xsi:type="dcterms:W3CDTF">2023-06-01T12:24:15Z</dcterms:modified>
  <dc:language>es-CO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Presentación en pantalla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