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87" r:id="rId3"/>
    <p:sldMasterId id="2147483700" r:id="rId4"/>
  </p:sldMasterIdLst>
  <p:sldIdLst>
    <p:sldId id="256" r:id="rId5"/>
    <p:sldId id="257" r:id="rId6"/>
    <p:sldId id="287" r:id="rId7"/>
    <p:sldId id="259" r:id="rId8"/>
    <p:sldId id="260" r:id="rId9"/>
    <p:sldId id="268" r:id="rId10"/>
    <p:sldId id="281" r:id="rId11"/>
    <p:sldId id="276" r:id="rId12"/>
    <p:sldId id="277" r:id="rId13"/>
    <p:sldId id="271" r:id="rId14"/>
    <p:sldId id="278" r:id="rId15"/>
    <p:sldId id="279" r:id="rId16"/>
    <p:sldId id="280" r:id="rId17"/>
    <p:sldId id="282" r:id="rId18"/>
    <p:sldId id="283" r:id="rId19"/>
    <p:sldId id="284" r:id="rId20"/>
    <p:sldId id="265" r:id="rId21"/>
  </p:sldIdLst>
  <p:sldSz cx="9144000" cy="5143500" type="screen16x9"/>
  <p:notesSz cx="7772400" cy="100584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2" autoAdjust="0"/>
    <p:restoredTop sz="94660"/>
  </p:normalViewPr>
  <p:slideViewPr>
    <p:cSldViewPr snapToGrid="0">
      <p:cViewPr varScale="1">
        <p:scale>
          <a:sx n="88" d="100"/>
          <a:sy n="88" d="100"/>
        </p:scale>
        <p:origin x="64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38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4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50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54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55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56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57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7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77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8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89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93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94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95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96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7"/>
          <p:cNvPicPr/>
          <p:nvPr/>
        </p:nvPicPr>
        <p:blipFill>
          <a:blip r:embed="rId14"/>
          <a:stretch/>
        </p:blipFill>
        <p:spPr>
          <a:xfrm>
            <a:off x="113400" y="360"/>
            <a:ext cx="8925480" cy="5039640"/>
          </a:xfrm>
          <a:prstGeom prst="rect">
            <a:avLst/>
          </a:prstGeom>
          <a:ln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s-CO" sz="1800" b="0" strike="noStrike" spc="-1">
                <a:latin typeface="Arial"/>
              </a:rPr>
              <a:t>Pulse para editar el formato del texto de título</a:t>
            </a: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1800" b="0" strike="noStrike" spc="-1"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1800" b="0" strike="noStrike" spc="-1"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1800" b="0" strike="noStrike" spc="-1"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1800" b="0" strike="noStrike" spc="-1"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1800" b="0" strike="noStrike" spc="-1"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1800" b="0" strike="noStrike" spc="-1"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1800" b="0" strike="noStrike" spc="-1"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n 7"/>
          <p:cNvPicPr/>
          <p:nvPr/>
        </p:nvPicPr>
        <p:blipFill>
          <a:blip r:embed="rId14"/>
          <a:stretch/>
        </p:blipFill>
        <p:spPr>
          <a:xfrm>
            <a:off x="46080" y="0"/>
            <a:ext cx="9050400" cy="5142600"/>
          </a:xfrm>
          <a:prstGeom prst="rect">
            <a:avLst/>
          </a:prstGeom>
          <a:ln>
            <a:noFill/>
          </a:ln>
        </p:spPr>
      </p:pic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s-CO" sz="4400" b="0" strike="noStrike" spc="-1">
                <a:latin typeface="Arial"/>
              </a:rPr>
              <a:t>Pulse para editar el formato del texto de título</a:t>
            </a: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3200" b="0" strike="noStrike" spc="-1"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2800" b="0" strike="noStrike" spc="-1"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400" b="0" strike="noStrike" spc="-1"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2000" b="0" strike="noStrike" spc="-1"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>
            <a:off x="0" y="4873320"/>
            <a:ext cx="133200" cy="11556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19" name="Imagen 4"/>
          <p:cNvPicPr/>
          <p:nvPr/>
        </p:nvPicPr>
        <p:blipFill>
          <a:blip r:embed="rId14"/>
          <a:stretch/>
        </p:blipFill>
        <p:spPr>
          <a:xfrm>
            <a:off x="0" y="497160"/>
            <a:ext cx="1075320" cy="4047120"/>
          </a:xfrm>
          <a:prstGeom prst="rect">
            <a:avLst/>
          </a:prstGeom>
          <a:ln>
            <a:noFill/>
          </a:ln>
        </p:spPr>
      </p:pic>
      <p:sp>
        <p:nvSpPr>
          <p:cNvPr id="120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s-CO" sz="4400" b="0" strike="noStrike" spc="-1">
                <a:latin typeface="Arial"/>
              </a:rPr>
              <a:t>Pulse para editar el formato del texto de título</a:t>
            </a: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3200" b="0" strike="noStrike" spc="-1"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2800" b="0" strike="noStrike" spc="-1"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400" b="0" strike="noStrike" spc="-1"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2000" b="0" strike="noStrike" spc="-1"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Imagen 1"/>
          <p:cNvPicPr/>
          <p:nvPr/>
        </p:nvPicPr>
        <p:blipFill>
          <a:blip r:embed="rId14"/>
          <a:stretch/>
        </p:blipFill>
        <p:spPr>
          <a:xfrm>
            <a:off x="0" y="0"/>
            <a:ext cx="9142920" cy="5142600"/>
          </a:xfrm>
          <a:prstGeom prst="rect">
            <a:avLst/>
          </a:prstGeom>
          <a:ln>
            <a:noFill/>
          </a:ln>
        </p:spPr>
      </p:pic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s-CO" sz="4400" b="0" strike="noStrike" spc="-1">
                <a:latin typeface="Arial"/>
              </a:rPr>
              <a:t>Pulse para editar el formato del texto de título</a:t>
            </a: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3200" b="0" strike="noStrike" spc="-1"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2800" b="0" strike="noStrike" spc="-1"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400" b="0" strike="noStrike" spc="-1"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2000" b="0" strike="noStrike" spc="-1"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CustomShape 1"/>
          <p:cNvSpPr/>
          <p:nvPr/>
        </p:nvSpPr>
        <p:spPr>
          <a:xfrm>
            <a:off x="277920" y="1676520"/>
            <a:ext cx="8587080" cy="178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s-MX" sz="2800" b="1" strike="noStrike" spc="-1" dirty="0">
                <a:solidFill>
                  <a:srgbClr val="808080"/>
                </a:solidFill>
                <a:latin typeface="Montserrat"/>
                <a:ea typeface="DejaVu Sans"/>
              </a:rPr>
              <a:t>Presentación actas y acuerdos</a:t>
            </a:r>
            <a:br>
              <a:rPr dirty="0"/>
            </a:br>
            <a:r>
              <a:rPr lang="es-MX" sz="2800" b="0" strike="noStrike" spc="-1" dirty="0">
                <a:solidFill>
                  <a:srgbClr val="808080"/>
                </a:solidFill>
                <a:latin typeface="Montserrat"/>
                <a:ea typeface="DejaVu Sans"/>
              </a:rPr>
              <a:t>Reunión CNO 702</a:t>
            </a:r>
            <a:br>
              <a:rPr dirty="0"/>
            </a:br>
            <a:r>
              <a:rPr lang="es-MX" sz="2800" spc="-1" dirty="0">
                <a:solidFill>
                  <a:srgbClr val="808080"/>
                </a:solidFill>
                <a:latin typeface="Montserrat"/>
              </a:rPr>
              <a:t>4 de mayo de 2023</a:t>
            </a:r>
            <a:endParaRPr lang="es-CO" sz="2800" b="0" strike="noStrike" spc="-1" dirty="0">
              <a:latin typeface="Arial"/>
            </a:endParaRPr>
          </a:p>
        </p:txBody>
      </p:sp>
      <p:pic>
        <p:nvPicPr>
          <p:cNvPr id="198" name="Imagen 3"/>
          <p:cNvPicPr/>
          <p:nvPr/>
        </p:nvPicPr>
        <p:blipFill>
          <a:blip r:embed="rId2"/>
          <a:stretch/>
        </p:blipFill>
        <p:spPr>
          <a:xfrm>
            <a:off x="659520" y="561240"/>
            <a:ext cx="1351440" cy="817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1122480" y="682560"/>
            <a:ext cx="7750440" cy="60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s-ES" sz="1400" b="0" strike="noStrike" spc="-1" dirty="0">
                <a:solidFill>
                  <a:srgbClr val="00A666"/>
                </a:solidFill>
                <a:latin typeface="Montserrat"/>
                <a:ea typeface="DejaVu Sans"/>
              </a:rPr>
              <a:t>Por el cual se modifica el parámetro de velocidad de toma de carga y descarga de varias unidades de EPM</a:t>
            </a:r>
            <a:endParaRPr lang="es-CO" sz="1400" b="0" strike="noStrike" spc="-1" dirty="0">
              <a:latin typeface="Arial"/>
            </a:endParaRPr>
          </a:p>
        </p:txBody>
      </p:sp>
      <p:sp>
        <p:nvSpPr>
          <p:cNvPr id="206" name="CustomShape 2"/>
          <p:cNvSpPr/>
          <p:nvPr/>
        </p:nvSpPr>
        <p:spPr>
          <a:xfrm>
            <a:off x="1122480" y="1381320"/>
            <a:ext cx="7750440" cy="93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Cumplimiento:		Acuerdo 1573 de 2021</a:t>
            </a: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Concepto:			Subcomité de Controles</a:t>
            </a:r>
            <a:endParaRPr lang="es-CO" sz="1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Recomendación:		Comité de Operación</a:t>
            </a:r>
            <a:endParaRPr lang="es-CO" sz="1100" b="0" strike="noStrike" spc="-1" dirty="0">
              <a:latin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6CD0B1E-4486-820F-167F-473BC15C0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255" y="2161462"/>
            <a:ext cx="3305618" cy="161217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BA4DF8A-3EC8-3883-A296-5DB3AF4EA4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8256" y="3825248"/>
            <a:ext cx="3810774" cy="102251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BDD2160-80E2-EC56-2DCD-4104899B27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7375" y="2209412"/>
            <a:ext cx="3021393" cy="256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523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1122480" y="682560"/>
            <a:ext cx="7750440" cy="60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s-ES" sz="1400" b="0" strike="noStrike" spc="-1" dirty="0">
                <a:solidFill>
                  <a:srgbClr val="00A666"/>
                </a:solidFill>
                <a:latin typeface="Montserrat"/>
                <a:ea typeface="DejaVu Sans"/>
              </a:rPr>
              <a:t>Por el cual se modifica el parámetro de velocidad de toma de carga y descarga de las unidades 1, 2, 3 y 4 de la central hidroeléctrica Calima</a:t>
            </a:r>
            <a:endParaRPr lang="es-CO" sz="1400" b="0" strike="noStrike" spc="-1" dirty="0">
              <a:latin typeface="Arial"/>
            </a:endParaRPr>
          </a:p>
        </p:txBody>
      </p:sp>
      <p:sp>
        <p:nvSpPr>
          <p:cNvPr id="206" name="CustomShape 2"/>
          <p:cNvSpPr/>
          <p:nvPr/>
        </p:nvSpPr>
        <p:spPr>
          <a:xfrm>
            <a:off x="1122480" y="1381320"/>
            <a:ext cx="7750440" cy="93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Cumplimiento:		Acuerdo 1573 de 2021</a:t>
            </a: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Concepto:			Subcomité de Controles</a:t>
            </a:r>
            <a:endParaRPr lang="es-CO" sz="1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Recomendación:		Comité de Operación</a:t>
            </a:r>
            <a:endParaRPr lang="es-CO" sz="1100" b="0" strike="noStrike" spc="-1" dirty="0">
              <a:latin typeface="Arial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3792288-A7AA-4052-5679-273412A98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3476" y="2165260"/>
            <a:ext cx="5848447" cy="220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827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1122480" y="682560"/>
            <a:ext cx="7750440" cy="60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s-ES" sz="1400" b="0" strike="noStrike" spc="-1" dirty="0">
                <a:solidFill>
                  <a:srgbClr val="00A666"/>
                </a:solidFill>
                <a:latin typeface="Montserrat"/>
                <a:ea typeface="DejaVu Sans"/>
              </a:rPr>
              <a:t>Por el cual se deroga el Acuerdo 676 de 2014</a:t>
            </a:r>
            <a:endParaRPr lang="es-CO" sz="1400" b="0" strike="noStrike" spc="-1" dirty="0">
              <a:latin typeface="Arial"/>
            </a:endParaRPr>
          </a:p>
        </p:txBody>
      </p:sp>
      <p:sp>
        <p:nvSpPr>
          <p:cNvPr id="206" name="CustomShape 2"/>
          <p:cNvSpPr/>
          <p:nvPr/>
        </p:nvSpPr>
        <p:spPr>
          <a:xfrm>
            <a:off x="1122480" y="1381320"/>
            <a:ext cx="7750440" cy="5263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Cumplimiento:		Resolución CREG 101 032 de 2022</a:t>
            </a: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Recomendación:		Comité de Distribución</a:t>
            </a:r>
            <a:endParaRPr lang="es-CO" sz="1100" b="0" strike="noStrike" spc="-1" dirty="0">
              <a:latin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C42E2DC-E9EE-9310-88A5-20AE69C8DD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086" y="2576682"/>
            <a:ext cx="6939228" cy="513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0377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1122480" y="682560"/>
            <a:ext cx="7750440" cy="60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s-ES" sz="1400" b="0" strike="noStrike" spc="-1" dirty="0">
                <a:solidFill>
                  <a:srgbClr val="00A666"/>
                </a:solidFill>
                <a:latin typeface="Montserrat"/>
                <a:ea typeface="DejaVu Sans"/>
              </a:rPr>
              <a:t> Por el cual se deroga el Acuerdo 1561 de 2022</a:t>
            </a:r>
            <a:endParaRPr lang="es-CO" sz="1400" b="0" strike="noStrike" spc="-1" dirty="0">
              <a:latin typeface="Arial"/>
            </a:endParaRPr>
          </a:p>
        </p:txBody>
      </p:sp>
      <p:sp>
        <p:nvSpPr>
          <p:cNvPr id="206" name="CustomShape 2"/>
          <p:cNvSpPr/>
          <p:nvPr/>
        </p:nvSpPr>
        <p:spPr>
          <a:xfrm>
            <a:off x="1122480" y="1381320"/>
            <a:ext cx="7750440" cy="5263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Cumplimiento:		Resolución CREG 101 032 de 2022</a:t>
            </a: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Recomendación:		Comité de Distribución</a:t>
            </a:r>
            <a:endParaRPr lang="es-CO" sz="1100" b="0" strike="noStrike" spc="-1" dirty="0">
              <a:latin typeface="Arial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DA12AC7-7077-F93C-C01B-A00695F4BE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357" y="2723846"/>
            <a:ext cx="7302348" cy="51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406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1122480" y="682560"/>
            <a:ext cx="7750440" cy="60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s-ES" sz="1400" b="0" strike="noStrike" spc="-1" dirty="0">
                <a:solidFill>
                  <a:srgbClr val="00A666"/>
                </a:solidFill>
                <a:latin typeface="Montserrat"/>
                <a:ea typeface="DejaVu Sans"/>
              </a:rPr>
              <a:t>Por el cual se actualiza la integración de la lista de auditores de las pruebas de verificación de la curva de carga de las plantas eólicas y solares fotovoltaicas conectadas al STN y STR</a:t>
            </a:r>
            <a:endParaRPr lang="es-CO" sz="1400" b="0" strike="noStrike" spc="-1" dirty="0">
              <a:latin typeface="Arial"/>
            </a:endParaRPr>
          </a:p>
        </p:txBody>
      </p:sp>
      <p:sp>
        <p:nvSpPr>
          <p:cNvPr id="206" name="CustomShape 2"/>
          <p:cNvSpPr/>
          <p:nvPr/>
        </p:nvSpPr>
        <p:spPr>
          <a:xfrm>
            <a:off x="1122480" y="1381320"/>
            <a:ext cx="7750440" cy="71669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Cumplimiento:		Resolución CREG 060 de 2019</a:t>
            </a: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spc="-1" dirty="0">
                <a:solidFill>
                  <a:srgbClr val="808080"/>
                </a:solidFill>
                <a:latin typeface="Montserrat Medium"/>
                <a:ea typeface="DejaVu Sans"/>
              </a:rPr>
              <a:t>Concepto:			Subcomité de Controles</a:t>
            </a:r>
            <a:endParaRPr lang="es-CO" sz="1100" b="0" strike="noStrike" spc="-1" dirty="0">
              <a:solidFill>
                <a:srgbClr val="808080"/>
              </a:solidFill>
              <a:latin typeface="Montserrat Medium"/>
              <a:ea typeface="DejaVu Sans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Recomendación:		Comité de Operación</a:t>
            </a:r>
            <a:endParaRPr lang="es-CO" sz="1100" b="0" strike="noStrike" spc="-1" dirty="0">
              <a:latin typeface="Arial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1E084B2-2DE1-429F-0551-EBE503334F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348" y="2409207"/>
            <a:ext cx="7036703" cy="1364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4137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1122480" y="682560"/>
            <a:ext cx="7750440" cy="60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s-ES" sz="1400" b="0" strike="noStrike" spc="-1" dirty="0">
                <a:solidFill>
                  <a:srgbClr val="00A666"/>
                </a:solidFill>
                <a:latin typeface="Montserrat"/>
                <a:ea typeface="DejaVu Sans"/>
              </a:rPr>
              <a:t>Por el cual se actualiza la integración de la lista de empresas verificadoras de los planes de inversión de los operadores de red</a:t>
            </a:r>
            <a:endParaRPr lang="es-CO" sz="1400" b="0" strike="noStrike" spc="-1" dirty="0">
              <a:latin typeface="Arial"/>
            </a:endParaRPr>
          </a:p>
        </p:txBody>
      </p:sp>
      <p:sp>
        <p:nvSpPr>
          <p:cNvPr id="206" name="CustomShape 2"/>
          <p:cNvSpPr/>
          <p:nvPr/>
        </p:nvSpPr>
        <p:spPr>
          <a:xfrm>
            <a:off x="1122480" y="1381320"/>
            <a:ext cx="7750440" cy="71669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Cumplimiento:		Resolución CREG 101 022 de 2022</a:t>
            </a: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Recomendación:		Comité de Distribución</a:t>
            </a:r>
            <a:endParaRPr lang="es-CO" sz="1100" b="0" strike="noStrike" spc="-1" dirty="0">
              <a:latin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57FD380-A18C-BB62-EACA-A886C325C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976" y="2192694"/>
            <a:ext cx="6651448" cy="219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5749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1122480" y="682560"/>
            <a:ext cx="7750440" cy="60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s-ES" sz="1400" b="0" strike="noStrike" spc="-1" dirty="0">
                <a:solidFill>
                  <a:srgbClr val="00A666"/>
                </a:solidFill>
                <a:latin typeface="Montserrat"/>
                <a:ea typeface="DejaVu Sans"/>
              </a:rPr>
              <a:t>Por el cual se actualiza la integración de la lista de verificadores de la aplicación de la regulación de la calidad del servicio en los Sistemas de Distribución Local</a:t>
            </a:r>
            <a:endParaRPr lang="es-CO" sz="1400" b="0" strike="noStrike" spc="-1" dirty="0">
              <a:latin typeface="Arial"/>
            </a:endParaRPr>
          </a:p>
        </p:txBody>
      </p:sp>
      <p:sp>
        <p:nvSpPr>
          <p:cNvPr id="206" name="CustomShape 2"/>
          <p:cNvSpPr/>
          <p:nvPr/>
        </p:nvSpPr>
        <p:spPr>
          <a:xfrm>
            <a:off x="1122480" y="1381320"/>
            <a:ext cx="7750440" cy="71669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Cumplimiento:		Resolución CREG 101 032 de 2022</a:t>
            </a: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Recomendación:		Comité de Distribución</a:t>
            </a:r>
            <a:endParaRPr lang="es-CO" sz="1100" b="0" strike="noStrike" spc="-1" dirty="0">
              <a:latin typeface="Arial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2211204-0735-C51C-E7D9-E4CB682CAF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611" y="2098014"/>
            <a:ext cx="7134177" cy="183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7333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CustomShape 1"/>
          <p:cNvSpPr/>
          <p:nvPr/>
        </p:nvSpPr>
        <p:spPr>
          <a:xfrm>
            <a:off x="933120" y="2338560"/>
            <a:ext cx="4372920" cy="1557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4000" b="1" strike="noStrike" spc="-1">
                <a:solidFill>
                  <a:srgbClr val="F2F2F2"/>
                </a:solidFill>
                <a:latin typeface="Montserrat"/>
                <a:ea typeface="DejaVu Sans"/>
              </a:rPr>
              <a:t>Gracias</a:t>
            </a:r>
            <a:endParaRPr lang="es-CO" sz="4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CustomShape 1"/>
          <p:cNvSpPr/>
          <p:nvPr/>
        </p:nvSpPr>
        <p:spPr>
          <a:xfrm>
            <a:off x="268920" y="1282320"/>
            <a:ext cx="8595360" cy="2138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s-CO" sz="4000" b="1" strike="noStrike" spc="-1">
                <a:solidFill>
                  <a:srgbClr val="F2F2F2"/>
                </a:solidFill>
                <a:latin typeface="Montserrat"/>
                <a:ea typeface="DejaVu Sans"/>
              </a:rPr>
              <a:t>Actas</a:t>
            </a:r>
            <a:endParaRPr lang="es-CO" sz="4000" b="0" strike="noStrike" spc="-1">
              <a:latin typeface="Arial"/>
            </a:endParaRPr>
          </a:p>
        </p:txBody>
      </p:sp>
      <p:sp>
        <p:nvSpPr>
          <p:cNvPr id="200" name="CustomShape 2"/>
          <p:cNvSpPr/>
          <p:nvPr/>
        </p:nvSpPr>
        <p:spPr>
          <a:xfrm>
            <a:off x="268920" y="3441960"/>
            <a:ext cx="8595360" cy="112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CustomShape 1"/>
          <p:cNvSpPr/>
          <p:nvPr/>
        </p:nvSpPr>
        <p:spPr>
          <a:xfrm>
            <a:off x="1526760" y="405360"/>
            <a:ext cx="7346160" cy="60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-1" normalizeH="0" baseline="0" noProof="0" dirty="0">
                <a:ln>
                  <a:noFill/>
                </a:ln>
                <a:solidFill>
                  <a:srgbClr val="00A666"/>
                </a:solidFill>
                <a:effectLst/>
                <a:uLnTx/>
                <a:uFillTx/>
                <a:latin typeface="Montserrat"/>
                <a:ea typeface="DejaVu Sans"/>
              </a:rPr>
              <a:t>Actas pendientes</a:t>
            </a:r>
            <a:endParaRPr kumimoji="0" lang="es-CO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02" name="CustomShape 2"/>
          <p:cNvSpPr/>
          <p:nvPr/>
        </p:nvSpPr>
        <p:spPr>
          <a:xfrm>
            <a:off x="898920" y="975828"/>
            <a:ext cx="7346160" cy="189611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A65418C-807C-BF3B-FC5D-36948F57E4F4}"/>
              </a:ext>
            </a:extLst>
          </p:cNvPr>
          <p:cNvSpPr txBox="1"/>
          <p:nvPr/>
        </p:nvSpPr>
        <p:spPr>
          <a:xfrm>
            <a:off x="1233714" y="1837220"/>
            <a:ext cx="784497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2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MX" alt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</a:rPr>
              <a:t>ACTA 694: Publicada para comentarios el 10 de abril de 2023. Comentarios de ISAGEN.</a:t>
            </a:r>
          </a:p>
          <a:p>
            <a:pPr marL="457200" marR="0" lvl="2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es-MX" altLang="es-CO" dirty="0">
              <a:solidFill>
                <a:prstClr val="black"/>
              </a:solidFill>
              <a:latin typeface="Montserrat" pitchFamily="2" charset="0"/>
            </a:endParaRPr>
          </a:p>
          <a:p>
            <a:pPr marL="457200" marR="0" lvl="2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MX" alt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</a:rPr>
              <a:t>ACTA 700: Publicada para comentarios el 1 de mayo. Comentarios de PROELECTRICA, ISAGEN y GECELCA.</a:t>
            </a:r>
          </a:p>
          <a:p>
            <a:pPr marL="457200" marR="0" lvl="2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es-MX" altLang="es-CO" dirty="0">
              <a:solidFill>
                <a:prstClr val="black"/>
              </a:solidFill>
              <a:latin typeface="Montserrat" pitchFamily="2" charset="0"/>
            </a:endParaRPr>
          </a:p>
          <a:p>
            <a:pPr marL="457200" marR="0" lvl="2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MX" alt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</a:rPr>
              <a:t>ACTA 701: Publicada para comentarios el 1 de mayo, Comentarios de  ISAGEN y GECELCA.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CustomShape 1"/>
          <p:cNvSpPr/>
          <p:nvPr/>
        </p:nvSpPr>
        <p:spPr>
          <a:xfrm>
            <a:off x="268920" y="1282320"/>
            <a:ext cx="8595360" cy="2138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s-CO" sz="4000" b="1" strike="noStrike" spc="-1">
                <a:solidFill>
                  <a:srgbClr val="F2F2F2"/>
                </a:solidFill>
                <a:latin typeface="Montserrat"/>
                <a:ea typeface="DejaVu Sans"/>
              </a:rPr>
              <a:t>Acuerdos</a:t>
            </a:r>
            <a:endParaRPr lang="es-CO" sz="4000" b="0" strike="noStrike" spc="-1">
              <a:latin typeface="Arial"/>
            </a:endParaRPr>
          </a:p>
        </p:txBody>
      </p:sp>
      <p:sp>
        <p:nvSpPr>
          <p:cNvPr id="204" name="CustomShape 2"/>
          <p:cNvSpPr/>
          <p:nvPr/>
        </p:nvSpPr>
        <p:spPr>
          <a:xfrm>
            <a:off x="268920" y="3441960"/>
            <a:ext cx="8595360" cy="112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1122480" y="682560"/>
            <a:ext cx="7750440" cy="60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s-ES" sz="1400" b="0" strike="noStrike" spc="-1" dirty="0">
                <a:solidFill>
                  <a:srgbClr val="00A666"/>
                </a:solidFill>
                <a:latin typeface="Montserrat"/>
                <a:ea typeface="DejaVu Sans"/>
              </a:rPr>
              <a:t>Por el cual se aprueba el "Protocolo para la construcción del modelo de conversión de recurso a potencia de las plantas eólicas"</a:t>
            </a:r>
            <a:endParaRPr lang="es-CO" sz="1400" b="0" strike="noStrike" spc="-1" dirty="0">
              <a:latin typeface="Arial"/>
            </a:endParaRPr>
          </a:p>
        </p:txBody>
      </p:sp>
      <p:sp>
        <p:nvSpPr>
          <p:cNvPr id="206" name="CustomShape 2"/>
          <p:cNvSpPr/>
          <p:nvPr/>
        </p:nvSpPr>
        <p:spPr>
          <a:xfrm>
            <a:off x="1122480" y="1381320"/>
            <a:ext cx="7750440" cy="93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Cumplimiento:		Resolución CREG 60 de 2019 y 148 de 2021</a:t>
            </a:r>
            <a:endParaRPr lang="es-CO" sz="1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Concepto:			SURER y Subcomité de Plantas</a:t>
            </a:r>
            <a:endParaRPr lang="es-CO" sz="1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Recomendación:		Comité de Operación</a:t>
            </a:r>
            <a:endParaRPr lang="es-CO" sz="1100" b="0" strike="noStrike" spc="-1" dirty="0">
              <a:latin typeface="Arial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2590777-B928-978B-CEE3-5717EF60BE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5600" y="2311920"/>
            <a:ext cx="5833728" cy="167811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C8070FC-A2ED-6D77-FFF4-1FAC75F033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4846" y="4040646"/>
            <a:ext cx="3675236" cy="92752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1122480" y="682560"/>
            <a:ext cx="7750440" cy="60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es-ES" sz="1400" b="0" strike="noStrike" spc="-1" dirty="0">
                <a:solidFill>
                  <a:srgbClr val="00A666"/>
                </a:solidFill>
                <a:latin typeface="Montserrat"/>
                <a:ea typeface="DejaVu Sans"/>
              </a:rPr>
              <a:t>Por el cual se actualiza la “Metodología para el seguimiento de la calidad y la disponibilidad de la medición y el reporte al CND de las variables meteorológicas asociadas a las plantas solares fotovoltaicas y eólicas en el SDL con potencia nominal o capacidad máxima declarada igual o mayor a 5 MW”</a:t>
            </a:r>
            <a:endParaRPr lang="es-CO" sz="1400" b="0" strike="noStrike" spc="-1" dirty="0">
              <a:latin typeface="Arial"/>
            </a:endParaRPr>
          </a:p>
        </p:txBody>
      </p:sp>
      <p:sp>
        <p:nvSpPr>
          <p:cNvPr id="206" name="CustomShape 2"/>
          <p:cNvSpPr/>
          <p:nvPr/>
        </p:nvSpPr>
        <p:spPr>
          <a:xfrm>
            <a:off x="1122480" y="1381320"/>
            <a:ext cx="7750440" cy="93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Cumplimiento:		Resolución CREG 148 de 2021</a:t>
            </a:r>
            <a:endParaRPr lang="es-CO" sz="1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Concepto:			SURER</a:t>
            </a:r>
            <a:endParaRPr lang="es-CO" sz="1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Recomendación:		Comité de Operación</a:t>
            </a:r>
            <a:endParaRPr lang="es-CO" sz="1100" b="0" strike="noStrike" spc="-1" dirty="0">
              <a:latin typeface="Arial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1FC3CFA-D255-5C22-1D5C-C5B3C28FE4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892" y="2670428"/>
            <a:ext cx="7361616" cy="87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998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1122480" y="682560"/>
            <a:ext cx="7750440" cy="60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s-ES" sz="1400" b="0" strike="noStrike" spc="-1" dirty="0">
                <a:solidFill>
                  <a:srgbClr val="00A666"/>
                </a:solidFill>
                <a:latin typeface="Montserrat"/>
                <a:ea typeface="DejaVu Sans"/>
              </a:rPr>
              <a:t>Por el cual se aprueba la ampliación del plazo para la realización de las pruebas de batimetría del embalse Chuza</a:t>
            </a:r>
            <a:endParaRPr lang="es-CO" sz="1400" b="0" strike="noStrike" spc="-1" dirty="0">
              <a:latin typeface="Arial"/>
            </a:endParaRPr>
          </a:p>
        </p:txBody>
      </p:sp>
      <p:sp>
        <p:nvSpPr>
          <p:cNvPr id="206" name="CustomShape 2"/>
          <p:cNvSpPr/>
          <p:nvPr/>
        </p:nvSpPr>
        <p:spPr>
          <a:xfrm>
            <a:off x="1122480" y="1381320"/>
            <a:ext cx="7750440" cy="77239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Cumplimiento:		Acuerdos 565 de 2012 y 1287 de 2020</a:t>
            </a: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spc="-1" dirty="0">
                <a:solidFill>
                  <a:srgbClr val="808080"/>
                </a:solidFill>
                <a:latin typeface="Montserrat Medium"/>
                <a:ea typeface="DejaVu Sans"/>
              </a:rPr>
              <a:t>Concepto:			SURER</a:t>
            </a:r>
            <a:endParaRPr lang="es-CO" sz="1100" b="0" strike="noStrike" spc="-1" dirty="0">
              <a:solidFill>
                <a:srgbClr val="808080"/>
              </a:solidFill>
              <a:latin typeface="Montserrat Medium"/>
              <a:ea typeface="DejaVu Sans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Recomendación:		Comité de Operación</a:t>
            </a:r>
            <a:endParaRPr lang="es-CO" sz="1100" b="0" strike="noStrike" spc="-1" dirty="0">
              <a:latin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F208C89-3DBD-0921-9973-018EDDAA97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435" y="2774776"/>
            <a:ext cx="7686530" cy="501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536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1122480" y="682560"/>
            <a:ext cx="7750440" cy="60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s-ES" sz="1400" b="0" strike="noStrike" spc="-1" dirty="0">
                <a:solidFill>
                  <a:srgbClr val="00A666"/>
                </a:solidFill>
                <a:latin typeface="Montserrat"/>
                <a:ea typeface="DejaVu Sans"/>
              </a:rPr>
              <a:t>Por el cual se aprueba la actualización de la capacidad efectiva neta, consumo térmico específico (</a:t>
            </a:r>
            <a:r>
              <a:rPr lang="es-ES" sz="1400" b="0" strike="noStrike" spc="-1" dirty="0" err="1">
                <a:solidFill>
                  <a:srgbClr val="00A666"/>
                </a:solidFill>
                <a:latin typeface="Montserrat"/>
                <a:ea typeface="DejaVu Sans"/>
              </a:rPr>
              <a:t>Heat</a:t>
            </a:r>
            <a:r>
              <a:rPr lang="es-ES" sz="1400" b="0" strike="noStrike" spc="-1" dirty="0">
                <a:solidFill>
                  <a:srgbClr val="00A666"/>
                </a:solidFill>
                <a:latin typeface="Montserrat"/>
                <a:ea typeface="DejaVu Sans"/>
              </a:rPr>
              <a:t> </a:t>
            </a:r>
            <a:r>
              <a:rPr lang="es-ES" sz="1400" b="0" strike="noStrike" spc="-1" dirty="0" err="1">
                <a:solidFill>
                  <a:srgbClr val="00A666"/>
                </a:solidFill>
                <a:latin typeface="Montserrat"/>
                <a:ea typeface="DejaVu Sans"/>
              </a:rPr>
              <a:t>Rate</a:t>
            </a:r>
            <a:r>
              <a:rPr lang="es-ES" sz="1400" b="0" strike="noStrike" spc="-1" dirty="0">
                <a:solidFill>
                  <a:srgbClr val="00A666"/>
                </a:solidFill>
                <a:latin typeface="Montserrat"/>
                <a:ea typeface="DejaVu Sans"/>
              </a:rPr>
              <a:t>), configuraciones y límites de absorción y generación de potencia reactiva de la central de generación Cartagena 2 operando con combustóleo</a:t>
            </a:r>
            <a:endParaRPr lang="es-CO" sz="1400" b="0" strike="noStrike" spc="-1" dirty="0">
              <a:latin typeface="Arial"/>
            </a:endParaRPr>
          </a:p>
        </p:txBody>
      </p:sp>
      <p:sp>
        <p:nvSpPr>
          <p:cNvPr id="206" name="CustomShape 2"/>
          <p:cNvSpPr/>
          <p:nvPr/>
        </p:nvSpPr>
        <p:spPr>
          <a:xfrm>
            <a:off x="1122480" y="1381320"/>
            <a:ext cx="7750440" cy="93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Cumplimiento:		Acuerdo 1585 y 1586 de 2022</a:t>
            </a:r>
            <a:endParaRPr lang="es-CO" sz="1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Concepto:			Subcomité de Plantas y Subcomité de Controles</a:t>
            </a:r>
            <a:endParaRPr lang="es-CO" sz="1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Recomendación:		Comité de Operación</a:t>
            </a:r>
            <a:endParaRPr lang="es-CO" sz="1100" b="0" strike="noStrike" spc="-1" dirty="0">
              <a:latin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7291B70-E46E-296C-A5A6-B47943813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898" y="2171085"/>
            <a:ext cx="3444085" cy="138574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D90FBC7-3A40-E652-B142-BD61B510AC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9179" y="2105719"/>
            <a:ext cx="4083741" cy="151647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746E7BD-C326-9E90-AEDB-CF5FCF74FF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1012" y="3599456"/>
            <a:ext cx="1282107" cy="154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093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1122480" y="682560"/>
            <a:ext cx="7750440" cy="60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s-ES" sz="1400" b="0" strike="noStrike" spc="-1" dirty="0">
                <a:solidFill>
                  <a:srgbClr val="00A666"/>
                </a:solidFill>
                <a:latin typeface="Montserrat"/>
                <a:ea typeface="DejaVu Sans"/>
              </a:rPr>
              <a:t>Por el cual se aprueba la actualización de la capacidad efectiva neta y límites de absorción y generación de potencia reactiva de las unidades 1 y 2 de la central de generación Cucuana</a:t>
            </a:r>
            <a:endParaRPr lang="es-CO" sz="1400" b="0" strike="noStrike" spc="-1" dirty="0">
              <a:latin typeface="Arial"/>
            </a:endParaRPr>
          </a:p>
        </p:txBody>
      </p:sp>
      <p:sp>
        <p:nvSpPr>
          <p:cNvPr id="206" name="CustomShape 2"/>
          <p:cNvSpPr/>
          <p:nvPr/>
        </p:nvSpPr>
        <p:spPr>
          <a:xfrm>
            <a:off x="1122480" y="1381320"/>
            <a:ext cx="7750440" cy="93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Cumplimiento:		Acuerdo 1585 y 1586 de 2022</a:t>
            </a:r>
            <a:endParaRPr lang="es-CO" sz="1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Concepto:			Subcomité de Plantas y Subcomité de Controles</a:t>
            </a:r>
            <a:endParaRPr lang="es-CO" sz="1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Recomendación:		Comité de Operación</a:t>
            </a:r>
            <a:endParaRPr lang="es-CO" sz="1100" b="0" strike="noStrike" spc="-1" dirty="0">
              <a:latin typeface="Arial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5DF4C30-1C00-F80E-6685-B2DE86FF1B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331" y="2248102"/>
            <a:ext cx="3739400" cy="116695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39782E9-62D7-924D-F6E7-5003D5BB6E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2883" y="2248102"/>
            <a:ext cx="3601888" cy="264678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9BF86B1-A922-2060-F093-FB470F35BD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594" y="3415059"/>
            <a:ext cx="2097289" cy="163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544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CNO Turquesa</Template>
  <TotalTime>8555</TotalTime>
  <Words>673</Words>
  <Application>Microsoft Office PowerPoint</Application>
  <PresentationFormat>Presentación en pantalla (16:9)</PresentationFormat>
  <Paragraphs>54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17</vt:i4>
      </vt:variant>
    </vt:vector>
  </HeadingPairs>
  <TitlesOfParts>
    <vt:vector size="26" baseType="lpstr">
      <vt:lpstr>Arial</vt:lpstr>
      <vt:lpstr>Montserrat</vt:lpstr>
      <vt:lpstr>Montserrat Medium</vt:lpstr>
      <vt:lpstr>Symbol</vt:lpstr>
      <vt:lpstr>Wingdings</vt:lpstr>
      <vt:lpstr>Office Theme</vt:lpstr>
      <vt:lpstr>Office Theme</vt:lpstr>
      <vt:lpstr>Office Theme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actas y acuerdos Reunión CNO 645 7 de octubre de 2021</dc:title>
  <dc:subject/>
  <dc:creator>Adriana Perez</dc:creator>
  <dc:description/>
  <cp:lastModifiedBy>Alberto Olarte</cp:lastModifiedBy>
  <cp:revision>66</cp:revision>
  <dcterms:created xsi:type="dcterms:W3CDTF">2021-10-06T02:04:35Z</dcterms:created>
  <dcterms:modified xsi:type="dcterms:W3CDTF">2023-05-04T12:12:47Z</dcterms:modified>
  <dc:language>es-CO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Presentación en pantalla (16:9)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8</vt:i4>
  </property>
</Properties>
</file>