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72" r:id="rId7"/>
    <p:sldId id="271" r:id="rId8"/>
    <p:sldId id="263" r:id="rId9"/>
    <p:sldId id="282" r:id="rId10"/>
    <p:sldId id="291" r:id="rId11"/>
    <p:sldId id="264" r:id="rId12"/>
    <p:sldId id="290" r:id="rId13"/>
    <p:sldId id="287" r:id="rId14"/>
    <p:sldId id="265" r:id="rId15"/>
    <p:sldId id="288" r:id="rId16"/>
    <p:sldId id="289" r:id="rId17"/>
    <p:sldId id="292" r:id="rId18"/>
    <p:sldId id="269" r:id="rId1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Medium" panose="00000600000000000000" pitchFamily="2" charset="0"/>
      <p:regular r:id="rId26"/>
      <p:italic r:id="rId27"/>
    </p:embeddedFont>
    <p:embeddedFont>
      <p:font typeface="Montserrat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05/05/2022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05/05/2022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668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de mayo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 fontScale="90000"/>
          </a:bodyPr>
          <a:lstStyle/>
          <a:p>
            <a:pPr algn="just"/>
            <a:r>
              <a:rPr lang="es-CO" b="0" dirty="0"/>
              <a:t>Por el cual se aprueba la actualización del "Procedimiento para la puesta en operación de proyectos de transmisión que incluyan activos de uso del Sistema de Transmisión Nacional - STN -, del Sistema de Transmisión Regional - STR –, de usuarios conectados directamente al STN, al STR y de recursos de generación"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174 de 2021</a:t>
            </a:r>
          </a:p>
          <a:p>
            <a:r>
              <a:rPr lang="es-CO" dirty="0"/>
              <a:t>Concepto:		Grupo de trabajo de Comités</a:t>
            </a:r>
          </a:p>
          <a:p>
            <a:r>
              <a:rPr lang="es-CO" dirty="0"/>
              <a:t>Recomendación:		Comités de Distribución, Transmisión, Supervisión y Operación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4B226E-0734-EA66-5631-AEBCE31A472D}"/>
              </a:ext>
            </a:extLst>
          </p:cNvPr>
          <p:cNvSpPr txBox="1"/>
          <p:nvPr/>
        </p:nvSpPr>
        <p:spPr>
          <a:xfrm>
            <a:off x="1293962" y="2830556"/>
            <a:ext cx="7850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actualiza el Anexo 1 del Acuerdo a la Resolución CREG 174 de 2021, que regula las actividades de autogeneración a pequeña escala y de generación distribuida en el Sistema Interconectado Nacional.</a:t>
            </a:r>
          </a:p>
        </p:txBody>
      </p:sp>
    </p:spTree>
    <p:extLst>
      <p:ext uri="{BB962C8B-B14F-4D97-AF65-F5344CB8AC3E}">
        <p14:creationId xmlns:p14="http://schemas.microsoft.com/office/powerpoint/2010/main" val="55902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 fontScale="90000"/>
          </a:bodyPr>
          <a:lstStyle/>
          <a:p>
            <a:pPr algn="just"/>
            <a:r>
              <a:rPr lang="es-CO" b="0" dirty="0"/>
              <a:t>Por el cual se establecen los requerimientos para la obtención y validación de parámetros del generador y los modelos del sistema de excitación, control de velocidad/potencia y estabilizadores de sistemas de potencia de las unidades de generación sincrónicas del SIN despachadas centralmente, y se definen las pautas para las pruebas y reajustes de los controles de generación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025 de 1995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98E3F4-F9EE-6944-8DE3-ADA91B617C21}"/>
              </a:ext>
            </a:extLst>
          </p:cNvPr>
          <p:cNvSpPr txBox="1"/>
          <p:nvPr/>
        </p:nvSpPr>
        <p:spPr>
          <a:xfrm>
            <a:off x="1224164" y="2486681"/>
            <a:ext cx="75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actualizó el procedimiento de seguimiento del desempeño de los modelos previsto en el artículo 17 del Acuerdo.</a:t>
            </a:r>
          </a:p>
        </p:txBody>
      </p:sp>
    </p:spTree>
    <p:extLst>
      <p:ext uri="{BB962C8B-B14F-4D97-AF65-F5344CB8AC3E}">
        <p14:creationId xmlns:p14="http://schemas.microsoft.com/office/powerpoint/2010/main" val="292516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establece el "Procedimiento para la realización de las pruebas de verificación de la curva de capacidad de las plantas de generación y </a:t>
            </a:r>
            <a:r>
              <a:rPr lang="es-CO" b="0" dirty="0" err="1"/>
              <a:t>autogeneradores</a:t>
            </a:r>
            <a:r>
              <a:rPr lang="es-CO" b="0" dirty="0"/>
              <a:t> eólicos y solares fotovoltaicas conectados al STN y STR"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025 de 1995, 060 de 2019, 229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98E3F4-F9EE-6944-8DE3-ADA91B617C21}"/>
              </a:ext>
            </a:extLst>
          </p:cNvPr>
          <p:cNvSpPr txBox="1"/>
          <p:nvPr/>
        </p:nvSpPr>
        <p:spPr>
          <a:xfrm>
            <a:off x="1224164" y="2486681"/>
            <a:ext cx="7548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actualizó el procedimiento para la verificación de la curva de capacidad y las curvas de capacidad de las plantas de generación y los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autogeneradores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solares y eólicos conectados al STN y al STR, de acuerdo con lo previsto en la Resolución CREG 229 de 2021 y en el Acuerdo 1546 de 2022.</a:t>
            </a:r>
          </a:p>
        </p:txBody>
      </p:sp>
    </p:spTree>
    <p:extLst>
      <p:ext uri="{BB962C8B-B14F-4D97-AF65-F5344CB8AC3E}">
        <p14:creationId xmlns:p14="http://schemas.microsoft.com/office/powerpoint/2010/main" val="217529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90" y="227928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actualiza la integración de la lista de los auditores de las pruebas para entrar en operación de las plantas eólicas y solares fotovoltaicas conectadas al SDL con capacidad efectiva neta o potencia máxima declarada igual o mayor a 5MW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C7FBBA-CD7C-1513-6D20-40395F7B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56" y="2485742"/>
            <a:ext cx="7298282" cy="13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6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actualiza la lista de auditores de la información del esquema de calidad del servicio en los Sistemas de Distribución Local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025 de 2013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E0F9B0-8CFD-56F3-98C6-D728E247CF5D}"/>
              </a:ext>
            </a:extLst>
          </p:cNvPr>
          <p:cNvSpPr txBox="1"/>
          <p:nvPr/>
        </p:nvSpPr>
        <p:spPr>
          <a:xfrm>
            <a:off x="1345721" y="2255802"/>
            <a:ext cx="7528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actualiza la razón social de la empresa Training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Corporation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Ltda., cuya representante legal informó que esta cambió de razón social por TRAINING CORPORATION S.A.S., conservando el mismo NIT. 811.042.955 -0 y adjunto el Certificado de Existencia y Representación Legal y el RUT actualizados.</a:t>
            </a:r>
          </a:p>
        </p:txBody>
      </p:sp>
    </p:spTree>
    <p:extLst>
      <p:ext uri="{BB962C8B-B14F-4D97-AF65-F5344CB8AC3E}">
        <p14:creationId xmlns:p14="http://schemas.microsoft.com/office/powerpoint/2010/main" val="409972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50800"/>
            <a:ext cx="7347355" cy="254000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" y="304800"/>
            <a:ext cx="8873937" cy="4838699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662: Publicada para comentarios el 4 de abril de 2022. Comentarios de EPM, TEBSA.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663: Publicada para comentarios el 4 de abril. Comentarios de ISAGEN, EPM Y TEBSA.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664: Publicada para comentarios el 5 de abril. Comentarios de EPM e ISAGEN.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666: Publicada para comentarios el  3 de mayo. Comentarios de ENEL COLOMBIA, EPM, ISAGEN y TEBSA.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667: Publicada para comentarios el 3 de mayo. Comentarios de EPM, ISAGEN </a:t>
            </a:r>
            <a:r>
              <a:rPr lang="es-MX" altLang="es-CO" sz="2000" b="1">
                <a:solidFill>
                  <a:schemeClr val="tx1"/>
                </a:solidFill>
              </a:rPr>
              <a:t>y TEBSA.</a:t>
            </a: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8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del mínimo técnico del servicio de AGC de la unidad 3 de la central hidroeléctrica PORCE II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1428 y 1413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AC6498-FE86-366A-2BAB-3B0DFE6C0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74" y="2406393"/>
            <a:ext cx="6823494" cy="17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información de unos parámetros técnicos de los volúmenes del embalse </a:t>
            </a:r>
            <a:r>
              <a:rPr lang="es-CO" b="0" dirty="0" err="1"/>
              <a:t>Tominé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1287 de 2020 y 1413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0B50EC-4028-295F-3831-BF3F1A3E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93" y="2312945"/>
            <a:ext cx="5547856" cy="24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aprueban los requisitos de la supervisión para la generación distribuida y autogeneración a gran escala con potencia máxima declarada inferior a 5 MW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174 de 2021</a:t>
            </a:r>
          </a:p>
          <a:p>
            <a:r>
              <a:rPr lang="es-CO" dirty="0"/>
              <a:t>Recomendación:		Comité de Operación, Comité de Distribución y Comité de Supervisión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5F7B2-1C4A-F042-43A6-B4E72252F9E7}"/>
              </a:ext>
            </a:extLst>
          </p:cNvPr>
          <p:cNvSpPr txBox="1"/>
          <p:nvPr/>
        </p:nvSpPr>
        <p:spPr>
          <a:xfrm>
            <a:off x="1122505" y="2499360"/>
            <a:ext cx="775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ajusta el título del Acuerdo y el título del artículo segundo a la potencia máxima declarada prevista en la Resolución CREG 174 de 2021, 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que es inferior a 5 MW.</a:t>
            </a:r>
          </a:p>
        </p:txBody>
      </p:sp>
    </p:spTree>
    <p:extLst>
      <p:ext uri="{BB962C8B-B14F-4D97-AF65-F5344CB8AC3E}">
        <p14:creationId xmlns:p14="http://schemas.microsoft.com/office/powerpoint/2010/main" val="54935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establece la aplicabilidad, la periodicidad y los protocolos para la realización de las pruebas de estatismo y banda muerta de las plantas hidroeléctricas y térmicas despachadas centralmente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023 de 2001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123E58-598D-4EBB-53AA-10070450E7E1}"/>
              </a:ext>
            </a:extLst>
          </p:cNvPr>
          <p:cNvSpPr txBox="1"/>
          <p:nvPr/>
        </p:nvSpPr>
        <p:spPr>
          <a:xfrm>
            <a:off x="1122503" y="3216185"/>
            <a:ext cx="802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ajusta la fecha de inicio del periodo de 4 años para la realización de las pruebas de estatismo y banda muerta a la fecha de expedición del Acuerdo 1285 de 2020.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43A0DA-9303-D7B3-14C8-C8E95193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60" y="2335500"/>
            <a:ext cx="7907383" cy="6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y el formato de reporte de "Curva de potencia vs. Volumen de Embalses"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Concepto:		Subcomité de Plantas y Subcomité de Planeamiento Operativo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56414D-3F1E-EDCE-DB2C-9AD12605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00" y="2285418"/>
            <a:ext cx="7611337" cy="9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3551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861</TotalTime>
  <Words>920</Words>
  <Application>Microsoft Office PowerPoint</Application>
  <PresentationFormat>Presentación en pantalla (16:9)</PresentationFormat>
  <Paragraphs>63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Montserrat SemiBold</vt:lpstr>
      <vt:lpstr>Montserrat Medium</vt:lpstr>
      <vt:lpstr>Wingdings</vt:lpstr>
      <vt:lpstr>Montserrat</vt:lpstr>
      <vt:lpstr>Arial</vt:lpstr>
      <vt:lpstr>CNO Turquesa</vt:lpstr>
      <vt:lpstr>CNO Verde</vt:lpstr>
      <vt:lpstr>CNO Naranja</vt:lpstr>
      <vt:lpstr>Recursos extra</vt:lpstr>
      <vt:lpstr>Presentación actas y acuerdos Reunión CNO 668 5 de mayo de 2022</vt:lpstr>
      <vt:lpstr>Actas</vt:lpstr>
      <vt:lpstr>Actas pendientes</vt:lpstr>
      <vt:lpstr>Acuerdos</vt:lpstr>
      <vt:lpstr>Por el cual se aprueba la modificación del mínimo técnico del servicio de AGC de la unidad 3 de la central hidroeléctrica PORCE II</vt:lpstr>
      <vt:lpstr>Por el cual se aprueba la actualización de información de unos parámetros técnicos de los volúmenes del embalse Tominé</vt:lpstr>
      <vt:lpstr>Por el cual se aprueban los requisitos de la supervisión para la generación distribuida y autogeneración a gran escala con potencia máxima declarada inferior a 5 MW</vt:lpstr>
      <vt:lpstr>Por el cual se establece la aplicabilidad, la periodicidad y los protocolos para la realización de las pruebas de estatismo y banda muerta de las plantas hidroeléctricas y térmicas despachadas centralmente</vt:lpstr>
      <vt:lpstr>Por el cual se aprueba el procedimiento y el formato de reporte de "Curva de potencia vs. Volumen de Embalses"</vt:lpstr>
      <vt:lpstr>Por el cual se aprueba la actualización del "Procedimiento para la puesta en operación de proyectos de transmisión que incluyan activos de uso del Sistema de Transmisión Nacional - STN -, del Sistema de Transmisión Regional - STR –, de usuarios conectados directamente al STN, al STR y de recursos de generación"</vt:lpstr>
      <vt:lpstr>Por el cual se establecen los requerimientos para la obtención y validación de parámetros del generador y los modelos del sistema de excitación, control de velocidad/potencia y estabilizadores de sistemas de potencia de las unidades de generación sincrónicas del SIN despachadas centralmente, y se definen las pautas para las pruebas y reajustes de los controles de generación</vt:lpstr>
      <vt:lpstr>Por el cual se establece el "Procedimiento para la realización de las pruebas de verificación de la curva de capacidad de las plantas de generación y autogeneradores eólicos y solares fotovoltaicas conectados al STN y STR"</vt:lpstr>
      <vt:lpstr>Por el cual se actualiza la integración de la lista de los auditores de las pruebas para entrar en operación de las plantas eólicas y solares fotovoltaicas conectadas al SDL con capacidad efectiva neta o potencia máxima declarada igual o mayor a 5MW</vt:lpstr>
      <vt:lpstr>Por el cual se actualiza la lista de auditores de la información del esquema de calidad del servicio en los Sistemas de Distribución Local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28</cp:revision>
  <dcterms:created xsi:type="dcterms:W3CDTF">2021-10-06T02:04:35Z</dcterms:created>
  <dcterms:modified xsi:type="dcterms:W3CDTF">2022-05-05T12:46:59Z</dcterms:modified>
</cp:coreProperties>
</file>