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22" r:id="rId2"/>
    <p:sldMasterId id="2147483703" r:id="rId3"/>
    <p:sldMasterId id="214748375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0" r:id="rId6"/>
    <p:sldId id="272" r:id="rId7"/>
    <p:sldId id="271" r:id="rId8"/>
    <p:sldId id="263" r:id="rId9"/>
    <p:sldId id="282" r:id="rId10"/>
    <p:sldId id="264" r:id="rId11"/>
    <p:sldId id="287" r:id="rId12"/>
    <p:sldId id="265" r:id="rId13"/>
    <p:sldId id="286" r:id="rId14"/>
    <p:sldId id="269" r:id="rId15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Medium" panose="00000600000000000000" pitchFamily="2" charset="0"/>
      <p:regular r:id="rId22"/>
      <p:italic r:id="rId23"/>
    </p:embeddedFont>
    <p:embeddedFont>
      <p:font typeface="Montserrat SemiBold" panose="000007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NwCjQo9vD23ktInygd651gS1F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C73"/>
    <a:srgbClr val="00A666"/>
    <a:srgbClr val="0887A2"/>
    <a:srgbClr val="E23200"/>
    <a:srgbClr val="64BCD4"/>
    <a:srgbClr val="96C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2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7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66872-C6D3-4791-88D7-AD35B94AD44D}" type="datetimeFigureOut">
              <a:rPr lang="es-ES" smtClean="0"/>
              <a:t>07/04/2022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915C4-04A0-4DBB-AD22-E98B963EF82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0547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0671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781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0" y="477"/>
            <a:ext cx="8926435" cy="50406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s-ES" dirty="0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09279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0923" y="139706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5019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Google Shape;129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40" y="4742979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4217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887A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9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864" y="4660518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8717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00A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2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 dirty="0"/>
              <a:t>Haz clic en el icono para agregar una imagen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71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20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843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" y="0"/>
            <a:ext cx="9051551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890328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00A666"/>
                </a:solidFill>
              </a:rPr>
              <a:t>HAGA CLIC PARA MODIFICAR EL ESTILO DE TÍTULO DEL PATRÓN</a:t>
            </a:r>
          </a:p>
        </p:txBody>
      </p:sp>
      <p:pic>
        <p:nvPicPr>
          <p:cNvPr id="30" name="Google Shape;128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350" y="564600"/>
            <a:ext cx="2655526" cy="398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900" y="859300"/>
            <a:ext cx="399100" cy="4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30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00" y="2887140"/>
            <a:ext cx="1692598" cy="89193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31;p9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34511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6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349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0791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404128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629512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933252" y="2338667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81919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88288"/>
            <a:ext cx="8885445" cy="49314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055579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369599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7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1136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851" y="444891"/>
            <a:ext cx="79306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2280" y="62889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18554" y="3524537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18554" y="1143344"/>
            <a:ext cx="824617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18554" y="2150983"/>
            <a:ext cx="824617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18554" y="3067440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095627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69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9185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" y="503544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5665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 sin marcador 2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9207" y="444891"/>
            <a:ext cx="7037299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51327" y="3524537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51327" y="1143344"/>
            <a:ext cx="711340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51327" y="2150983"/>
            <a:ext cx="711340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51327" y="3067440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187;p13"/>
          <p:cNvPicPr preferRelativeResize="0"/>
          <p:nvPr userDrawn="1"/>
        </p:nvPicPr>
        <p:blipFill rotWithShape="1">
          <a:blip r:embed="rId2">
            <a:alphaModFix/>
          </a:blip>
          <a:srcRect l="20276"/>
          <a:stretch/>
        </p:blipFill>
        <p:spPr>
          <a:xfrm>
            <a:off x="0" y="480150"/>
            <a:ext cx="142269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75606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88451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69765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6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010" y="4829067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15488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551928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72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579" y="4798165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09299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96C11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77324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96C11E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3075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5" name="Marcador de número de diapositiva 5"/>
          <p:cNvSpPr txBox="1">
            <a:spLocks/>
          </p:cNvSpPr>
          <p:nvPr userDrawn="1"/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013406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8211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4" y="0"/>
            <a:ext cx="916192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71852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96C11E"/>
                </a:solidFill>
              </a:rPr>
              <a:t>HAGA CLIC PARA MODIFICAR EL ESTILO DE TÍTULO DEL PATRÓN</a:t>
            </a:r>
          </a:p>
        </p:txBody>
      </p:sp>
      <p:pic>
        <p:nvPicPr>
          <p:cNvPr id="22" name="Google Shape;170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8429" y="58204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71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29" y="290404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72;p12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1229" y="87724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73;p12"/>
          <p:cNvSpPr/>
          <p:nvPr userDrawn="1"/>
        </p:nvSpPr>
        <p:spPr>
          <a:xfrm>
            <a:off x="3225304" y="4565690"/>
            <a:ext cx="120900" cy="1191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0467421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7511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552" y="405201"/>
            <a:ext cx="654919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8965" y="552821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08965" y="3484917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08965" y="1103724"/>
            <a:ext cx="833499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08965" y="2111363"/>
            <a:ext cx="833499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08965" y="3027820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7487560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36250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399780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3461299" y="3288926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17893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0"/>
            <a:ext cx="8904364" cy="50323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10" name="Marcador de fecha 3"/>
          <p:cNvSpPr>
            <a:spLocks noGrp="1"/>
          </p:cNvSpPr>
          <p:nvPr>
            <p:ph type="dt" sz="half" idx="2"/>
          </p:nvPr>
        </p:nvSpPr>
        <p:spPr>
          <a:xfrm>
            <a:off x="6808694" y="46448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5238734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E23200"/>
                </a:solidFill>
              </a:defRPr>
            </a:lvl2pPr>
            <a:lvl3pPr>
              <a:defRPr sz="1100">
                <a:solidFill>
                  <a:srgbClr val="E23200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63838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3789226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688" y="444711"/>
            <a:ext cx="788213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0117" y="62871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56392" y="3517241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56392" y="1136048"/>
            <a:ext cx="8195724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56392" y="2143687"/>
            <a:ext cx="8195724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56392" y="3060144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4683408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3722" y="444711"/>
            <a:ext cx="713210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444121" y="3517241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444121" y="1136048"/>
            <a:ext cx="720799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444121" y="2143687"/>
            <a:ext cx="720799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444121" y="3060144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91765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7564" y="444711"/>
            <a:ext cx="7188260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387366" y="3517241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387366" y="1136048"/>
            <a:ext cx="726475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387366" y="2143687"/>
            <a:ext cx="726475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387366" y="3060144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20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90087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8518" y="444711"/>
            <a:ext cx="700730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70246" y="3517241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70246" y="1136048"/>
            <a:ext cx="708187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70246" y="2143687"/>
            <a:ext cx="708187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70246" y="3060144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pic>
        <p:nvPicPr>
          <p:cNvPr id="9" name="Google Shape;235;p16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4471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0652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45760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6752314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30343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159634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95708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232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78399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7053394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E51C73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702610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E51C73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7080686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01613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28460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41141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166430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E23200"/>
                </a:solidFill>
              </a:rPr>
              <a:t>HAGA CLIC PARA MODIFICAR EL ESTILO DE TÍTULO DEL PATRÓN</a:t>
            </a:r>
          </a:p>
        </p:txBody>
      </p:sp>
      <p:pic>
        <p:nvPicPr>
          <p:cNvPr id="13" name="Google Shape;156;p11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8000" y="56520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7;p11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00" y="288720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8;p11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0800" y="86040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59;p11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E51B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12026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7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8784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92276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2330263" cy="4358879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5232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8860378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655347" y="1504950"/>
            <a:ext cx="3271195" cy="1722344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6210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" y="0"/>
            <a:ext cx="8919544" cy="50292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61504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7802" y="274638"/>
            <a:ext cx="6717547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7802" y="1370013"/>
            <a:ext cx="6717547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25"/>
            <a:ext cx="15240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495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07/04/2022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3" y="789486"/>
            <a:ext cx="46386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932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07/04/2022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60803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07/04/2022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93741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07/04/2022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874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estra gradacion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6583" y="405201"/>
            <a:ext cx="73473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26583" y="3484917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26583" y="1103724"/>
            <a:ext cx="734735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26583" y="2111363"/>
            <a:ext cx="734735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26583" y="3027820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203;p14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0520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961981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07/04/2022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13786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07/04/2022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33416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07/04/2022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9573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07/04/2022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33079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07/04/2022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487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0914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5361" y="331354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3136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986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41" r:id="rId5"/>
    <p:sldLayoutId id="2147483743" r:id="rId6"/>
    <p:sldLayoutId id="2147483742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435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44" r:id="rId5"/>
    <p:sldLayoutId id="2147483745" r:id="rId6"/>
    <p:sldLayoutId id="214748374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07/04/2022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205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47" r:id="rId5"/>
    <p:sldLayoutId id="2147483748" r:id="rId6"/>
    <p:sldLayoutId id="2147483749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E23200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43974A03-90E8-4E4C-8DC9-FE3701CFB90E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7BDCC6D-5F3A-40B0-8349-00902C7E8B9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62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7906" y="1676400"/>
            <a:ext cx="8588188" cy="1790700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Presentación actas y acuerdos</a:t>
            </a:r>
            <a:b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Reunión CNO 666</a:t>
            </a:r>
            <a:b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 de abril de 2022</a:t>
            </a:r>
            <a:endParaRPr lang="es-ES" sz="2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7" y="561394"/>
            <a:ext cx="135255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CO" b="0" dirty="0"/>
              <a:t>Por el cual se actualiza la integración del Comité de Distribución para el año 2022</a:t>
            </a:r>
            <a:br>
              <a:rPr lang="es-CO" b="0" dirty="0"/>
            </a:b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752403"/>
          </a:xfrm>
        </p:spPr>
        <p:txBody>
          <a:bodyPr/>
          <a:lstStyle/>
          <a:p>
            <a:r>
              <a:rPr lang="es-CO" dirty="0"/>
              <a:t>Cumplimiento:		Acuerdo 1511 de 2022</a:t>
            </a:r>
          </a:p>
          <a:p>
            <a:r>
              <a:rPr lang="es-CO" dirty="0"/>
              <a:t>Recomendación:		Comité Legal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98E3F4-F9EE-6944-8DE3-ADA91B617C21}"/>
              </a:ext>
            </a:extLst>
          </p:cNvPr>
          <p:cNvSpPr txBox="1"/>
          <p:nvPr/>
        </p:nvSpPr>
        <p:spPr>
          <a:xfrm>
            <a:off x="2159160" y="4388589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accent6"/>
                </a:solidFill>
              </a:rPr>
              <a:t>Se incluye ENEL Colombia S.A. E.S.P como miembro integrante del Comité de Distribución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ACC01B-8F1B-D14C-AA6B-4CD318072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431" y="2133600"/>
            <a:ext cx="5847579" cy="203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95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8038725-C843-7546-B526-9982660F7644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pPr algn="ctr"/>
            <a:r>
              <a:rPr lang="es-CO" sz="40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77301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C9736-6631-104F-8EBD-E558BBCF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Actas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C60364-5939-5E4B-8B20-ABEFFC94A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7965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A750C-2F10-0247-B97D-E0044B54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583" y="50800"/>
            <a:ext cx="7347355" cy="254000"/>
          </a:xfrm>
        </p:spPr>
        <p:txBody>
          <a:bodyPr>
            <a:noAutofit/>
          </a:bodyPr>
          <a:lstStyle/>
          <a:p>
            <a:r>
              <a:rPr lang="es-CO" sz="2400" dirty="0"/>
              <a:t>Actas pendientes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07B7EE-0D03-5C4A-A7A9-4ED476FCD53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44287" y="304800"/>
            <a:ext cx="8599713" cy="4838699"/>
          </a:xfrm>
        </p:spPr>
        <p:txBody>
          <a:bodyPr/>
          <a:lstStyle/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660: Publicada para comentarios el 28 de febrero. ENEL COLOMBIA, EPM, XM, ENERTOTAL. 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661: Publicada para comentarios el 28 de febrero. 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662: Publicada para comentarios el 4 de abril de 2022. Comentarios de EPM, TEBSA.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663: Publicada para comentarios el 4 de abril. Comentarios de ISAGEN, EPM Y TEBSA.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664: Publicada para comentarios el 5 de abril. Comentarios de EPM e ISAGEN. 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665: CNO NO PRESENCIAL.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18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pPr marL="0" lvl="2" indent="0" algn="just">
              <a:buNone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r>
              <a:rPr lang="es-CO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6878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532EE-B2C0-A547-B425-B30FB198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Acuerdos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D6C449-18D5-294D-B6BB-7EF5798E7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4461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aprueba la modificación del mínimo técnico de las unidades de las plantas de generación Barroso, El Molino y El Popal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 1413 de 2021</a:t>
            </a:r>
          </a:p>
          <a:p>
            <a:r>
              <a:rPr lang="es-CO" dirty="0"/>
              <a:t>Concepto:		Subcomité de Plantas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1DCBD9-1BC4-3743-BBD1-ED1905854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2286966"/>
            <a:ext cx="5232400" cy="237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7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 Por el cual se deroga el Acuerdo 503 de 2010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Concepto:		Subcomité de Controles y SAPE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F5F2E0-88FB-BD42-AD5A-4BFB82AE8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54" y="2598695"/>
            <a:ext cx="7205133" cy="57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5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567268"/>
            <a:ext cx="7751433" cy="720482"/>
          </a:xfrm>
        </p:spPr>
        <p:txBody>
          <a:bodyPr>
            <a:normAutofit fontScale="90000"/>
          </a:bodyPr>
          <a:lstStyle/>
          <a:p>
            <a:pPr algn="just"/>
            <a:r>
              <a:rPr lang="es-CO" b="0" dirty="0"/>
              <a:t>Por el cual se aprueba la actualización del documento de “Pruebas y verificación de parámetros requeridos para la conexión de generadores distribuidos, autogeneradores a pequeña escala y autogeneradores a gran escala con potencia máxima declarada menor a 5 MW"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 literal b del Artículo 12 de la Resolución CREG 174 de 2021 y </a:t>
            </a:r>
            <a:r>
              <a:rPr lang="es-CO" dirty="0">
                <a:effectLst/>
                <a:ea typeface="Calibri" panose="020F0502020204030204" pitchFamily="34" charset="0"/>
              </a:rPr>
              <a:t>comunicación CREGS 2022 -                     001006 del 23 de marzo de 2022</a:t>
            </a:r>
          </a:p>
          <a:p>
            <a:r>
              <a:rPr lang="es-CO" dirty="0"/>
              <a:t>Recomendación: Comité de Operación y Comité de Distribución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AD8F2E9-4FF6-5D43-A126-F529C7381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554" y="2507381"/>
            <a:ext cx="7027333" cy="8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06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567268"/>
            <a:ext cx="7751433" cy="720482"/>
          </a:xfrm>
        </p:spPr>
        <p:txBody>
          <a:bodyPr>
            <a:normAutofit/>
          </a:bodyPr>
          <a:lstStyle/>
          <a:p>
            <a:pPr algn="just"/>
            <a:r>
              <a:rPr lang="es-CO" b="0" dirty="0"/>
              <a:t>Por el cual se actualiza la integración de la lista de firmas interventoras de los proyectos de expansión que se ejecuten en los Sistemas de Transmisión Regional STRs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Resolución CREG 024 de 2013</a:t>
            </a:r>
          </a:p>
          <a:p>
            <a:r>
              <a:rPr lang="es-CO" dirty="0"/>
              <a:t>Recomendación:		Comité de Distribución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0EAA344-3F16-5846-AD6C-31D4F7278B28}"/>
              </a:ext>
            </a:extLst>
          </p:cNvPr>
          <p:cNvSpPr txBox="1"/>
          <p:nvPr/>
        </p:nvSpPr>
        <p:spPr>
          <a:xfrm>
            <a:off x="1294054" y="2406392"/>
            <a:ext cx="74083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Se actualiza el anexo del Acuerdo por el cual se integra la lista de firmas interventoras de los proyectos de expansión que se ejecuten en los STRs con 2 profesionales de la empresa Consultoría Colombiana S.A. que cumplen los siguientes roles: un profesional con experiencia en diseño y/o interventoría de diseño de líneas y un profesional con experiencia en construcción o interventoría de construcción de líneas.</a:t>
            </a:r>
          </a:p>
        </p:txBody>
      </p:sp>
    </p:spTree>
    <p:extLst>
      <p:ext uri="{BB962C8B-B14F-4D97-AF65-F5344CB8AC3E}">
        <p14:creationId xmlns:p14="http://schemas.microsoft.com/office/powerpoint/2010/main" val="55902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CO" b="0" dirty="0"/>
              <a:t>Por el cual se actualiza la conformación del Consejo Nacional de Operación para el año 2022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752403"/>
          </a:xfrm>
        </p:spPr>
        <p:txBody>
          <a:bodyPr/>
          <a:lstStyle/>
          <a:p>
            <a:r>
              <a:rPr lang="es-CO" dirty="0"/>
              <a:t>Cumplimiento:		Acuerdo 1511 de 2022</a:t>
            </a:r>
          </a:p>
          <a:p>
            <a:r>
              <a:rPr lang="es-CO" dirty="0"/>
              <a:t>Recomendación:		Comité Legal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2F2628-8E35-B648-9280-CFBF7200F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05" y="2054427"/>
            <a:ext cx="3779855" cy="20907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58D5A07-506D-444D-9D54-450354553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221" y="2054426"/>
            <a:ext cx="4045469" cy="209070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198E3F4-F9EE-6944-8DE3-ADA91B617C21}"/>
              </a:ext>
            </a:extLst>
          </p:cNvPr>
          <p:cNvSpPr txBox="1"/>
          <p:nvPr/>
        </p:nvSpPr>
        <p:spPr>
          <a:xfrm>
            <a:off x="2159160" y="4388589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accent6"/>
                </a:solidFill>
              </a:rPr>
              <a:t>Se incluye ENEL Colombia S.A. E.S.P como miembro integrante del CNO, con capacidad instalada superior al 5% del total nacional</a:t>
            </a:r>
          </a:p>
        </p:txBody>
      </p:sp>
    </p:spTree>
    <p:extLst>
      <p:ext uri="{BB962C8B-B14F-4D97-AF65-F5344CB8AC3E}">
        <p14:creationId xmlns:p14="http://schemas.microsoft.com/office/powerpoint/2010/main" val="2925161647"/>
      </p:ext>
    </p:extLst>
  </p:cSld>
  <p:clrMapOvr>
    <a:masterClrMapping/>
  </p:clrMapOvr>
</p:sld>
</file>

<file path=ppt/theme/theme1.xml><?xml version="1.0" encoding="utf-8"?>
<a:theme xmlns:a="http://schemas.openxmlformats.org/drawingml/2006/main" name="CNO Turque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E5F92007-F3B1-F141-8623-B94E5F1D4EFB}"/>
    </a:ext>
  </a:extLst>
</a:theme>
</file>

<file path=ppt/theme/theme2.xml><?xml version="1.0" encoding="utf-8"?>
<a:theme xmlns:a="http://schemas.openxmlformats.org/drawingml/2006/main" name="CNO Ver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50B29184-2449-9245-AE03-B109DC9FF63C}"/>
    </a:ext>
  </a:extLst>
</a:theme>
</file>

<file path=ppt/theme/theme3.xml><?xml version="1.0" encoding="utf-8"?>
<a:theme xmlns:a="http://schemas.openxmlformats.org/drawingml/2006/main" name="CNO Naranj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1D713156-C711-124C-A2FC-5CBF00A63049}"/>
    </a:ext>
  </a:extLst>
</a:theme>
</file>

<file path=ppt/theme/theme4.xml><?xml version="1.0" encoding="utf-8"?>
<a:theme xmlns:a="http://schemas.openxmlformats.org/drawingml/2006/main" name="Recursos ext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7C2886EB-C829-BF40-865C-4FE0D3B9FF17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794</TotalTime>
  <Words>490</Words>
  <Application>Microsoft Office PowerPoint</Application>
  <PresentationFormat>Presentación en pantalla (16:9)</PresentationFormat>
  <Paragraphs>44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Montserrat</vt:lpstr>
      <vt:lpstr>Montserrat Medium</vt:lpstr>
      <vt:lpstr>Arial</vt:lpstr>
      <vt:lpstr>Montserrat SemiBold</vt:lpstr>
      <vt:lpstr>Wingdings</vt:lpstr>
      <vt:lpstr>CNO Turquesa</vt:lpstr>
      <vt:lpstr>CNO Verde</vt:lpstr>
      <vt:lpstr>CNO Naranja</vt:lpstr>
      <vt:lpstr>Recursos extra</vt:lpstr>
      <vt:lpstr>Presentación actas y acuerdos Reunión CNO 666 7 de abril de 2022</vt:lpstr>
      <vt:lpstr>Actas</vt:lpstr>
      <vt:lpstr>Actas pendientes</vt:lpstr>
      <vt:lpstr>Acuerdos</vt:lpstr>
      <vt:lpstr>Por el cual se aprueba la modificación del mínimo técnico de las unidades de las plantas de generación Barroso, El Molino y El Popal</vt:lpstr>
      <vt:lpstr> Por el cual se deroga el Acuerdo 503 de 2010</vt:lpstr>
      <vt:lpstr>Por el cual se aprueba la actualización del documento de “Pruebas y verificación de parámetros requeridos para la conexión de generadores distribuidos, autogeneradores a pequeña escala y autogeneradores a gran escala con potencia máxima declarada menor a 5 MW"</vt:lpstr>
      <vt:lpstr>Por el cual se actualiza la integración de la lista de firmas interventoras de los proyectos de expansión que se ejecuten en los Sistemas de Transmisión Regional STRs</vt:lpstr>
      <vt:lpstr>Por el cual se actualiza la conformación del Consejo Nacional de Operación para el año 2022</vt:lpstr>
      <vt:lpstr>Por el cual se actualiza la integración del Comité de Distribución para el año 2022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creator>Adriana Perez</dc:creator>
  <cp:lastModifiedBy>Alberto Olarte</cp:lastModifiedBy>
  <cp:revision>23</cp:revision>
  <dcterms:created xsi:type="dcterms:W3CDTF">2021-10-06T02:04:35Z</dcterms:created>
  <dcterms:modified xsi:type="dcterms:W3CDTF">2022-04-07T13:01:23Z</dcterms:modified>
</cp:coreProperties>
</file>