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22" r:id="rId2"/>
    <p:sldMasterId id="2147483703" r:id="rId3"/>
    <p:sldMasterId id="214748375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0" r:id="rId6"/>
    <p:sldId id="272" r:id="rId7"/>
    <p:sldId id="288" r:id="rId8"/>
    <p:sldId id="263" r:id="rId9"/>
    <p:sldId id="282" r:id="rId10"/>
    <p:sldId id="264" r:id="rId11"/>
    <p:sldId id="283" r:id="rId12"/>
    <p:sldId id="289" r:id="rId13"/>
    <p:sldId id="265" r:id="rId14"/>
    <p:sldId id="290" r:id="rId15"/>
    <p:sldId id="287" r:id="rId16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Medium" panose="00000600000000000000" pitchFamily="2" charset="0"/>
      <p:regular r:id="rId23"/>
      <p:italic r:id="rId24"/>
    </p:embeddedFont>
    <p:embeddedFont>
      <p:font typeface="Montserrat SemiBold" panose="000007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NwCjQo9vD23ktInygd651gS1F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C73"/>
    <a:srgbClr val="00A666"/>
    <a:srgbClr val="0887A2"/>
    <a:srgbClr val="E23200"/>
    <a:srgbClr val="64BCD4"/>
    <a:srgbClr val="96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7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66872-C6D3-4791-88D7-AD35B94AD44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915C4-04A0-4DBB-AD22-E98B963EF8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054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067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8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" y="477"/>
            <a:ext cx="8926435" cy="5040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s-ES" dirty="0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9279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923" y="139706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5019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Google Shape;129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40" y="4742979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4217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887A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9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864" y="4660518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8717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00A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2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 dirty="0"/>
              <a:t>Haz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1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20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4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" y="0"/>
            <a:ext cx="905155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9032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00A666"/>
                </a:solidFill>
              </a:rPr>
              <a:t>HAGA CLIC PARA MODIFICAR EL ESTILO DE TÍTULO DEL PATRÓN</a:t>
            </a:r>
          </a:p>
        </p:txBody>
      </p:sp>
      <p:pic>
        <p:nvPicPr>
          <p:cNvPr id="30" name="Google Shape;128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350" y="564600"/>
            <a:ext cx="2655526" cy="39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00" y="859300"/>
            <a:ext cx="399100" cy="4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0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00" y="2887140"/>
            <a:ext cx="1692598" cy="891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1;p9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3451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34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79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404128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29512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933252" y="2338667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191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88288"/>
            <a:ext cx="8885445" cy="4931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55579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69599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136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851" y="444891"/>
            <a:ext cx="79306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2280" y="62889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18554" y="3524537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18554" y="1143344"/>
            <a:ext cx="824617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18554" y="2150983"/>
            <a:ext cx="824617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18554" y="3067440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95627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69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185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503544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665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 sin marcador 2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9207" y="444891"/>
            <a:ext cx="7037299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51327" y="3524537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51327" y="1143344"/>
            <a:ext cx="711340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51327" y="2150983"/>
            <a:ext cx="711340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51327" y="3067440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187;p13"/>
          <p:cNvPicPr preferRelativeResize="0"/>
          <p:nvPr userDrawn="1"/>
        </p:nvPicPr>
        <p:blipFill rotWithShape="1">
          <a:blip r:embed="rId2">
            <a:alphaModFix/>
          </a:blip>
          <a:srcRect l="20276"/>
          <a:stretch/>
        </p:blipFill>
        <p:spPr>
          <a:xfrm>
            <a:off x="0" y="480150"/>
            <a:ext cx="142269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75606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8451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9765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6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10" y="4829067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15488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51928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72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79" y="4798165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929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6C1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77324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96C11E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075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5" name="Marcador de número de diapositiva 5"/>
          <p:cNvSpPr txBox="1">
            <a:spLocks/>
          </p:cNvSpPr>
          <p:nvPr userDrawn="1"/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13406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211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" y="0"/>
            <a:ext cx="916192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71852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96C11E"/>
                </a:solidFill>
              </a:rPr>
              <a:t>HAGA CLIC PARA MODIFICAR EL ESTILO DE TÍTULO DEL PATRÓN</a:t>
            </a:r>
          </a:p>
        </p:txBody>
      </p:sp>
      <p:pic>
        <p:nvPicPr>
          <p:cNvPr id="22" name="Google Shape;170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8429" y="58204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1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29" y="290404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2;p1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229" y="87724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3;p12"/>
          <p:cNvSpPr/>
          <p:nvPr userDrawn="1"/>
        </p:nvSpPr>
        <p:spPr>
          <a:xfrm>
            <a:off x="3225304" y="4565690"/>
            <a:ext cx="120900" cy="1191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04674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51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52" y="405201"/>
            <a:ext cx="654919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965" y="552821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08965" y="3484917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08965" y="1103724"/>
            <a:ext cx="833499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08965" y="2111363"/>
            <a:ext cx="833499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08965" y="3027820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487560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625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399780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3461299" y="3288926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7893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estra gradacion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583" y="405201"/>
            <a:ext cx="73473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26583" y="3484917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26583" y="1103724"/>
            <a:ext cx="734735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26583" y="2111363"/>
            <a:ext cx="734735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26583" y="3027820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203;p14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0520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268713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564" y="444711"/>
            <a:ext cx="7188260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387366" y="3517241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387366" y="1136048"/>
            <a:ext cx="726475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387366" y="2143687"/>
            <a:ext cx="726475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387366" y="3060144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20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1400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0"/>
            <a:ext cx="8904364" cy="5032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6808694" y="46448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238734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E23200"/>
                </a:solidFill>
              </a:defRPr>
            </a:lvl2pPr>
            <a:lvl3pPr>
              <a:defRPr sz="1100">
                <a:solidFill>
                  <a:srgbClr val="E23200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6383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3789226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88" y="444711"/>
            <a:ext cx="788213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117" y="62871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56392" y="3517241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56392" y="1136048"/>
            <a:ext cx="8195724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56392" y="2143687"/>
            <a:ext cx="8195724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56392" y="3060144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683408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722" y="444711"/>
            <a:ext cx="713210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444121" y="3517241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444121" y="1136048"/>
            <a:ext cx="720799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444121" y="2143687"/>
            <a:ext cx="720799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444121" y="3060144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176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576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564" y="444711"/>
            <a:ext cx="7188260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387366" y="3517241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387366" y="1136048"/>
            <a:ext cx="726475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387366" y="2143687"/>
            <a:ext cx="726475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387366" y="3060144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20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0087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518" y="444711"/>
            <a:ext cx="700730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70246" y="3517241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70246" y="1136048"/>
            <a:ext cx="708187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70246" y="2143687"/>
            <a:ext cx="708187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70246" y="3060144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pic>
        <p:nvPicPr>
          <p:cNvPr id="9" name="Google Shape;235;p16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4471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065217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752314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0343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596349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5708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232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8399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7053394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E51C73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702610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E51C73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7080686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1613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8460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11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7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784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66430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E23200"/>
                </a:solidFill>
              </a:rPr>
              <a:t>HAGA CLIC PARA MODIFICAR EL ESTILO DE TÍTULO DEL PATRÓN</a:t>
            </a:r>
          </a:p>
        </p:txBody>
      </p:sp>
      <p:pic>
        <p:nvPicPr>
          <p:cNvPr id="13" name="Google Shape;156;p1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000" y="56520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7;p11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00" y="288720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8;p11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800" y="86040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9;p11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E51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1202675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92276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2330263" cy="4358879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5232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860378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655347" y="1504950"/>
            <a:ext cx="3271195" cy="1722344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62103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estra gradacion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583" y="405201"/>
            <a:ext cx="73473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26583" y="3484917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26583" y="1103724"/>
            <a:ext cx="734735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26583" y="2111363"/>
            <a:ext cx="734735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26583" y="3027820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203;p14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0520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666413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0"/>
            <a:ext cx="8919544" cy="50292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615045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802" y="274638"/>
            <a:ext cx="6717547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7802" y="1370013"/>
            <a:ext cx="6717547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25"/>
            <a:ext cx="1524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95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789486"/>
            <a:ext cx="46386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estra gradacion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583" y="405201"/>
            <a:ext cx="73473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26583" y="3484917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26583" y="1103724"/>
            <a:ext cx="734735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26583" y="2111363"/>
            <a:ext cx="734735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26583" y="3027820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203;p14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0520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961981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60803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93741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7401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378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33416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573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33079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487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914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361" y="331354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3136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86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41" r:id="rId5"/>
    <p:sldLayoutId id="2147483743" r:id="rId6"/>
    <p:sldLayoutId id="2147483742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435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44" r:id="rId5"/>
    <p:sldLayoutId id="2147483745" r:id="rId6"/>
    <p:sldLayoutId id="214748374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63" r:id="rId22"/>
    <p:sldLayoutId id="2147483764" r:id="rId2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03/02/2022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205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47" r:id="rId5"/>
    <p:sldLayoutId id="2147483748" r:id="rId6"/>
    <p:sldLayoutId id="2147483749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62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23200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43974A03-90E8-4E4C-8DC9-FE3701CFB90E}" type="datetimeFigureOut">
              <a:rPr lang="es-ES" smtClean="0"/>
              <a:pPr/>
              <a:t>03/02/2022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7BDCC6D-5F3A-40B0-8349-00902C7E8B9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62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906" y="1676400"/>
            <a:ext cx="8588188" cy="1790700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Presentación actas y acuerdos</a:t>
            </a:r>
            <a:b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Reunión CNO 660</a:t>
            </a:r>
            <a:b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de febrero de 2022</a:t>
            </a:r>
            <a:endParaRPr lang="es-ES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7" y="561394"/>
            <a:ext cx="13525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establecen los indicadores de seguimiento de la operación del Sistema Interconectado Nacional –SIN- y los máximos valores para estos durante el año 2022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752403"/>
          </a:xfrm>
        </p:spPr>
        <p:txBody>
          <a:bodyPr/>
          <a:lstStyle/>
          <a:p>
            <a:r>
              <a:rPr lang="es-CO" dirty="0"/>
              <a:t>Recomendación:		Comité de Operación, Comité de Distribución y Comité de Supervisión</a:t>
            </a:r>
          </a:p>
        </p:txBody>
      </p:sp>
    </p:spTree>
    <p:extLst>
      <p:ext uri="{BB962C8B-B14F-4D97-AF65-F5344CB8AC3E}">
        <p14:creationId xmlns:p14="http://schemas.microsoft.com/office/powerpoint/2010/main" val="292516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actualiza la conformación del Consejo Nacional de Operación para el año 2022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8"/>
            <a:ext cx="7751433" cy="256014"/>
          </a:xfrm>
        </p:spPr>
        <p:txBody>
          <a:bodyPr/>
          <a:lstStyle/>
          <a:p>
            <a:r>
              <a:rPr lang="es-CO" dirty="0"/>
              <a:t>Cumplimiento:		Acuerdo 1511 de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1B8965-89E0-114E-A24B-C7C4B363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766" y="2027500"/>
            <a:ext cx="3997234" cy="20518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655A2B7-8576-774F-ACD9-591822EDA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407" y="2013732"/>
            <a:ext cx="3776814" cy="20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1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038725-C843-7546-B526-9982660F7644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pPr algn="ctr"/>
            <a:r>
              <a:rPr lang="es-CO" sz="40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18244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C9736-6631-104F-8EBD-E558BBCF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Actas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C60364-5939-5E4B-8B20-ABEFFC94A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965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A750C-2F10-0247-B97D-E0044B54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583" y="283029"/>
            <a:ext cx="7347355" cy="442685"/>
          </a:xfrm>
        </p:spPr>
        <p:txBody>
          <a:bodyPr>
            <a:normAutofit/>
          </a:bodyPr>
          <a:lstStyle/>
          <a:p>
            <a:r>
              <a:rPr lang="es-CO" sz="2000" dirty="0"/>
              <a:t>Actas pendientes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07B7EE-0D03-5C4A-A7A9-4ED476FCD5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526583" y="631371"/>
            <a:ext cx="7450503" cy="4591959"/>
          </a:xfrm>
        </p:spPr>
        <p:txBody>
          <a:bodyPr/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1400" dirty="0">
              <a:solidFill>
                <a:schemeClr val="tx1"/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655: Publicada para comentarios el 27 de diciembre de 2021. Comentarios de XM, TEBSA, ISAGEN y EPM.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656: Publicada para comentarios el 27 de diciembre de 2021. Comentarios de ISAGEN, TEBSA y EPM.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ACTAS 657 y 659 : Reuniones CNO NO PRESENCIALES.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658: Publicada para comentarios el 1 de febrero de 2022. Comentarios de ISAGEN, PROELECTRICA, XM y EPM.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18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0" lvl="2" indent="0" algn="just">
              <a:buNone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78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532EE-B2C0-A547-B425-B30FB198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Acuerdos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D6C449-18D5-294D-B6BB-7EF5798E7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965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incorporación de un cambio de los modelos del generador asociado a las unidades 1, 2 y 6 de la planta de generación Guatapé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Acuerdos 1413 de 2021y 1358 de 2020</a:t>
            </a:r>
          </a:p>
          <a:p>
            <a:r>
              <a:rPr lang="es-CO" dirty="0"/>
              <a:t>Concepto:		Subcomité de Controles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B7C119-12D1-9A44-8F40-EFF7630CD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541" y="2571750"/>
            <a:ext cx="7071360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7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actualización de información de unos parámetros técnicos de los volúmenes del embalse Miraflores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1413 de 2021 y 1287 de 2020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8DB857-ED51-F74F-8193-49C2AFF09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45" y="2187050"/>
            <a:ext cx="5799909" cy="248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5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el Esquema de Deslastre Automático de Carga EDAC por baja frecuencia para el año 2022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Resolución CREG 061 de 1996, Acuerdo 1059 de 2018</a:t>
            </a:r>
          </a:p>
          <a:p>
            <a:r>
              <a:rPr lang="es-CO" dirty="0"/>
              <a:t>Concepto:		SAPE</a:t>
            </a:r>
          </a:p>
          <a:p>
            <a:r>
              <a:rPr lang="es-CO" dirty="0"/>
              <a:t>Recomendación:		Comité de Distribución y Comité de Operación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6B19B0-0144-994B-8C35-0B373D40E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76" y="2195324"/>
            <a:ext cx="7684704" cy="9317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AAB1C77-1A18-3642-8C6C-97A253751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074" y="3287812"/>
            <a:ext cx="7604605" cy="6278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6140A1C-5607-4044-ADE3-1B8413829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074" y="4139265"/>
            <a:ext cx="7604605" cy="7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0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establece la integración del Comité de Distribución para el año 2022 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605075"/>
          </a:xfrm>
        </p:spPr>
        <p:txBody>
          <a:bodyPr/>
          <a:lstStyle/>
          <a:p>
            <a:r>
              <a:rPr lang="es-CO" dirty="0"/>
              <a:t>Cumplimiento:		Acuerdo 1511 de 2022</a:t>
            </a:r>
          </a:p>
          <a:p>
            <a:r>
              <a:rPr lang="es-CO" dirty="0"/>
              <a:t>Recomendación:		Comité de Distribución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2171FC-3987-8147-A4DC-CAFBBE6F2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06" y="2079720"/>
            <a:ext cx="7166229" cy="227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12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establece la integración del Comité de Transmisión para el año 2022 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605075"/>
          </a:xfrm>
        </p:spPr>
        <p:txBody>
          <a:bodyPr/>
          <a:lstStyle/>
          <a:p>
            <a:r>
              <a:rPr lang="es-CO" dirty="0"/>
              <a:t>Cumplimiento:		Acuerdo 1511 de 2022</a:t>
            </a:r>
          </a:p>
          <a:p>
            <a:r>
              <a:rPr lang="es-CO" dirty="0"/>
              <a:t>Recomendación:		Comité de Transmisión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B10013-BDE3-7E4A-A22E-17B25A68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06" y="2093582"/>
            <a:ext cx="7141029" cy="21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635"/>
      </p:ext>
    </p:extLst>
  </p:cSld>
  <p:clrMapOvr>
    <a:masterClrMapping/>
  </p:clrMapOvr>
</p:sld>
</file>

<file path=ppt/theme/theme1.xml><?xml version="1.0" encoding="utf-8"?>
<a:theme xmlns:a="http://schemas.openxmlformats.org/drawingml/2006/main" name="CNO Turqu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E5F92007-F3B1-F141-8623-B94E5F1D4EFB}"/>
    </a:ext>
  </a:extLst>
</a:theme>
</file>

<file path=ppt/theme/theme2.xml><?xml version="1.0" encoding="utf-8"?>
<a:theme xmlns:a="http://schemas.openxmlformats.org/drawingml/2006/main" name="CNO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50B29184-2449-9245-AE03-B109DC9FF63C}"/>
    </a:ext>
  </a:extLst>
</a:theme>
</file>

<file path=ppt/theme/theme3.xml><?xml version="1.0" encoding="utf-8"?>
<a:theme xmlns:a="http://schemas.openxmlformats.org/drawingml/2006/main" name="CNO Naran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1D713156-C711-124C-A2FC-5CBF00A63049}"/>
    </a:ext>
  </a:extLst>
</a:theme>
</file>

<file path=ppt/theme/theme4.xml><?xml version="1.0" encoding="utf-8"?>
<a:theme xmlns:a="http://schemas.openxmlformats.org/drawingml/2006/main" name="Recursos ext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7C2886EB-C829-BF40-865C-4FE0D3B9FF17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541</TotalTime>
  <Words>371</Words>
  <Application>Microsoft Office PowerPoint</Application>
  <PresentationFormat>Presentación en pantalla (16:9)</PresentationFormat>
  <Paragraphs>38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Montserrat</vt:lpstr>
      <vt:lpstr>Wingdings</vt:lpstr>
      <vt:lpstr>Montserrat Medium</vt:lpstr>
      <vt:lpstr>Arial</vt:lpstr>
      <vt:lpstr>Montserrat SemiBold</vt:lpstr>
      <vt:lpstr>CNO Turquesa</vt:lpstr>
      <vt:lpstr>CNO Verde</vt:lpstr>
      <vt:lpstr>CNO Naranja</vt:lpstr>
      <vt:lpstr>Recursos extra</vt:lpstr>
      <vt:lpstr>Presentación actas y acuerdos Reunión CNO 660 3 de febrero de 2022</vt:lpstr>
      <vt:lpstr>Actas</vt:lpstr>
      <vt:lpstr>Actas pendientes</vt:lpstr>
      <vt:lpstr>Acuerdos</vt:lpstr>
      <vt:lpstr>Por el cual se aprueba la incorporación de un cambio de los modelos del generador asociado a las unidades 1, 2 y 6 de la planta de generación Guatapé</vt:lpstr>
      <vt:lpstr>Por el cual se aprueba la actualización de información de unos parámetros técnicos de los volúmenes del embalse Miraflores</vt:lpstr>
      <vt:lpstr>Por el cual se aprueba el Esquema de Deslastre Automático de Carga EDAC por baja frecuencia para el año 2022</vt:lpstr>
      <vt:lpstr>Por el cual se establece la integración del Comité de Distribución para el año 2022 </vt:lpstr>
      <vt:lpstr>Por el cual se establece la integración del Comité de Transmisión para el año 2022 </vt:lpstr>
      <vt:lpstr>Por el cual se establecen los indicadores de seguimiento de la operación del Sistema Interconectado Nacional –SIN- y los máximos valores para estos durante el año 2022</vt:lpstr>
      <vt:lpstr>Por el cual se actualiza la conformación del Consejo Nacional de Operación para el año 2022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creator>Adriana Perez</dc:creator>
  <cp:lastModifiedBy>Alberto Olarte</cp:lastModifiedBy>
  <cp:revision>26</cp:revision>
  <dcterms:created xsi:type="dcterms:W3CDTF">2021-10-06T02:04:35Z</dcterms:created>
  <dcterms:modified xsi:type="dcterms:W3CDTF">2022-02-03T12:33:16Z</dcterms:modified>
</cp:coreProperties>
</file>