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53" r:id="rId3"/>
    <p:sldId id="257" r:id="rId4"/>
    <p:sldId id="354" r:id="rId5"/>
    <p:sldId id="364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5" r:id="rId15"/>
    <p:sldId id="273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5" roundtripDataSignature="AMtx7mj5pqRmGodSHQ4ZQNmcXiUbnIzT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947"/>
    <a:srgbClr val="92D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326553-DC19-46A5-A729-BFAB9104EC41}">
  <a:tblStyle styleId="{AF326553-DC19-46A5-A729-BFAB9104EC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3" autoAdjust="0"/>
    <p:restoredTop sz="94624"/>
  </p:normalViewPr>
  <p:slideViewPr>
    <p:cSldViewPr snapToGrid="0">
      <p:cViewPr varScale="1">
        <p:scale>
          <a:sx n="62" d="100"/>
          <a:sy n="62" d="100"/>
        </p:scale>
        <p:origin x="10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n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" name="Google Shape;1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726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6808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2321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3220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331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5414" cy="124777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>
            <a:extLst>
              <a:ext uri="{FF2B5EF4-FFF2-40B4-BE49-F238E27FC236}">
                <a16:creationId xmlns:a16="http://schemas.microsoft.com/office/drawing/2014/main" id="{9FC0382B-3C0E-4056-9A46-8E2AD8F69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</p:spPr>
      </p:sp>
      <p:sp>
        <p:nvSpPr>
          <p:cNvPr id="6147" name="Marcador de notas 2">
            <a:extLst>
              <a:ext uri="{FF2B5EF4-FFF2-40B4-BE49-F238E27FC236}">
                <a16:creationId xmlns:a16="http://schemas.microsoft.com/office/drawing/2014/main" id="{B3C22B51-8CC7-4F46-803D-9769D1E4B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51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437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6980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7431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82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125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267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19E7BA-1C94-4116-A3CB-32032E51F7F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736CB-EFBA-47BF-8512-8F76BDDEF4B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23080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2907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4638675" y="1600200"/>
            <a:ext cx="4030663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31800" algn="l">
              <a:spcBef>
                <a:spcPts val="8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08500" cy="821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 rot="5400000">
            <a:off x="4622007" y="2061368"/>
            <a:ext cx="6042025" cy="205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 rot="5400000">
            <a:off x="439737" y="84137"/>
            <a:ext cx="6042025" cy="6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12138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SAEB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3FB5ED91-040B-1247-992C-511AC1F97578}"/>
              </a:ext>
            </a:extLst>
          </p:cNvPr>
          <p:cNvGrpSpPr>
            <a:grpSpLocks/>
          </p:cNvGrpSpPr>
          <p:nvPr/>
        </p:nvGrpSpPr>
        <p:grpSpPr bwMode="auto">
          <a:xfrm>
            <a:off x="1347537" y="648116"/>
            <a:ext cx="7796463" cy="833666"/>
            <a:chOff x="250823" y="1786169"/>
            <a:chExt cx="8640765" cy="506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BB47D788-3558-A448-AD1F-AB1810040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2068155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Concepto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técnico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Subcomité</a:t>
              </a:r>
              <a:r>
                <a:rPr lang="en-US" altLang="en-US" sz="1800" dirty="0">
                  <a:solidFill>
                    <a:srgbClr val="002060"/>
                  </a:solidFill>
                </a:rPr>
                <a:t> de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Plantas</a:t>
              </a:r>
              <a:r>
                <a:rPr lang="en-US" altLang="en-US" sz="1800" dirty="0">
                  <a:solidFill>
                    <a:srgbClr val="002060"/>
                  </a:solidFill>
                </a:rPr>
                <a:t> y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Controles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AB0FABDF-C5E0-4C4D-96E0-E045B5A47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Cumplimiento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Resolución</a:t>
              </a:r>
              <a:r>
                <a:rPr lang="en-US" altLang="en-US" sz="1800" dirty="0">
                  <a:solidFill>
                    <a:srgbClr val="002060"/>
                  </a:solidFill>
                </a:rPr>
                <a:t> CREG 098 de 2019</a:t>
              </a: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7E38ECC0-77FB-764A-96F0-C06CA140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5" y="1599926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</a:t>
            </a:r>
            <a:r>
              <a:rPr lang="en-US" altLang="en-US" sz="1800" dirty="0" err="1">
                <a:solidFill>
                  <a:srgbClr val="002060"/>
                </a:solidFill>
              </a:rPr>
              <a:t>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C11117-23FB-454D-BD30-E0886E49A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4260"/>
            <a:ext cx="9144000" cy="137396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9C272F0-820A-F04B-87F9-07D8B7109B9B}"/>
              </a:ext>
            </a:extLst>
          </p:cNvPr>
          <p:cNvGrpSpPr/>
          <p:nvPr/>
        </p:nvGrpSpPr>
        <p:grpSpPr>
          <a:xfrm>
            <a:off x="391884" y="4129783"/>
            <a:ext cx="8158348" cy="1137197"/>
            <a:chOff x="225630" y="3655621"/>
            <a:chExt cx="8158348" cy="1137197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AE670F8F-C472-AD4E-AEFA-96CAFB0FC241}"/>
                </a:ext>
              </a:extLst>
            </p:cNvPr>
            <p:cNvSpPr txBox="1"/>
            <p:nvPr/>
          </p:nvSpPr>
          <p:spPr>
            <a:xfrm>
              <a:off x="225630" y="3657600"/>
              <a:ext cx="31825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/>
                <a:t>Capacidad máxima disponible (MWh)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96D747C-1FCF-5D42-ACAE-EE6D558117EA}"/>
                </a:ext>
              </a:extLst>
            </p:cNvPr>
            <p:cNvSpPr txBox="1"/>
            <p:nvPr/>
          </p:nvSpPr>
          <p:spPr>
            <a:xfrm>
              <a:off x="3990109" y="3657600"/>
              <a:ext cx="17456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/>
                <a:t>Eficiencia de carga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490FEA77-185E-4C4A-BF60-50B8D8FAF3AF}"/>
                </a:ext>
              </a:extLst>
            </p:cNvPr>
            <p:cNvSpPr txBox="1"/>
            <p:nvPr/>
          </p:nvSpPr>
          <p:spPr>
            <a:xfrm>
              <a:off x="6282053" y="3655621"/>
              <a:ext cx="2101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/>
                <a:t>Eficiencia de descarga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7DEECEB-99C6-C645-B164-2E0E3181E557}"/>
                </a:ext>
              </a:extLst>
            </p:cNvPr>
            <p:cNvSpPr txBox="1"/>
            <p:nvPr/>
          </p:nvSpPr>
          <p:spPr>
            <a:xfrm>
              <a:off x="225630" y="4485041"/>
              <a:ext cx="4025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/>
                <a:t>Unidad de Almacenamiento Equivalente (UAE) 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1CF16D3-3671-1D49-9471-17E2E7B80838}"/>
              </a:ext>
            </a:extLst>
          </p:cNvPr>
          <p:cNvSpPr txBox="1"/>
          <p:nvPr/>
        </p:nvSpPr>
        <p:spPr>
          <a:xfrm>
            <a:off x="2179121" y="3610119"/>
            <a:ext cx="4785758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DEFINICIONES MODIFICADAS</a:t>
            </a:r>
          </a:p>
        </p:txBody>
      </p:sp>
    </p:spTree>
    <p:extLst>
      <p:ext uri="{BB962C8B-B14F-4D97-AF65-F5344CB8AC3E}">
        <p14:creationId xmlns:p14="http://schemas.microsoft.com/office/powerpoint/2010/main" val="178925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Modificación Acuerdos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BB47D788-3558-A448-AD1F-AB1810040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7" y="653621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 err="1">
                <a:solidFill>
                  <a:srgbClr val="002060"/>
                </a:solidFill>
              </a:rPr>
              <a:t>Concepto</a:t>
            </a:r>
            <a:r>
              <a:rPr lang="en-US" altLang="en-US" sz="1800" dirty="0">
                <a:solidFill>
                  <a:srgbClr val="002060"/>
                </a:solidFill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</a:rPr>
              <a:t>técnico</a:t>
            </a:r>
            <a:r>
              <a:rPr lang="en-US" altLang="en-US" sz="1800" dirty="0">
                <a:solidFill>
                  <a:srgbClr val="002060"/>
                </a:solidFill>
              </a:rPr>
              <a:t>: </a:t>
            </a:r>
            <a:r>
              <a:rPr lang="en-US" altLang="en-US" sz="1800" dirty="0" err="1">
                <a:solidFill>
                  <a:srgbClr val="002060"/>
                </a:solidFill>
              </a:rPr>
              <a:t>Subcomité</a:t>
            </a:r>
            <a:r>
              <a:rPr lang="en-US" altLang="en-US" sz="1800" dirty="0">
                <a:solidFill>
                  <a:srgbClr val="002060"/>
                </a:solidFill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</a:rPr>
              <a:t>Controles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7E38ECC0-77FB-764A-96F0-C06CA140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6" y="1073933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</a:t>
            </a:r>
            <a:r>
              <a:rPr lang="en-US" altLang="en-US" sz="1800" dirty="0" err="1">
                <a:solidFill>
                  <a:srgbClr val="002060"/>
                </a:solidFill>
              </a:rPr>
              <a:t>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43BDEF3-F5F4-ED47-A190-AD47317692CD}"/>
              </a:ext>
            </a:extLst>
          </p:cNvPr>
          <p:cNvGrpSpPr/>
          <p:nvPr/>
        </p:nvGrpSpPr>
        <p:grpSpPr>
          <a:xfrm>
            <a:off x="118753" y="1828803"/>
            <a:ext cx="5094514" cy="4079093"/>
            <a:chOff x="118752" y="1674424"/>
            <a:chExt cx="5094514" cy="4079093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9F8DCCD5-9904-9349-9388-4578F0FB648B}"/>
                </a:ext>
              </a:extLst>
            </p:cNvPr>
            <p:cNvSpPr txBox="1"/>
            <p:nvPr/>
          </p:nvSpPr>
          <p:spPr>
            <a:xfrm>
              <a:off x="118753" y="1674424"/>
              <a:ext cx="5094513" cy="73627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CO" dirty="0"/>
                <a:t>Modelos del sistema de control asociados a las unidades y plantas de generación eólicas y solares fotovoltaicas conectadas al STN y STR 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DBF643CD-847E-1C4C-A23D-696E4A66C023}"/>
                </a:ext>
              </a:extLst>
            </p:cNvPr>
            <p:cNvSpPr txBox="1"/>
            <p:nvPr/>
          </p:nvSpPr>
          <p:spPr>
            <a:xfrm>
              <a:off x="118753" y="2432770"/>
              <a:ext cx="5094513" cy="95410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CO" dirty="0"/>
                <a:t>Modelos del sistema de excitación, control de velocidad/potencia y estabilizadores de sistemas de potencia de las unidades de generación sincrónicas del SIN despachadas centralmente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D2231BE-4972-5A4E-95AC-5BCAF41AE935}"/>
                </a:ext>
              </a:extLst>
            </p:cNvPr>
            <p:cNvSpPr txBox="1"/>
            <p:nvPr/>
          </p:nvSpPr>
          <p:spPr>
            <a:xfrm>
              <a:off x="118753" y="3442453"/>
              <a:ext cx="5094513" cy="73866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s-CO" dirty="0"/>
                <a:t>Aplicabilidad, periodicidad y protocolos para la realización de las pruebas de estatismo y banda muerta de las plantas hidroeléctricas y térmicas despachadas centralmente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EBEBD7CA-782C-9B41-BA6D-3D8941B39485}"/>
                </a:ext>
              </a:extLst>
            </p:cNvPr>
            <p:cNvSpPr txBox="1"/>
            <p:nvPr/>
          </p:nvSpPr>
          <p:spPr>
            <a:xfrm>
              <a:off x="118753" y="4236693"/>
              <a:ext cx="5094513" cy="73866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s-CO" dirty="0"/>
                <a:t>Modificación del procedimiento para la realización de las pruebas de potencia reactiva de unidades de generación sincrónicas despachadas centralmente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F7857C60-DB6B-C740-A7D5-4975B27413DC}"/>
                </a:ext>
              </a:extLst>
            </p:cNvPr>
            <p:cNvSpPr txBox="1"/>
            <p:nvPr/>
          </p:nvSpPr>
          <p:spPr>
            <a:xfrm>
              <a:off x="118752" y="5014853"/>
              <a:ext cx="5094513" cy="73866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s-CO" dirty="0"/>
                <a:t>Procedimiento para determinar la velocidad de toma de carga y descarga de las unidades de generación del SIN y el plan de pruebas para su determinación</a:t>
              </a:r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82B0FEC-A5E3-A24F-8181-BC11C14B451C}"/>
              </a:ext>
            </a:extLst>
          </p:cNvPr>
          <p:cNvSpPr txBox="1"/>
          <p:nvPr/>
        </p:nvSpPr>
        <p:spPr>
          <a:xfrm>
            <a:off x="5527962" y="2848758"/>
            <a:ext cx="33013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Se incluye en los Acuerdos un artículo que establece los requerimientos de cumplimiento de los procedimientos, cuando a una unidad de generación se conecte un Sistema de Almacenamiento con Baterías (SAEB), que opere conjuntamente con esta.</a:t>
            </a:r>
          </a:p>
        </p:txBody>
      </p:sp>
    </p:spTree>
    <p:extLst>
      <p:ext uri="{BB962C8B-B14F-4D97-AF65-F5344CB8AC3E}">
        <p14:creationId xmlns:p14="http://schemas.microsoft.com/office/powerpoint/2010/main" val="186984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Modificación Acuerdos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BB47D788-3558-A448-AD1F-AB1810040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7" y="653621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 err="1">
                <a:solidFill>
                  <a:srgbClr val="002060"/>
                </a:solidFill>
              </a:rPr>
              <a:t>Concepto</a:t>
            </a:r>
            <a:r>
              <a:rPr lang="en-US" altLang="en-US" sz="1800" dirty="0">
                <a:solidFill>
                  <a:srgbClr val="002060"/>
                </a:solidFill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</a:rPr>
              <a:t>técnico</a:t>
            </a:r>
            <a:r>
              <a:rPr lang="en-US" altLang="en-US" sz="1800" dirty="0">
                <a:solidFill>
                  <a:srgbClr val="002060"/>
                </a:solidFill>
              </a:rPr>
              <a:t>: </a:t>
            </a:r>
            <a:r>
              <a:rPr lang="en-US" altLang="en-US" sz="1800" dirty="0" err="1">
                <a:solidFill>
                  <a:srgbClr val="002060"/>
                </a:solidFill>
              </a:rPr>
              <a:t>Subcomité</a:t>
            </a:r>
            <a:r>
              <a:rPr lang="en-US" altLang="en-US" sz="1800" dirty="0">
                <a:solidFill>
                  <a:srgbClr val="002060"/>
                </a:solidFill>
              </a:rPr>
              <a:t> de </a:t>
            </a:r>
            <a:r>
              <a:rPr lang="en-US" altLang="en-US" sz="1800" dirty="0" err="1">
                <a:solidFill>
                  <a:srgbClr val="002060"/>
                </a:solidFill>
              </a:rPr>
              <a:t>Plantas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7E38ECC0-77FB-764A-96F0-C06CA140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6" y="1073933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</a:t>
            </a:r>
            <a:r>
              <a:rPr lang="en-US" altLang="en-US" sz="1800" dirty="0" err="1">
                <a:solidFill>
                  <a:srgbClr val="002060"/>
                </a:solidFill>
              </a:rPr>
              <a:t>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B48D61-1DDC-B94F-8530-DD2A6E1F2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54" y="2733386"/>
            <a:ext cx="8716489" cy="86983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2AFD5F1-530E-6F44-A559-042D3A7D9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54" y="3758676"/>
            <a:ext cx="8716490" cy="20814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B20BC3E-4964-7E4B-9B83-53C4D9CCB412}"/>
              </a:ext>
            </a:extLst>
          </p:cNvPr>
          <p:cNvSpPr txBox="1"/>
          <p:nvPr/>
        </p:nvSpPr>
        <p:spPr>
          <a:xfrm>
            <a:off x="2291935" y="1778425"/>
            <a:ext cx="4560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Armonización de Acuerdos de parámetros de plantas de generación hidráulicas, térmicas, eólicas y solares fotovoltaicas</a:t>
            </a:r>
          </a:p>
        </p:txBody>
      </p:sp>
    </p:spTree>
    <p:extLst>
      <p:ext uri="{BB962C8B-B14F-4D97-AF65-F5344CB8AC3E}">
        <p14:creationId xmlns:p14="http://schemas.microsoft.com/office/powerpoint/2010/main" val="1948892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Modificación Acuerdos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BB47D788-3558-A448-AD1F-AB1810040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7" y="1164257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 err="1">
                <a:solidFill>
                  <a:srgbClr val="002060"/>
                </a:solidFill>
              </a:rPr>
              <a:t>Concepto</a:t>
            </a:r>
            <a:r>
              <a:rPr lang="en-US" altLang="en-US" sz="1800" dirty="0">
                <a:solidFill>
                  <a:srgbClr val="002060"/>
                </a:solidFill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</a:rPr>
              <a:t>técnico</a:t>
            </a:r>
            <a:r>
              <a:rPr lang="en-US" altLang="en-US" sz="1800" dirty="0">
                <a:solidFill>
                  <a:srgbClr val="002060"/>
                </a:solidFill>
              </a:rPr>
              <a:t>: </a:t>
            </a:r>
            <a:r>
              <a:rPr lang="en-US" altLang="en-US" sz="1800" dirty="0" err="1">
                <a:solidFill>
                  <a:srgbClr val="002060"/>
                </a:solidFill>
              </a:rPr>
              <a:t>Subcomité</a:t>
            </a:r>
            <a:r>
              <a:rPr lang="en-US" altLang="en-US" sz="1800" dirty="0">
                <a:solidFill>
                  <a:srgbClr val="002060"/>
                </a:solidFill>
              </a:rPr>
              <a:t> de </a:t>
            </a:r>
            <a:r>
              <a:rPr lang="en-US" altLang="en-US" sz="1800" dirty="0" err="1">
                <a:solidFill>
                  <a:srgbClr val="002060"/>
                </a:solidFill>
              </a:rPr>
              <a:t>Plantas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7E38ECC0-77FB-764A-96F0-C06CA140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6" y="1608323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</a:t>
            </a:r>
            <a:r>
              <a:rPr lang="en-US" altLang="en-US" sz="1800" dirty="0" err="1">
                <a:solidFill>
                  <a:srgbClr val="002060"/>
                </a:solidFill>
              </a:rPr>
              <a:t>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1E44C1E-B079-2E4E-AD13-C196979E8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80" y="3429000"/>
            <a:ext cx="8502733" cy="11666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7E5111-91A1-5C44-9F3E-5AA54FCC4B41}"/>
              </a:ext>
            </a:extLst>
          </p:cNvPr>
          <p:cNvSpPr txBox="1"/>
          <p:nvPr/>
        </p:nvSpPr>
        <p:spPr>
          <a:xfrm>
            <a:off x="1169611" y="2562412"/>
            <a:ext cx="678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/>
              <a:t>Como consecuencia de la aprobación del Acuerdo que armoniza la definición y los </a:t>
            </a:r>
          </a:p>
          <a:p>
            <a:pPr algn="ctr"/>
            <a:r>
              <a:rPr lang="es-CO" dirty="0"/>
              <a:t>formatos de las plantas de generación, se actualizan los formatos del Acuerdo 1318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A718303E-37B1-D240-BE91-07E31CD49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7" y="736455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 err="1">
                <a:solidFill>
                  <a:srgbClr val="002060"/>
                </a:solidFill>
              </a:rPr>
              <a:t>Cumplimiento</a:t>
            </a:r>
            <a:r>
              <a:rPr lang="en-US" altLang="en-US" sz="1800" dirty="0">
                <a:solidFill>
                  <a:srgbClr val="002060"/>
                </a:solidFill>
              </a:rPr>
              <a:t>: </a:t>
            </a:r>
            <a:r>
              <a:rPr lang="en-US" altLang="en-US" sz="1800" dirty="0" err="1">
                <a:solidFill>
                  <a:srgbClr val="002060"/>
                </a:solidFill>
              </a:rPr>
              <a:t>Resolución</a:t>
            </a:r>
            <a:r>
              <a:rPr lang="en-US" altLang="en-US" sz="1800" dirty="0">
                <a:solidFill>
                  <a:srgbClr val="002060"/>
                </a:solidFill>
              </a:rPr>
              <a:t> CREG 025 de 1995</a:t>
            </a:r>
          </a:p>
        </p:txBody>
      </p:sp>
    </p:spTree>
    <p:extLst>
      <p:ext uri="{BB962C8B-B14F-4D97-AF65-F5344CB8AC3E}">
        <p14:creationId xmlns:p14="http://schemas.microsoft.com/office/powerpoint/2010/main" val="1221713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Modificación Acuerdos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A718303E-37B1-D240-BE91-07E31CD49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7" y="1900237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 err="1">
                <a:solidFill>
                  <a:srgbClr val="002060"/>
                </a:solidFill>
              </a:rPr>
              <a:t>Cumplimiento</a:t>
            </a:r>
            <a:r>
              <a:rPr lang="en-US" altLang="en-US" sz="1800" dirty="0">
                <a:solidFill>
                  <a:srgbClr val="002060"/>
                </a:solidFill>
              </a:rPr>
              <a:t>: Ley 143 de 1994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B2A52EE-ABC8-2641-BFB3-A9FE840B95F5}"/>
              </a:ext>
            </a:extLst>
          </p:cNvPr>
          <p:cNvSpPr txBox="1"/>
          <p:nvPr/>
        </p:nvSpPr>
        <p:spPr>
          <a:xfrm>
            <a:off x="676894" y="3275111"/>
            <a:ext cx="8039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Por el cual se aprueba la modificación de la integración del CNO en el año 2020</a:t>
            </a:r>
          </a:p>
        </p:txBody>
      </p:sp>
    </p:spTree>
    <p:extLst>
      <p:ext uri="{BB962C8B-B14F-4D97-AF65-F5344CB8AC3E}">
        <p14:creationId xmlns:p14="http://schemas.microsoft.com/office/powerpoint/2010/main" val="1236614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/>
        </p:nvSpPr>
        <p:spPr>
          <a:xfrm>
            <a:off x="457200" y="1700213"/>
            <a:ext cx="8213725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endParaRPr sz="5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en-US" sz="5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id="{E3CBB878-74B1-4C4D-A35C-EF6E5EAEA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10450" cy="863600"/>
          </a:xfrm>
        </p:spPr>
        <p:txBody>
          <a:bodyPr/>
          <a:lstStyle/>
          <a:p>
            <a:r>
              <a:rPr lang="es-MX" altLang="es-CO" sz="4000" dirty="0">
                <a:latin typeface="Verdana" panose="020B0604030504040204" pitchFamily="34" charset="0"/>
              </a:rPr>
              <a:t>ACTAS PENDIENTES</a:t>
            </a: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90AD6B2F-EF65-418C-A5C0-4E9A2CB25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" y="1294542"/>
            <a:ext cx="8897420" cy="5197234"/>
          </a:xfrm>
        </p:spPr>
        <p:txBody>
          <a:bodyPr/>
          <a:lstStyle/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ADC3BC7-5959-46B0-AC0F-9E2D2593FF23}"/>
              </a:ext>
            </a:extLst>
          </p:cNvPr>
          <p:cNvSpPr/>
          <p:nvPr/>
        </p:nvSpPr>
        <p:spPr>
          <a:xfrm>
            <a:off x="71919" y="1294542"/>
            <a:ext cx="88974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607: Publicada el 1 de septiembre. Comentarios de ISAGEN, PROELECTRICA, ELECTRICARIBE y XM.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ACTAS 608 a 611: CNO no presenciales. 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612: Publicada para comentarios el 29 de septiembre. Comentarios de ISAGEN.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ACTAS 613, 614: CNO no presenciales.</a:t>
            </a:r>
          </a:p>
        </p:txBody>
      </p:sp>
    </p:spTree>
    <p:extLst>
      <p:ext uri="{BB962C8B-B14F-4D97-AF65-F5344CB8AC3E}">
        <p14:creationId xmlns:p14="http://schemas.microsoft.com/office/powerpoint/2010/main" val="339322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/>
        </p:nvSpPr>
        <p:spPr>
          <a:xfrm>
            <a:off x="1658938" y="2708275"/>
            <a:ext cx="56493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82E0"/>
                </a:solidFill>
                <a:latin typeface="Arial"/>
                <a:ea typeface="Arial"/>
                <a:cs typeface="Arial"/>
                <a:sym typeface="Arial"/>
              </a:rPr>
              <a:t>Acuerdos Reunión CNO 615</a:t>
            </a:r>
            <a:endParaRPr dirty="0"/>
          </a:p>
        </p:txBody>
      </p:sp>
      <p:sp>
        <p:nvSpPr>
          <p:cNvPr id="78" name="Google Shape;78;p2"/>
          <p:cNvSpPr txBox="1"/>
          <p:nvPr/>
        </p:nvSpPr>
        <p:spPr>
          <a:xfrm>
            <a:off x="2686411" y="5878645"/>
            <a:ext cx="37711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 de </a:t>
            </a:r>
            <a:r>
              <a:rPr lang="en-US" sz="24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octubre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de 2020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cambio de parámetros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3FB5ED91-040B-1247-992C-511AC1F97578}"/>
              </a:ext>
            </a:extLst>
          </p:cNvPr>
          <p:cNvGrpSpPr>
            <a:grpSpLocks/>
          </p:cNvGrpSpPr>
          <p:nvPr/>
        </p:nvGrpSpPr>
        <p:grpSpPr bwMode="auto">
          <a:xfrm>
            <a:off x="1347538" y="1247641"/>
            <a:ext cx="7796463" cy="833666"/>
            <a:chOff x="250823" y="1786169"/>
            <a:chExt cx="8640765" cy="506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BB47D788-3558-A448-AD1F-AB1810040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2068155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Concepto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técnico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Subcomité</a:t>
              </a:r>
              <a:r>
                <a:rPr lang="en-US" altLang="en-US" sz="1800" dirty="0">
                  <a:solidFill>
                    <a:srgbClr val="002060"/>
                  </a:solidFill>
                </a:rPr>
                <a:t> de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Plantas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AB0FABDF-C5E0-4C4D-96E0-E045B5A47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Cumplimiento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Acuerdo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1297 de 2020</a:t>
              </a: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7E38ECC0-77FB-764A-96F0-C06CA140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6" y="2176258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</a:t>
            </a:r>
            <a:r>
              <a:rPr lang="en-US" altLang="en-US" sz="1800" dirty="0" err="1">
                <a:solidFill>
                  <a:srgbClr val="002060"/>
                </a:solidFill>
              </a:rPr>
              <a:t>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4B79D9-8183-E44C-8E96-D42BA1E3E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96946"/>
            <a:ext cx="9144000" cy="153672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F0069CF-5822-2F4B-BE30-2C67A70F4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22" y="4414645"/>
            <a:ext cx="6346227" cy="10507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C4D5BDD-CD0E-4146-A8C8-3C7A8263F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221" y="5567612"/>
            <a:ext cx="6346227" cy="48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0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cambio de parámetros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3FB5ED91-040B-1247-992C-511AC1F97578}"/>
              </a:ext>
            </a:extLst>
          </p:cNvPr>
          <p:cNvGrpSpPr>
            <a:grpSpLocks/>
          </p:cNvGrpSpPr>
          <p:nvPr/>
        </p:nvGrpSpPr>
        <p:grpSpPr bwMode="auto">
          <a:xfrm>
            <a:off x="1347538" y="1247641"/>
            <a:ext cx="7796463" cy="833666"/>
            <a:chOff x="250823" y="1786169"/>
            <a:chExt cx="8640765" cy="506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BB47D788-3558-A448-AD1F-AB1810040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2068155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Concepto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técnico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Subcomité</a:t>
              </a:r>
              <a:r>
                <a:rPr lang="en-US" altLang="en-US" sz="1800" dirty="0">
                  <a:solidFill>
                    <a:srgbClr val="002060"/>
                  </a:solidFill>
                </a:rPr>
                <a:t> de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Plantas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AB0FABDF-C5E0-4C4D-96E0-E045B5A47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Cumplimiento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Acuerdos</a:t>
              </a:r>
              <a:r>
                <a:rPr lang="en-US" altLang="en-US" sz="1800" dirty="0">
                  <a:solidFill>
                    <a:srgbClr val="002060"/>
                  </a:solidFill>
                </a:rPr>
                <a:t> 1299 y 1313 de 2020</a:t>
              </a: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7E38ECC0-77FB-764A-96F0-C06CA140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6" y="2176258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</a:t>
            </a:r>
            <a:r>
              <a:rPr lang="en-US" altLang="en-US" sz="1800" dirty="0" err="1">
                <a:solidFill>
                  <a:srgbClr val="002060"/>
                </a:solidFill>
              </a:rPr>
              <a:t>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E45AF7F-1895-DB46-AAE7-EECD6B128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75307"/>
            <a:ext cx="9144000" cy="12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5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cambio de parámetros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3FB5ED91-040B-1247-992C-511AC1F97578}"/>
              </a:ext>
            </a:extLst>
          </p:cNvPr>
          <p:cNvGrpSpPr>
            <a:grpSpLocks/>
          </p:cNvGrpSpPr>
          <p:nvPr/>
        </p:nvGrpSpPr>
        <p:grpSpPr bwMode="auto">
          <a:xfrm>
            <a:off x="1347538" y="1247641"/>
            <a:ext cx="7796463" cy="833666"/>
            <a:chOff x="250823" y="1786169"/>
            <a:chExt cx="8640765" cy="506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BB47D788-3558-A448-AD1F-AB1810040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2068155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Concepto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técnico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Subcomité</a:t>
              </a:r>
              <a:r>
                <a:rPr lang="en-US" altLang="en-US" sz="1800" dirty="0">
                  <a:solidFill>
                    <a:srgbClr val="002060"/>
                  </a:solidFill>
                </a:rPr>
                <a:t> de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Plantas</a:t>
              </a:r>
              <a:r>
                <a:rPr lang="en-US" altLang="en-US" sz="1800" dirty="0">
                  <a:solidFill>
                    <a:srgbClr val="002060"/>
                  </a:solidFill>
                </a:rPr>
                <a:t> y SURER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AB0FABDF-C5E0-4C4D-96E0-E045B5A47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Cumplimiento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Acuerdo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694 de 2014 y 1299 de 2020</a:t>
              </a: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7E38ECC0-77FB-764A-96F0-C06CA140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6" y="2176258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</a:t>
            </a:r>
            <a:r>
              <a:rPr lang="en-US" altLang="en-US" sz="1800" dirty="0" err="1">
                <a:solidFill>
                  <a:srgbClr val="002060"/>
                </a:solidFill>
              </a:rPr>
              <a:t>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76C431-109D-C648-B5E7-B1F3ED4B1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2" y="2910973"/>
            <a:ext cx="8752115" cy="228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5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cambio de parámetros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3FB5ED91-040B-1247-992C-511AC1F97578}"/>
              </a:ext>
            </a:extLst>
          </p:cNvPr>
          <p:cNvGrpSpPr>
            <a:grpSpLocks/>
          </p:cNvGrpSpPr>
          <p:nvPr/>
        </p:nvGrpSpPr>
        <p:grpSpPr bwMode="auto">
          <a:xfrm>
            <a:off x="1347538" y="1247641"/>
            <a:ext cx="7796463" cy="833666"/>
            <a:chOff x="250823" y="1786169"/>
            <a:chExt cx="8640765" cy="506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BB47D788-3558-A448-AD1F-AB1810040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2068155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Concepto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técnico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SURER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AB0FABDF-C5E0-4C4D-96E0-E045B5A47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Cumplimiento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Acuerdo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565 de 2012 y 1287 de 2020</a:t>
              </a: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7E38ECC0-77FB-764A-96F0-C06CA140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6" y="2176258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</a:t>
            </a:r>
            <a:r>
              <a:rPr lang="en-US" altLang="en-US" sz="1800" dirty="0" err="1">
                <a:solidFill>
                  <a:srgbClr val="002060"/>
                </a:solidFill>
              </a:rPr>
              <a:t>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982CB76-777A-7D4A-B682-C83F12CE4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5307"/>
            <a:ext cx="9144000" cy="10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cambio de parámetros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3FB5ED91-040B-1247-992C-511AC1F97578}"/>
              </a:ext>
            </a:extLst>
          </p:cNvPr>
          <p:cNvGrpSpPr>
            <a:grpSpLocks/>
          </p:cNvGrpSpPr>
          <p:nvPr/>
        </p:nvGrpSpPr>
        <p:grpSpPr bwMode="auto">
          <a:xfrm>
            <a:off x="1347538" y="1247641"/>
            <a:ext cx="7796463" cy="833666"/>
            <a:chOff x="250823" y="1786169"/>
            <a:chExt cx="8640765" cy="506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BB47D788-3558-A448-AD1F-AB1810040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2068155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Concepto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técnico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SURER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AB0FABDF-C5E0-4C4D-96E0-E045B5A47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Cumplimiento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Acuerdo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565 de 2012 y 1287 de 2020</a:t>
              </a: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7E38ECC0-77FB-764A-96F0-C06CA140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6" y="2176258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</a:t>
            </a:r>
            <a:r>
              <a:rPr lang="en-US" altLang="en-US" sz="1800" dirty="0" err="1">
                <a:solidFill>
                  <a:srgbClr val="002060"/>
                </a:solidFill>
              </a:rPr>
              <a:t>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E46084-7BB4-614B-8C60-A75F1EBC7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9144000" cy="112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cambio de parámetros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3FB5ED91-040B-1247-992C-511AC1F97578}"/>
              </a:ext>
            </a:extLst>
          </p:cNvPr>
          <p:cNvGrpSpPr>
            <a:grpSpLocks/>
          </p:cNvGrpSpPr>
          <p:nvPr/>
        </p:nvGrpSpPr>
        <p:grpSpPr bwMode="auto">
          <a:xfrm>
            <a:off x="1347538" y="1247641"/>
            <a:ext cx="7796463" cy="833666"/>
            <a:chOff x="250823" y="1786169"/>
            <a:chExt cx="8640765" cy="506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BB47D788-3558-A448-AD1F-AB1810040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2068155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Concepto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técnico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Subcomité</a:t>
              </a:r>
              <a:r>
                <a:rPr lang="en-US" altLang="en-US" sz="1800" dirty="0">
                  <a:solidFill>
                    <a:srgbClr val="002060"/>
                  </a:solidFill>
                </a:rPr>
                <a:t> de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Plantas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AB0FABDF-C5E0-4C4D-96E0-E045B5A47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Cumplimiento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Acuerdo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1330 de 2020</a:t>
              </a: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7E38ECC0-77FB-764A-96F0-C06CA140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6" y="2176258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</a:t>
            </a:r>
            <a:r>
              <a:rPr lang="en-US" altLang="en-US" sz="1800" dirty="0" err="1">
                <a:solidFill>
                  <a:srgbClr val="002060"/>
                </a:solidFill>
              </a:rPr>
              <a:t>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0030743-3ED9-F240-BBD7-92E56F01B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908"/>
            <a:ext cx="9144000" cy="10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83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546</Words>
  <Application>Microsoft Office PowerPoint</Application>
  <PresentationFormat>Presentación en pantalla (4:3)</PresentationFormat>
  <Paragraphs>75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Verdana</vt:lpstr>
      <vt:lpstr>Wingdings</vt:lpstr>
      <vt:lpstr>Tema de Office</vt:lpstr>
      <vt:lpstr>Presentación de PowerPoint</vt:lpstr>
      <vt:lpstr>ACTAS PENDIENTES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Giovannni Bernal</dc:creator>
  <cp:lastModifiedBy>ALBERTO OLARTE</cp:lastModifiedBy>
  <cp:revision>99</cp:revision>
  <dcterms:created xsi:type="dcterms:W3CDTF">2008-10-01T20:44:13Z</dcterms:created>
  <dcterms:modified xsi:type="dcterms:W3CDTF">2020-10-01T12:27:17Z</dcterms:modified>
</cp:coreProperties>
</file>