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13"/>
  </p:notesMasterIdLst>
  <p:sldIdLst>
    <p:sldId id="256" r:id="rId5"/>
    <p:sldId id="287" r:id="rId6"/>
    <p:sldId id="317" r:id="rId7"/>
    <p:sldId id="292" r:id="rId8"/>
    <p:sldId id="310" r:id="rId9"/>
    <p:sldId id="302" r:id="rId10"/>
    <p:sldId id="272" r:id="rId11"/>
    <p:sldId id="264" r:id="rId12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14"/>
      <p:bold r:id="rId15"/>
      <p:italic r:id="rId16"/>
      <p:boldItalic r:id="rId17"/>
    </p:embeddedFont>
    <p:embeddedFont>
      <p:font typeface="Roboto" panose="02000000000000000000" pitchFamily="2" charset="0"/>
      <p:regular r:id="rId18"/>
      <p:bold r:id="rId19"/>
      <p:italic r:id="rId20"/>
      <p:boldItalic r:id="rId21"/>
    </p:embeddedFont>
    <p:embeddedFont>
      <p:font typeface="Verdana" panose="020B0604030504040204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4037"/>
    <a:srgbClr val="7AD635"/>
    <a:srgbClr val="DBAD29"/>
    <a:srgbClr val="CAF53A"/>
    <a:srgbClr val="4F8A21"/>
    <a:srgbClr val="E6FF70"/>
    <a:srgbClr val="D3F344"/>
    <a:srgbClr val="E1EB3E"/>
    <a:srgbClr val="E3C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691" autoAdjust="0"/>
    <p:restoredTop sz="94662"/>
  </p:normalViewPr>
  <p:slideViewPr>
    <p:cSldViewPr snapToGrid="0">
      <p:cViewPr varScale="1">
        <p:scale>
          <a:sx n="107" d="100"/>
          <a:sy n="107" d="100"/>
        </p:scale>
        <p:origin x="245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1.fntdata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4f9a6409c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4f9a6409c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4f9a6409c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4f9a6409c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4859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e27953359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e279533596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94540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e27953359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e279533596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5082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e27953359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e279533596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3232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e279533596_0_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e279533596_0_5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152d8e8e1e_0_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g2152d8e8e1e_0_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emf"/><Relationship Id="rId4" Type="http://schemas.openxmlformats.org/officeDocument/2006/relationships/package" Target="../embeddings/Microsoft_Word_Document.docx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1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20.svg"/><Relationship Id="rId5" Type="http://schemas.openxmlformats.org/officeDocument/2006/relationships/image" Target="../media/image12.png"/><Relationship Id="rId10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2"/>
          <p:cNvPicPr preferRelativeResize="0"/>
          <p:nvPr/>
        </p:nvPicPr>
        <p:blipFill rotWithShape="1">
          <a:blip r:embed="rId4">
            <a:alphaModFix/>
          </a:blip>
          <a:srcRect l="1997" t="35997" r="12291" b="5791"/>
          <a:stretch/>
        </p:blipFill>
        <p:spPr>
          <a:xfrm flipH="1">
            <a:off x="4147271" y="625165"/>
            <a:ext cx="4756424" cy="3205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2"/>
          <p:cNvPicPr preferRelativeResize="0"/>
          <p:nvPr/>
        </p:nvPicPr>
        <p:blipFill rotWithShape="1">
          <a:blip r:embed="rId5">
            <a:alphaModFix/>
          </a:blip>
          <a:srcRect l="2770" t="-3242" r="-2770" b="58075"/>
          <a:stretch/>
        </p:blipFill>
        <p:spPr>
          <a:xfrm>
            <a:off x="3234275" y="4083131"/>
            <a:ext cx="3527475" cy="1060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1;p14">
            <a:extLst>
              <a:ext uri="{FF2B5EF4-FFF2-40B4-BE49-F238E27FC236}">
                <a16:creationId xmlns:a16="http://schemas.microsoft.com/office/drawing/2014/main" id="{9404FB44-0CFF-1004-D91E-FF87D04E741C}"/>
              </a:ext>
            </a:extLst>
          </p:cNvPr>
          <p:cNvSpPr txBox="1"/>
          <p:nvPr/>
        </p:nvSpPr>
        <p:spPr>
          <a:xfrm>
            <a:off x="541020" y="418297"/>
            <a:ext cx="3528856" cy="3108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CO" sz="3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CONSEJO NACIONAL DE OPERACIONES 2024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CO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CO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" sz="2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" sz="22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Montserrat"/>
              <a:sym typeface="Montserrat"/>
            </a:endParaRPr>
          </a:p>
        </p:txBody>
      </p:sp>
      <p:sp>
        <p:nvSpPr>
          <p:cNvPr id="3" name="Google Shape;63;p14">
            <a:extLst>
              <a:ext uri="{FF2B5EF4-FFF2-40B4-BE49-F238E27FC236}">
                <a16:creationId xmlns:a16="http://schemas.microsoft.com/office/drawing/2014/main" id="{6E34D238-F3E7-B573-8171-CCE517410B26}"/>
              </a:ext>
            </a:extLst>
          </p:cNvPr>
          <p:cNvSpPr txBox="1"/>
          <p:nvPr/>
        </p:nvSpPr>
        <p:spPr>
          <a:xfrm>
            <a:off x="5074125" y="3071687"/>
            <a:ext cx="3782850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600" b="1" dirty="0">
                <a:solidFill>
                  <a:srgbClr val="1D335D"/>
                </a:solidFill>
                <a:latin typeface="Verdana" panose="020B0604030504040204" pitchFamily="34" charset="0"/>
                <a:ea typeface="Verdana" panose="020B0604030504040204" pitchFamily="34" charset="0"/>
                <a:sym typeface="Montserrat"/>
              </a:rPr>
              <a:t>Reunión ordinaria No. 7</a:t>
            </a:r>
            <a:r>
              <a:rPr lang="es-ES" sz="1600" b="1" dirty="0">
                <a:solidFill>
                  <a:srgbClr val="1D335D"/>
                </a:solidFill>
                <a:latin typeface="Verdana" panose="020B0604030504040204" pitchFamily="34" charset="0"/>
                <a:ea typeface="Verdana" panose="020B0604030504040204" pitchFamily="34" charset="0"/>
                <a:sym typeface="Montserrat"/>
              </a:rPr>
              <a:t>72</a:t>
            </a:r>
            <a:endParaRPr lang="es" sz="1600" b="1" dirty="0">
              <a:solidFill>
                <a:srgbClr val="1D335D"/>
              </a:solidFill>
              <a:latin typeface="Verdana" panose="020B0604030504040204" pitchFamily="34" charset="0"/>
              <a:ea typeface="Verdana" panose="020B0604030504040204" pitchFamily="34" charset="0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s-CO" sz="1600" b="1" dirty="0">
              <a:solidFill>
                <a:srgbClr val="1D335D"/>
              </a:solidFill>
              <a:latin typeface="Verdana" panose="020B0604030504040204" pitchFamily="34" charset="0"/>
              <a:ea typeface="Verdana" panose="020B0604030504040204" pitchFamily="34" charset="0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600" b="1" dirty="0">
                <a:solidFill>
                  <a:srgbClr val="1D335D"/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14 de noviembre de 2024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s-CO" sz="1600" b="1" dirty="0">
              <a:solidFill>
                <a:srgbClr val="1D335D"/>
              </a:solidFill>
              <a:latin typeface="Verdana" panose="020B0604030504040204" pitchFamily="34" charset="0"/>
              <a:ea typeface="Verdana" panose="020B0604030504040204" pitchFamily="34" charset="0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600" b="1" dirty="0">
                <a:solidFill>
                  <a:srgbClr val="1D335D"/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Consejo Nacional de Operación</a:t>
            </a:r>
            <a:endParaRPr sz="16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185012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 descr="Imagen que contiene exterior, edificio, pasto, competencia de atletismo&#10;&#10;Descripción generada automáticamente">
            <a:extLst>
              <a:ext uri="{FF2B5EF4-FFF2-40B4-BE49-F238E27FC236}">
                <a16:creationId xmlns:a16="http://schemas.microsoft.com/office/drawing/2014/main" id="{B53DE55C-1D5B-1254-2DAB-5D07D6523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Google Shape;66;p15">
            <a:extLst>
              <a:ext uri="{FF2B5EF4-FFF2-40B4-BE49-F238E27FC236}">
                <a16:creationId xmlns:a16="http://schemas.microsoft.com/office/drawing/2014/main" id="{0B9172A3-D371-0042-82C5-C5F33929AF7F}"/>
              </a:ext>
            </a:extLst>
          </p:cNvPr>
          <p:cNvSpPr txBox="1"/>
          <p:nvPr/>
        </p:nvSpPr>
        <p:spPr>
          <a:xfrm>
            <a:off x="145472" y="1222569"/>
            <a:ext cx="8118764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6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CONVOCATORIAS</a:t>
            </a:r>
          </a:p>
        </p:txBody>
      </p:sp>
      <p:pic>
        <p:nvPicPr>
          <p:cNvPr id="25" name="Imagen 24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7B639EF3-68CC-C324-99F6-D4D8230B8F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074" b="185"/>
          <a:stretch/>
        </p:blipFill>
        <p:spPr>
          <a:xfrm>
            <a:off x="0" y="2486025"/>
            <a:ext cx="9144000" cy="3124200"/>
          </a:xfrm>
          <a:prstGeom prst="rect">
            <a:avLst/>
          </a:prstGeom>
        </p:spPr>
      </p:pic>
      <p:pic>
        <p:nvPicPr>
          <p:cNvPr id="26" name="Google Shape;321;p14">
            <a:extLst>
              <a:ext uri="{FF2B5EF4-FFF2-40B4-BE49-F238E27FC236}">
                <a16:creationId xmlns:a16="http://schemas.microsoft.com/office/drawing/2014/main" id="{BB52001C-8B84-C90A-31F3-9E00792B900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67625" y="151109"/>
            <a:ext cx="1238277" cy="14490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7553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/>
          <p:nvPr/>
        </p:nvSpPr>
        <p:spPr>
          <a:xfrm>
            <a:off x="12225" y="4075"/>
            <a:ext cx="3789000" cy="5143500"/>
          </a:xfrm>
          <a:prstGeom prst="rect">
            <a:avLst/>
          </a:prstGeom>
          <a:solidFill>
            <a:srgbClr val="1D335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70;p15"/>
          <p:cNvSpPr txBox="1"/>
          <p:nvPr/>
        </p:nvSpPr>
        <p:spPr>
          <a:xfrm>
            <a:off x="429250" y="1142108"/>
            <a:ext cx="2729700" cy="240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dirty="0">
                <a:solidFill>
                  <a:srgbClr val="BFCC04"/>
                </a:solidFill>
                <a:latin typeface="Montserrat"/>
                <a:ea typeface="Montserrat"/>
                <a:cs typeface="Montserrat"/>
                <a:sym typeface="Montserrat"/>
              </a:rPr>
              <a:t>Expansión en ejecución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CO" sz="2400" b="1" dirty="0">
              <a:solidFill>
                <a:srgbClr val="BFCC0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CO" sz="2400" b="1" dirty="0">
              <a:solidFill>
                <a:srgbClr val="BFCC0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6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STN: 		19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6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STR: 		1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6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Ampliación: 	2</a:t>
            </a:r>
            <a:endParaRPr sz="1600" b="1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73070"/>
            <a:ext cx="1366851" cy="76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8573176" y="4945474"/>
            <a:ext cx="445956" cy="153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00" dirty="0">
                <a:solidFill>
                  <a:schemeClr val="tx1"/>
                </a:solidFill>
                <a:latin typeface="Roboto" panose="020B0604020202020204" charset="0"/>
              </a:rPr>
              <a:t>F-CE-01_V4</a:t>
            </a:r>
            <a:endParaRPr lang="es-CO" sz="400" dirty="0">
              <a:solidFill>
                <a:schemeClr val="tx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D63FE37-3810-5613-9FC4-D05358C7E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2434" y="-2230"/>
            <a:ext cx="469231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86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73070"/>
            <a:ext cx="1366851" cy="76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8573176" y="4945474"/>
            <a:ext cx="445956" cy="153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00" dirty="0">
                <a:solidFill>
                  <a:schemeClr val="tx1"/>
                </a:solidFill>
                <a:latin typeface="Roboto" panose="020B0604020202020204" charset="0"/>
              </a:rPr>
              <a:t>F-CE-01_V4</a:t>
            </a:r>
            <a:endParaRPr lang="es-CO" sz="400" dirty="0">
              <a:solidFill>
                <a:schemeClr val="tx1"/>
              </a:solidFill>
            </a:endParaRPr>
          </a:p>
        </p:txBody>
      </p:sp>
      <p:sp>
        <p:nvSpPr>
          <p:cNvPr id="90" name="Google Shape;70;p15">
            <a:extLst>
              <a:ext uri="{FF2B5EF4-FFF2-40B4-BE49-F238E27FC236}">
                <a16:creationId xmlns:a16="http://schemas.microsoft.com/office/drawing/2014/main" id="{C5D9DBE3-E2CC-4EF9-838C-6AECDE353804}"/>
              </a:ext>
            </a:extLst>
          </p:cNvPr>
          <p:cNvSpPr txBox="1"/>
          <p:nvPr/>
        </p:nvSpPr>
        <p:spPr>
          <a:xfrm>
            <a:off x="246370" y="67688"/>
            <a:ext cx="684785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dirty="0">
                <a:solidFill>
                  <a:srgbClr val="BFCC04"/>
                </a:solidFill>
                <a:latin typeface="Montserrat"/>
                <a:ea typeface="Montserrat"/>
                <a:cs typeface="Montserrat"/>
                <a:sym typeface="Montserrat"/>
              </a:rPr>
              <a:t>Próxima Expansión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3F3EAD63-A160-44DE-8BCD-527FCD79D2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8473845"/>
              </p:ext>
            </p:extLst>
          </p:nvPr>
        </p:nvGraphicFramePr>
        <p:xfrm>
          <a:off x="428625" y="758502"/>
          <a:ext cx="8530182" cy="4263916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705589">
                  <a:extLst>
                    <a:ext uri="{9D8B030D-6E8A-4147-A177-3AD203B41FA5}">
                      <a16:colId xmlns:a16="http://schemas.microsoft.com/office/drawing/2014/main" val="730861136"/>
                    </a:ext>
                  </a:extLst>
                </a:gridCol>
                <a:gridCol w="4359723">
                  <a:extLst>
                    <a:ext uri="{9D8B030D-6E8A-4147-A177-3AD203B41FA5}">
                      <a16:colId xmlns:a16="http://schemas.microsoft.com/office/drawing/2014/main" val="1109957336"/>
                    </a:ext>
                  </a:extLst>
                </a:gridCol>
                <a:gridCol w="1005665">
                  <a:extLst>
                    <a:ext uri="{9D8B030D-6E8A-4147-A177-3AD203B41FA5}">
                      <a16:colId xmlns:a16="http://schemas.microsoft.com/office/drawing/2014/main" val="2805400699"/>
                    </a:ext>
                  </a:extLst>
                </a:gridCol>
                <a:gridCol w="1459205">
                  <a:extLst>
                    <a:ext uri="{9D8B030D-6E8A-4147-A177-3AD203B41FA5}">
                      <a16:colId xmlns:a16="http://schemas.microsoft.com/office/drawing/2014/main" val="2269605326"/>
                    </a:ext>
                  </a:extLst>
                </a:gridCol>
              </a:tblGrid>
              <a:tr h="97861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u="none" strike="noStrike">
                          <a:solidFill>
                            <a:schemeClr val="tx1"/>
                          </a:solidFill>
                          <a:effectLst/>
                        </a:rPr>
                        <a:t>Área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u="none" strike="noStrike">
                          <a:solidFill>
                            <a:schemeClr val="tx1"/>
                          </a:solidFill>
                          <a:effectLst/>
                        </a:rPr>
                        <a:t>OBRA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u="none" strike="noStrike">
                          <a:solidFill>
                            <a:schemeClr val="tx1"/>
                          </a:solidFill>
                          <a:effectLst/>
                        </a:rPr>
                        <a:t>FPO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u="none" strike="noStrike">
                          <a:solidFill>
                            <a:schemeClr val="tx1"/>
                          </a:solidFill>
                          <a:effectLst/>
                        </a:rPr>
                        <a:t>Estado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2623550329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Huila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Subestación Huila 230 kV y dos líneas de transmisión a interceptar línea </a:t>
                      </a:r>
                      <a:r>
                        <a:rPr lang="es-MX" sz="100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Mirolindo</a:t>
                      </a:r>
                      <a:r>
                        <a:rPr lang="es-MX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– Betania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2026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b="1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En ejecución</a:t>
                      </a:r>
                      <a:endParaRPr lang="es-CO" sz="1000" b="1" i="0" u="none" strike="noStrike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82596441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Santander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 transformador Sogamoso 500/230 kV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2024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b="1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En ejecución</a:t>
                      </a:r>
                      <a:endParaRPr lang="es-CO" sz="1000" b="1" i="0" u="none" strike="noStrike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1194023033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Santander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 transformador Primavera 500/230 kV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2024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b="1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En ejecución</a:t>
                      </a:r>
                      <a:endParaRPr lang="es-CO" sz="1000" b="1" i="0" u="none" strike="noStrike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2664122396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Casanare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Subestación Alcaraván y línea de transmisión San Antonio - Alcaraván 230 kV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2027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b="1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En ejecución</a:t>
                      </a:r>
                      <a:endParaRPr lang="es-CO" sz="1000" b="1" i="0" u="none" strike="noStrike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3424014123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Arauca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Subestación La Paz y línea de transmisión Alcaraván - Banadía - La Paz 230 kV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2028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b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Declarada</a:t>
                      </a:r>
                      <a:r>
                        <a:rPr lang="es-MX" sz="1000" b="1" u="none" strike="noStrike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desierta</a:t>
                      </a:r>
                      <a:endParaRPr lang="es-CO" sz="10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2517296581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Bolívar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Subestación Carreto 500 kV y línea de transmisión a interceptar Bolívar – Sabanalarga 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2027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b="1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En ejecución</a:t>
                      </a:r>
                      <a:endParaRPr lang="es-CO" sz="1000" b="1" i="0" u="none" strike="noStrike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3986971034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Casanare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b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Alcaraván STR 115 kV</a:t>
                      </a:r>
                      <a:endParaRPr lang="es-CO" sz="10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2027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Estructurada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1213893333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Arauca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 Paz 115 kV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2028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Estructurada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97861718"/>
                  </a:ext>
                </a:extLst>
              </a:tr>
              <a:tr h="153426"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Bolívar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MX" sz="1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Pasacaballos 230 kV</a:t>
                      </a:r>
                      <a:endParaRPr lang="es-CO" sz="1000" b="0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2027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MX" sz="1000" b="1" i="0" u="none" strike="noStrike" cap="none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Adjudicada</a:t>
                      </a:r>
                      <a:endParaRPr lang="es-CO" sz="1000" b="1" i="0" u="none" strike="noStrike" cap="none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3083766082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Santander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b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Trinitaria (Cabrera) 230 kV”</a:t>
                      </a:r>
                      <a:endParaRPr lang="es-CO" sz="10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2027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Prepublicada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1922117257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Antioquia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b="1" i="0" u="none" strike="noStrike" cap="non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Corrientes (San Lorenzo) 230 kV </a:t>
                      </a:r>
                      <a:endParaRPr lang="es-CO" sz="1000" b="1" i="0" u="none" strike="noStrike" cap="none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2027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Prepublicada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1576015608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Bolívar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b="1" i="0" u="none" strike="noStrike" cap="non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Subestación Magangué 500 kV</a:t>
                      </a:r>
                      <a:endParaRPr lang="es-CO" sz="1000" b="1" i="0" u="none" strike="noStrike" cap="none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2028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Publicada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1900557912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Valle del C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Estambul 230 kV 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2026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Estructurada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1179985031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Putumayo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Renacer - Yarumo 115 kV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2027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Estructurada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1083516000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Tolima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Mirolindo - Gualanday 115 kV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2027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Estructurada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2483561838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Tolima 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Flandes - Lanceros 115 kV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2027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Estructurada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4198244940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Cundinamarca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Bahía trafo Nueva Esperanza 500 kV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2026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b="1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En ejecución</a:t>
                      </a:r>
                      <a:endParaRPr lang="es-CO" sz="1000" b="1" i="0" u="none" strike="noStrike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861857206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Chocó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 cap="non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Compensación capacitiva SVC</a:t>
                      </a:r>
                      <a:endParaRPr lang="es-CO" sz="1000" b="1" i="0" u="none" strike="noStrike" cap="none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2027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b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Declarada</a:t>
                      </a:r>
                      <a:r>
                        <a:rPr lang="es-MX" sz="1000" b="1" u="none" strike="noStrike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desierta</a:t>
                      </a:r>
                      <a:endParaRPr lang="es-CO" sz="10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4099607101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Cundinamarca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Subestación Sopó 230 kV</a:t>
                      </a:r>
                      <a:endParaRPr lang="es-CO" sz="10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2027</a:t>
                      </a:r>
                      <a:endParaRPr lang="es-CO" sz="10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Prepublicada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4209637130"/>
                  </a:ext>
                </a:extLst>
              </a:tr>
              <a:tr h="116137"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Córdoba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 Cto Sahagún 500 kV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2026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b="1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En ejecución</a:t>
                      </a:r>
                      <a:endParaRPr lang="es-CO" sz="1000" b="1" i="0" u="none" strike="noStrike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b"/>
                </a:tc>
                <a:extLst>
                  <a:ext uri="{0D108BD9-81ED-4DB2-BD59-A6C34878D82A}">
                    <a16:rowId xmlns:a16="http://schemas.microsoft.com/office/drawing/2014/main" val="3151461058"/>
                  </a:ext>
                </a:extLst>
              </a:tr>
              <a:tr h="116137"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Bolívar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 Trafo Bolívar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2026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778" marR="6778" marT="6778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s-MX" sz="1000" b="1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En ejecución</a:t>
                      </a:r>
                      <a:endParaRPr lang="es-CO" sz="1000" b="1" i="0" u="none" strike="noStrike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s-CO" sz="1000" b="1" i="0" u="none" strike="noStrike" cap="none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778" marR="6778" marT="6778" marB="0" anchor="b"/>
                </a:tc>
                <a:extLst>
                  <a:ext uri="{0D108BD9-81ED-4DB2-BD59-A6C34878D82A}">
                    <a16:rowId xmlns:a16="http://schemas.microsoft.com/office/drawing/2014/main" val="14795398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6513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73070"/>
            <a:ext cx="1366851" cy="76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8573176" y="4945474"/>
            <a:ext cx="445956" cy="153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00" dirty="0">
                <a:solidFill>
                  <a:schemeClr val="tx1"/>
                </a:solidFill>
                <a:latin typeface="Roboto" panose="020B0604020202020204" charset="0"/>
              </a:rPr>
              <a:t>F-CE-01_V4</a:t>
            </a:r>
            <a:endParaRPr lang="es-CO" sz="400" dirty="0">
              <a:solidFill>
                <a:schemeClr val="tx1"/>
              </a:solidFill>
            </a:endParaRPr>
          </a:p>
        </p:txBody>
      </p:sp>
      <p:sp>
        <p:nvSpPr>
          <p:cNvPr id="6" name="Google Shape;70;p15">
            <a:extLst>
              <a:ext uri="{FF2B5EF4-FFF2-40B4-BE49-F238E27FC236}">
                <a16:creationId xmlns:a16="http://schemas.microsoft.com/office/drawing/2014/main" id="{7B09A000-90FD-4B6E-A23C-D729DFB58A08}"/>
              </a:ext>
            </a:extLst>
          </p:cNvPr>
          <p:cNvSpPr txBox="1"/>
          <p:nvPr/>
        </p:nvSpPr>
        <p:spPr>
          <a:xfrm>
            <a:off x="246370" y="67688"/>
            <a:ext cx="684785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dirty="0">
                <a:solidFill>
                  <a:srgbClr val="BFCC04"/>
                </a:solidFill>
                <a:latin typeface="Montserrat"/>
                <a:ea typeface="Montserrat"/>
                <a:cs typeface="Montserrat"/>
                <a:sym typeface="Montserrat"/>
              </a:rPr>
              <a:t>Próxima Expansión (Ampliaciones)</a:t>
            </a:r>
          </a:p>
        </p:txBody>
      </p:sp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E0DA7C2C-D05E-E774-335B-E00A1D7777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9236" y="1343465"/>
          <a:ext cx="7453025" cy="23704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5849740" imgH="1860187" progId="Word.Document.12">
                  <p:embed/>
                </p:oleObj>
              </mc:Choice>
              <mc:Fallback>
                <p:oleObj name="Document" r:id="rId4" imgW="5849740" imgH="1860187" progId="Word.Document.12">
                  <p:embed/>
                  <p:pic>
                    <p:nvPicPr>
                      <p:cNvPr id="7" name="Objeto 6">
                        <a:extLst>
                          <a:ext uri="{FF2B5EF4-FFF2-40B4-BE49-F238E27FC236}">
                            <a16:creationId xmlns:a16="http://schemas.microsoft.com/office/drawing/2014/main" id="{E0DA7C2C-D05E-E774-335B-E00A1D7777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9236" y="1343465"/>
                        <a:ext cx="7453025" cy="23704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85076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5000"/>
          </a:stretch>
        </a:blip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9"/>
          <p:cNvSpPr txBox="1"/>
          <p:nvPr/>
        </p:nvSpPr>
        <p:spPr>
          <a:xfrm>
            <a:off x="5091372" y="4589355"/>
            <a:ext cx="196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www1.</a:t>
            </a:r>
            <a:r>
              <a:rPr lang="es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upme</a:t>
            </a:r>
            <a:r>
              <a:rPr lang="es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.gov.co</a:t>
            </a:r>
            <a:endParaRPr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4" name="Google Shape;254;p29"/>
          <p:cNvSpPr txBox="1"/>
          <p:nvPr/>
        </p:nvSpPr>
        <p:spPr>
          <a:xfrm>
            <a:off x="3852025" y="2805000"/>
            <a:ext cx="407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9"/>
          <p:cNvSpPr txBox="1"/>
          <p:nvPr/>
        </p:nvSpPr>
        <p:spPr>
          <a:xfrm>
            <a:off x="4536250" y="1153037"/>
            <a:ext cx="3883375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@upmecol     UPME Oficial    @upmeoficial</a:t>
            </a:r>
            <a:endParaRPr sz="11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Montserrat"/>
              <a:sym typeface="Montserrat"/>
            </a:endParaRPr>
          </a:p>
        </p:txBody>
      </p:sp>
      <p:pic>
        <p:nvPicPr>
          <p:cNvPr id="256" name="Google Shape;25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4118" y="736554"/>
            <a:ext cx="534509" cy="518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08317" y="1578625"/>
            <a:ext cx="562891" cy="545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42573" y="1603808"/>
            <a:ext cx="562891" cy="54597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Forma libre: forma 11">
            <a:extLst>
              <a:ext uri="{FF2B5EF4-FFF2-40B4-BE49-F238E27FC236}">
                <a16:creationId xmlns:a16="http://schemas.microsoft.com/office/drawing/2014/main" id="{23BD81D0-D978-453D-B38E-435BD4A04E4C}"/>
              </a:ext>
            </a:extLst>
          </p:cNvPr>
          <p:cNvSpPr/>
          <p:nvPr/>
        </p:nvSpPr>
        <p:spPr>
          <a:xfrm rot="10800000">
            <a:off x="6167540" y="-949902"/>
            <a:ext cx="3883375" cy="2546294"/>
          </a:xfrm>
          <a:custGeom>
            <a:avLst/>
            <a:gdLst>
              <a:gd name="connsiteX0" fmla="*/ 3231096 w 3820417"/>
              <a:gd name="connsiteY0" fmla="*/ 1326450 h 2505013"/>
              <a:gd name="connsiteX1" fmla="*/ 2970704 w 3820417"/>
              <a:gd name="connsiteY1" fmla="*/ 1387016 h 2505013"/>
              <a:gd name="connsiteX2" fmla="*/ 2970704 w 3820417"/>
              <a:gd name="connsiteY2" fmla="*/ 1387016 h 2505013"/>
              <a:gd name="connsiteX3" fmla="*/ 2834222 w 3820417"/>
              <a:gd name="connsiteY3" fmla="*/ 1480146 h 2505013"/>
              <a:gd name="connsiteX4" fmla="*/ 2453729 w 3820417"/>
              <a:gd name="connsiteY4" fmla="*/ 1477727 h 2505013"/>
              <a:gd name="connsiteX5" fmla="*/ 2257315 w 3820417"/>
              <a:gd name="connsiteY5" fmla="*/ 1047297 h 2505013"/>
              <a:gd name="connsiteX6" fmla="*/ 2224830 w 3820417"/>
              <a:gd name="connsiteY6" fmla="*/ 850526 h 2505013"/>
              <a:gd name="connsiteX7" fmla="*/ 2030042 w 3820417"/>
              <a:gd name="connsiteY7" fmla="*/ 446434 h 2505013"/>
              <a:gd name="connsiteX8" fmla="*/ 1706467 w 3820417"/>
              <a:gd name="connsiteY8" fmla="*/ 158397 h 2505013"/>
              <a:gd name="connsiteX9" fmla="*/ 1298527 w 3820417"/>
              <a:gd name="connsiteY9" fmla="*/ 12633 h 2505013"/>
              <a:gd name="connsiteX10" fmla="*/ 850526 w 3820417"/>
              <a:gd name="connsiteY10" fmla="*/ 35519 h 2505013"/>
              <a:gd name="connsiteX11" fmla="*/ 446434 w 3820417"/>
              <a:gd name="connsiteY11" fmla="*/ 230307 h 2505013"/>
              <a:gd name="connsiteX12" fmla="*/ 158397 w 3820417"/>
              <a:gd name="connsiteY12" fmla="*/ 553882 h 2505013"/>
              <a:gd name="connsiteX13" fmla="*/ 12633 w 3820417"/>
              <a:gd name="connsiteY13" fmla="*/ 961822 h 2505013"/>
              <a:gd name="connsiteX14" fmla="*/ 35519 w 3820417"/>
              <a:gd name="connsiteY14" fmla="*/ 1409823 h 2505013"/>
              <a:gd name="connsiteX15" fmla="*/ 230307 w 3820417"/>
              <a:gd name="connsiteY15" fmla="*/ 1813915 h 2505013"/>
              <a:gd name="connsiteX16" fmla="*/ 553882 w 3820417"/>
              <a:gd name="connsiteY16" fmla="*/ 2101953 h 2505013"/>
              <a:gd name="connsiteX17" fmla="*/ 961823 w 3820417"/>
              <a:gd name="connsiteY17" fmla="*/ 2247716 h 2505013"/>
              <a:gd name="connsiteX18" fmla="*/ 1409823 w 3820417"/>
              <a:gd name="connsiteY18" fmla="*/ 2224830 h 2505013"/>
              <a:gd name="connsiteX19" fmla="*/ 1813915 w 3820417"/>
              <a:gd name="connsiteY19" fmla="*/ 2030042 h 2505013"/>
              <a:gd name="connsiteX20" fmla="*/ 1903873 w 3820417"/>
              <a:gd name="connsiteY20" fmla="*/ 1953968 h 2505013"/>
              <a:gd name="connsiteX21" fmla="*/ 2202936 w 3820417"/>
              <a:gd name="connsiteY21" fmla="*/ 1789800 h 2505013"/>
              <a:gd name="connsiteX22" fmla="*/ 2655815 w 3820417"/>
              <a:gd name="connsiteY22" fmla="*/ 2043726 h 2505013"/>
              <a:gd name="connsiteX23" fmla="*/ 3231135 w 3820417"/>
              <a:gd name="connsiteY23" fmla="*/ 2505014 h 2505013"/>
              <a:gd name="connsiteX24" fmla="*/ 3820417 w 3820417"/>
              <a:gd name="connsiteY24" fmla="*/ 1915732 h 2505013"/>
              <a:gd name="connsiteX25" fmla="*/ 3231135 w 3820417"/>
              <a:gd name="connsiteY25" fmla="*/ 1326450 h 2505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820417" h="2505013">
                <a:moveTo>
                  <a:pt x="3231096" y="1326450"/>
                </a:moveTo>
                <a:cubicBezTo>
                  <a:pt x="3137609" y="1326450"/>
                  <a:pt x="3049238" y="1348265"/>
                  <a:pt x="2970704" y="1387016"/>
                </a:cubicBezTo>
                <a:lnTo>
                  <a:pt x="2970704" y="1387016"/>
                </a:lnTo>
                <a:cubicBezTo>
                  <a:pt x="2920808" y="1411647"/>
                  <a:pt x="2874917" y="1443061"/>
                  <a:pt x="2834222" y="1480146"/>
                </a:cubicBezTo>
                <a:cubicBezTo>
                  <a:pt x="2643361" y="1584105"/>
                  <a:pt x="2520404" y="1533018"/>
                  <a:pt x="2453729" y="1477727"/>
                </a:cubicBezTo>
                <a:cubicBezTo>
                  <a:pt x="2340410" y="1363416"/>
                  <a:pt x="2269650" y="1211346"/>
                  <a:pt x="2257315" y="1047297"/>
                </a:cubicBezTo>
                <a:cubicBezTo>
                  <a:pt x="2252397" y="981773"/>
                  <a:pt x="2241449" y="915575"/>
                  <a:pt x="2224830" y="850526"/>
                </a:cubicBezTo>
                <a:cubicBezTo>
                  <a:pt x="2187071" y="702661"/>
                  <a:pt x="2121507" y="566733"/>
                  <a:pt x="2030042" y="446434"/>
                </a:cubicBezTo>
                <a:cubicBezTo>
                  <a:pt x="1941632" y="330180"/>
                  <a:pt x="1832756" y="233282"/>
                  <a:pt x="1706467" y="158397"/>
                </a:cubicBezTo>
                <a:cubicBezTo>
                  <a:pt x="1580178" y="83512"/>
                  <a:pt x="1442942" y="34488"/>
                  <a:pt x="1298527" y="12633"/>
                </a:cubicBezTo>
                <a:cubicBezTo>
                  <a:pt x="1149114" y="-9936"/>
                  <a:pt x="998353" y="-2241"/>
                  <a:pt x="850526" y="35519"/>
                </a:cubicBezTo>
                <a:cubicBezTo>
                  <a:pt x="702661" y="73279"/>
                  <a:pt x="566694" y="138843"/>
                  <a:pt x="446434" y="230307"/>
                </a:cubicBezTo>
                <a:cubicBezTo>
                  <a:pt x="330180" y="318717"/>
                  <a:pt x="233282" y="427594"/>
                  <a:pt x="158397" y="553882"/>
                </a:cubicBezTo>
                <a:cubicBezTo>
                  <a:pt x="83472" y="680132"/>
                  <a:pt x="34448" y="817407"/>
                  <a:pt x="12633" y="961822"/>
                </a:cubicBezTo>
                <a:cubicBezTo>
                  <a:pt x="-9936" y="1111235"/>
                  <a:pt x="-2241" y="1261957"/>
                  <a:pt x="35519" y="1409823"/>
                </a:cubicBezTo>
                <a:cubicBezTo>
                  <a:pt x="73279" y="1557689"/>
                  <a:pt x="138843" y="1693655"/>
                  <a:pt x="230307" y="1813915"/>
                </a:cubicBezTo>
                <a:cubicBezTo>
                  <a:pt x="318717" y="1930169"/>
                  <a:pt x="427594" y="2027068"/>
                  <a:pt x="553882" y="2101953"/>
                </a:cubicBezTo>
                <a:cubicBezTo>
                  <a:pt x="680171" y="2176837"/>
                  <a:pt x="817407" y="2225862"/>
                  <a:pt x="961823" y="2247716"/>
                </a:cubicBezTo>
                <a:cubicBezTo>
                  <a:pt x="1111235" y="2270285"/>
                  <a:pt x="1261957" y="2262590"/>
                  <a:pt x="1409823" y="2224830"/>
                </a:cubicBezTo>
                <a:cubicBezTo>
                  <a:pt x="1557689" y="2187070"/>
                  <a:pt x="1693656" y="2121507"/>
                  <a:pt x="1813915" y="2030042"/>
                </a:cubicBezTo>
                <a:cubicBezTo>
                  <a:pt x="1845250" y="2006205"/>
                  <a:pt x="1875513" y="1980621"/>
                  <a:pt x="1903873" y="1953968"/>
                </a:cubicBezTo>
                <a:cubicBezTo>
                  <a:pt x="1989308" y="1873728"/>
                  <a:pt x="2096400" y="1830296"/>
                  <a:pt x="2202936" y="1789800"/>
                </a:cubicBezTo>
                <a:cubicBezTo>
                  <a:pt x="2507077" y="1674181"/>
                  <a:pt x="2631224" y="1972213"/>
                  <a:pt x="2655815" y="2043726"/>
                </a:cubicBezTo>
                <a:cubicBezTo>
                  <a:pt x="2714279" y="2307648"/>
                  <a:pt x="2949643" y="2505014"/>
                  <a:pt x="3231135" y="2505014"/>
                </a:cubicBezTo>
                <a:cubicBezTo>
                  <a:pt x="3556615" y="2505014"/>
                  <a:pt x="3820417" y="2241172"/>
                  <a:pt x="3820417" y="1915732"/>
                </a:cubicBezTo>
                <a:cubicBezTo>
                  <a:pt x="3820417" y="1590292"/>
                  <a:pt x="3556575" y="1326450"/>
                  <a:pt x="3231135" y="1326450"/>
                </a:cubicBezTo>
                <a:close/>
              </a:path>
            </a:pathLst>
          </a:custGeom>
          <a:solidFill>
            <a:srgbClr val="CAF53A"/>
          </a:solidFill>
          <a:ln w="3966" cap="flat">
            <a:noFill/>
            <a:prstDash val="solid"/>
            <a:miter/>
          </a:ln>
        </p:spPr>
        <p:txBody>
          <a:bodyPr rtlCol="0" anchor="ctr"/>
          <a:lstStyle/>
          <a:p>
            <a:endParaRPr lang="es-CO" dirty="0"/>
          </a:p>
        </p:txBody>
      </p:sp>
      <p:sp>
        <p:nvSpPr>
          <p:cNvPr id="13" name="Forma libre: forma 12">
            <a:extLst>
              <a:ext uri="{FF2B5EF4-FFF2-40B4-BE49-F238E27FC236}">
                <a16:creationId xmlns:a16="http://schemas.microsoft.com/office/drawing/2014/main" id="{800ED5B5-9C70-4AB9-8852-E58CC82FB772}"/>
              </a:ext>
            </a:extLst>
          </p:cNvPr>
          <p:cNvSpPr/>
          <p:nvPr/>
        </p:nvSpPr>
        <p:spPr>
          <a:xfrm rot="245213">
            <a:off x="-1157918" y="2909819"/>
            <a:ext cx="3011963" cy="1974917"/>
          </a:xfrm>
          <a:custGeom>
            <a:avLst/>
            <a:gdLst>
              <a:gd name="connsiteX0" fmla="*/ 3231096 w 3820417"/>
              <a:gd name="connsiteY0" fmla="*/ 1326450 h 2505013"/>
              <a:gd name="connsiteX1" fmla="*/ 2970704 w 3820417"/>
              <a:gd name="connsiteY1" fmla="*/ 1387016 h 2505013"/>
              <a:gd name="connsiteX2" fmla="*/ 2970704 w 3820417"/>
              <a:gd name="connsiteY2" fmla="*/ 1387016 h 2505013"/>
              <a:gd name="connsiteX3" fmla="*/ 2834222 w 3820417"/>
              <a:gd name="connsiteY3" fmla="*/ 1480146 h 2505013"/>
              <a:gd name="connsiteX4" fmla="*/ 2453729 w 3820417"/>
              <a:gd name="connsiteY4" fmla="*/ 1477727 h 2505013"/>
              <a:gd name="connsiteX5" fmla="*/ 2257315 w 3820417"/>
              <a:gd name="connsiteY5" fmla="*/ 1047297 h 2505013"/>
              <a:gd name="connsiteX6" fmla="*/ 2224830 w 3820417"/>
              <a:gd name="connsiteY6" fmla="*/ 850526 h 2505013"/>
              <a:gd name="connsiteX7" fmla="*/ 2030042 w 3820417"/>
              <a:gd name="connsiteY7" fmla="*/ 446434 h 2505013"/>
              <a:gd name="connsiteX8" fmla="*/ 1706467 w 3820417"/>
              <a:gd name="connsiteY8" fmla="*/ 158397 h 2505013"/>
              <a:gd name="connsiteX9" fmla="*/ 1298527 w 3820417"/>
              <a:gd name="connsiteY9" fmla="*/ 12633 h 2505013"/>
              <a:gd name="connsiteX10" fmla="*/ 850526 w 3820417"/>
              <a:gd name="connsiteY10" fmla="*/ 35519 h 2505013"/>
              <a:gd name="connsiteX11" fmla="*/ 446434 w 3820417"/>
              <a:gd name="connsiteY11" fmla="*/ 230307 h 2505013"/>
              <a:gd name="connsiteX12" fmla="*/ 158397 w 3820417"/>
              <a:gd name="connsiteY12" fmla="*/ 553882 h 2505013"/>
              <a:gd name="connsiteX13" fmla="*/ 12633 w 3820417"/>
              <a:gd name="connsiteY13" fmla="*/ 961822 h 2505013"/>
              <a:gd name="connsiteX14" fmla="*/ 35519 w 3820417"/>
              <a:gd name="connsiteY14" fmla="*/ 1409823 h 2505013"/>
              <a:gd name="connsiteX15" fmla="*/ 230307 w 3820417"/>
              <a:gd name="connsiteY15" fmla="*/ 1813915 h 2505013"/>
              <a:gd name="connsiteX16" fmla="*/ 553882 w 3820417"/>
              <a:gd name="connsiteY16" fmla="*/ 2101953 h 2505013"/>
              <a:gd name="connsiteX17" fmla="*/ 961823 w 3820417"/>
              <a:gd name="connsiteY17" fmla="*/ 2247716 h 2505013"/>
              <a:gd name="connsiteX18" fmla="*/ 1409823 w 3820417"/>
              <a:gd name="connsiteY18" fmla="*/ 2224830 h 2505013"/>
              <a:gd name="connsiteX19" fmla="*/ 1813915 w 3820417"/>
              <a:gd name="connsiteY19" fmla="*/ 2030042 h 2505013"/>
              <a:gd name="connsiteX20" fmla="*/ 1903873 w 3820417"/>
              <a:gd name="connsiteY20" fmla="*/ 1953968 h 2505013"/>
              <a:gd name="connsiteX21" fmla="*/ 2202936 w 3820417"/>
              <a:gd name="connsiteY21" fmla="*/ 1789800 h 2505013"/>
              <a:gd name="connsiteX22" fmla="*/ 2655815 w 3820417"/>
              <a:gd name="connsiteY22" fmla="*/ 2043726 h 2505013"/>
              <a:gd name="connsiteX23" fmla="*/ 3231135 w 3820417"/>
              <a:gd name="connsiteY23" fmla="*/ 2505014 h 2505013"/>
              <a:gd name="connsiteX24" fmla="*/ 3820417 w 3820417"/>
              <a:gd name="connsiteY24" fmla="*/ 1915732 h 2505013"/>
              <a:gd name="connsiteX25" fmla="*/ 3231135 w 3820417"/>
              <a:gd name="connsiteY25" fmla="*/ 1326450 h 2505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820417" h="2505013">
                <a:moveTo>
                  <a:pt x="3231096" y="1326450"/>
                </a:moveTo>
                <a:cubicBezTo>
                  <a:pt x="3137609" y="1326450"/>
                  <a:pt x="3049238" y="1348265"/>
                  <a:pt x="2970704" y="1387016"/>
                </a:cubicBezTo>
                <a:lnTo>
                  <a:pt x="2970704" y="1387016"/>
                </a:lnTo>
                <a:cubicBezTo>
                  <a:pt x="2920808" y="1411647"/>
                  <a:pt x="2874917" y="1443061"/>
                  <a:pt x="2834222" y="1480146"/>
                </a:cubicBezTo>
                <a:cubicBezTo>
                  <a:pt x="2643361" y="1584105"/>
                  <a:pt x="2520404" y="1533018"/>
                  <a:pt x="2453729" y="1477727"/>
                </a:cubicBezTo>
                <a:cubicBezTo>
                  <a:pt x="2340410" y="1363416"/>
                  <a:pt x="2269650" y="1211346"/>
                  <a:pt x="2257315" y="1047297"/>
                </a:cubicBezTo>
                <a:cubicBezTo>
                  <a:pt x="2252397" y="981773"/>
                  <a:pt x="2241449" y="915575"/>
                  <a:pt x="2224830" y="850526"/>
                </a:cubicBezTo>
                <a:cubicBezTo>
                  <a:pt x="2187071" y="702661"/>
                  <a:pt x="2121507" y="566733"/>
                  <a:pt x="2030042" y="446434"/>
                </a:cubicBezTo>
                <a:cubicBezTo>
                  <a:pt x="1941632" y="330180"/>
                  <a:pt x="1832756" y="233282"/>
                  <a:pt x="1706467" y="158397"/>
                </a:cubicBezTo>
                <a:cubicBezTo>
                  <a:pt x="1580178" y="83512"/>
                  <a:pt x="1442942" y="34488"/>
                  <a:pt x="1298527" y="12633"/>
                </a:cubicBezTo>
                <a:cubicBezTo>
                  <a:pt x="1149114" y="-9936"/>
                  <a:pt x="998353" y="-2241"/>
                  <a:pt x="850526" y="35519"/>
                </a:cubicBezTo>
                <a:cubicBezTo>
                  <a:pt x="702661" y="73279"/>
                  <a:pt x="566694" y="138843"/>
                  <a:pt x="446434" y="230307"/>
                </a:cubicBezTo>
                <a:cubicBezTo>
                  <a:pt x="330180" y="318717"/>
                  <a:pt x="233282" y="427594"/>
                  <a:pt x="158397" y="553882"/>
                </a:cubicBezTo>
                <a:cubicBezTo>
                  <a:pt x="83472" y="680132"/>
                  <a:pt x="34448" y="817407"/>
                  <a:pt x="12633" y="961822"/>
                </a:cubicBezTo>
                <a:cubicBezTo>
                  <a:pt x="-9936" y="1111235"/>
                  <a:pt x="-2241" y="1261957"/>
                  <a:pt x="35519" y="1409823"/>
                </a:cubicBezTo>
                <a:cubicBezTo>
                  <a:pt x="73279" y="1557689"/>
                  <a:pt x="138843" y="1693655"/>
                  <a:pt x="230307" y="1813915"/>
                </a:cubicBezTo>
                <a:cubicBezTo>
                  <a:pt x="318717" y="1930169"/>
                  <a:pt x="427594" y="2027068"/>
                  <a:pt x="553882" y="2101953"/>
                </a:cubicBezTo>
                <a:cubicBezTo>
                  <a:pt x="680171" y="2176837"/>
                  <a:pt x="817407" y="2225862"/>
                  <a:pt x="961823" y="2247716"/>
                </a:cubicBezTo>
                <a:cubicBezTo>
                  <a:pt x="1111235" y="2270285"/>
                  <a:pt x="1261957" y="2262590"/>
                  <a:pt x="1409823" y="2224830"/>
                </a:cubicBezTo>
                <a:cubicBezTo>
                  <a:pt x="1557689" y="2187070"/>
                  <a:pt x="1693656" y="2121507"/>
                  <a:pt x="1813915" y="2030042"/>
                </a:cubicBezTo>
                <a:cubicBezTo>
                  <a:pt x="1845250" y="2006205"/>
                  <a:pt x="1875513" y="1980621"/>
                  <a:pt x="1903873" y="1953968"/>
                </a:cubicBezTo>
                <a:cubicBezTo>
                  <a:pt x="1989308" y="1873728"/>
                  <a:pt x="2096400" y="1830296"/>
                  <a:pt x="2202936" y="1789800"/>
                </a:cubicBezTo>
                <a:cubicBezTo>
                  <a:pt x="2507077" y="1674181"/>
                  <a:pt x="2631224" y="1972213"/>
                  <a:pt x="2655815" y="2043726"/>
                </a:cubicBezTo>
                <a:cubicBezTo>
                  <a:pt x="2714279" y="2307648"/>
                  <a:pt x="2949643" y="2505014"/>
                  <a:pt x="3231135" y="2505014"/>
                </a:cubicBezTo>
                <a:cubicBezTo>
                  <a:pt x="3556615" y="2505014"/>
                  <a:pt x="3820417" y="2241172"/>
                  <a:pt x="3820417" y="1915732"/>
                </a:cubicBezTo>
                <a:cubicBezTo>
                  <a:pt x="3820417" y="1590292"/>
                  <a:pt x="3556575" y="1326450"/>
                  <a:pt x="3231135" y="1326450"/>
                </a:cubicBezTo>
                <a:close/>
              </a:path>
            </a:pathLst>
          </a:custGeom>
          <a:solidFill>
            <a:srgbClr val="CAF53A"/>
          </a:solidFill>
          <a:ln w="3966" cap="flat">
            <a:noFill/>
            <a:prstDash val="solid"/>
            <a:miter/>
          </a:ln>
        </p:spPr>
        <p:txBody>
          <a:bodyPr rtlCol="0" anchor="ctr"/>
          <a:lstStyle/>
          <a:p>
            <a:endParaRPr lang="es-CO" dirty="0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A214AF05-3C92-4A9E-960F-CE9DDC4A96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4633" y="684853"/>
            <a:ext cx="1655437" cy="1823078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30C7CABD-65DE-49E5-8566-DC626AA7E30A}"/>
              </a:ext>
            </a:extLst>
          </p:cNvPr>
          <p:cNvSpPr txBox="1"/>
          <p:nvPr/>
        </p:nvSpPr>
        <p:spPr>
          <a:xfrm>
            <a:off x="4873707" y="2060836"/>
            <a:ext cx="258251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" sz="11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@upmeoficial      @upmeoficial</a:t>
            </a:r>
            <a:endParaRPr lang="es-CO" sz="1100" dirty="0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11B869C3-6DE7-4DE3-8B44-F890C3F06B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05464" y="806135"/>
            <a:ext cx="375842" cy="375842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B7F05650-0C6F-42A4-9C84-D767EE579D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65226" y="814143"/>
            <a:ext cx="367833" cy="36783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30"/>
          <p:cNvPicPr preferRelativeResize="0"/>
          <p:nvPr/>
        </p:nvPicPr>
        <p:blipFill rotWithShape="1">
          <a:blip r:embed="rId3">
            <a:alphaModFix/>
          </a:blip>
          <a:srcRect l="2097" t="6297" r="2107" b="12861"/>
          <a:stretch/>
        </p:blipFill>
        <p:spPr>
          <a:xfrm>
            <a:off x="0" y="1"/>
            <a:ext cx="9144003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0"/>
          <p:cNvSpPr txBox="1"/>
          <p:nvPr/>
        </p:nvSpPr>
        <p:spPr>
          <a:xfrm>
            <a:off x="6411200" y="4184697"/>
            <a:ext cx="196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www.</a:t>
            </a:r>
            <a:r>
              <a:rPr lang="es-419" sz="1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upme</a:t>
            </a:r>
            <a:r>
              <a:rPr lang="es-419"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.gov.co</a:t>
            </a:r>
            <a:endParaRPr sz="1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3" name="Google Shape;173;p30"/>
          <p:cNvSpPr txBox="1"/>
          <p:nvPr/>
        </p:nvSpPr>
        <p:spPr>
          <a:xfrm>
            <a:off x="6355087" y="250841"/>
            <a:ext cx="25059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8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Nunito ExtraBold"/>
                <a:sym typeface="Nunito ExtraBold"/>
              </a:rPr>
              <a:t>¡GRACIAS!</a:t>
            </a:r>
          </a:p>
        </p:txBody>
      </p:sp>
      <p:sp>
        <p:nvSpPr>
          <p:cNvPr id="174" name="Google Shape;174;p30"/>
          <p:cNvSpPr txBox="1"/>
          <p:nvPr/>
        </p:nvSpPr>
        <p:spPr>
          <a:xfrm>
            <a:off x="3775825" y="2479971"/>
            <a:ext cx="407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400" y="334750"/>
            <a:ext cx="1081375" cy="119197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55;p29">
            <a:extLst>
              <a:ext uri="{FF2B5EF4-FFF2-40B4-BE49-F238E27FC236}">
                <a16:creationId xmlns:a16="http://schemas.microsoft.com/office/drawing/2014/main" id="{FB22F932-713E-CA6D-CD44-70BE56092B13}"/>
              </a:ext>
            </a:extLst>
          </p:cNvPr>
          <p:cNvSpPr txBox="1"/>
          <p:nvPr/>
        </p:nvSpPr>
        <p:spPr>
          <a:xfrm>
            <a:off x="5450512" y="2578715"/>
            <a:ext cx="3883375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@upmecol     UPME Oficial    @upmeoficial</a:t>
            </a:r>
            <a:endParaRPr sz="11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Montserrat"/>
              <a:sym typeface="Montserrat"/>
            </a:endParaRPr>
          </a:p>
        </p:txBody>
      </p:sp>
      <p:pic>
        <p:nvPicPr>
          <p:cNvPr id="9" name="Google Shape;256;p29">
            <a:extLst>
              <a:ext uri="{FF2B5EF4-FFF2-40B4-BE49-F238E27FC236}">
                <a16:creationId xmlns:a16="http://schemas.microsoft.com/office/drawing/2014/main" id="{5753DE70-6B8B-4790-E6CC-50F7795307B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89582" y="2238034"/>
            <a:ext cx="534509" cy="518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58;p29">
            <a:extLst>
              <a:ext uri="{FF2B5EF4-FFF2-40B4-BE49-F238E27FC236}">
                <a16:creationId xmlns:a16="http://schemas.microsoft.com/office/drawing/2014/main" id="{77E95152-F1CC-4F66-D2EF-299D37C50EB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73781" y="3080105"/>
            <a:ext cx="562891" cy="545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59;p29">
            <a:extLst>
              <a:ext uri="{FF2B5EF4-FFF2-40B4-BE49-F238E27FC236}">
                <a16:creationId xmlns:a16="http://schemas.microsoft.com/office/drawing/2014/main" id="{68D4C669-6F8C-5E64-B33B-FACCE21CC787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08037" y="3105288"/>
            <a:ext cx="562891" cy="54597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DC7DE1E-90E9-EBE2-23EC-C4E5F6E25126}"/>
              </a:ext>
            </a:extLst>
          </p:cNvPr>
          <p:cNvSpPr txBox="1"/>
          <p:nvPr/>
        </p:nvSpPr>
        <p:spPr>
          <a:xfrm>
            <a:off x="5939171" y="3562316"/>
            <a:ext cx="258251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" sz="11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@upmeoficial      @upmeoficial</a:t>
            </a:r>
            <a:endParaRPr lang="es-CO" sz="1100" dirty="0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6046B697-D79B-E174-645C-A5791B4C93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70928" y="2307615"/>
            <a:ext cx="375842" cy="375842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0FB8F79F-C6DD-4786-BCA4-1199C14168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30690" y="2315623"/>
            <a:ext cx="367833" cy="36783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B3BF6DCE1B5A74AB2601ACAC63D38F7" ma:contentTypeVersion="0" ma:contentTypeDescription="Crear nuevo documento." ma:contentTypeScope="" ma:versionID="585a0c0706d9106e9246cdc56b7b129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b4afbcb2487568e4ac3f4426186394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5694890-4767-40FD-87BB-8539DABA36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83BD235-489E-4712-8F89-D9AC56C700F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330C478-05B9-47F5-A5CB-22BA4C591350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9521</TotalTime>
  <Words>306</Words>
  <Application>Microsoft Office PowerPoint</Application>
  <PresentationFormat>Presentación en pantalla (16:9)</PresentationFormat>
  <Paragraphs>116</Paragraphs>
  <Slides>8</Slides>
  <Notes>7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4" baseType="lpstr">
      <vt:lpstr>Montserrat</vt:lpstr>
      <vt:lpstr>Arial</vt:lpstr>
      <vt:lpstr>Verdana</vt:lpstr>
      <vt:lpstr>Roboto</vt:lpstr>
      <vt:lpstr>Simple Light</vt:lpstr>
      <vt:lpstr>Document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RYZEN 5</cp:lastModifiedBy>
  <cp:revision>59</cp:revision>
  <dcterms:modified xsi:type="dcterms:W3CDTF">2024-11-14T18:58:41Z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0x0101000B3BF6DCE1B5A74AB2601ACAC63D38F7</vt:lpwstr>
  </property>
</Properties>
</file>