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5"/>
  </p:notesMasterIdLst>
  <p:sldIdLst>
    <p:sldId id="256" r:id="rId5"/>
    <p:sldId id="287" r:id="rId6"/>
    <p:sldId id="307" r:id="rId7"/>
    <p:sldId id="309" r:id="rId8"/>
    <p:sldId id="317" r:id="rId9"/>
    <p:sldId id="292" r:id="rId10"/>
    <p:sldId id="293" r:id="rId11"/>
    <p:sldId id="310" r:id="rId12"/>
    <p:sldId id="302" r:id="rId13"/>
    <p:sldId id="311" r:id="rId14"/>
    <p:sldId id="261" r:id="rId15"/>
    <p:sldId id="326" r:id="rId16"/>
    <p:sldId id="260" r:id="rId17"/>
    <p:sldId id="327" r:id="rId18"/>
    <p:sldId id="277" r:id="rId19"/>
    <p:sldId id="328" r:id="rId20"/>
    <p:sldId id="329" r:id="rId21"/>
    <p:sldId id="308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14" r:id="rId31"/>
    <p:sldId id="315" r:id="rId32"/>
    <p:sldId id="272" r:id="rId33"/>
    <p:sldId id="264" r:id="rId34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Nunito Sans" pitchFamily="2" charset="0"/>
      <p:regular r:id="rId40"/>
      <p:bold r:id="rId41"/>
      <p:italic r:id="rId42"/>
      <p:boldItalic r:id="rId43"/>
    </p:embeddedFont>
    <p:embeddedFont>
      <p:font typeface="Nunito Sans Black" pitchFamily="2" charset="0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  <p:embeddedFont>
      <p:font typeface="Verdana" panose="020B0604030504040204" pitchFamily="34" charset="0"/>
      <p:regular r:id="rId51"/>
      <p:bold r:id="rId52"/>
      <p:italic r:id="rId53"/>
      <p:boldItalic r:id="rId54"/>
    </p:embeddedFont>
    <p:embeddedFont>
      <p:font typeface="Work Sans" pitchFamily="2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037"/>
    <a:srgbClr val="7AD635"/>
    <a:srgbClr val="DBAD29"/>
    <a:srgbClr val="CAF53A"/>
    <a:srgbClr val="4F8A21"/>
    <a:srgbClr val="E6FF70"/>
    <a:srgbClr val="D3F344"/>
    <a:srgbClr val="E1EB3E"/>
    <a:srgbClr val="E3C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29"/>
    <p:restoredTop sz="94662"/>
  </p:normalViewPr>
  <p:slideViewPr>
    <p:cSldViewPr snapToGrid="0">
      <p:cViewPr varScale="1">
        <p:scale>
          <a:sx n="85" d="100"/>
          <a:sy n="85" d="100"/>
        </p:scale>
        <p:origin x="32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font" Target="fonts/font23.fntdata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4.xml"/><Relationship Id="rId51" Type="http://schemas.openxmlformats.org/officeDocument/2006/relationships/font" Target="fonts/font1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esktop\UPME\Presentaciones\Cortocircuito\Datos_presentac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esktop\UPME\Presentaciones\Cortocircuito\Datos_presentac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ownloads\Seguimiento%20de%20curva%20S%20-%20V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esktop\UPME\Presentaciones\Cortocircuito\Resultados\Simulacio&#769;n%20sensibilidades%20penetracion%20renovables\Power_flow_analysis_results_Resultados_Corto_Comparacion_v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esktop\UPME\Presentaciones\Cortocircuito\Resultados\Simulacio&#769;n%20sensibilidades%20penetracion%20renovables\Power_flow_analysis_results_Resultados_Corto_Comparacion_v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ndrespenaranda\Desktop\UPME\Presentaciones\Cortocircuito\Resultados\Simulacio&#769;n%20sensibilidades%20penetracion%20renovables\Power_flow_analysis_results_Resultados_Corto_Comparacion_v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b="1" dirty="0"/>
              <a:t>Número de subestaciones con niveles</a:t>
            </a:r>
            <a:r>
              <a:rPr lang="es-MX" b="1" baseline="0" dirty="0"/>
              <a:t> de CC &gt; 90% para el 2033</a:t>
            </a:r>
            <a:endParaRPr lang="es-MX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Graficas!$B$2</c:f>
              <c:strCache>
                <c:ptCount val="1"/>
                <c:pt idx="0">
                  <c:v>Número de subestaciones &gt;90%</c:v>
                </c:pt>
              </c:strCache>
            </c:strRef>
          </c:tx>
          <c:spPr>
            <a:solidFill>
              <a:srgbClr val="C0CC0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Graficas!$A$3:$A$7</c:f>
              <c:strCache>
                <c:ptCount val="5"/>
                <c:pt idx="0">
                  <c:v>Caribe</c:v>
                </c:pt>
                <c:pt idx="1">
                  <c:v>Oriental</c:v>
                </c:pt>
                <c:pt idx="2">
                  <c:v>Antioquia</c:v>
                </c:pt>
                <c:pt idx="3">
                  <c:v>Suroccidente</c:v>
                </c:pt>
                <c:pt idx="4">
                  <c:v>Nordeste</c:v>
                </c:pt>
              </c:strCache>
            </c:strRef>
          </c:cat>
          <c:val>
            <c:numRef>
              <c:f>Graficas!$B$3:$B$7</c:f>
              <c:numCache>
                <c:formatCode>General</c:formatCode>
                <c:ptCount val="5"/>
                <c:pt idx="0">
                  <c:v>24</c:v>
                </c:pt>
                <c:pt idx="1">
                  <c:v>15</c:v>
                </c:pt>
                <c:pt idx="2">
                  <c:v>6</c:v>
                </c:pt>
                <c:pt idx="3">
                  <c:v>4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D-834F-9A94-C7C26755966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23511759"/>
        <c:axId val="33912959"/>
      </c:barChart>
      <c:lineChart>
        <c:grouping val="standard"/>
        <c:varyColors val="0"/>
        <c:ser>
          <c:idx val="1"/>
          <c:order val="1"/>
          <c:tx>
            <c:strRef>
              <c:f>Graficas!$C$2</c:f>
              <c:strCache>
                <c:ptCount val="1"/>
                <c:pt idx="0">
                  <c:v>Suma acumulada</c:v>
                </c:pt>
              </c:strCache>
            </c:strRef>
          </c:tx>
          <c:spPr>
            <a:ln w="28575" cap="rnd">
              <a:solidFill>
                <a:srgbClr val="1B335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EAD-834F-9A94-C7C26755966F}"/>
                </c:ext>
              </c:extLst>
            </c:dLbl>
            <c:dLbl>
              <c:idx val="1"/>
              <c:layout>
                <c:manualLayout>
                  <c:x val="-1.5389673333443326E-2"/>
                  <c:y val="-4.9488315991440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EAD-834F-9A94-C7C26755966F}"/>
                </c:ext>
              </c:extLst>
            </c:dLbl>
            <c:dLbl>
              <c:idx val="2"/>
              <c:layout>
                <c:manualLayout>
                  <c:x val="-2.3676420512989734E-2"/>
                  <c:y val="-6.09086966048497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EAD-834F-9A94-C7C26755966F}"/>
                </c:ext>
              </c:extLst>
            </c:dLbl>
            <c:dLbl>
              <c:idx val="3"/>
              <c:layout>
                <c:manualLayout>
                  <c:x val="-8.6812539015103645E-17"/>
                  <c:y val="-5.7101903067046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EAD-834F-9A94-C7C2675596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Graficas!$A$3:$A$7</c:f>
              <c:strCache>
                <c:ptCount val="5"/>
                <c:pt idx="0">
                  <c:v>Caribe</c:v>
                </c:pt>
                <c:pt idx="1">
                  <c:v>Oriental</c:v>
                </c:pt>
                <c:pt idx="2">
                  <c:v>Antioquia</c:v>
                </c:pt>
                <c:pt idx="3">
                  <c:v>Suroccidente</c:v>
                </c:pt>
                <c:pt idx="4">
                  <c:v>Nordeste</c:v>
                </c:pt>
              </c:strCache>
            </c:strRef>
          </c:cat>
          <c:val>
            <c:numRef>
              <c:f>Graficas!$C$3:$C$7</c:f>
              <c:numCache>
                <c:formatCode>General</c:formatCode>
                <c:ptCount val="5"/>
                <c:pt idx="0">
                  <c:v>24</c:v>
                </c:pt>
                <c:pt idx="1">
                  <c:v>39</c:v>
                </c:pt>
                <c:pt idx="2">
                  <c:v>45</c:v>
                </c:pt>
                <c:pt idx="3">
                  <c:v>49</c:v>
                </c:pt>
                <c:pt idx="4">
                  <c:v>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EAD-834F-9A94-C7C26755966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23511759"/>
        <c:axId val="33912959"/>
      </c:lineChart>
      <c:catAx>
        <c:axId val="6235117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33912959"/>
        <c:crosses val="autoZero"/>
        <c:auto val="1"/>
        <c:lblAlgn val="ctr"/>
        <c:lblOffset val="100"/>
        <c:noMultiLvlLbl val="0"/>
      </c:catAx>
      <c:valAx>
        <c:axId val="33912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235117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_tradnl" b="1" dirty="0"/>
              <a:t>Comparación de la</a:t>
            </a:r>
            <a:r>
              <a:rPr lang="es-ES_tradnl" b="1" baseline="0" dirty="0"/>
              <a:t> capacidad de generación asignada vs Nivel de corto promedio de la subestaciones con NCC &gt; 90% - Caribe</a:t>
            </a:r>
            <a:endParaRPr lang="es-ES_tradnl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'Datos generación'!$K$2</c:f>
              <c:strCache>
                <c:ptCount val="1"/>
                <c:pt idx="0">
                  <c:v>Térmica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5B-9D4B-B7A1-C964D8CF10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55B-9D4B-B7A1-C964D8CF10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55B-9D4B-B7A1-C964D8CF10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55B-9D4B-B7A1-C964D8CF10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55B-9D4B-B7A1-C964D8CF10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55B-9D4B-B7A1-C964D8CF10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'Datos generación'!$J$3:$J$12</c:f>
              <c:numCache>
                <c:formatCode>General</c:formatCode>
                <c:ptCount val="10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</c:numCache>
            </c:numRef>
          </c:cat>
          <c:val>
            <c:numRef>
              <c:f>'Datos generación'!$K$3:$K$12</c:f>
              <c:numCache>
                <c:formatCode>General</c:formatCode>
                <c:ptCount val="10"/>
                <c:pt idx="0">
                  <c:v>0</c:v>
                </c:pt>
                <c:pt idx="1">
                  <c:v>130</c:v>
                </c:pt>
                <c:pt idx="2">
                  <c:v>200</c:v>
                </c:pt>
                <c:pt idx="3">
                  <c:v>200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55B-9D4B-B7A1-C964D8CF1077}"/>
            </c:ext>
          </c:extLst>
        </c:ser>
        <c:ser>
          <c:idx val="1"/>
          <c:order val="1"/>
          <c:tx>
            <c:strRef>
              <c:f>'Datos generación'!$L$2</c:f>
              <c:strCache>
                <c:ptCount val="1"/>
                <c:pt idx="0">
                  <c:v>Hidroelectrica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55B-9D4B-B7A1-C964D8CF10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55B-9D4B-B7A1-C964D8CF10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55B-9D4B-B7A1-C964D8CF10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55B-9D4B-B7A1-C964D8CF10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55B-9D4B-B7A1-C964D8CF10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55B-9D4B-B7A1-C964D8CF10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'Datos generación'!$J$3:$J$12</c:f>
              <c:numCache>
                <c:formatCode>General</c:formatCode>
                <c:ptCount val="10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</c:numCache>
            </c:numRef>
          </c:cat>
          <c:val>
            <c:numRef>
              <c:f>'Datos generación'!$L$3:$L$12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B55B-9D4B-B7A1-C964D8CF1077}"/>
            </c:ext>
          </c:extLst>
        </c:ser>
        <c:ser>
          <c:idx val="2"/>
          <c:order val="2"/>
          <c:tx>
            <c:strRef>
              <c:f>'Datos generación'!$M$2</c:f>
              <c:strCache>
                <c:ptCount val="1"/>
                <c:pt idx="0">
                  <c:v>Biomasa y Residuos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55B-9D4B-B7A1-C964D8CF10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55B-9D4B-B7A1-C964D8CF10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55B-9D4B-B7A1-C964D8CF10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55B-9D4B-B7A1-C964D8CF10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55B-9D4B-B7A1-C964D8CF10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55B-9D4B-B7A1-C964D8CF10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'Datos generación'!$J$3:$J$12</c:f>
              <c:numCache>
                <c:formatCode>General</c:formatCode>
                <c:ptCount val="10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</c:numCache>
            </c:numRef>
          </c:cat>
          <c:val>
            <c:numRef>
              <c:f>'Datos generación'!$M$3:$M$12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B55B-9D4B-B7A1-C964D8CF1077}"/>
            </c:ext>
          </c:extLst>
        </c:ser>
        <c:ser>
          <c:idx val="3"/>
          <c:order val="3"/>
          <c:tx>
            <c:strRef>
              <c:f>'Datos generación'!$N$2</c:f>
              <c:strCache>
                <c:ptCount val="1"/>
                <c:pt idx="0">
                  <c:v>Solar FV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4.424104651447652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B55B-9D4B-B7A1-C964D8CF1077}"/>
                </c:ext>
              </c:extLst>
            </c:dLbl>
            <c:dLbl>
              <c:idx val="1"/>
              <c:layout>
                <c:manualLayout>
                  <c:x val="-2.049762562157116E-17"/>
                  <c:y val="-6.10276639980002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B55B-9D4B-B7A1-C964D8CF1077}"/>
                </c:ext>
              </c:extLst>
            </c:dLbl>
            <c:dLbl>
              <c:idx val="2"/>
              <c:layout>
                <c:manualLayout>
                  <c:x val="0"/>
                  <c:y val="-4.363808869523826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B55B-9D4B-B7A1-C964D8CF1077}"/>
                </c:ext>
              </c:extLst>
            </c:dLbl>
            <c:dLbl>
              <c:idx val="3"/>
              <c:layout>
                <c:manualLayout>
                  <c:x val="-4.099525124314232E-17"/>
                  <c:y val="-5.86895037238725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B55B-9D4B-B7A1-C964D8CF10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B55B-9D4B-B7A1-C964D8CF1077}"/>
                </c:ext>
              </c:extLst>
            </c:dLbl>
            <c:dLbl>
              <c:idx val="5"/>
              <c:layout>
                <c:manualLayout>
                  <c:x val="-8.199050248628464E-17"/>
                  <c:y val="-5.557350640535395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B55B-9D4B-B7A1-C964D8CF10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B55B-9D4B-B7A1-C964D8CF10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B55B-9D4B-B7A1-C964D8CF10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B55B-9D4B-B7A1-C964D8CF10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'Datos generación'!$J$3:$J$12</c:f>
              <c:numCache>
                <c:formatCode>General</c:formatCode>
                <c:ptCount val="10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</c:numCache>
            </c:numRef>
          </c:cat>
          <c:val>
            <c:numRef>
              <c:f>'Datos generación'!$N$3:$N$12</c:f>
              <c:numCache>
                <c:formatCode>General</c:formatCode>
                <c:ptCount val="10"/>
                <c:pt idx="0">
                  <c:v>1972.1999999999998</c:v>
                </c:pt>
                <c:pt idx="1">
                  <c:v>1491</c:v>
                </c:pt>
                <c:pt idx="2">
                  <c:v>869.49999999999989</c:v>
                </c:pt>
                <c:pt idx="3">
                  <c:v>1089.6000000000001</c:v>
                </c:pt>
                <c:pt idx="4">
                  <c:v>0</c:v>
                </c:pt>
                <c:pt idx="5">
                  <c:v>19.899999999999999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B55B-9D4B-B7A1-C964D8CF1077}"/>
            </c:ext>
          </c:extLst>
        </c:ser>
        <c:ser>
          <c:idx val="4"/>
          <c:order val="4"/>
          <c:tx>
            <c:strRef>
              <c:f>'Datos generación'!$O$2</c:f>
              <c:strCache>
                <c:ptCount val="1"/>
                <c:pt idx="0">
                  <c:v>Eólica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24881281078558E-17"/>
                  <c:y val="-2.235342733777177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B55B-9D4B-B7A1-C964D8CF1077}"/>
                </c:ext>
              </c:extLst>
            </c:dLbl>
            <c:dLbl>
              <c:idx val="1"/>
              <c:layout>
                <c:manualLayout>
                  <c:x val="2.049762562157116E-17"/>
                  <c:y val="-1.66804024940138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B55B-9D4B-B7A1-C964D8CF107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B55B-9D4B-B7A1-C964D8CF1077}"/>
                </c:ext>
              </c:extLst>
            </c:dLbl>
            <c:dLbl>
              <c:idx val="3"/>
              <c:layout>
                <c:manualLayout>
                  <c:x val="-8.199050248628464E-17"/>
                  <c:y val="-2.543133746308179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B55B-9D4B-B7A1-C964D8CF107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B55B-9D4B-B7A1-C964D8CF107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B55B-9D4B-B7A1-C964D8CF107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B55B-9D4B-B7A1-C964D8CF1077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B55B-9D4B-B7A1-C964D8CF1077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B55B-9D4B-B7A1-C964D8CF1077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'Datos generación'!$J$3:$J$12</c:f>
              <c:numCache>
                <c:formatCode>General</c:formatCode>
                <c:ptCount val="10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  <c:pt idx="3">
                  <c:v>2027</c:v>
                </c:pt>
                <c:pt idx="4">
                  <c:v>2028</c:v>
                </c:pt>
                <c:pt idx="5">
                  <c:v>2029</c:v>
                </c:pt>
                <c:pt idx="6">
                  <c:v>2030</c:v>
                </c:pt>
                <c:pt idx="7">
                  <c:v>2031</c:v>
                </c:pt>
                <c:pt idx="8">
                  <c:v>2032</c:v>
                </c:pt>
                <c:pt idx="9">
                  <c:v>2033</c:v>
                </c:pt>
              </c:numCache>
            </c:numRef>
          </c:cat>
          <c:val>
            <c:numRef>
              <c:f>'Datos generación'!$O$3:$O$12</c:f>
              <c:numCache>
                <c:formatCode>General</c:formatCode>
                <c:ptCount val="10"/>
                <c:pt idx="0">
                  <c:v>360</c:v>
                </c:pt>
                <c:pt idx="1">
                  <c:v>958.9</c:v>
                </c:pt>
                <c:pt idx="2">
                  <c:v>0</c:v>
                </c:pt>
                <c:pt idx="3">
                  <c:v>50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B55B-9D4B-B7A1-C964D8CF1077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608853167"/>
        <c:axId val="608507535"/>
      </c:barChart>
      <c:lineChart>
        <c:grouping val="standard"/>
        <c:varyColors val="0"/>
        <c:ser>
          <c:idx val="5"/>
          <c:order val="5"/>
          <c:tx>
            <c:strRef>
              <c:f>'Datos generación'!$P$2</c:f>
              <c:strCache>
                <c:ptCount val="1"/>
                <c:pt idx="0">
                  <c:v>Nivel CC</c:v>
                </c:pt>
              </c:strCache>
            </c:strRef>
          </c:tx>
          <c:spPr>
            <a:ln w="28575" cap="rnd">
              <a:solidFill>
                <a:srgbClr val="1B335D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1B335D"/>
              </a:solidFill>
              <a:ln w="9525">
                <a:solidFill>
                  <a:srgbClr val="1B335D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8014217563871459E-2"/>
                  <c:y val="-5.450223704145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E-B55B-9D4B-B7A1-C964D8CF1077}"/>
                </c:ext>
              </c:extLst>
            </c:dLbl>
            <c:dLbl>
              <c:idx val="1"/>
              <c:layout>
                <c:manualLayout>
                  <c:x val="-4.2486478453738687E-2"/>
                  <c:y val="-6.35859432150347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F-B55B-9D4B-B7A1-C964D8CF1077}"/>
                </c:ext>
              </c:extLst>
            </c:dLbl>
            <c:dLbl>
              <c:idx val="2"/>
              <c:layout>
                <c:manualLayout>
                  <c:x val="-1.900710878193573E-2"/>
                  <c:y val="-4.31476043244878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B55B-9D4B-B7A1-C964D8CF1077}"/>
                </c:ext>
              </c:extLst>
            </c:dLbl>
            <c:dLbl>
              <c:idx val="3"/>
              <c:layout>
                <c:manualLayout>
                  <c:x val="-1.2298717447134924E-2"/>
                  <c:y val="-2.725111852072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B55B-9D4B-B7A1-C964D8CF1077}"/>
                </c:ext>
              </c:extLst>
            </c:dLbl>
            <c:dLbl>
              <c:idx val="4"/>
              <c:layout>
                <c:manualLayout>
                  <c:x val="-1.0062587002201268E-2"/>
                  <c:y val="-2.725111852072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B55B-9D4B-B7A1-C964D8CF1077}"/>
                </c:ext>
              </c:extLst>
            </c:dLbl>
            <c:dLbl>
              <c:idx val="5"/>
              <c:layout>
                <c:manualLayout>
                  <c:x val="-1.0062587002201268E-2"/>
                  <c:y val="-3.1792971607517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B55B-9D4B-B7A1-C964D8CF1077}"/>
                </c:ext>
              </c:extLst>
            </c:dLbl>
            <c:dLbl>
              <c:idx val="6"/>
              <c:layout>
                <c:manualLayout>
                  <c:x val="-1.900710878193573E-2"/>
                  <c:y val="-3.1792971607517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4-B55B-9D4B-B7A1-C964D8CF1077}"/>
                </c:ext>
              </c:extLst>
            </c:dLbl>
            <c:dLbl>
              <c:idx val="7"/>
              <c:layout>
                <c:manualLayout>
                  <c:x val="-3.3541956674004226E-3"/>
                  <c:y val="-2.95220450641232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5-B55B-9D4B-B7A1-C964D8CF1077}"/>
                </c:ext>
              </c:extLst>
            </c:dLbl>
            <c:dLbl>
              <c:idx val="8"/>
              <c:layout>
                <c:manualLayout>
                  <c:x val="0"/>
                  <c:y val="-2.7251118520729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6-B55B-9D4B-B7A1-C964D8CF107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'Datos generación'!$P$3:$P$12</c:f>
              <c:numCache>
                <c:formatCode>General</c:formatCode>
                <c:ptCount val="10"/>
                <c:pt idx="0">
                  <c:v>106.04166666666667</c:v>
                </c:pt>
                <c:pt idx="1">
                  <c:v>117.16666666666667</c:v>
                </c:pt>
                <c:pt idx="2">
                  <c:v>125.875</c:v>
                </c:pt>
                <c:pt idx="3">
                  <c:v>128.75</c:v>
                </c:pt>
                <c:pt idx="4">
                  <c:v>128.75</c:v>
                </c:pt>
                <c:pt idx="5">
                  <c:v>128.75</c:v>
                </c:pt>
                <c:pt idx="6">
                  <c:v>128.79166666666666</c:v>
                </c:pt>
                <c:pt idx="7">
                  <c:v>128.79166666666666</c:v>
                </c:pt>
                <c:pt idx="8">
                  <c:v>128.79166666666666</c:v>
                </c:pt>
                <c:pt idx="9">
                  <c:v>128.79166666666666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7-B55B-9D4B-B7A1-C964D8CF107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051898079"/>
        <c:axId val="1051909167"/>
      </c:lineChart>
      <c:catAx>
        <c:axId val="60885316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08507535"/>
        <c:crosses val="autoZero"/>
        <c:auto val="1"/>
        <c:lblAlgn val="ctr"/>
        <c:lblOffset val="100"/>
        <c:noMultiLvlLbl val="0"/>
      </c:catAx>
      <c:valAx>
        <c:axId val="6085075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b="1" dirty="0"/>
                  <a:t>Capacidad</a:t>
                </a:r>
                <a:r>
                  <a:rPr lang="es-ES_tradnl" b="1" baseline="0" dirty="0"/>
                  <a:t> asignada (MW)</a:t>
                </a:r>
                <a:endParaRPr lang="es-ES_tradnl" b="1" dirty="0"/>
              </a:p>
            </c:rich>
          </c:tx>
          <c:layout>
            <c:manualLayout>
              <c:xMode val="edge"/>
              <c:yMode val="edge"/>
              <c:x val="4.4722608898672299E-3"/>
              <c:y val="0.361859985398121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608853167"/>
        <c:crosses val="autoZero"/>
        <c:crossBetween val="between"/>
      </c:valAx>
      <c:valAx>
        <c:axId val="1051909167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S_tradnl" b="1" dirty="0"/>
                  <a:t>Nivel</a:t>
                </a:r>
                <a:r>
                  <a:rPr lang="es-ES_tradnl" b="1" baseline="0" dirty="0"/>
                  <a:t> de cortocircuito promedio (%)</a:t>
                </a:r>
                <a:endParaRPr lang="es-ES_tradnl" b="1" dirty="0"/>
              </a:p>
            </c:rich>
          </c:tx>
          <c:layout>
            <c:manualLayout>
              <c:xMode val="edge"/>
              <c:yMode val="edge"/>
              <c:x val="0.97820890881412192"/>
              <c:y val="0.376371206010409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051898079"/>
        <c:crosses val="max"/>
        <c:crossBetween val="between"/>
      </c:valAx>
      <c:catAx>
        <c:axId val="1051898079"/>
        <c:scaling>
          <c:orientation val="minMax"/>
        </c:scaling>
        <c:delete val="1"/>
        <c:axPos val="b"/>
        <c:majorTickMark val="out"/>
        <c:minorTickMark val="none"/>
        <c:tickLblPos val="nextTo"/>
        <c:crossAx val="1051909167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 dirty="0"/>
              <a:t>Distribución de número de presuntos incumplimientos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Hoja3!$A$11</c:f>
              <c:strCache>
                <c:ptCount val="1"/>
                <c:pt idx="0">
                  <c:v>Biomasa y Residuos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Hoja3!$B$11:$E$11</c:f>
              <c:numCache>
                <c:formatCode>General</c:formatCode>
                <c:ptCount val="4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9E-1241-B381-D734A6FEBEA6}"/>
            </c:ext>
          </c:extLst>
        </c:ser>
        <c:ser>
          <c:idx val="1"/>
          <c:order val="1"/>
          <c:tx>
            <c:strRef>
              <c:f>Hoja3!$A$12</c:f>
              <c:strCache>
                <c:ptCount val="1"/>
                <c:pt idx="0">
                  <c:v>Eólica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Hoja3!$B$12:$E$12</c:f>
              <c:numCache>
                <c:formatCode>General</c:formatCode>
                <c:ptCount val="4"/>
                <c:pt idx="0">
                  <c:v>1537.9</c:v>
                </c:pt>
                <c:pt idx="1">
                  <c:v>524</c:v>
                </c:pt>
                <c:pt idx="3">
                  <c:v>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9E-1241-B381-D734A6FEBEA6}"/>
            </c:ext>
          </c:extLst>
        </c:ser>
        <c:ser>
          <c:idx val="2"/>
          <c:order val="2"/>
          <c:tx>
            <c:strRef>
              <c:f>Hoja3!$A$13</c:f>
              <c:strCache>
                <c:ptCount val="1"/>
                <c:pt idx="0">
                  <c:v>Hidroelectrica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Hoja3!$B$13:$E$13</c:f>
              <c:numCache>
                <c:formatCode>General</c:formatCode>
                <c:ptCount val="4"/>
                <c:pt idx="0">
                  <c:v>1453.5900000000006</c:v>
                </c:pt>
                <c:pt idx="1">
                  <c:v>126.5</c:v>
                </c:pt>
                <c:pt idx="2">
                  <c:v>86.5</c:v>
                </c:pt>
                <c:pt idx="3">
                  <c:v>59.17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9E-1241-B381-D734A6FEBEA6}"/>
            </c:ext>
          </c:extLst>
        </c:ser>
        <c:ser>
          <c:idx val="3"/>
          <c:order val="3"/>
          <c:tx>
            <c:strRef>
              <c:f>Hoja3!$A$14</c:f>
              <c:strCache>
                <c:ptCount val="1"/>
                <c:pt idx="0">
                  <c:v>Solar FV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Hoja3!$B$14:$E$14</c:f>
              <c:numCache>
                <c:formatCode>General</c:formatCode>
                <c:ptCount val="4"/>
                <c:pt idx="0">
                  <c:v>6598.4999999999964</c:v>
                </c:pt>
                <c:pt idx="1">
                  <c:v>1514.3999999999996</c:v>
                </c:pt>
                <c:pt idx="2">
                  <c:v>2137.8000000000006</c:v>
                </c:pt>
                <c:pt idx="3">
                  <c:v>4190.72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9E-1241-B381-D734A6FEBEA6}"/>
            </c:ext>
          </c:extLst>
        </c:ser>
        <c:ser>
          <c:idx val="4"/>
          <c:order val="4"/>
          <c:tx>
            <c:strRef>
              <c:f>Hoja3!$A$15</c:f>
              <c:strCache>
                <c:ptCount val="1"/>
                <c:pt idx="0">
                  <c:v>Térmica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Hoja3!$B$15:$E$15</c:f>
              <c:numCache>
                <c:formatCode>General</c:formatCode>
                <c:ptCount val="4"/>
                <c:pt idx="0">
                  <c:v>393</c:v>
                </c:pt>
                <c:pt idx="2">
                  <c:v>60</c:v>
                </c:pt>
                <c:pt idx="3">
                  <c:v>209.9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9E-1241-B381-D734A6FEBEA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945587695"/>
        <c:axId val="943830399"/>
      </c:barChart>
      <c:lineChart>
        <c:grouping val="standard"/>
        <c:varyColors val="0"/>
        <c:ser>
          <c:idx val="5"/>
          <c:order val="5"/>
          <c:tx>
            <c:strRef>
              <c:f>Hoja3!$A$16</c:f>
              <c:strCache>
                <c:ptCount val="1"/>
                <c:pt idx="0">
                  <c:v>Acumulado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1034701362104006E-2"/>
                  <c:y val="-4.26666666666666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F9E-1241-B381-D734A6FEBEA6}"/>
                </c:ext>
              </c:extLst>
            </c:dLbl>
            <c:dLbl>
              <c:idx val="1"/>
              <c:layout>
                <c:manualLayout>
                  <c:x val="-1.3939081542572415E-2"/>
                  <c:y val="-6.400000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9E-1241-B381-D734A6FEBEA6}"/>
                </c:ext>
              </c:extLst>
            </c:dLbl>
            <c:dLbl>
              <c:idx val="2"/>
              <c:layout>
                <c:manualLayout>
                  <c:x val="-4.1027117659954017E-2"/>
                  <c:y val="-5.60000000000000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9E-1241-B381-D734A6FEBEA6}"/>
                </c:ext>
              </c:extLst>
            </c:dLbl>
            <c:dLbl>
              <c:idx val="3"/>
              <c:layout>
                <c:manualLayout>
                  <c:x val="-3.8773573167913827E-2"/>
                  <c:y val="-5.3333333333333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9E-1241-B381-D734A6FEBE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Hoja3!$B$10:$E$10</c:f>
              <c:strCache>
                <c:ptCount val="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&gt;=3</c:v>
                </c:pt>
              </c:strCache>
            </c:strRef>
          </c:cat>
          <c:val>
            <c:numRef>
              <c:f>Hoja3!$B$16:$E$16</c:f>
              <c:numCache>
                <c:formatCode>General</c:formatCode>
                <c:ptCount val="4"/>
                <c:pt idx="0">
                  <c:v>10007.989999999998</c:v>
                </c:pt>
                <c:pt idx="1">
                  <c:v>2164.8999999999996</c:v>
                </c:pt>
                <c:pt idx="2">
                  <c:v>2284.3000000000006</c:v>
                </c:pt>
                <c:pt idx="3">
                  <c:v>5189.79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F9E-1241-B381-D734A6FEBE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5587695"/>
        <c:axId val="943830399"/>
      </c:lineChart>
      <c:catAx>
        <c:axId val="94558769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 dirty="0"/>
                  <a:t>Número de presuntos cumplimientos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3830399"/>
        <c:crosses val="autoZero"/>
        <c:auto val="1"/>
        <c:lblAlgn val="ctr"/>
        <c:lblOffset val="100"/>
        <c:noMultiLvlLbl val="0"/>
      </c:catAx>
      <c:valAx>
        <c:axId val="943830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Capacidad</a:t>
                </a:r>
                <a:r>
                  <a:rPr lang="es-MX" baseline="0"/>
                  <a:t> (MW)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4558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Análisis de sensibilidad - corrientes de cortocircuito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Hoja2!$C$1</c:f>
              <c:strCache>
                <c:ptCount val="1"/>
                <c:pt idx="0">
                  <c:v>A0</c:v>
                </c:pt>
              </c:strCache>
            </c:strRef>
          </c:tx>
          <c:spPr>
            <a:solidFill>
              <a:srgbClr val="012654"/>
            </a:solidFill>
            <a:ln>
              <a:noFill/>
            </a:ln>
            <a:effectLst/>
          </c:spPr>
          <c:invertIfNegative val="0"/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Hoja2!$C$2:$C$21</c:f>
              <c:numCache>
                <c:formatCode>General</c:formatCode>
                <c:ptCount val="20"/>
                <c:pt idx="0">
                  <c:v>55.220509071759643</c:v>
                </c:pt>
                <c:pt idx="1">
                  <c:v>49.071261379070449</c:v>
                </c:pt>
                <c:pt idx="2">
                  <c:v>47.041632082048551</c:v>
                </c:pt>
                <c:pt idx="3">
                  <c:v>40.915185832115917</c:v>
                </c:pt>
                <c:pt idx="4">
                  <c:v>48.270459469195053</c:v>
                </c:pt>
                <c:pt idx="5">
                  <c:v>48.65193530428656</c:v>
                </c:pt>
                <c:pt idx="6">
                  <c:v>43.583283419609707</c:v>
                </c:pt>
                <c:pt idx="7">
                  <c:v>47.346386459739939</c:v>
                </c:pt>
                <c:pt idx="8">
                  <c:v>41.861819202908357</c:v>
                </c:pt>
                <c:pt idx="9">
                  <c:v>43.120566674370153</c:v>
                </c:pt>
                <c:pt idx="10">
                  <c:v>41.81993322428206</c:v>
                </c:pt>
                <c:pt idx="11">
                  <c:v>41.867191888957578</c:v>
                </c:pt>
                <c:pt idx="12">
                  <c:v>47.731338332025537</c:v>
                </c:pt>
                <c:pt idx="13">
                  <c:v>42.010627150083756</c:v>
                </c:pt>
                <c:pt idx="14">
                  <c:v>34.096730331661327</c:v>
                </c:pt>
                <c:pt idx="15">
                  <c:v>48.982358022083012</c:v>
                </c:pt>
                <c:pt idx="16">
                  <c:v>34.783868069122498</c:v>
                </c:pt>
                <c:pt idx="17">
                  <c:v>41.606708907166642</c:v>
                </c:pt>
                <c:pt idx="18">
                  <c:v>39.637202539108387</c:v>
                </c:pt>
                <c:pt idx="19">
                  <c:v>45.252809353656083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0F-1B43-BEC2-E93360282152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A1</c:v>
                </c:pt>
              </c:strCache>
            </c:strRef>
          </c:tx>
          <c:spPr>
            <a:solidFill>
              <a:srgbClr val="569203"/>
            </a:solidFill>
            <a:ln>
              <a:noFill/>
            </a:ln>
            <a:effectLst/>
          </c:spPr>
          <c:invertIfNegative val="0"/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Hoja2!$D$2:$D$21</c:f>
              <c:numCache>
                <c:formatCode>General</c:formatCode>
                <c:ptCount val="20"/>
                <c:pt idx="0">
                  <c:v>52.869404371176387</c:v>
                </c:pt>
                <c:pt idx="1">
                  <c:v>46.406511003627209</c:v>
                </c:pt>
                <c:pt idx="2">
                  <c:v>44.975368458807758</c:v>
                </c:pt>
                <c:pt idx="3">
                  <c:v>39.778237495562273</c:v>
                </c:pt>
                <c:pt idx="4">
                  <c:v>46.959745615704989</c:v>
                </c:pt>
                <c:pt idx="5">
                  <c:v>47.319519444484328</c:v>
                </c:pt>
                <c:pt idx="6">
                  <c:v>42.383556598151287</c:v>
                </c:pt>
                <c:pt idx="7">
                  <c:v>46.042056013694001</c:v>
                </c:pt>
                <c:pt idx="8">
                  <c:v>40.437802093484947</c:v>
                </c:pt>
                <c:pt idx="9">
                  <c:v>41.628209084714179</c:v>
                </c:pt>
                <c:pt idx="10">
                  <c:v>40.859962915682978</c:v>
                </c:pt>
                <c:pt idx="11">
                  <c:v>40.907779635727387</c:v>
                </c:pt>
                <c:pt idx="12">
                  <c:v>46.090683465357998</c:v>
                </c:pt>
                <c:pt idx="13">
                  <c:v>41.187015588487363</c:v>
                </c:pt>
                <c:pt idx="14">
                  <c:v>33.153200097011329</c:v>
                </c:pt>
                <c:pt idx="15">
                  <c:v>47.418833517393573</c:v>
                </c:pt>
                <c:pt idx="16">
                  <c:v>31.83533630623926</c:v>
                </c:pt>
                <c:pt idx="17">
                  <c:v>38.307789485676501</c:v>
                </c:pt>
                <c:pt idx="18">
                  <c:v>37.937729950193983</c:v>
                </c:pt>
                <c:pt idx="19">
                  <c:v>43.287561998265339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0F-1B43-BEC2-E93360282152}"/>
            </c:ext>
          </c:extLst>
        </c:ser>
        <c:ser>
          <c:idx val="3"/>
          <c:order val="3"/>
          <c:tx>
            <c:strRef>
              <c:f>Hoja2!$E$1</c:f>
              <c:strCache>
                <c:ptCount val="1"/>
                <c:pt idx="0">
                  <c:v>A2</c:v>
                </c:pt>
              </c:strCache>
            </c:strRef>
          </c:tx>
          <c:spPr>
            <a:solidFill>
              <a:srgbClr val="BBCC03"/>
            </a:solidFill>
            <a:ln>
              <a:noFill/>
            </a:ln>
            <a:effectLst/>
          </c:spPr>
          <c:invertIfNegative val="0"/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Hoja2!$E$2:$E$21</c:f>
              <c:numCache>
                <c:formatCode>General</c:formatCode>
                <c:ptCount val="20"/>
                <c:pt idx="0">
                  <c:v>50.885598655319143</c:v>
                </c:pt>
                <c:pt idx="1">
                  <c:v>44.960821949710628</c:v>
                </c:pt>
                <c:pt idx="2">
                  <c:v>41.472490046161603</c:v>
                </c:pt>
                <c:pt idx="3">
                  <c:v>38.989648271773312</c:v>
                </c:pt>
                <c:pt idx="4">
                  <c:v>46.048535756250267</c:v>
                </c:pt>
                <c:pt idx="5">
                  <c:v>46.392570265924327</c:v>
                </c:pt>
                <c:pt idx="6">
                  <c:v>41.549713813140151</c:v>
                </c:pt>
                <c:pt idx="7">
                  <c:v>45.134983268311871</c:v>
                </c:pt>
                <c:pt idx="8">
                  <c:v>39.82193328882208</c:v>
                </c:pt>
                <c:pt idx="9">
                  <c:v>41.145947807406777</c:v>
                </c:pt>
                <c:pt idx="10">
                  <c:v>40.535604017379427</c:v>
                </c:pt>
                <c:pt idx="11">
                  <c:v>40.583662497557206</c:v>
                </c:pt>
                <c:pt idx="12">
                  <c:v>45.460578229759321</c:v>
                </c:pt>
                <c:pt idx="13">
                  <c:v>40.748039209366972</c:v>
                </c:pt>
                <c:pt idx="14">
                  <c:v>32.935930791642598</c:v>
                </c:pt>
                <c:pt idx="15">
                  <c:v>46.286123259279158</c:v>
                </c:pt>
                <c:pt idx="16">
                  <c:v>30.56229834106696</c:v>
                </c:pt>
                <c:pt idx="17">
                  <c:v>36.771995178711151</c:v>
                </c:pt>
                <c:pt idx="18">
                  <c:v>36.925415800944599</c:v>
                </c:pt>
                <c:pt idx="19">
                  <c:v>42.08691870321698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0F-1B43-BEC2-E93360282152}"/>
            </c:ext>
          </c:extLst>
        </c:ser>
        <c:ser>
          <c:idx val="4"/>
          <c:order val="4"/>
          <c:tx>
            <c:strRef>
              <c:f>Hoja2!$F$1</c:f>
              <c:strCache>
                <c:ptCount val="1"/>
                <c:pt idx="0">
                  <c:v>A3</c:v>
                </c:pt>
              </c:strCache>
            </c:strRef>
          </c:tx>
          <c:spPr>
            <a:solidFill>
              <a:srgbClr val="FFDE30"/>
            </a:solidFill>
            <a:ln>
              <a:noFill/>
            </a:ln>
            <a:effectLst/>
          </c:spPr>
          <c:invertIfNegative val="0"/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Hoja2!$F$2:$F$21</c:f>
              <c:numCache>
                <c:formatCode>General</c:formatCode>
                <c:ptCount val="20"/>
                <c:pt idx="0">
                  <c:v>49.386197089995527</c:v>
                </c:pt>
                <c:pt idx="1">
                  <c:v>42.499536598329833</c:v>
                </c:pt>
                <c:pt idx="2">
                  <c:v>40.561020412320893</c:v>
                </c:pt>
                <c:pt idx="3">
                  <c:v>38.291815917059012</c:v>
                </c:pt>
                <c:pt idx="4">
                  <c:v>45.241502378277879</c:v>
                </c:pt>
                <c:pt idx="5">
                  <c:v>45.562756709426168</c:v>
                </c:pt>
                <c:pt idx="6">
                  <c:v>40.802667950445802</c:v>
                </c:pt>
                <c:pt idx="7">
                  <c:v>44.322676494427157</c:v>
                </c:pt>
                <c:pt idx="8">
                  <c:v>39.393499163182163</c:v>
                </c:pt>
                <c:pt idx="9">
                  <c:v>40.781019273678517</c:v>
                </c:pt>
                <c:pt idx="10">
                  <c:v>40.267298680280497</c:v>
                </c:pt>
                <c:pt idx="11">
                  <c:v>40.315514865791897</c:v>
                </c:pt>
                <c:pt idx="12">
                  <c:v>45.000360534914137</c:v>
                </c:pt>
                <c:pt idx="13">
                  <c:v>40.477211337007532</c:v>
                </c:pt>
                <c:pt idx="14">
                  <c:v>32.684891315612752</c:v>
                </c:pt>
                <c:pt idx="15">
                  <c:v>45.292334923729229</c:v>
                </c:pt>
                <c:pt idx="16">
                  <c:v>29.533366281280951</c:v>
                </c:pt>
                <c:pt idx="17">
                  <c:v>35.533334826697057</c:v>
                </c:pt>
                <c:pt idx="18">
                  <c:v>35.745401282740893</c:v>
                </c:pt>
                <c:pt idx="19">
                  <c:v>40.656404434614913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10F-1B43-BEC2-E93360282152}"/>
            </c:ext>
          </c:extLst>
        </c:ser>
        <c:ser>
          <c:idx val="5"/>
          <c:order val="5"/>
          <c:tx>
            <c:strRef>
              <c:f>Hoja2!$G$1</c:f>
              <c:strCache>
                <c:ptCount val="1"/>
                <c:pt idx="0">
                  <c:v>A4</c:v>
                </c:pt>
              </c:strCache>
            </c:strRef>
          </c:tx>
          <c:spPr>
            <a:solidFill>
              <a:srgbClr val="023A80"/>
            </a:solidFill>
            <a:ln>
              <a:noFill/>
            </a:ln>
            <a:effectLst/>
          </c:spPr>
          <c:invertIfNegative val="0"/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Hoja2!$G$2:$G$21</c:f>
              <c:numCache>
                <c:formatCode>General</c:formatCode>
                <c:ptCount val="20"/>
                <c:pt idx="0">
                  <c:v>39.519999999999996</c:v>
                </c:pt>
                <c:pt idx="1">
                  <c:v>36.192</c:v>
                </c:pt>
                <c:pt idx="2">
                  <c:v>34.760000000000005</c:v>
                </c:pt>
                <c:pt idx="3">
                  <c:v>33.488</c:v>
                </c:pt>
                <c:pt idx="4">
                  <c:v>39.739999999999995</c:v>
                </c:pt>
                <c:pt idx="5">
                  <c:v>40.288000000000004</c:v>
                </c:pt>
                <c:pt idx="6">
                  <c:v>36.1</c:v>
                </c:pt>
                <c:pt idx="7">
                  <c:v>39.22</c:v>
                </c:pt>
                <c:pt idx="8">
                  <c:v>34.872</c:v>
                </c:pt>
                <c:pt idx="9">
                  <c:v>36.46</c:v>
                </c:pt>
                <c:pt idx="10">
                  <c:v>36</c:v>
                </c:pt>
                <c:pt idx="11">
                  <c:v>36.048000000000002</c:v>
                </c:pt>
                <c:pt idx="12">
                  <c:v>41.84</c:v>
                </c:pt>
                <c:pt idx="13">
                  <c:v>38.832000000000001</c:v>
                </c:pt>
                <c:pt idx="14">
                  <c:v>32.684891315612752</c:v>
                </c:pt>
                <c:pt idx="15">
                  <c:v>30.775500000000001</c:v>
                </c:pt>
                <c:pt idx="16">
                  <c:v>22.261050000000001</c:v>
                </c:pt>
                <c:pt idx="17">
                  <c:v>26.759250000000002</c:v>
                </c:pt>
                <c:pt idx="18">
                  <c:v>29.279250000000001</c:v>
                </c:pt>
                <c:pt idx="19">
                  <c:v>33.528599999999997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10F-1B43-BEC2-E93360282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661200"/>
        <c:axId val="1272001712"/>
      </c:barChart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Capacidad de interrupción (kA)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Hoja2!$A$2:$A$21</c:f>
              <c:strCache>
                <c:ptCount val="20"/>
                <c:pt idx="0">
                  <c:v>Sabanalarga 220</c:v>
                </c:pt>
                <c:pt idx="1">
                  <c:v>Bolivar 220</c:v>
                </c:pt>
                <c:pt idx="2">
                  <c:v>Sogamoso 220</c:v>
                </c:pt>
                <c:pt idx="3">
                  <c:v>Estadio 110</c:v>
                </c:pt>
                <c:pt idx="4">
                  <c:v>Termoflores 110</c:v>
                </c:pt>
                <c:pt idx="5">
                  <c:v>Tebsa 110</c:v>
                </c:pt>
                <c:pt idx="6">
                  <c:v>Union 110</c:v>
                </c:pt>
                <c:pt idx="7">
                  <c:v>Nva Magdalena 110</c:v>
                </c:pt>
                <c:pt idx="8">
                  <c:v>Bacata 115</c:v>
                </c:pt>
                <c:pt idx="9">
                  <c:v>Torca 115</c:v>
                </c:pt>
                <c:pt idx="10">
                  <c:v>Guavio 220</c:v>
                </c:pt>
                <c:pt idx="11">
                  <c:v>Guavio Gen 220</c:v>
                </c:pt>
                <c:pt idx="12">
                  <c:v>Nva Esperanza 115</c:v>
                </c:pt>
                <c:pt idx="13">
                  <c:v>Guayabal 110</c:v>
                </c:pt>
                <c:pt idx="14">
                  <c:v>Juanchito 220 (115)</c:v>
                </c:pt>
                <c:pt idx="15">
                  <c:v>Tebsa 220</c:v>
                </c:pt>
                <c:pt idx="16">
                  <c:v>Chinu Planta 110</c:v>
                </c:pt>
                <c:pt idx="17">
                  <c:v>Chinu 110</c:v>
                </c:pt>
                <c:pt idx="18">
                  <c:v>Ternera 66</c:v>
                </c:pt>
                <c:pt idx="19">
                  <c:v>Bosque 66</c:v>
                </c:pt>
              </c:strCache>
            </c:strRef>
          </c:cat>
          <c:val>
            <c:numRef>
              <c:f>Hoja2!$B$2:$B$21</c:f>
              <c:numCache>
                <c:formatCode>General</c:formatCode>
                <c:ptCount val="20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32</c:v>
                </c:pt>
                <c:pt idx="15">
                  <c:v>31.5</c:v>
                </c:pt>
                <c:pt idx="16">
                  <c:v>31.5</c:v>
                </c:pt>
                <c:pt idx="17">
                  <c:v>31.5</c:v>
                </c:pt>
                <c:pt idx="18">
                  <c:v>31.5</c:v>
                </c:pt>
                <c:pt idx="19">
                  <c:v>31.5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10F-1B43-BEC2-E933602821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3661200"/>
        <c:axId val="1272001712"/>
      </c:lineChart>
      <c:catAx>
        <c:axId val="200366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72001712"/>
        <c:crosses val="autoZero"/>
        <c:auto val="1"/>
        <c:lblAlgn val="ctr"/>
        <c:lblOffset val="100"/>
        <c:noMultiLvlLbl val="0"/>
      </c:catAx>
      <c:valAx>
        <c:axId val="127200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Corriente</a:t>
                </a:r>
                <a:r>
                  <a:rPr lang="es-MX" baseline="0"/>
                  <a:t> de cortocircuito (kA)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0366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Análisis de sensibilidad - corrientes de cortocircuito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Hoja2!$C$1</c:f>
              <c:strCache>
                <c:ptCount val="1"/>
                <c:pt idx="0">
                  <c:v>A0</c:v>
                </c:pt>
              </c:strCache>
            </c:strRef>
          </c:tx>
          <c:spPr>
            <a:solidFill>
              <a:srgbClr val="012654"/>
            </a:solidFill>
            <a:ln>
              <a:noFill/>
            </a:ln>
            <a:effectLst/>
          </c:spPr>
          <c:invertIfNegative val="0"/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Hoja2!$C$22:$C$41</c:f>
              <c:numCache>
                <c:formatCode>General</c:formatCode>
                <c:ptCount val="20"/>
                <c:pt idx="0">
                  <c:v>39.801378575645202</c:v>
                </c:pt>
                <c:pt idx="1">
                  <c:v>36.002312727880238</c:v>
                </c:pt>
                <c:pt idx="2">
                  <c:v>35.88474018542518</c:v>
                </c:pt>
                <c:pt idx="3">
                  <c:v>36.526695190595348</c:v>
                </c:pt>
                <c:pt idx="4">
                  <c:v>44.10769158039016</c:v>
                </c:pt>
                <c:pt idx="5">
                  <c:v>41.691781327315127</c:v>
                </c:pt>
                <c:pt idx="6">
                  <c:v>40.693847536607407</c:v>
                </c:pt>
                <c:pt idx="7">
                  <c:v>45.875322082508411</c:v>
                </c:pt>
                <c:pt idx="8">
                  <c:v>46.849254399077473</c:v>
                </c:pt>
                <c:pt idx="9">
                  <c:v>37.90986978741843</c:v>
                </c:pt>
                <c:pt idx="10">
                  <c:v>47.000427566782292</c:v>
                </c:pt>
                <c:pt idx="11">
                  <c:v>41.734537576109922</c:v>
                </c:pt>
                <c:pt idx="12">
                  <c:v>39.827110956090031</c:v>
                </c:pt>
                <c:pt idx="13">
                  <c:v>37.385690414458423</c:v>
                </c:pt>
                <c:pt idx="14">
                  <c:v>42.490887862334198</c:v>
                </c:pt>
                <c:pt idx="15">
                  <c:v>42.735917795142441</c:v>
                </c:pt>
                <c:pt idx="16">
                  <c:v>33.092022068460658</c:v>
                </c:pt>
                <c:pt idx="17">
                  <c:v>34.984515959206419</c:v>
                </c:pt>
                <c:pt idx="18">
                  <c:v>33.367455828478597</c:v>
                </c:pt>
                <c:pt idx="19">
                  <c:v>32.831872533468342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D5-4845-8C41-F5B6349FCA01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A1</c:v>
                </c:pt>
              </c:strCache>
            </c:strRef>
          </c:tx>
          <c:spPr>
            <a:solidFill>
              <a:srgbClr val="569203"/>
            </a:solidFill>
            <a:ln>
              <a:noFill/>
            </a:ln>
            <a:effectLst/>
          </c:spPr>
          <c:invertIfNegative val="0"/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Hoja2!$D$22:$D$41</c:f>
              <c:numCache>
                <c:formatCode>General</c:formatCode>
                <c:ptCount val="20"/>
                <c:pt idx="0">
                  <c:v>38.127323956190331</c:v>
                </c:pt>
                <c:pt idx="1">
                  <c:v>34.512085949620563</c:v>
                </c:pt>
                <c:pt idx="2">
                  <c:v>34.467115364446933</c:v>
                </c:pt>
                <c:pt idx="3">
                  <c:v>35.257156148252143</c:v>
                </c:pt>
                <c:pt idx="4">
                  <c:v>42.666088080624213</c:v>
                </c:pt>
                <c:pt idx="5">
                  <c:v>40.512440106879197</c:v>
                </c:pt>
                <c:pt idx="6">
                  <c:v>39.554945862990301</c:v>
                </c:pt>
                <c:pt idx="7">
                  <c:v>44.611446167836817</c:v>
                </c:pt>
                <c:pt idx="8">
                  <c:v>45.57648695114608</c:v>
                </c:pt>
                <c:pt idx="9">
                  <c:v>36.735559221585532</c:v>
                </c:pt>
                <c:pt idx="10">
                  <c:v>45.686193737817923</c:v>
                </c:pt>
                <c:pt idx="11">
                  <c:v>40.32380177155185</c:v>
                </c:pt>
                <c:pt idx="12">
                  <c:v>38.463346317616683</c:v>
                </c:pt>
                <c:pt idx="13">
                  <c:v>36.093852225165783</c:v>
                </c:pt>
                <c:pt idx="14">
                  <c:v>41.01154069804948</c:v>
                </c:pt>
                <c:pt idx="15">
                  <c:v>41.218472179813048</c:v>
                </c:pt>
                <c:pt idx="16">
                  <c:v>32.119169432547729</c:v>
                </c:pt>
                <c:pt idx="17">
                  <c:v>34.058088382360673</c:v>
                </c:pt>
                <c:pt idx="18">
                  <c:v>32.720103532053407</c:v>
                </c:pt>
                <c:pt idx="19">
                  <c:v>32.214728018703909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D5-4845-8C41-F5B6349FCA01}"/>
            </c:ext>
          </c:extLst>
        </c:ser>
        <c:ser>
          <c:idx val="3"/>
          <c:order val="3"/>
          <c:tx>
            <c:strRef>
              <c:f>Hoja2!$E$1</c:f>
              <c:strCache>
                <c:ptCount val="1"/>
                <c:pt idx="0">
                  <c:v>A2</c:v>
                </c:pt>
              </c:strCache>
            </c:strRef>
          </c:tx>
          <c:spPr>
            <a:solidFill>
              <a:srgbClr val="BBCC03"/>
            </a:solidFill>
            <a:ln>
              <a:noFill/>
            </a:ln>
            <a:effectLst/>
          </c:spPr>
          <c:invertIfNegative val="0"/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Hoja2!$E$22:$E$41</c:f>
              <c:numCache>
                <c:formatCode>General</c:formatCode>
                <c:ptCount val="20"/>
                <c:pt idx="0">
                  <c:v>37.109396401007487</c:v>
                </c:pt>
                <c:pt idx="1">
                  <c:v>33.597506680019677</c:v>
                </c:pt>
                <c:pt idx="2">
                  <c:v>33.605948005181688</c:v>
                </c:pt>
                <c:pt idx="3">
                  <c:v>34.371767309163893</c:v>
                </c:pt>
                <c:pt idx="4">
                  <c:v>41.632959436015618</c:v>
                </c:pt>
                <c:pt idx="5">
                  <c:v>39.691475707045917</c:v>
                </c:pt>
                <c:pt idx="6">
                  <c:v>38.764889886079388</c:v>
                </c:pt>
                <c:pt idx="7">
                  <c:v>43.732982607516632</c:v>
                </c:pt>
                <c:pt idx="8">
                  <c:v>44.692458635534869</c:v>
                </c:pt>
                <c:pt idx="9">
                  <c:v>35.646958968448487</c:v>
                </c:pt>
                <c:pt idx="10">
                  <c:v>44.772326597590933</c:v>
                </c:pt>
                <c:pt idx="11">
                  <c:v>39.858771001521077</c:v>
                </c:pt>
                <c:pt idx="12">
                  <c:v>38.001072491903052</c:v>
                </c:pt>
                <c:pt idx="13">
                  <c:v>35.658798563197351</c:v>
                </c:pt>
                <c:pt idx="14">
                  <c:v>40.518875693844343</c:v>
                </c:pt>
                <c:pt idx="15">
                  <c:v>40.723904618835363</c:v>
                </c:pt>
                <c:pt idx="16">
                  <c:v>31.95089396867187</c:v>
                </c:pt>
                <c:pt idx="17">
                  <c:v>33.845787241123652</c:v>
                </c:pt>
                <c:pt idx="18">
                  <c:v>32.379231170914743</c:v>
                </c:pt>
                <c:pt idx="19">
                  <c:v>31.89158460264769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D5-4845-8C41-F5B6349FCA01}"/>
            </c:ext>
          </c:extLst>
        </c:ser>
        <c:ser>
          <c:idx val="4"/>
          <c:order val="4"/>
          <c:tx>
            <c:strRef>
              <c:f>Hoja2!$F$1</c:f>
              <c:strCache>
                <c:ptCount val="1"/>
                <c:pt idx="0">
                  <c:v>A3</c:v>
                </c:pt>
              </c:strCache>
            </c:strRef>
          </c:tx>
          <c:spPr>
            <a:solidFill>
              <a:srgbClr val="FFDE30"/>
            </a:solidFill>
            <a:ln>
              <a:noFill/>
            </a:ln>
            <a:effectLst/>
          </c:spPr>
          <c:invertIfNegative val="0"/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Hoja2!$F$22:$F$41</c:f>
              <c:numCache>
                <c:formatCode>General</c:formatCode>
                <c:ptCount val="20"/>
                <c:pt idx="0">
                  <c:v>35.840384806165162</c:v>
                </c:pt>
                <c:pt idx="1">
                  <c:v>32.496880802021813</c:v>
                </c:pt>
                <c:pt idx="2">
                  <c:v>32.588526328398807</c:v>
                </c:pt>
                <c:pt idx="3">
                  <c:v>33.571772481448313</c:v>
                </c:pt>
                <c:pt idx="4">
                  <c:v>40.71845451589477</c:v>
                </c:pt>
                <c:pt idx="5">
                  <c:v>38.968891329896458</c:v>
                </c:pt>
                <c:pt idx="6">
                  <c:v>38.066445742983063</c:v>
                </c:pt>
                <c:pt idx="7">
                  <c:v>42.956221344564511</c:v>
                </c:pt>
                <c:pt idx="8">
                  <c:v>43.908691757960852</c:v>
                </c:pt>
                <c:pt idx="9">
                  <c:v>34.317589401578459</c:v>
                </c:pt>
                <c:pt idx="10">
                  <c:v>43.953757812188158</c:v>
                </c:pt>
                <c:pt idx="11">
                  <c:v>39.494352986931908</c:v>
                </c:pt>
                <c:pt idx="12">
                  <c:v>37.641166742817823</c:v>
                </c:pt>
                <c:pt idx="13">
                  <c:v>35.319830105584998</c:v>
                </c:pt>
                <c:pt idx="14">
                  <c:v>40.1331553132731</c:v>
                </c:pt>
                <c:pt idx="15">
                  <c:v>40.341004269476173</c:v>
                </c:pt>
                <c:pt idx="16">
                  <c:v>31.630629605927169</c:v>
                </c:pt>
                <c:pt idx="17">
                  <c:v>33.571048701867078</c:v>
                </c:pt>
                <c:pt idx="18">
                  <c:v>32.177567696295647</c:v>
                </c:pt>
                <c:pt idx="19">
                  <c:v>31.695024496747589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D5-4845-8C41-F5B6349FCA01}"/>
            </c:ext>
          </c:extLst>
        </c:ser>
        <c:ser>
          <c:idx val="5"/>
          <c:order val="5"/>
          <c:tx>
            <c:strRef>
              <c:f>Hoja2!$G$1</c:f>
              <c:strCache>
                <c:ptCount val="1"/>
                <c:pt idx="0">
                  <c:v>A4</c:v>
                </c:pt>
              </c:strCache>
            </c:strRef>
          </c:tx>
          <c:spPr>
            <a:solidFill>
              <a:srgbClr val="023A80"/>
            </a:solidFill>
            <a:ln>
              <a:noFill/>
            </a:ln>
            <a:effectLst/>
          </c:spPr>
          <c:invertIfNegative val="0"/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Hoja2!$G$22:$G$41</c:f>
              <c:numCache>
                <c:formatCode>General</c:formatCode>
                <c:ptCount val="20"/>
                <c:pt idx="0">
                  <c:v>30.428999999999998</c:v>
                </c:pt>
                <c:pt idx="1">
                  <c:v>27.600300000000004</c:v>
                </c:pt>
                <c:pt idx="2">
                  <c:v>27.738900000000001</c:v>
                </c:pt>
                <c:pt idx="3">
                  <c:v>28.501200000000001</c:v>
                </c:pt>
                <c:pt idx="4">
                  <c:v>35.018549999999998</c:v>
                </c:pt>
                <c:pt idx="5">
                  <c:v>34.001099999999994</c:v>
                </c:pt>
                <c:pt idx="6">
                  <c:v>33.260850000000005</c:v>
                </c:pt>
                <c:pt idx="7">
                  <c:v>37.639349999999993</c:v>
                </c:pt>
                <c:pt idx="8">
                  <c:v>38.559150000000002</c:v>
                </c:pt>
                <c:pt idx="9">
                  <c:v>31.2102</c:v>
                </c:pt>
                <c:pt idx="10">
                  <c:v>38.899349999999998</c:v>
                </c:pt>
                <c:pt idx="11">
                  <c:v>34.741349999999997</c:v>
                </c:pt>
                <c:pt idx="12">
                  <c:v>33.219900000000003</c:v>
                </c:pt>
                <c:pt idx="13">
                  <c:v>31.711049999999997</c:v>
                </c:pt>
                <c:pt idx="14">
                  <c:v>36.489600000000003</c:v>
                </c:pt>
                <c:pt idx="15">
                  <c:v>36.899099999999997</c:v>
                </c:pt>
                <c:pt idx="16">
                  <c:v>28.658700000000003</c:v>
                </c:pt>
                <c:pt idx="17">
                  <c:v>30.961350000000003</c:v>
                </c:pt>
                <c:pt idx="18">
                  <c:v>30.67155</c:v>
                </c:pt>
                <c:pt idx="19">
                  <c:v>30.340799999999998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D5-4845-8C41-F5B6349FC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661200"/>
        <c:axId val="1272001712"/>
      </c:barChart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Capacidad de interrupción (kA)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Hoja2!$A$22:$A$41</c:f>
              <c:strCache>
                <c:ptCount val="20"/>
                <c:pt idx="0">
                  <c:v>Cartagena 220</c:v>
                </c:pt>
                <c:pt idx="1">
                  <c:v>Ternera 220</c:v>
                </c:pt>
                <c:pt idx="2">
                  <c:v>Cartagena 66</c:v>
                </c:pt>
                <c:pt idx="3">
                  <c:v>Nv Barranquilla 220</c:v>
                </c:pt>
                <c:pt idx="4">
                  <c:v>Flores 220</c:v>
                </c:pt>
                <c:pt idx="5">
                  <c:v>Silencio 110</c:v>
                </c:pt>
                <c:pt idx="6">
                  <c:v>Centro 110</c:v>
                </c:pt>
                <c:pt idx="7">
                  <c:v>Oasis 110</c:v>
                </c:pt>
                <c:pt idx="8">
                  <c:v>Las Flores 110</c:v>
                </c:pt>
                <c:pt idx="9">
                  <c:v>Primavera 220</c:v>
                </c:pt>
                <c:pt idx="10">
                  <c:v>El Rio 110</c:v>
                </c:pt>
                <c:pt idx="11">
                  <c:v>Circo 115</c:v>
                </c:pt>
                <c:pt idx="12">
                  <c:v>Tunal 115</c:v>
                </c:pt>
                <c:pt idx="13">
                  <c:v>Techo 115</c:v>
                </c:pt>
                <c:pt idx="14">
                  <c:v>Veraguas 115</c:v>
                </c:pt>
                <c:pt idx="15">
                  <c:v>Salitre 115</c:v>
                </c:pt>
                <c:pt idx="16">
                  <c:v>San Marcos 115</c:v>
                </c:pt>
                <c:pt idx="17">
                  <c:v>Palmaseca 115</c:v>
                </c:pt>
                <c:pt idx="18">
                  <c:v>San Diego 110</c:v>
                </c:pt>
                <c:pt idx="19">
                  <c:v>Central 110</c:v>
                </c:pt>
              </c:strCache>
            </c:strRef>
          </c:cat>
          <c:val>
            <c:numRef>
              <c:f>Hoja2!$B$22:$B$41</c:f>
              <c:numCache>
                <c:formatCode>General</c:formatCode>
                <c:ptCount val="20"/>
                <c:pt idx="0">
                  <c:v>31.5</c:v>
                </c:pt>
                <c:pt idx="1">
                  <c:v>31.5</c:v>
                </c:pt>
                <c:pt idx="2">
                  <c:v>31.5</c:v>
                </c:pt>
                <c:pt idx="3">
                  <c:v>31.5</c:v>
                </c:pt>
                <c:pt idx="4">
                  <c:v>31.5</c:v>
                </c:pt>
                <c:pt idx="5">
                  <c:v>31.5</c:v>
                </c:pt>
                <c:pt idx="6">
                  <c:v>31.5</c:v>
                </c:pt>
                <c:pt idx="7">
                  <c:v>31.5</c:v>
                </c:pt>
                <c:pt idx="8">
                  <c:v>31.5</c:v>
                </c:pt>
                <c:pt idx="9">
                  <c:v>31.5</c:v>
                </c:pt>
                <c:pt idx="10">
                  <c:v>31.5</c:v>
                </c:pt>
                <c:pt idx="11">
                  <c:v>31.5</c:v>
                </c:pt>
                <c:pt idx="12">
                  <c:v>31.5</c:v>
                </c:pt>
                <c:pt idx="13">
                  <c:v>31.5</c:v>
                </c:pt>
                <c:pt idx="14">
                  <c:v>31.5</c:v>
                </c:pt>
                <c:pt idx="15">
                  <c:v>31.5</c:v>
                </c:pt>
                <c:pt idx="16">
                  <c:v>31.5</c:v>
                </c:pt>
                <c:pt idx="17">
                  <c:v>31.5</c:v>
                </c:pt>
                <c:pt idx="18">
                  <c:v>31.5</c:v>
                </c:pt>
                <c:pt idx="19">
                  <c:v>31.5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BD5-4845-8C41-F5B6349FC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3661200"/>
        <c:axId val="1272001712"/>
      </c:lineChart>
      <c:catAx>
        <c:axId val="200366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72001712"/>
        <c:crosses val="autoZero"/>
        <c:auto val="1"/>
        <c:lblAlgn val="ctr"/>
        <c:lblOffset val="100"/>
        <c:noMultiLvlLbl val="0"/>
      </c:catAx>
      <c:valAx>
        <c:axId val="127200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Corriente</a:t>
                </a:r>
                <a:r>
                  <a:rPr lang="es-MX" baseline="0"/>
                  <a:t> de cortocircuito (kA)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0366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MX"/>
              <a:t>Análisis de sensibilidad - corrientes de cortocircuito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Hoja2!$C$1</c:f>
              <c:strCache>
                <c:ptCount val="1"/>
                <c:pt idx="0">
                  <c:v>A0</c:v>
                </c:pt>
              </c:strCache>
            </c:strRef>
          </c:tx>
          <c:spPr>
            <a:solidFill>
              <a:srgbClr val="012654"/>
            </a:solidFill>
            <a:ln>
              <a:noFill/>
            </a:ln>
            <a:effectLst/>
          </c:spPr>
          <c:invertIfNegative val="0"/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Hoja2!$C$42:$C$56</c:f>
              <c:numCache>
                <c:formatCode>General</c:formatCode>
                <c:ptCount val="15"/>
                <c:pt idx="0">
                  <c:v>37.09036126335883</c:v>
                </c:pt>
                <c:pt idx="1">
                  <c:v>31.330801284194671</c:v>
                </c:pt>
                <c:pt idx="2">
                  <c:v>31.638481886549371</c:v>
                </c:pt>
                <c:pt idx="3">
                  <c:v>35.619787116135051</c:v>
                </c:pt>
                <c:pt idx="4">
                  <c:v>29.417875723060401</c:v>
                </c:pt>
                <c:pt idx="5">
                  <c:v>32.801724661190008</c:v>
                </c:pt>
                <c:pt idx="6">
                  <c:v>31.41001869471258</c:v>
                </c:pt>
                <c:pt idx="7">
                  <c:v>36.493734091947402</c:v>
                </c:pt>
                <c:pt idx="8">
                  <c:v>27.761939479778999</c:v>
                </c:pt>
                <c:pt idx="9">
                  <c:v>18.415240309317369</c:v>
                </c:pt>
                <c:pt idx="10">
                  <c:v>33.389570993455848</c:v>
                </c:pt>
                <c:pt idx="11">
                  <c:v>16.4306079366389</c:v>
                </c:pt>
                <c:pt idx="12">
                  <c:v>12.048163630703449</c:v>
                </c:pt>
                <c:pt idx="13">
                  <c:v>11.79953375506445</c:v>
                </c:pt>
                <c:pt idx="14">
                  <c:v>14.21228747875055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EF-6641-B4E8-489F57CBB8F2}"/>
            </c:ext>
          </c:extLst>
        </c:ser>
        <c:ser>
          <c:idx val="2"/>
          <c:order val="2"/>
          <c:tx>
            <c:strRef>
              <c:f>Hoja2!$D$1</c:f>
              <c:strCache>
                <c:ptCount val="1"/>
                <c:pt idx="0">
                  <c:v>A1</c:v>
                </c:pt>
              </c:strCache>
            </c:strRef>
          </c:tx>
          <c:spPr>
            <a:solidFill>
              <a:srgbClr val="569203"/>
            </a:solidFill>
            <a:ln>
              <a:noFill/>
            </a:ln>
            <a:effectLst/>
          </c:spPr>
          <c:invertIfNegative val="0"/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Hoja2!$D$42:$D$56</c:f>
              <c:numCache>
                <c:formatCode>General</c:formatCode>
                <c:ptCount val="15"/>
                <c:pt idx="0">
                  <c:v>36.348476295543897</c:v>
                </c:pt>
                <c:pt idx="1">
                  <c:v>30.196205275056101</c:v>
                </c:pt>
                <c:pt idx="2">
                  <c:v>30.596213912627849</c:v>
                </c:pt>
                <c:pt idx="3">
                  <c:v>34.918953609129908</c:v>
                </c:pt>
                <c:pt idx="4">
                  <c:v>28.438157879146999</c:v>
                </c:pt>
                <c:pt idx="5">
                  <c:v>31.27086987209346</c:v>
                </c:pt>
                <c:pt idx="6">
                  <c:v>29.732642332589201</c:v>
                </c:pt>
                <c:pt idx="7">
                  <c:v>34.305181825752399</c:v>
                </c:pt>
                <c:pt idx="8">
                  <c:v>26.988484549090529</c:v>
                </c:pt>
                <c:pt idx="9">
                  <c:v>17.753631928711481</c:v>
                </c:pt>
                <c:pt idx="10">
                  <c:v>32.761544693892148</c:v>
                </c:pt>
                <c:pt idx="11">
                  <c:v>16.078995759261058</c:v>
                </c:pt>
                <c:pt idx="12">
                  <c:v>11.648005470913359</c:v>
                </c:pt>
                <c:pt idx="13">
                  <c:v>11.412010735213549</c:v>
                </c:pt>
                <c:pt idx="14">
                  <c:v>13.74447187669419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EF-6641-B4E8-489F57CBB8F2}"/>
            </c:ext>
          </c:extLst>
        </c:ser>
        <c:ser>
          <c:idx val="3"/>
          <c:order val="3"/>
          <c:tx>
            <c:strRef>
              <c:f>Hoja2!$E$1</c:f>
              <c:strCache>
                <c:ptCount val="1"/>
                <c:pt idx="0">
                  <c:v>A2</c:v>
                </c:pt>
              </c:strCache>
            </c:strRef>
          </c:tx>
          <c:spPr>
            <a:solidFill>
              <a:srgbClr val="BBCC03"/>
            </a:solidFill>
            <a:ln>
              <a:noFill/>
            </a:ln>
            <a:effectLst/>
          </c:spPr>
          <c:invertIfNegative val="0"/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Hoja2!$E$42:$E$56</c:f>
              <c:numCache>
                <c:formatCode>General</c:formatCode>
                <c:ptCount val="15"/>
                <c:pt idx="0">
                  <c:v>35.917930473458568</c:v>
                </c:pt>
                <c:pt idx="1">
                  <c:v>29.861023502182771</c:v>
                </c:pt>
                <c:pt idx="2">
                  <c:v>30.22998493901245</c:v>
                </c:pt>
                <c:pt idx="3">
                  <c:v>34.552065507805132</c:v>
                </c:pt>
                <c:pt idx="4">
                  <c:v>28.11167321604022</c:v>
                </c:pt>
                <c:pt idx="5">
                  <c:v>30.952985059489521</c:v>
                </c:pt>
                <c:pt idx="6">
                  <c:v>28.644995840930189</c:v>
                </c:pt>
                <c:pt idx="7">
                  <c:v>33.081048672388853</c:v>
                </c:pt>
                <c:pt idx="8">
                  <c:v>26.80970421148049</c:v>
                </c:pt>
                <c:pt idx="9">
                  <c:v>17.55685817478026</c:v>
                </c:pt>
                <c:pt idx="10">
                  <c:v>32.375132880733801</c:v>
                </c:pt>
                <c:pt idx="11">
                  <c:v>15.89805437684041</c:v>
                </c:pt>
                <c:pt idx="12">
                  <c:v>11.509110226383269</c:v>
                </c:pt>
                <c:pt idx="13">
                  <c:v>11.276127312723309</c:v>
                </c:pt>
                <c:pt idx="14">
                  <c:v>13.58621612172414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4EF-6641-B4E8-489F57CBB8F2}"/>
            </c:ext>
          </c:extLst>
        </c:ser>
        <c:ser>
          <c:idx val="4"/>
          <c:order val="4"/>
          <c:tx>
            <c:strRef>
              <c:f>Hoja2!$F$1</c:f>
              <c:strCache>
                <c:ptCount val="1"/>
                <c:pt idx="0">
                  <c:v>A3</c:v>
                </c:pt>
              </c:strCache>
            </c:strRef>
          </c:tx>
          <c:spPr>
            <a:solidFill>
              <a:srgbClr val="FFDE30"/>
            </a:solidFill>
            <a:ln>
              <a:noFill/>
            </a:ln>
            <a:effectLst/>
          </c:spPr>
          <c:invertIfNegative val="0"/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Hoja2!$F$42:$F$56</c:f>
              <c:numCache>
                <c:formatCode>General</c:formatCode>
                <c:ptCount val="15"/>
                <c:pt idx="0">
                  <c:v>35.622986119558107</c:v>
                </c:pt>
                <c:pt idx="1">
                  <c:v>29.567988122397161</c:v>
                </c:pt>
                <c:pt idx="2">
                  <c:v>29.945468701238191</c:v>
                </c:pt>
                <c:pt idx="3">
                  <c:v>34.325295398097388</c:v>
                </c:pt>
                <c:pt idx="4">
                  <c:v>27.859418463908082</c:v>
                </c:pt>
                <c:pt idx="5">
                  <c:v>30.70538803295381</c:v>
                </c:pt>
                <c:pt idx="6">
                  <c:v>27.024303813972139</c:v>
                </c:pt>
                <c:pt idx="7">
                  <c:v>32.153981359585963</c:v>
                </c:pt>
                <c:pt idx="8">
                  <c:v>26.613596611124379</c:v>
                </c:pt>
                <c:pt idx="9">
                  <c:v>17.38926633840358</c:v>
                </c:pt>
                <c:pt idx="10">
                  <c:v>31.87265206500599</c:v>
                </c:pt>
                <c:pt idx="11">
                  <c:v>14.725302399346059</c:v>
                </c:pt>
                <c:pt idx="12">
                  <c:v>11.40293055383877</c:v>
                </c:pt>
                <c:pt idx="13">
                  <c:v>11.173582126702049</c:v>
                </c:pt>
                <c:pt idx="14">
                  <c:v>13.46403754743406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4EF-6641-B4E8-489F57CBB8F2}"/>
            </c:ext>
          </c:extLst>
        </c:ser>
        <c:ser>
          <c:idx val="5"/>
          <c:order val="5"/>
          <c:tx>
            <c:strRef>
              <c:f>Hoja2!$G$1</c:f>
              <c:strCache>
                <c:ptCount val="1"/>
                <c:pt idx="0">
                  <c:v>A4</c:v>
                </c:pt>
              </c:strCache>
            </c:strRef>
          </c:tx>
          <c:spPr>
            <a:solidFill>
              <a:srgbClr val="023A80"/>
            </a:solidFill>
            <a:ln>
              <a:noFill/>
            </a:ln>
            <a:effectLst/>
          </c:spPr>
          <c:invertIfNegative val="0"/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Hoja2!$G$42:$G$56</c:f>
              <c:numCache>
                <c:formatCode>General</c:formatCode>
                <c:ptCount val="15"/>
                <c:pt idx="0">
                  <c:v>34.599600000000002</c:v>
                </c:pt>
                <c:pt idx="1">
                  <c:v>29.567988122397161</c:v>
                </c:pt>
                <c:pt idx="2">
                  <c:v>29.945468701238191</c:v>
                </c:pt>
                <c:pt idx="3">
                  <c:v>34.325295398097388</c:v>
                </c:pt>
                <c:pt idx="4">
                  <c:v>25.319680000000002</c:v>
                </c:pt>
                <c:pt idx="5">
                  <c:v>29.98066</c:v>
                </c:pt>
                <c:pt idx="6">
                  <c:v>18.77</c:v>
                </c:pt>
                <c:pt idx="7">
                  <c:v>26.25</c:v>
                </c:pt>
                <c:pt idx="8">
                  <c:v>26.613596611124379</c:v>
                </c:pt>
                <c:pt idx="9">
                  <c:v>17.38926633840358</c:v>
                </c:pt>
                <c:pt idx="10">
                  <c:v>25.93</c:v>
                </c:pt>
                <c:pt idx="11">
                  <c:v>13.1805</c:v>
                </c:pt>
                <c:pt idx="12">
                  <c:v>11.40293055383877</c:v>
                </c:pt>
                <c:pt idx="13">
                  <c:v>11.173582126702049</c:v>
                </c:pt>
                <c:pt idx="14">
                  <c:v>13.46403754743406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4EF-6641-B4E8-489F57CBB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03661200"/>
        <c:axId val="1272001712"/>
      </c:barChart>
      <c:lineChart>
        <c:grouping val="standar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Capacidad de interrupción (kA)</c:v>
                </c:pt>
              </c:strCache>
            </c:strRef>
          </c:tx>
          <c:spPr>
            <a:ln w="28575" cap="rnd">
              <a:solidFill>
                <a:srgbClr val="FF0000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Hoja2!$A$42:$A$56</c:f>
              <c:strCache>
                <c:ptCount val="15"/>
                <c:pt idx="0">
                  <c:v>Guatape 220</c:v>
                </c:pt>
                <c:pt idx="1">
                  <c:v>Balsillas 115</c:v>
                </c:pt>
                <c:pt idx="2">
                  <c:v>Noroeste 115</c:v>
                </c:pt>
                <c:pt idx="3">
                  <c:v>Rodeo 110</c:v>
                </c:pt>
                <c:pt idx="4">
                  <c:v>Torca 220</c:v>
                </c:pt>
                <c:pt idx="5">
                  <c:v>Mesa 220</c:v>
                </c:pt>
                <c:pt idx="6">
                  <c:v>Copey 220</c:v>
                </c:pt>
                <c:pt idx="7">
                  <c:v>Cerromatoso 110</c:v>
                </c:pt>
                <c:pt idx="8">
                  <c:v>Melendez 115</c:v>
                </c:pt>
                <c:pt idx="9">
                  <c:v>Mosquera 115</c:v>
                </c:pt>
                <c:pt idx="10">
                  <c:v>Paipa 115</c:v>
                </c:pt>
                <c:pt idx="11">
                  <c:v>Ramada 115</c:v>
                </c:pt>
                <c:pt idx="12">
                  <c:v>Veraguas 57.5</c:v>
                </c:pt>
                <c:pt idx="13">
                  <c:v>Salitre 57.5</c:v>
                </c:pt>
                <c:pt idx="14">
                  <c:v>Concordia 57.5</c:v>
                </c:pt>
              </c:strCache>
            </c:strRef>
          </c:cat>
          <c:val>
            <c:numRef>
              <c:f>Hoja2!$B$42:$B$56</c:f>
              <c:numCache>
                <c:formatCode>General</c:formatCode>
                <c:ptCount val="15"/>
                <c:pt idx="0">
                  <c:v>31.5</c:v>
                </c:pt>
                <c:pt idx="1">
                  <c:v>31.5</c:v>
                </c:pt>
                <c:pt idx="2">
                  <c:v>31.5</c:v>
                </c:pt>
                <c:pt idx="3">
                  <c:v>31.5</c:v>
                </c:pt>
                <c:pt idx="4">
                  <c:v>26.2</c:v>
                </c:pt>
                <c:pt idx="5">
                  <c:v>26.2</c:v>
                </c:pt>
                <c:pt idx="6">
                  <c:v>25</c:v>
                </c:pt>
                <c:pt idx="7">
                  <c:v>25</c:v>
                </c:pt>
                <c:pt idx="8">
                  <c:v>25</c:v>
                </c:pt>
                <c:pt idx="9">
                  <c:v>24</c:v>
                </c:pt>
                <c:pt idx="10">
                  <c:v>20</c:v>
                </c:pt>
                <c:pt idx="11">
                  <c:v>15</c:v>
                </c:pt>
                <c:pt idx="12">
                  <c:v>14.5</c:v>
                </c:pt>
                <c:pt idx="13">
                  <c:v>14.5</c:v>
                </c:pt>
                <c:pt idx="14">
                  <c:v>12.6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4EF-6641-B4E8-489F57CBB8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3661200"/>
        <c:axId val="1272001712"/>
      </c:lineChart>
      <c:catAx>
        <c:axId val="2003661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72001712"/>
        <c:crosses val="autoZero"/>
        <c:auto val="1"/>
        <c:lblAlgn val="ctr"/>
        <c:lblOffset val="100"/>
        <c:noMultiLvlLbl val="0"/>
      </c:catAx>
      <c:valAx>
        <c:axId val="127200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MX"/>
                  <a:t>Corriente</a:t>
                </a:r>
                <a:r>
                  <a:rPr lang="es-MX" baseline="0"/>
                  <a:t> de cortocircuito (kA)</a:t>
                </a:r>
                <a:endParaRPr lang="es-MX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003661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126CC6-3E59-2147-A7E7-80D17EC51018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4A9B36F-B156-0740-8553-111ECE6F3A00}">
      <dgm:prSet phldrT="[Texto]"/>
      <dgm:spPr>
        <a:solidFill>
          <a:srgbClr val="1B335D"/>
        </a:solidFill>
      </dgm:spPr>
      <dgm:t>
        <a:bodyPr/>
        <a:lstStyle/>
        <a:p>
          <a:r>
            <a:rPr lang="es-MX" dirty="0"/>
            <a:t>Limitaciones en la expansión de la transmisión.</a:t>
          </a:r>
        </a:p>
      </dgm:t>
    </dgm:pt>
    <dgm:pt modelId="{C3BE295F-75FE-3D45-B004-97CC7F2A6786}" type="parTrans" cxnId="{A1869F53-83C2-8740-89B3-4AB89C330C71}">
      <dgm:prSet/>
      <dgm:spPr/>
      <dgm:t>
        <a:bodyPr/>
        <a:lstStyle/>
        <a:p>
          <a:endParaRPr lang="es-MX"/>
        </a:p>
      </dgm:t>
    </dgm:pt>
    <dgm:pt modelId="{29924749-AE66-B74D-9820-1467DAF2AD08}" type="sibTrans" cxnId="{A1869F53-83C2-8740-89B3-4AB89C330C71}">
      <dgm:prSet/>
      <dgm:spPr>
        <a:ln>
          <a:solidFill>
            <a:srgbClr val="1B335D"/>
          </a:solidFill>
        </a:ln>
      </dgm:spPr>
      <dgm:t>
        <a:bodyPr/>
        <a:lstStyle/>
        <a:p>
          <a:endParaRPr lang="es-MX"/>
        </a:p>
      </dgm:t>
    </dgm:pt>
    <dgm:pt modelId="{8DCBAEA2-5D20-7249-8AA3-AC98BACF2171}">
      <dgm:prSet phldrT="[Texto]"/>
      <dgm:spPr>
        <a:solidFill>
          <a:srgbClr val="C0CC07"/>
        </a:solidFill>
      </dgm:spPr>
      <dgm:t>
        <a:bodyPr/>
        <a:lstStyle/>
        <a:p>
          <a:r>
            <a:rPr lang="es-MX" dirty="0"/>
            <a:t>Limitaciones en la expansión del parque de generación</a:t>
          </a:r>
        </a:p>
      </dgm:t>
    </dgm:pt>
    <dgm:pt modelId="{D557807F-DCF6-9941-B544-461E7F8F1213}" type="parTrans" cxnId="{12A8185C-D0F8-1E44-A203-A8A9C80F91C1}">
      <dgm:prSet/>
      <dgm:spPr/>
      <dgm:t>
        <a:bodyPr/>
        <a:lstStyle/>
        <a:p>
          <a:endParaRPr lang="es-MX"/>
        </a:p>
      </dgm:t>
    </dgm:pt>
    <dgm:pt modelId="{2C971E9E-ABD4-9A42-9B67-27E996A26A46}" type="sibTrans" cxnId="{12A8185C-D0F8-1E44-A203-A8A9C80F91C1}">
      <dgm:prSet/>
      <dgm:spPr/>
      <dgm:t>
        <a:bodyPr/>
        <a:lstStyle/>
        <a:p>
          <a:endParaRPr lang="es-MX"/>
        </a:p>
      </dgm:t>
    </dgm:pt>
    <dgm:pt modelId="{B71D2F32-DD07-9C43-A769-3025D4551945}">
      <dgm:prSet phldrT="[Texto]"/>
      <dgm:spPr>
        <a:solidFill>
          <a:srgbClr val="1B335D"/>
        </a:solidFill>
      </dgm:spPr>
      <dgm:t>
        <a:bodyPr/>
        <a:lstStyle/>
        <a:p>
          <a:r>
            <a:rPr lang="es-MX" dirty="0"/>
            <a:t>Altos costos de inversión </a:t>
          </a:r>
        </a:p>
      </dgm:t>
    </dgm:pt>
    <dgm:pt modelId="{47524467-66C7-F94F-B400-FCD0FC448F3E}" type="parTrans" cxnId="{BD9BB3DE-17EC-D04B-892B-85583DEA5060}">
      <dgm:prSet/>
      <dgm:spPr/>
      <dgm:t>
        <a:bodyPr/>
        <a:lstStyle/>
        <a:p>
          <a:endParaRPr lang="es-MX"/>
        </a:p>
      </dgm:t>
    </dgm:pt>
    <dgm:pt modelId="{CD75AEB5-25C2-7642-93FC-B0C95A973EDA}" type="sibTrans" cxnId="{BD9BB3DE-17EC-D04B-892B-85583DEA5060}">
      <dgm:prSet/>
      <dgm:spPr/>
      <dgm:t>
        <a:bodyPr/>
        <a:lstStyle/>
        <a:p>
          <a:endParaRPr lang="es-MX"/>
        </a:p>
      </dgm:t>
    </dgm:pt>
    <dgm:pt modelId="{0978B378-0ADB-AD42-A681-85A3CA8A8B73}" type="pres">
      <dgm:prSet presAssocID="{2B126CC6-3E59-2147-A7E7-80D17EC51018}" presName="Name0" presStyleCnt="0">
        <dgm:presLayoutVars>
          <dgm:chMax val="7"/>
          <dgm:chPref val="7"/>
          <dgm:dir/>
        </dgm:presLayoutVars>
      </dgm:prSet>
      <dgm:spPr/>
    </dgm:pt>
    <dgm:pt modelId="{2981BD19-738F-B448-8977-56467AFF6865}" type="pres">
      <dgm:prSet presAssocID="{2B126CC6-3E59-2147-A7E7-80D17EC51018}" presName="Name1" presStyleCnt="0"/>
      <dgm:spPr/>
    </dgm:pt>
    <dgm:pt modelId="{AD2E2BDD-1DD9-3840-B0A5-F6E27DB8EFD9}" type="pres">
      <dgm:prSet presAssocID="{2B126CC6-3E59-2147-A7E7-80D17EC51018}" presName="cycle" presStyleCnt="0"/>
      <dgm:spPr/>
    </dgm:pt>
    <dgm:pt modelId="{A1B91F19-2839-1042-B93E-A19B4180F497}" type="pres">
      <dgm:prSet presAssocID="{2B126CC6-3E59-2147-A7E7-80D17EC51018}" presName="srcNode" presStyleLbl="node1" presStyleIdx="0" presStyleCnt="3"/>
      <dgm:spPr/>
    </dgm:pt>
    <dgm:pt modelId="{69B743EC-73C3-1D47-876F-CA8DA757449C}" type="pres">
      <dgm:prSet presAssocID="{2B126CC6-3E59-2147-A7E7-80D17EC51018}" presName="conn" presStyleLbl="parChTrans1D2" presStyleIdx="0" presStyleCnt="1"/>
      <dgm:spPr/>
    </dgm:pt>
    <dgm:pt modelId="{BB25C725-903B-F842-A8B2-318D5D32FF7C}" type="pres">
      <dgm:prSet presAssocID="{2B126CC6-3E59-2147-A7E7-80D17EC51018}" presName="extraNode" presStyleLbl="node1" presStyleIdx="0" presStyleCnt="3"/>
      <dgm:spPr/>
    </dgm:pt>
    <dgm:pt modelId="{039FB61D-996C-1A46-8325-9313DEE84EC6}" type="pres">
      <dgm:prSet presAssocID="{2B126CC6-3E59-2147-A7E7-80D17EC51018}" presName="dstNode" presStyleLbl="node1" presStyleIdx="0" presStyleCnt="3"/>
      <dgm:spPr/>
    </dgm:pt>
    <dgm:pt modelId="{9A592C17-59A0-5A44-A6D4-D11F56365896}" type="pres">
      <dgm:prSet presAssocID="{74A9B36F-B156-0740-8553-111ECE6F3A00}" presName="text_1" presStyleLbl="node1" presStyleIdx="0" presStyleCnt="3">
        <dgm:presLayoutVars>
          <dgm:bulletEnabled val="1"/>
        </dgm:presLayoutVars>
      </dgm:prSet>
      <dgm:spPr/>
    </dgm:pt>
    <dgm:pt modelId="{EBA2CD3B-C460-A746-874E-D45A5314A608}" type="pres">
      <dgm:prSet presAssocID="{74A9B36F-B156-0740-8553-111ECE6F3A00}" presName="accent_1" presStyleCnt="0"/>
      <dgm:spPr/>
    </dgm:pt>
    <dgm:pt modelId="{2ADFB4D0-3990-B748-8161-F06877432915}" type="pres">
      <dgm:prSet presAssocID="{74A9B36F-B156-0740-8553-111ECE6F3A00}" presName="accentRepeatNode" presStyleLbl="solidFgAcc1" presStyleIdx="0" presStyleCnt="3"/>
      <dgm:spPr>
        <a:ln>
          <a:solidFill>
            <a:srgbClr val="C0CC07"/>
          </a:solidFill>
        </a:ln>
      </dgm:spPr>
    </dgm:pt>
    <dgm:pt modelId="{9E674BEA-9A31-8E48-B12C-DDD7CD43480B}" type="pres">
      <dgm:prSet presAssocID="{8DCBAEA2-5D20-7249-8AA3-AC98BACF2171}" presName="text_2" presStyleLbl="node1" presStyleIdx="1" presStyleCnt="3">
        <dgm:presLayoutVars>
          <dgm:bulletEnabled val="1"/>
        </dgm:presLayoutVars>
      </dgm:prSet>
      <dgm:spPr/>
    </dgm:pt>
    <dgm:pt modelId="{DE7FCA05-6446-5A47-ABAC-41F25CB106EF}" type="pres">
      <dgm:prSet presAssocID="{8DCBAEA2-5D20-7249-8AA3-AC98BACF2171}" presName="accent_2" presStyleCnt="0"/>
      <dgm:spPr/>
    </dgm:pt>
    <dgm:pt modelId="{B1668101-6F3D-0046-AE5B-5490FB23CA0A}" type="pres">
      <dgm:prSet presAssocID="{8DCBAEA2-5D20-7249-8AA3-AC98BACF2171}" presName="accentRepeatNode" presStyleLbl="solidFgAcc1" presStyleIdx="1" presStyleCnt="3"/>
      <dgm:spPr>
        <a:ln>
          <a:solidFill>
            <a:srgbClr val="1B335D"/>
          </a:solidFill>
        </a:ln>
      </dgm:spPr>
    </dgm:pt>
    <dgm:pt modelId="{DDD9D430-5376-ED47-91F0-2A21519799A8}" type="pres">
      <dgm:prSet presAssocID="{B71D2F32-DD07-9C43-A769-3025D4551945}" presName="text_3" presStyleLbl="node1" presStyleIdx="2" presStyleCnt="3">
        <dgm:presLayoutVars>
          <dgm:bulletEnabled val="1"/>
        </dgm:presLayoutVars>
      </dgm:prSet>
      <dgm:spPr/>
    </dgm:pt>
    <dgm:pt modelId="{19E8C60E-13F5-6B42-B1C7-E9AE4C9A5BBB}" type="pres">
      <dgm:prSet presAssocID="{B71D2F32-DD07-9C43-A769-3025D4551945}" presName="accent_3" presStyleCnt="0"/>
      <dgm:spPr/>
    </dgm:pt>
    <dgm:pt modelId="{7B39897B-3692-1C46-A5B3-C910236A2B28}" type="pres">
      <dgm:prSet presAssocID="{B71D2F32-DD07-9C43-A769-3025D4551945}" presName="accentRepeatNode" presStyleLbl="solidFgAcc1" presStyleIdx="2" presStyleCnt="3"/>
      <dgm:spPr>
        <a:ln>
          <a:solidFill>
            <a:srgbClr val="C0CC07"/>
          </a:solidFill>
        </a:ln>
      </dgm:spPr>
    </dgm:pt>
  </dgm:ptLst>
  <dgm:cxnLst>
    <dgm:cxn modelId="{53422403-90C4-4348-BA93-3FFEAB6D37C0}" type="presOf" srcId="{8DCBAEA2-5D20-7249-8AA3-AC98BACF2171}" destId="{9E674BEA-9A31-8E48-B12C-DDD7CD43480B}" srcOrd="0" destOrd="0" presId="urn:microsoft.com/office/officeart/2008/layout/VerticalCurvedList"/>
    <dgm:cxn modelId="{FE231937-923D-F846-AC38-E268ABA40E12}" type="presOf" srcId="{29924749-AE66-B74D-9820-1467DAF2AD08}" destId="{69B743EC-73C3-1D47-876F-CA8DA757449C}" srcOrd="0" destOrd="0" presId="urn:microsoft.com/office/officeart/2008/layout/VerticalCurvedList"/>
    <dgm:cxn modelId="{12A8185C-D0F8-1E44-A203-A8A9C80F91C1}" srcId="{2B126CC6-3E59-2147-A7E7-80D17EC51018}" destId="{8DCBAEA2-5D20-7249-8AA3-AC98BACF2171}" srcOrd="1" destOrd="0" parTransId="{D557807F-DCF6-9941-B544-461E7F8F1213}" sibTransId="{2C971E9E-ABD4-9A42-9B67-27E996A26A46}"/>
    <dgm:cxn modelId="{A1869F53-83C2-8740-89B3-4AB89C330C71}" srcId="{2B126CC6-3E59-2147-A7E7-80D17EC51018}" destId="{74A9B36F-B156-0740-8553-111ECE6F3A00}" srcOrd="0" destOrd="0" parTransId="{C3BE295F-75FE-3D45-B004-97CC7F2A6786}" sibTransId="{29924749-AE66-B74D-9820-1467DAF2AD08}"/>
    <dgm:cxn modelId="{7F1EE258-39CA-4E4A-A43E-465C71EE3CDE}" type="presOf" srcId="{B71D2F32-DD07-9C43-A769-3025D4551945}" destId="{DDD9D430-5376-ED47-91F0-2A21519799A8}" srcOrd="0" destOrd="0" presId="urn:microsoft.com/office/officeart/2008/layout/VerticalCurvedList"/>
    <dgm:cxn modelId="{480BF37F-59C6-9E41-B153-FCA82C5BB250}" type="presOf" srcId="{2B126CC6-3E59-2147-A7E7-80D17EC51018}" destId="{0978B378-0ADB-AD42-A681-85A3CA8A8B73}" srcOrd="0" destOrd="0" presId="urn:microsoft.com/office/officeart/2008/layout/VerticalCurvedList"/>
    <dgm:cxn modelId="{F1D77EDB-2956-8C4E-A623-70C9C41856AB}" type="presOf" srcId="{74A9B36F-B156-0740-8553-111ECE6F3A00}" destId="{9A592C17-59A0-5A44-A6D4-D11F56365896}" srcOrd="0" destOrd="0" presId="urn:microsoft.com/office/officeart/2008/layout/VerticalCurvedList"/>
    <dgm:cxn modelId="{BD9BB3DE-17EC-D04B-892B-85583DEA5060}" srcId="{2B126CC6-3E59-2147-A7E7-80D17EC51018}" destId="{B71D2F32-DD07-9C43-A769-3025D4551945}" srcOrd="2" destOrd="0" parTransId="{47524467-66C7-F94F-B400-FCD0FC448F3E}" sibTransId="{CD75AEB5-25C2-7642-93FC-B0C95A973EDA}"/>
    <dgm:cxn modelId="{CF3ACDC1-2E47-8F44-AE93-76249B845750}" type="presParOf" srcId="{0978B378-0ADB-AD42-A681-85A3CA8A8B73}" destId="{2981BD19-738F-B448-8977-56467AFF6865}" srcOrd="0" destOrd="0" presId="urn:microsoft.com/office/officeart/2008/layout/VerticalCurvedList"/>
    <dgm:cxn modelId="{3FE3B8E1-7519-9346-9786-AE7251E75AEA}" type="presParOf" srcId="{2981BD19-738F-B448-8977-56467AFF6865}" destId="{AD2E2BDD-1DD9-3840-B0A5-F6E27DB8EFD9}" srcOrd="0" destOrd="0" presId="urn:microsoft.com/office/officeart/2008/layout/VerticalCurvedList"/>
    <dgm:cxn modelId="{4E6B5B98-159F-F345-A580-56C197FB7403}" type="presParOf" srcId="{AD2E2BDD-1DD9-3840-B0A5-F6E27DB8EFD9}" destId="{A1B91F19-2839-1042-B93E-A19B4180F497}" srcOrd="0" destOrd="0" presId="urn:microsoft.com/office/officeart/2008/layout/VerticalCurvedList"/>
    <dgm:cxn modelId="{EF50997F-6F10-3E4A-9126-919485DF0260}" type="presParOf" srcId="{AD2E2BDD-1DD9-3840-B0A5-F6E27DB8EFD9}" destId="{69B743EC-73C3-1D47-876F-CA8DA757449C}" srcOrd="1" destOrd="0" presId="urn:microsoft.com/office/officeart/2008/layout/VerticalCurvedList"/>
    <dgm:cxn modelId="{25313756-7DEB-2542-9E09-E55AB65D5E4F}" type="presParOf" srcId="{AD2E2BDD-1DD9-3840-B0A5-F6E27DB8EFD9}" destId="{BB25C725-903B-F842-A8B2-318D5D32FF7C}" srcOrd="2" destOrd="0" presId="urn:microsoft.com/office/officeart/2008/layout/VerticalCurvedList"/>
    <dgm:cxn modelId="{9F5F6DAE-B3C8-2B48-93CB-8B84ACDF9D74}" type="presParOf" srcId="{AD2E2BDD-1DD9-3840-B0A5-F6E27DB8EFD9}" destId="{039FB61D-996C-1A46-8325-9313DEE84EC6}" srcOrd="3" destOrd="0" presId="urn:microsoft.com/office/officeart/2008/layout/VerticalCurvedList"/>
    <dgm:cxn modelId="{A6CB82C4-BF28-EE4C-8697-7DDF401AB417}" type="presParOf" srcId="{2981BD19-738F-B448-8977-56467AFF6865}" destId="{9A592C17-59A0-5A44-A6D4-D11F56365896}" srcOrd="1" destOrd="0" presId="urn:microsoft.com/office/officeart/2008/layout/VerticalCurvedList"/>
    <dgm:cxn modelId="{4F9555DC-D792-1549-9445-614D691DBF12}" type="presParOf" srcId="{2981BD19-738F-B448-8977-56467AFF6865}" destId="{EBA2CD3B-C460-A746-874E-D45A5314A608}" srcOrd="2" destOrd="0" presId="urn:microsoft.com/office/officeart/2008/layout/VerticalCurvedList"/>
    <dgm:cxn modelId="{651C130F-DC2F-B74B-A1B5-3A16686C1AB0}" type="presParOf" srcId="{EBA2CD3B-C460-A746-874E-D45A5314A608}" destId="{2ADFB4D0-3990-B748-8161-F06877432915}" srcOrd="0" destOrd="0" presId="urn:microsoft.com/office/officeart/2008/layout/VerticalCurvedList"/>
    <dgm:cxn modelId="{803D3FC1-18D2-1042-8D6A-9B3F802DBDED}" type="presParOf" srcId="{2981BD19-738F-B448-8977-56467AFF6865}" destId="{9E674BEA-9A31-8E48-B12C-DDD7CD43480B}" srcOrd="3" destOrd="0" presId="urn:microsoft.com/office/officeart/2008/layout/VerticalCurvedList"/>
    <dgm:cxn modelId="{A939CB89-6A39-0449-B696-F33CE5FED0B6}" type="presParOf" srcId="{2981BD19-738F-B448-8977-56467AFF6865}" destId="{DE7FCA05-6446-5A47-ABAC-41F25CB106EF}" srcOrd="4" destOrd="0" presId="urn:microsoft.com/office/officeart/2008/layout/VerticalCurvedList"/>
    <dgm:cxn modelId="{1C489753-9D24-BD4A-812A-CC857E60A56D}" type="presParOf" srcId="{DE7FCA05-6446-5A47-ABAC-41F25CB106EF}" destId="{B1668101-6F3D-0046-AE5B-5490FB23CA0A}" srcOrd="0" destOrd="0" presId="urn:microsoft.com/office/officeart/2008/layout/VerticalCurvedList"/>
    <dgm:cxn modelId="{E1A73B84-3957-B64B-B3C0-CD27D6F32D92}" type="presParOf" srcId="{2981BD19-738F-B448-8977-56467AFF6865}" destId="{DDD9D430-5376-ED47-91F0-2A21519799A8}" srcOrd="5" destOrd="0" presId="urn:microsoft.com/office/officeart/2008/layout/VerticalCurvedList"/>
    <dgm:cxn modelId="{9B8C4CB0-3480-2C4B-A1EB-CD3CFC139DE3}" type="presParOf" srcId="{2981BD19-738F-B448-8977-56467AFF6865}" destId="{19E8C60E-13F5-6B42-B1C7-E9AE4C9A5BBB}" srcOrd="6" destOrd="0" presId="urn:microsoft.com/office/officeart/2008/layout/VerticalCurvedList"/>
    <dgm:cxn modelId="{28447E7D-B194-DA47-8B4D-15482D2EA7D8}" type="presParOf" srcId="{19E8C60E-13F5-6B42-B1C7-E9AE4C9A5BBB}" destId="{7B39897B-3692-1C46-A5B3-C910236A2B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F3EAB8-E4EA-F24E-81D2-C217A5914FD3}" type="doc">
      <dgm:prSet loTypeId="urn:microsoft.com/office/officeart/2005/8/layout/matrix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B09821D-7F26-2A4C-8CF3-7406076BB326}">
      <dgm:prSet phldrT="[Tex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_tradnl" b="1" dirty="0"/>
            <a:t>Definición de la priorización y criticidad de las subestaciones</a:t>
          </a:r>
          <a:endParaRPr lang="es-MX" dirty="0"/>
        </a:p>
      </dgm:t>
    </dgm:pt>
    <dgm:pt modelId="{502D3D3C-1947-0344-B420-C1A36A6CE2BF}" type="parTrans" cxnId="{AC7A1328-A28F-2941-9532-8CBAAF43A8E5}">
      <dgm:prSet/>
      <dgm:spPr/>
      <dgm:t>
        <a:bodyPr/>
        <a:lstStyle/>
        <a:p>
          <a:endParaRPr lang="es-MX"/>
        </a:p>
      </dgm:t>
    </dgm:pt>
    <dgm:pt modelId="{500CF2F1-A1F3-D94D-BC14-97CC7104C409}" type="sibTrans" cxnId="{AC7A1328-A28F-2941-9532-8CBAAF43A8E5}">
      <dgm:prSet/>
      <dgm:spPr/>
      <dgm:t>
        <a:bodyPr/>
        <a:lstStyle/>
        <a:p>
          <a:endParaRPr lang="es-MX"/>
        </a:p>
      </dgm:t>
    </dgm:pt>
    <dgm:pt modelId="{960409EF-7EBD-6A4C-8AE0-2C8AECA2E806}">
      <dgm:prSet phldrT="[Texto]"/>
      <dgm:spPr>
        <a:solidFill>
          <a:srgbClr val="6A8F22"/>
        </a:solidFill>
      </dgm:spPr>
      <dgm:t>
        <a:bodyPr/>
        <a:lstStyle/>
        <a:p>
          <a:r>
            <a:rPr lang="es-ES_tradnl" b="1" dirty="0"/>
            <a:t>Nivel de corriente de cortocircuito </a:t>
          </a:r>
          <a:r>
            <a:rPr lang="es-ES_tradnl" dirty="0"/>
            <a:t>(IEC y método completo )</a:t>
          </a:r>
        </a:p>
        <a:p>
          <a:endParaRPr lang="es-ES_tradnl" dirty="0"/>
        </a:p>
        <a:p>
          <a:r>
            <a:rPr lang="es-ES_tradnl" dirty="0"/>
            <a:t>Se contemplan diferentes escenarios de integración de los proyectos con concepto</a:t>
          </a:r>
          <a:endParaRPr lang="es-MX" dirty="0"/>
        </a:p>
      </dgm:t>
    </dgm:pt>
    <dgm:pt modelId="{C24CC1FF-486A-AB4F-86E4-FE1787A4998B}" type="parTrans" cxnId="{59B5D0B1-B9B5-5246-887D-831A819C78AE}">
      <dgm:prSet/>
      <dgm:spPr/>
      <dgm:t>
        <a:bodyPr/>
        <a:lstStyle/>
        <a:p>
          <a:endParaRPr lang="es-MX"/>
        </a:p>
      </dgm:t>
    </dgm:pt>
    <dgm:pt modelId="{FD773A37-03F9-BB43-A6CE-9C98AAF6EBC0}" type="sibTrans" cxnId="{59B5D0B1-B9B5-5246-887D-831A819C78AE}">
      <dgm:prSet/>
      <dgm:spPr/>
      <dgm:t>
        <a:bodyPr/>
        <a:lstStyle/>
        <a:p>
          <a:endParaRPr lang="es-MX"/>
        </a:p>
      </dgm:t>
    </dgm:pt>
    <dgm:pt modelId="{1196E60A-CC38-B64D-BC90-18BC7CEECF79}">
      <dgm:prSet phldrT="[Texto]"/>
      <dgm:spPr>
        <a:solidFill>
          <a:srgbClr val="1B335D"/>
        </a:solidFill>
      </dgm:spPr>
      <dgm:t>
        <a:bodyPr/>
        <a:lstStyle/>
        <a:p>
          <a:r>
            <a:rPr lang="es-ES_tradnl" b="1" dirty="0"/>
            <a:t>Capacidades de interrupción actuales vs los estándares internacionales </a:t>
          </a:r>
          <a:endParaRPr lang="es-MX" dirty="0"/>
        </a:p>
      </dgm:t>
    </dgm:pt>
    <dgm:pt modelId="{66349BDB-5ADA-3D4B-811D-166C63FBEDA1}" type="parTrans" cxnId="{6EC37EA4-F15F-6444-9193-456718871756}">
      <dgm:prSet/>
      <dgm:spPr/>
      <dgm:t>
        <a:bodyPr/>
        <a:lstStyle/>
        <a:p>
          <a:endParaRPr lang="es-MX"/>
        </a:p>
      </dgm:t>
    </dgm:pt>
    <dgm:pt modelId="{F9F062C1-369A-CD43-ABC3-097F8EC9DA53}" type="sibTrans" cxnId="{6EC37EA4-F15F-6444-9193-456718871756}">
      <dgm:prSet/>
      <dgm:spPr/>
      <dgm:t>
        <a:bodyPr/>
        <a:lstStyle/>
        <a:p>
          <a:endParaRPr lang="es-MX"/>
        </a:p>
      </dgm:t>
    </dgm:pt>
    <dgm:pt modelId="{3873AEF9-A9F1-8D4F-86F2-DA49E6C7E31E}">
      <dgm:prSet phldrT="[Texto]"/>
      <dgm:spPr>
        <a:solidFill>
          <a:srgbClr val="BFCD00"/>
        </a:solidFill>
      </dgm:spPr>
      <dgm:t>
        <a:bodyPr/>
        <a:lstStyle/>
        <a:p>
          <a:r>
            <a:rPr lang="es-ES_tradnl" b="1" dirty="0"/>
            <a:t>Manifestación de interés por parte de los propietarios de los activos</a:t>
          </a:r>
          <a:endParaRPr lang="es-MX" dirty="0"/>
        </a:p>
      </dgm:t>
    </dgm:pt>
    <dgm:pt modelId="{C2714554-F4FD-6D45-96CA-84EC17972013}" type="parTrans" cxnId="{8CFF8A06-49E4-6742-91B0-833EB885DC70}">
      <dgm:prSet/>
      <dgm:spPr/>
      <dgm:t>
        <a:bodyPr/>
        <a:lstStyle/>
        <a:p>
          <a:endParaRPr lang="es-MX"/>
        </a:p>
      </dgm:t>
    </dgm:pt>
    <dgm:pt modelId="{C790CC39-6413-E140-A3A7-29049DA2D818}" type="sibTrans" cxnId="{8CFF8A06-49E4-6742-91B0-833EB885DC70}">
      <dgm:prSet/>
      <dgm:spPr/>
      <dgm:t>
        <a:bodyPr/>
        <a:lstStyle/>
        <a:p>
          <a:endParaRPr lang="es-MX"/>
        </a:p>
      </dgm:t>
    </dgm:pt>
    <dgm:pt modelId="{ED26BDA4-6A27-7C40-91BD-944F1E432E12}">
      <dgm:prSet phldrT="[Texto]"/>
      <dgm:spPr>
        <a:solidFill>
          <a:srgbClr val="FDDD46"/>
        </a:solidFill>
      </dgm:spPr>
      <dgm:t>
        <a:bodyPr/>
        <a:lstStyle/>
        <a:p>
          <a:r>
            <a:rPr lang="es-ES_tradnl" b="1" dirty="0"/>
            <a:t>Año en el que se evidencia el agotamiento de la capacidad </a:t>
          </a:r>
          <a:r>
            <a:rPr lang="es-ES_tradnl" dirty="0"/>
            <a:t>(IEC y método completo )</a:t>
          </a:r>
          <a:endParaRPr lang="es-MX" dirty="0"/>
        </a:p>
      </dgm:t>
    </dgm:pt>
    <dgm:pt modelId="{EC6E30BD-668E-FE4D-A230-094C9F7889DD}" type="parTrans" cxnId="{63FD8AE1-3CD2-4C47-BC15-F4D6527ACD65}">
      <dgm:prSet/>
      <dgm:spPr/>
      <dgm:t>
        <a:bodyPr/>
        <a:lstStyle/>
        <a:p>
          <a:endParaRPr lang="es-MX"/>
        </a:p>
      </dgm:t>
    </dgm:pt>
    <dgm:pt modelId="{53823CE4-BD50-5840-8D8E-2793E53DB995}" type="sibTrans" cxnId="{63FD8AE1-3CD2-4C47-BC15-F4D6527ACD65}">
      <dgm:prSet/>
      <dgm:spPr/>
      <dgm:t>
        <a:bodyPr/>
        <a:lstStyle/>
        <a:p>
          <a:endParaRPr lang="es-MX"/>
        </a:p>
      </dgm:t>
    </dgm:pt>
    <dgm:pt modelId="{79F5A8E4-8C51-7047-9E38-8B8CC3C6BCB8}" type="pres">
      <dgm:prSet presAssocID="{CFF3EAB8-E4EA-F24E-81D2-C217A5914FD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73B6640-D8BB-1741-A63F-6625E396351D}" type="pres">
      <dgm:prSet presAssocID="{CFF3EAB8-E4EA-F24E-81D2-C217A5914FD3}" presName="matrix" presStyleCnt="0"/>
      <dgm:spPr/>
    </dgm:pt>
    <dgm:pt modelId="{92AE03B7-9AAB-9149-B821-74D69B97C6FF}" type="pres">
      <dgm:prSet presAssocID="{CFF3EAB8-E4EA-F24E-81D2-C217A5914FD3}" presName="tile1" presStyleLbl="node1" presStyleIdx="0" presStyleCnt="4"/>
      <dgm:spPr/>
    </dgm:pt>
    <dgm:pt modelId="{C885DDCF-3608-174A-A203-A10A77EA5473}" type="pres">
      <dgm:prSet presAssocID="{CFF3EAB8-E4EA-F24E-81D2-C217A5914FD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F1E6D57-1BF6-BB44-874F-666BBAC43CFD}" type="pres">
      <dgm:prSet presAssocID="{CFF3EAB8-E4EA-F24E-81D2-C217A5914FD3}" presName="tile2" presStyleLbl="node1" presStyleIdx="1" presStyleCnt="4"/>
      <dgm:spPr/>
    </dgm:pt>
    <dgm:pt modelId="{41037C38-E33B-5C4A-9294-981D474E71D8}" type="pres">
      <dgm:prSet presAssocID="{CFF3EAB8-E4EA-F24E-81D2-C217A5914FD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A30CB72-C8F5-8840-A8B5-234784CAA0D9}" type="pres">
      <dgm:prSet presAssocID="{CFF3EAB8-E4EA-F24E-81D2-C217A5914FD3}" presName="tile3" presStyleLbl="node1" presStyleIdx="2" presStyleCnt="4"/>
      <dgm:spPr/>
    </dgm:pt>
    <dgm:pt modelId="{4BA5D3D3-C053-7D42-91C4-A7BCC7E2F96D}" type="pres">
      <dgm:prSet presAssocID="{CFF3EAB8-E4EA-F24E-81D2-C217A5914FD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1BFA80-75CE-7443-BDC6-F5C9DADD5C32}" type="pres">
      <dgm:prSet presAssocID="{CFF3EAB8-E4EA-F24E-81D2-C217A5914FD3}" presName="tile4" presStyleLbl="node1" presStyleIdx="3" presStyleCnt="4"/>
      <dgm:spPr/>
    </dgm:pt>
    <dgm:pt modelId="{4EE3E370-7D09-6649-98DA-DF2FA44B03B7}" type="pres">
      <dgm:prSet presAssocID="{CFF3EAB8-E4EA-F24E-81D2-C217A5914FD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14B0AAE-CB89-4040-ADF8-B33D04A64D10}" type="pres">
      <dgm:prSet presAssocID="{CFF3EAB8-E4EA-F24E-81D2-C217A5914FD3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8CFF8A06-49E4-6742-91B0-833EB885DC70}" srcId="{1B09821D-7F26-2A4C-8CF3-7406076BB326}" destId="{3873AEF9-A9F1-8D4F-86F2-DA49E6C7E31E}" srcOrd="2" destOrd="0" parTransId="{C2714554-F4FD-6D45-96CA-84EC17972013}" sibTransId="{C790CC39-6413-E140-A3A7-29049DA2D818}"/>
    <dgm:cxn modelId="{70B38421-08E1-AC43-85C8-BC16E710C44F}" type="presOf" srcId="{1196E60A-CC38-B64D-BC90-18BC7CEECF79}" destId="{0F1E6D57-1BF6-BB44-874F-666BBAC43CFD}" srcOrd="0" destOrd="0" presId="urn:microsoft.com/office/officeart/2005/8/layout/matrix1"/>
    <dgm:cxn modelId="{AC7A1328-A28F-2941-9532-8CBAAF43A8E5}" srcId="{CFF3EAB8-E4EA-F24E-81D2-C217A5914FD3}" destId="{1B09821D-7F26-2A4C-8CF3-7406076BB326}" srcOrd="0" destOrd="0" parTransId="{502D3D3C-1947-0344-B420-C1A36A6CE2BF}" sibTransId="{500CF2F1-A1F3-D94D-BC14-97CC7104C409}"/>
    <dgm:cxn modelId="{15BDA83F-F727-6B4A-A648-40297B4E72E5}" type="presOf" srcId="{1B09821D-7F26-2A4C-8CF3-7406076BB326}" destId="{514B0AAE-CB89-4040-ADF8-B33D04A64D10}" srcOrd="0" destOrd="0" presId="urn:microsoft.com/office/officeart/2005/8/layout/matrix1"/>
    <dgm:cxn modelId="{04CA1846-226D-7B46-85AC-DCD846E5822E}" type="presOf" srcId="{1196E60A-CC38-B64D-BC90-18BC7CEECF79}" destId="{41037C38-E33B-5C4A-9294-981D474E71D8}" srcOrd="1" destOrd="0" presId="urn:microsoft.com/office/officeart/2005/8/layout/matrix1"/>
    <dgm:cxn modelId="{12F47556-1510-9942-BB27-DDBD2863C63F}" type="presOf" srcId="{960409EF-7EBD-6A4C-8AE0-2C8AECA2E806}" destId="{C885DDCF-3608-174A-A203-A10A77EA5473}" srcOrd="1" destOrd="0" presId="urn:microsoft.com/office/officeart/2005/8/layout/matrix1"/>
    <dgm:cxn modelId="{484A127B-7FA7-A442-929B-AE3810BE959F}" type="presOf" srcId="{ED26BDA4-6A27-7C40-91BD-944F1E432E12}" destId="{6A1BFA80-75CE-7443-BDC6-F5C9DADD5C32}" srcOrd="0" destOrd="0" presId="urn:microsoft.com/office/officeart/2005/8/layout/matrix1"/>
    <dgm:cxn modelId="{6EC37EA4-F15F-6444-9193-456718871756}" srcId="{1B09821D-7F26-2A4C-8CF3-7406076BB326}" destId="{1196E60A-CC38-B64D-BC90-18BC7CEECF79}" srcOrd="1" destOrd="0" parTransId="{66349BDB-5ADA-3D4B-811D-166C63FBEDA1}" sibTransId="{F9F062C1-369A-CD43-ABC3-097F8EC9DA53}"/>
    <dgm:cxn modelId="{D0D3B0AD-CC6B-364E-A228-19C0167FB592}" type="presOf" srcId="{3873AEF9-A9F1-8D4F-86F2-DA49E6C7E31E}" destId="{9A30CB72-C8F5-8840-A8B5-234784CAA0D9}" srcOrd="0" destOrd="0" presId="urn:microsoft.com/office/officeart/2005/8/layout/matrix1"/>
    <dgm:cxn modelId="{59B5D0B1-B9B5-5246-887D-831A819C78AE}" srcId="{1B09821D-7F26-2A4C-8CF3-7406076BB326}" destId="{960409EF-7EBD-6A4C-8AE0-2C8AECA2E806}" srcOrd="0" destOrd="0" parTransId="{C24CC1FF-486A-AB4F-86E4-FE1787A4998B}" sibTransId="{FD773A37-03F9-BB43-A6CE-9C98AAF6EBC0}"/>
    <dgm:cxn modelId="{1F7864B4-59F4-A24C-A563-726292DB47A5}" type="presOf" srcId="{960409EF-7EBD-6A4C-8AE0-2C8AECA2E806}" destId="{92AE03B7-9AAB-9149-B821-74D69B97C6FF}" srcOrd="0" destOrd="0" presId="urn:microsoft.com/office/officeart/2005/8/layout/matrix1"/>
    <dgm:cxn modelId="{6E9BFFBC-FA71-0F4E-9C62-69C423D73CFB}" type="presOf" srcId="{ED26BDA4-6A27-7C40-91BD-944F1E432E12}" destId="{4EE3E370-7D09-6649-98DA-DF2FA44B03B7}" srcOrd="1" destOrd="0" presId="urn:microsoft.com/office/officeart/2005/8/layout/matrix1"/>
    <dgm:cxn modelId="{977610DF-DC3C-8347-AAE3-9759001014BA}" type="presOf" srcId="{CFF3EAB8-E4EA-F24E-81D2-C217A5914FD3}" destId="{79F5A8E4-8C51-7047-9E38-8B8CC3C6BCB8}" srcOrd="0" destOrd="0" presId="urn:microsoft.com/office/officeart/2005/8/layout/matrix1"/>
    <dgm:cxn modelId="{63FD8AE1-3CD2-4C47-BC15-F4D6527ACD65}" srcId="{1B09821D-7F26-2A4C-8CF3-7406076BB326}" destId="{ED26BDA4-6A27-7C40-91BD-944F1E432E12}" srcOrd="3" destOrd="0" parTransId="{EC6E30BD-668E-FE4D-A230-094C9F7889DD}" sibTransId="{53823CE4-BD50-5840-8D8E-2793E53DB995}"/>
    <dgm:cxn modelId="{CFFAD5FF-F6AF-7D4D-8730-3F46C7220557}" type="presOf" srcId="{3873AEF9-A9F1-8D4F-86F2-DA49E6C7E31E}" destId="{4BA5D3D3-C053-7D42-91C4-A7BCC7E2F96D}" srcOrd="1" destOrd="0" presId="urn:microsoft.com/office/officeart/2005/8/layout/matrix1"/>
    <dgm:cxn modelId="{0C94F239-652C-4C43-8457-272EC63DEB33}" type="presParOf" srcId="{79F5A8E4-8C51-7047-9E38-8B8CC3C6BCB8}" destId="{573B6640-D8BB-1741-A63F-6625E396351D}" srcOrd="0" destOrd="0" presId="urn:microsoft.com/office/officeart/2005/8/layout/matrix1"/>
    <dgm:cxn modelId="{FB4F57BC-8003-5042-AB37-5EE96C6FBF3F}" type="presParOf" srcId="{573B6640-D8BB-1741-A63F-6625E396351D}" destId="{92AE03B7-9AAB-9149-B821-74D69B97C6FF}" srcOrd="0" destOrd="0" presId="urn:microsoft.com/office/officeart/2005/8/layout/matrix1"/>
    <dgm:cxn modelId="{4B061E68-0C20-3E4A-B914-3F28857A5F2B}" type="presParOf" srcId="{573B6640-D8BB-1741-A63F-6625E396351D}" destId="{C885DDCF-3608-174A-A203-A10A77EA5473}" srcOrd="1" destOrd="0" presId="urn:microsoft.com/office/officeart/2005/8/layout/matrix1"/>
    <dgm:cxn modelId="{BE6F2FEA-3C54-A047-BAF6-9ED6FB4E4CCA}" type="presParOf" srcId="{573B6640-D8BB-1741-A63F-6625E396351D}" destId="{0F1E6D57-1BF6-BB44-874F-666BBAC43CFD}" srcOrd="2" destOrd="0" presId="urn:microsoft.com/office/officeart/2005/8/layout/matrix1"/>
    <dgm:cxn modelId="{26C02B3C-1DB0-9449-B928-A2FE0005C3A9}" type="presParOf" srcId="{573B6640-D8BB-1741-A63F-6625E396351D}" destId="{41037C38-E33B-5C4A-9294-981D474E71D8}" srcOrd="3" destOrd="0" presId="urn:microsoft.com/office/officeart/2005/8/layout/matrix1"/>
    <dgm:cxn modelId="{2720644A-0CCB-8C4B-B226-F7C85CBE67F9}" type="presParOf" srcId="{573B6640-D8BB-1741-A63F-6625E396351D}" destId="{9A30CB72-C8F5-8840-A8B5-234784CAA0D9}" srcOrd="4" destOrd="0" presId="urn:microsoft.com/office/officeart/2005/8/layout/matrix1"/>
    <dgm:cxn modelId="{E07D5CDC-BF3C-DB4C-B613-398C71EEF3E7}" type="presParOf" srcId="{573B6640-D8BB-1741-A63F-6625E396351D}" destId="{4BA5D3D3-C053-7D42-91C4-A7BCC7E2F96D}" srcOrd="5" destOrd="0" presId="urn:microsoft.com/office/officeart/2005/8/layout/matrix1"/>
    <dgm:cxn modelId="{3BA1326A-1E99-8048-A6A7-DE6702560E4B}" type="presParOf" srcId="{573B6640-D8BB-1741-A63F-6625E396351D}" destId="{6A1BFA80-75CE-7443-BDC6-F5C9DADD5C32}" srcOrd="6" destOrd="0" presId="urn:microsoft.com/office/officeart/2005/8/layout/matrix1"/>
    <dgm:cxn modelId="{9F3ACA19-3537-984B-A59B-E5E95454E96B}" type="presParOf" srcId="{573B6640-D8BB-1741-A63F-6625E396351D}" destId="{4EE3E370-7D09-6649-98DA-DF2FA44B03B7}" srcOrd="7" destOrd="0" presId="urn:microsoft.com/office/officeart/2005/8/layout/matrix1"/>
    <dgm:cxn modelId="{0C619780-AC6F-8E49-BB02-924EDEF090B6}" type="presParOf" srcId="{79F5A8E4-8C51-7047-9E38-8B8CC3C6BCB8}" destId="{514B0AAE-CB89-4040-ADF8-B33D04A64D1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743EC-73C3-1D47-876F-CA8DA757449C}">
      <dsp:nvSpPr>
        <dsp:cNvPr id="0" name=""/>
        <dsp:cNvSpPr/>
      </dsp:nvSpPr>
      <dsp:spPr>
        <a:xfrm>
          <a:off x="-3079719" y="-474146"/>
          <a:ext cx="3673561" cy="3673561"/>
        </a:xfrm>
        <a:prstGeom prst="blockArc">
          <a:avLst>
            <a:gd name="adj1" fmla="val 18900000"/>
            <a:gd name="adj2" fmla="val 2700000"/>
            <a:gd name="adj3" fmla="val 588"/>
          </a:avLst>
        </a:prstGeom>
        <a:noFill/>
        <a:ln w="25400" cap="flat" cmpd="sng" algn="ctr">
          <a:solidFill>
            <a:srgbClr val="1B335D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592C17-59A0-5A44-A6D4-D11F56365896}">
      <dsp:nvSpPr>
        <dsp:cNvPr id="0" name=""/>
        <dsp:cNvSpPr/>
      </dsp:nvSpPr>
      <dsp:spPr>
        <a:xfrm>
          <a:off x="381833" y="272526"/>
          <a:ext cx="7245602" cy="545053"/>
        </a:xfrm>
        <a:prstGeom prst="rect">
          <a:avLst/>
        </a:prstGeom>
        <a:solidFill>
          <a:srgbClr val="1B33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6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Limitaciones en la expansión de la transmisión.</a:t>
          </a:r>
        </a:p>
      </dsp:txBody>
      <dsp:txXfrm>
        <a:off x="381833" y="272526"/>
        <a:ext cx="7245602" cy="545053"/>
      </dsp:txXfrm>
    </dsp:sp>
    <dsp:sp modelId="{2ADFB4D0-3990-B748-8161-F06877432915}">
      <dsp:nvSpPr>
        <dsp:cNvPr id="0" name=""/>
        <dsp:cNvSpPr/>
      </dsp:nvSpPr>
      <dsp:spPr>
        <a:xfrm>
          <a:off x="41174" y="204395"/>
          <a:ext cx="681317" cy="68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CC0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74BEA-9A31-8E48-B12C-DDD7CD43480B}">
      <dsp:nvSpPr>
        <dsp:cNvPr id="0" name=""/>
        <dsp:cNvSpPr/>
      </dsp:nvSpPr>
      <dsp:spPr>
        <a:xfrm>
          <a:off x="579960" y="1090107"/>
          <a:ext cx="7047475" cy="545053"/>
        </a:xfrm>
        <a:prstGeom prst="rect">
          <a:avLst/>
        </a:prstGeom>
        <a:solidFill>
          <a:srgbClr val="C0CC0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6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Limitaciones en la expansión del parque de generación</a:t>
          </a:r>
        </a:p>
      </dsp:txBody>
      <dsp:txXfrm>
        <a:off x="579960" y="1090107"/>
        <a:ext cx="7047475" cy="545053"/>
      </dsp:txXfrm>
    </dsp:sp>
    <dsp:sp modelId="{B1668101-6F3D-0046-AE5B-5490FB23CA0A}">
      <dsp:nvSpPr>
        <dsp:cNvPr id="0" name=""/>
        <dsp:cNvSpPr/>
      </dsp:nvSpPr>
      <dsp:spPr>
        <a:xfrm>
          <a:off x="239301" y="1021975"/>
          <a:ext cx="681317" cy="68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1B335D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D9D430-5376-ED47-91F0-2A21519799A8}">
      <dsp:nvSpPr>
        <dsp:cNvPr id="0" name=""/>
        <dsp:cNvSpPr/>
      </dsp:nvSpPr>
      <dsp:spPr>
        <a:xfrm>
          <a:off x="381833" y="1907688"/>
          <a:ext cx="7245602" cy="545053"/>
        </a:xfrm>
        <a:prstGeom prst="rect">
          <a:avLst/>
        </a:prstGeom>
        <a:solidFill>
          <a:srgbClr val="1B33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2636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/>
            <a:t>Altos costos de inversión </a:t>
          </a:r>
        </a:p>
      </dsp:txBody>
      <dsp:txXfrm>
        <a:off x="381833" y="1907688"/>
        <a:ext cx="7245602" cy="545053"/>
      </dsp:txXfrm>
    </dsp:sp>
    <dsp:sp modelId="{7B39897B-3692-1C46-A5B3-C910236A2B28}">
      <dsp:nvSpPr>
        <dsp:cNvPr id="0" name=""/>
        <dsp:cNvSpPr/>
      </dsp:nvSpPr>
      <dsp:spPr>
        <a:xfrm>
          <a:off x="41174" y="1839556"/>
          <a:ext cx="681317" cy="68131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CC0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AE03B7-9AAB-9149-B821-74D69B97C6FF}">
      <dsp:nvSpPr>
        <dsp:cNvPr id="0" name=""/>
        <dsp:cNvSpPr/>
      </dsp:nvSpPr>
      <dsp:spPr>
        <a:xfrm rot="16200000">
          <a:off x="1158194" y="-1158194"/>
          <a:ext cx="1771206" cy="4087596"/>
        </a:xfrm>
        <a:prstGeom prst="round1Rect">
          <a:avLst/>
        </a:prstGeom>
        <a:solidFill>
          <a:srgbClr val="6A8F2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Nivel de corriente de cortocircuito </a:t>
          </a:r>
          <a:r>
            <a:rPr lang="es-ES_tradnl" sz="1400" kern="1200" dirty="0"/>
            <a:t>(IEC y método completo 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_tradnl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kern="1200" dirty="0"/>
            <a:t>Se contemplan diferentes escenarios de integración de los proyectos con concepto</a:t>
          </a:r>
          <a:endParaRPr lang="es-MX" sz="1400" kern="1200" dirty="0"/>
        </a:p>
      </dsp:txBody>
      <dsp:txXfrm rot="5400000">
        <a:off x="-1" y="1"/>
        <a:ext cx="4087596" cy="1328404"/>
      </dsp:txXfrm>
    </dsp:sp>
    <dsp:sp modelId="{0F1E6D57-1BF6-BB44-874F-666BBAC43CFD}">
      <dsp:nvSpPr>
        <dsp:cNvPr id="0" name=""/>
        <dsp:cNvSpPr/>
      </dsp:nvSpPr>
      <dsp:spPr>
        <a:xfrm>
          <a:off x="4087596" y="0"/>
          <a:ext cx="4087596" cy="1771206"/>
        </a:xfrm>
        <a:prstGeom prst="round1Rect">
          <a:avLst/>
        </a:prstGeom>
        <a:solidFill>
          <a:srgbClr val="1B335D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Capacidades de interrupción actuales vs los estándares internacionales </a:t>
          </a:r>
          <a:endParaRPr lang="es-MX" sz="1400" kern="1200" dirty="0"/>
        </a:p>
      </dsp:txBody>
      <dsp:txXfrm>
        <a:off x="4087596" y="0"/>
        <a:ext cx="4087596" cy="1328404"/>
      </dsp:txXfrm>
    </dsp:sp>
    <dsp:sp modelId="{9A30CB72-C8F5-8840-A8B5-234784CAA0D9}">
      <dsp:nvSpPr>
        <dsp:cNvPr id="0" name=""/>
        <dsp:cNvSpPr/>
      </dsp:nvSpPr>
      <dsp:spPr>
        <a:xfrm rot="10800000">
          <a:off x="0" y="1771206"/>
          <a:ext cx="4087596" cy="1771206"/>
        </a:xfrm>
        <a:prstGeom prst="round1Rect">
          <a:avLst/>
        </a:prstGeom>
        <a:solidFill>
          <a:srgbClr val="BFCD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Manifestación de interés por parte de los propietarios de los activos</a:t>
          </a:r>
          <a:endParaRPr lang="es-MX" sz="1400" kern="1200" dirty="0"/>
        </a:p>
      </dsp:txBody>
      <dsp:txXfrm rot="10800000">
        <a:off x="0" y="2214008"/>
        <a:ext cx="4087596" cy="1328404"/>
      </dsp:txXfrm>
    </dsp:sp>
    <dsp:sp modelId="{6A1BFA80-75CE-7443-BDC6-F5C9DADD5C32}">
      <dsp:nvSpPr>
        <dsp:cNvPr id="0" name=""/>
        <dsp:cNvSpPr/>
      </dsp:nvSpPr>
      <dsp:spPr>
        <a:xfrm rot="5400000">
          <a:off x="5245790" y="613011"/>
          <a:ext cx="1771206" cy="4087596"/>
        </a:xfrm>
        <a:prstGeom prst="round1Rect">
          <a:avLst/>
        </a:prstGeom>
        <a:solidFill>
          <a:srgbClr val="FDDD4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Año en el que se evidencia el agotamiento de la capacidad </a:t>
          </a:r>
          <a:r>
            <a:rPr lang="es-ES_tradnl" sz="1400" kern="1200" dirty="0"/>
            <a:t>(IEC y método completo )</a:t>
          </a:r>
          <a:endParaRPr lang="es-MX" sz="1400" kern="1200" dirty="0"/>
        </a:p>
      </dsp:txBody>
      <dsp:txXfrm rot="-5400000">
        <a:off x="4087595" y="2214008"/>
        <a:ext cx="4087596" cy="1328404"/>
      </dsp:txXfrm>
    </dsp:sp>
    <dsp:sp modelId="{514B0AAE-CB89-4040-ADF8-B33D04A64D10}">
      <dsp:nvSpPr>
        <dsp:cNvPr id="0" name=""/>
        <dsp:cNvSpPr/>
      </dsp:nvSpPr>
      <dsp:spPr>
        <a:xfrm>
          <a:off x="2861317" y="1328404"/>
          <a:ext cx="2452557" cy="885603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400" b="1" kern="1200" dirty="0"/>
            <a:t>Definición de la priorización y criticidad de las subestaciones</a:t>
          </a:r>
          <a:endParaRPr lang="es-MX" sz="1400" kern="1200" dirty="0"/>
        </a:p>
      </dsp:txBody>
      <dsp:txXfrm>
        <a:off x="2904549" y="1371636"/>
        <a:ext cx="2366093" cy="799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f9a6409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f9a6409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2572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bb415166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9" name="Google Shape;149;g21bb415166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0189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1bb4151667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49" name="Google Shape;149;g21bb4151667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5627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422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5347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3610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7280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8457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842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4f9a6409c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4f9a6409c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859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6726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986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2826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71717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9808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2008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e279533596_0_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e279533596_0_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52d8e8e1e_0_4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2152d8e8e1e_0_4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9103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929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94540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1825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508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e27953359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e279533596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232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e27953359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e27953359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>
  <p:cSld name="Encabezado de secció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body" idx="1"/>
          </p:nvPr>
        </p:nvSpPr>
        <p:spPr>
          <a:xfrm>
            <a:off x="251253" y="226395"/>
            <a:ext cx="7721172" cy="478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685800" marR="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2"/>
          </p:nvPr>
        </p:nvSpPr>
        <p:spPr>
          <a:xfrm>
            <a:off x="251223" y="971551"/>
            <a:ext cx="3813572" cy="3857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marR="0" lvl="0" indent="-3048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46"/>
          <p:cNvSpPr>
            <a:spLocks noGrp="1"/>
          </p:cNvSpPr>
          <p:nvPr>
            <p:ph type="pic" idx="3"/>
          </p:nvPr>
        </p:nvSpPr>
        <p:spPr>
          <a:xfrm>
            <a:off x="4236244" y="971551"/>
            <a:ext cx="3900488" cy="385762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37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7.svg"/><Relationship Id="rId5" Type="http://schemas.openxmlformats.org/officeDocument/2006/relationships/image" Target="../media/image19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vgsilh.com/image/36572.html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emf"/><Relationship Id="rId4" Type="http://schemas.openxmlformats.org/officeDocument/2006/relationships/package" Target="../embeddings/Microsoft_Word_Document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 rotWithShape="1">
          <a:blip r:embed="rId4">
            <a:alphaModFix/>
          </a:blip>
          <a:srcRect l="1997" t="35997" r="12291" b="5791"/>
          <a:stretch/>
        </p:blipFill>
        <p:spPr>
          <a:xfrm flipH="1">
            <a:off x="4147271" y="625165"/>
            <a:ext cx="4756424" cy="320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5">
            <a:alphaModFix/>
          </a:blip>
          <a:srcRect l="2770" t="-3242" r="-2770" b="58075"/>
          <a:stretch/>
        </p:blipFill>
        <p:spPr>
          <a:xfrm>
            <a:off x="3234275" y="4083131"/>
            <a:ext cx="3527475" cy="1060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exterior, edificio, pasto, competencia de atletismo&#10;&#10;Descripción generada automáticamente">
            <a:extLst>
              <a:ext uri="{FF2B5EF4-FFF2-40B4-BE49-F238E27FC236}">
                <a16:creationId xmlns:a16="http://schemas.microsoft.com/office/drawing/2014/main" id="{B53DE55C-1D5B-1254-2DAB-5D07D652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Google Shape;66;p15">
            <a:extLst>
              <a:ext uri="{FF2B5EF4-FFF2-40B4-BE49-F238E27FC236}">
                <a16:creationId xmlns:a16="http://schemas.microsoft.com/office/drawing/2014/main" id="{0B9172A3-D371-0042-82C5-C5F33929AF7F}"/>
              </a:ext>
            </a:extLst>
          </p:cNvPr>
          <p:cNvSpPr txBox="1"/>
          <p:nvPr/>
        </p:nvSpPr>
        <p:spPr>
          <a:xfrm>
            <a:off x="145473" y="1222569"/>
            <a:ext cx="6729672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MISIÓN TRANSMISIÓN</a:t>
            </a:r>
          </a:p>
        </p:txBody>
      </p:sp>
      <p:pic>
        <p:nvPicPr>
          <p:cNvPr id="25" name="Imagen 2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B639EF3-68CC-C324-99F6-D4D8230B8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74" b="185"/>
          <a:stretch/>
        </p:blipFill>
        <p:spPr>
          <a:xfrm>
            <a:off x="0" y="2486025"/>
            <a:ext cx="9144000" cy="3124200"/>
          </a:xfrm>
          <a:prstGeom prst="rect">
            <a:avLst/>
          </a:prstGeom>
        </p:spPr>
      </p:pic>
      <p:pic>
        <p:nvPicPr>
          <p:cNvPr id="26" name="Google Shape;321;p14">
            <a:extLst>
              <a:ext uri="{FF2B5EF4-FFF2-40B4-BE49-F238E27FC236}">
                <a16:creationId xmlns:a16="http://schemas.microsoft.com/office/drawing/2014/main" id="{BB52001C-8B84-C90A-31F3-9E00792B90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625" y="151109"/>
            <a:ext cx="1238277" cy="1449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6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249;p111">
            <a:extLst>
              <a:ext uri="{FF2B5EF4-FFF2-40B4-BE49-F238E27FC236}">
                <a16:creationId xmlns:a16="http://schemas.microsoft.com/office/drawing/2014/main" id="{4BCD1096-52A7-E82E-3542-0DC2813EBF68}"/>
              </a:ext>
            </a:extLst>
          </p:cNvPr>
          <p:cNvSpPr/>
          <p:nvPr/>
        </p:nvSpPr>
        <p:spPr>
          <a:xfrm>
            <a:off x="5196074" y="1707029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600" dirty="0">
                <a:solidFill>
                  <a:srgbClr val="CAF53A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1</a:t>
            </a:r>
            <a:endParaRPr sz="3600" i="0" u="none" strike="noStrike" cap="none" dirty="0">
              <a:solidFill>
                <a:srgbClr val="CAF53A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Qué es Misión T</a:t>
            </a:r>
            <a:r>
              <a:rPr lang="es-CO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</a:t>
            </a:r>
            <a:r>
              <a:rPr lang="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ansmisión? </a:t>
            </a:r>
            <a:endParaRPr sz="2300" b="1" dirty="0">
              <a:solidFill>
                <a:schemeClr val="tx2">
                  <a:lumMod val="10000"/>
                </a:schemeClr>
              </a:solidFill>
              <a:highlight>
                <a:srgbClr val="CAF53A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sp>
        <p:nvSpPr>
          <p:cNvPr id="29" name="Google Shape;90;p18">
            <a:extLst>
              <a:ext uri="{FF2B5EF4-FFF2-40B4-BE49-F238E27FC236}">
                <a16:creationId xmlns:a16="http://schemas.microsoft.com/office/drawing/2014/main" id="{F3628EF7-E5BD-0778-1A7F-751F72DCE345}"/>
              </a:ext>
            </a:extLst>
          </p:cNvPr>
          <p:cNvSpPr txBox="1"/>
          <p:nvPr/>
        </p:nvSpPr>
        <p:spPr>
          <a:xfrm>
            <a:off x="842340" y="1739487"/>
            <a:ext cx="4081351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buNone/>
              <a:defRPr b="1">
                <a:solidFill>
                  <a:srgbClr val="666666"/>
                </a:solidFill>
                <a:effectLst/>
                <a:latin typeface="Poppins" pitchFamily="2" charset="77"/>
              </a:defRPr>
            </a:lvl1pPr>
          </a:lstStyle>
          <a:p>
            <a:r>
              <a:rPr lang="es-CO" b="0" dirty="0">
                <a:solidFill>
                  <a:schemeClr val="tx1"/>
                </a:solidFill>
                <a:highlight>
                  <a:srgbClr val="FFFFFF"/>
                </a:highlight>
                <a:latin typeface="Nunito "/>
                <a:ea typeface="Verdana" panose="020B0604030504040204" pitchFamily="34" charset="0"/>
              </a:rPr>
              <a:t>Es un plan ambicioso que busca abordar las </a:t>
            </a:r>
            <a:r>
              <a:rPr lang="es-CO" dirty="0">
                <a:solidFill>
                  <a:schemeClr val="tx1"/>
                </a:solidFill>
                <a:highlight>
                  <a:srgbClr val="CAF53A"/>
                </a:highlight>
                <a:latin typeface="Nunito "/>
                <a:ea typeface="Verdana" panose="020B0604030504040204" pitchFamily="34" charset="0"/>
              </a:rPr>
              <a:t>necesidades críticas </a:t>
            </a:r>
            <a:r>
              <a:rPr lang="es-CO" b="0" dirty="0">
                <a:solidFill>
                  <a:schemeClr val="tx1"/>
                </a:solidFill>
                <a:highlight>
                  <a:srgbClr val="FFFFFF"/>
                </a:highlight>
                <a:latin typeface="Nunito "/>
                <a:ea typeface="Verdana" panose="020B0604030504040204" pitchFamily="34" charset="0"/>
              </a:rPr>
              <a:t>en la infraestructura en el STN y STR en Colombia, con un enfoque en la urgencia y la sostenibilidad a mediano y largo plazo, el cual se conforma de 4 dimensiones: . </a:t>
            </a:r>
          </a:p>
          <a:p>
            <a:endParaRPr lang="es-CO" b="0" dirty="0">
              <a:solidFill>
                <a:schemeClr val="tx1"/>
              </a:solidFill>
              <a:highlight>
                <a:srgbClr val="FFFFFF"/>
              </a:highlight>
              <a:latin typeface="Nunito "/>
              <a:ea typeface="Verdana" panose="020B0604030504040204" pitchFamily="34" charset="0"/>
            </a:endParaRPr>
          </a:p>
          <a:p>
            <a:r>
              <a:rPr lang="es-CO" b="0" dirty="0">
                <a:solidFill>
                  <a:schemeClr val="tx1"/>
                </a:solidFill>
                <a:highlight>
                  <a:srgbClr val="FFFFFF"/>
                </a:highlight>
                <a:latin typeface="Nunito "/>
                <a:ea typeface="Verdana" panose="020B0604030504040204" pitchFamily="34" charset="0"/>
              </a:rPr>
              <a:t>Para esto y de acuerdo con la dimensión, se implementarán mecanismos actualmente vigentes que permitan dar cumplimiento con los objetivos planteados en cada dimensión. </a:t>
            </a:r>
            <a:endParaRPr b="0" dirty="0">
              <a:solidFill>
                <a:schemeClr val="tx1"/>
              </a:solidFill>
              <a:highlight>
                <a:srgbClr val="FFFFFF"/>
              </a:highlight>
              <a:latin typeface="Nunito "/>
              <a:ea typeface="Verdana" panose="020B0604030504040204" pitchFamily="34" charset="0"/>
              <a:sym typeface="Montserrat"/>
            </a:endParaRPr>
          </a:p>
        </p:txBody>
      </p:sp>
      <p:sp>
        <p:nvSpPr>
          <p:cNvPr id="33" name="Google Shape;118;p4">
            <a:extLst>
              <a:ext uri="{FF2B5EF4-FFF2-40B4-BE49-F238E27FC236}">
                <a16:creationId xmlns:a16="http://schemas.microsoft.com/office/drawing/2014/main" id="{8F908F16-7296-ABB3-4B65-C830DC57A4BE}"/>
              </a:ext>
            </a:extLst>
          </p:cNvPr>
          <p:cNvSpPr txBox="1"/>
          <p:nvPr/>
        </p:nvSpPr>
        <p:spPr>
          <a:xfrm>
            <a:off x="5586973" y="1978210"/>
            <a:ext cx="3398934" cy="35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O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Primer paquete de obras </a:t>
            </a:r>
            <a:r>
              <a:rPr lang="es-CO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urgentes</a:t>
            </a:r>
            <a:endParaRPr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" name="Google Shape;249;p111">
            <a:extLst>
              <a:ext uri="{FF2B5EF4-FFF2-40B4-BE49-F238E27FC236}">
                <a16:creationId xmlns:a16="http://schemas.microsoft.com/office/drawing/2014/main" id="{73A21B06-FDBB-ACEB-03BA-DAB1B56BFD23}"/>
              </a:ext>
            </a:extLst>
          </p:cNvPr>
          <p:cNvSpPr/>
          <p:nvPr/>
        </p:nvSpPr>
        <p:spPr>
          <a:xfrm>
            <a:off x="5228363" y="2187067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600" dirty="0">
                <a:solidFill>
                  <a:srgbClr val="CAF53A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2</a:t>
            </a:r>
            <a:endParaRPr sz="3600" i="0" u="none" strike="noStrike" cap="none" dirty="0">
              <a:solidFill>
                <a:srgbClr val="CAF53A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4" name="Google Shape;118;p4">
            <a:extLst>
              <a:ext uri="{FF2B5EF4-FFF2-40B4-BE49-F238E27FC236}">
                <a16:creationId xmlns:a16="http://schemas.microsoft.com/office/drawing/2014/main" id="{85CE7DBA-F35E-B1FC-8685-B49E0A55325D}"/>
              </a:ext>
            </a:extLst>
          </p:cNvPr>
          <p:cNvSpPr txBox="1"/>
          <p:nvPr/>
        </p:nvSpPr>
        <p:spPr>
          <a:xfrm>
            <a:off x="5586973" y="2460974"/>
            <a:ext cx="3291303" cy="3641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r>
              <a:rPr lang="es-CO" sz="1400" dirty="0"/>
              <a:t>Segundo paquete de obras </a:t>
            </a:r>
            <a:r>
              <a:rPr lang="es-CO" sz="1400" b="1" dirty="0"/>
              <a:t>urgentes</a:t>
            </a:r>
            <a:endParaRPr sz="1400" b="1" dirty="0">
              <a:sym typeface="Nunito Sans"/>
            </a:endParaRPr>
          </a:p>
        </p:txBody>
      </p:sp>
      <p:sp>
        <p:nvSpPr>
          <p:cNvPr id="39" name="Google Shape;249;p111">
            <a:extLst>
              <a:ext uri="{FF2B5EF4-FFF2-40B4-BE49-F238E27FC236}">
                <a16:creationId xmlns:a16="http://schemas.microsoft.com/office/drawing/2014/main" id="{CDB5DFFD-660E-B039-C83A-3C1702768A95}"/>
              </a:ext>
            </a:extLst>
          </p:cNvPr>
          <p:cNvSpPr/>
          <p:nvPr/>
        </p:nvSpPr>
        <p:spPr>
          <a:xfrm>
            <a:off x="5241940" y="2667105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600" dirty="0">
                <a:solidFill>
                  <a:srgbClr val="CAF53A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3</a:t>
            </a:r>
            <a:endParaRPr sz="3600" i="0" u="none" strike="noStrike" cap="none" dirty="0">
              <a:solidFill>
                <a:srgbClr val="CAF53A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5" name="Google Shape;118;p4">
            <a:extLst>
              <a:ext uri="{FF2B5EF4-FFF2-40B4-BE49-F238E27FC236}">
                <a16:creationId xmlns:a16="http://schemas.microsoft.com/office/drawing/2014/main" id="{E4C2C752-05FC-F41E-5AB5-3F77CA20A961}"/>
              </a:ext>
            </a:extLst>
          </p:cNvPr>
          <p:cNvSpPr txBox="1"/>
          <p:nvPr/>
        </p:nvSpPr>
        <p:spPr>
          <a:xfrm>
            <a:off x="5619263" y="2909023"/>
            <a:ext cx="2129216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Plan de </a:t>
            </a:r>
            <a:r>
              <a:rPr lang="es-CO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Expansión</a:t>
            </a:r>
            <a:endParaRPr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0" name="Google Shape;249;p111">
            <a:extLst>
              <a:ext uri="{FF2B5EF4-FFF2-40B4-BE49-F238E27FC236}">
                <a16:creationId xmlns:a16="http://schemas.microsoft.com/office/drawing/2014/main" id="{C9AB60E9-484F-1690-989A-AB85B7F8C1DF}"/>
              </a:ext>
            </a:extLst>
          </p:cNvPr>
          <p:cNvSpPr/>
          <p:nvPr/>
        </p:nvSpPr>
        <p:spPr>
          <a:xfrm>
            <a:off x="5241940" y="3178616"/>
            <a:ext cx="7818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3600" dirty="0">
                <a:solidFill>
                  <a:srgbClr val="CAF53A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4</a:t>
            </a:r>
            <a:endParaRPr sz="3600" i="0" u="none" strike="noStrike" cap="none" dirty="0">
              <a:solidFill>
                <a:srgbClr val="CAF53A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</p:txBody>
      </p:sp>
      <p:sp>
        <p:nvSpPr>
          <p:cNvPr id="36" name="Google Shape;118;p4">
            <a:extLst>
              <a:ext uri="{FF2B5EF4-FFF2-40B4-BE49-F238E27FC236}">
                <a16:creationId xmlns:a16="http://schemas.microsoft.com/office/drawing/2014/main" id="{0E5F2882-3671-A337-F0C7-565EF21C3D33}"/>
              </a:ext>
            </a:extLst>
          </p:cNvPr>
          <p:cNvSpPr txBox="1"/>
          <p:nvPr/>
        </p:nvSpPr>
        <p:spPr>
          <a:xfrm>
            <a:off x="5619263" y="3440398"/>
            <a:ext cx="3398934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Plan de </a:t>
            </a:r>
            <a:r>
              <a:rPr lang="es-CO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Modernización del SIN</a:t>
            </a:r>
            <a:endParaRPr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Dimensión No.1: Documento técnico </a:t>
            </a:r>
            <a:endParaRPr sz="2300" b="1" dirty="0">
              <a:solidFill>
                <a:schemeClr val="tx2">
                  <a:lumMod val="10000"/>
                </a:schemeClr>
              </a:solidFill>
              <a:highlight>
                <a:srgbClr val="CAF53A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C7740D-DD6F-604A-3AF3-1E4F4FD0A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5" r="2767"/>
          <a:stretch/>
        </p:blipFill>
        <p:spPr>
          <a:xfrm>
            <a:off x="5322170" y="1394543"/>
            <a:ext cx="2411502" cy="3260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F6F1FC49-23B9-7762-5A75-D2B3091AEF36}"/>
              </a:ext>
            </a:extLst>
          </p:cNvPr>
          <p:cNvCxnSpPr>
            <a:cxnSpLocks/>
            <a:stCxn id="14" idx="0"/>
            <a:endCxn id="16" idx="4"/>
          </p:cNvCxnSpPr>
          <p:nvPr/>
        </p:nvCxnSpPr>
        <p:spPr>
          <a:xfrm>
            <a:off x="1202516" y="1582426"/>
            <a:ext cx="0" cy="3021460"/>
          </a:xfrm>
          <a:prstGeom prst="line">
            <a:avLst/>
          </a:prstGeom>
          <a:ln w="28575">
            <a:solidFill>
              <a:srgbClr val="C7F5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101;p4">
            <a:extLst>
              <a:ext uri="{FF2B5EF4-FFF2-40B4-BE49-F238E27FC236}">
                <a16:creationId xmlns:a16="http://schemas.microsoft.com/office/drawing/2014/main" id="{E2F37FC4-7C6D-4AFD-CC37-4A3F9C3111AE}"/>
              </a:ext>
            </a:extLst>
          </p:cNvPr>
          <p:cNvSpPr/>
          <p:nvPr/>
        </p:nvSpPr>
        <p:spPr>
          <a:xfrm>
            <a:off x="1108316" y="2192377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01;p4">
            <a:extLst>
              <a:ext uri="{FF2B5EF4-FFF2-40B4-BE49-F238E27FC236}">
                <a16:creationId xmlns:a16="http://schemas.microsoft.com/office/drawing/2014/main" id="{FC368CD0-8F45-64B8-4B59-C8B6FDD11548}"/>
              </a:ext>
            </a:extLst>
          </p:cNvPr>
          <p:cNvSpPr/>
          <p:nvPr/>
        </p:nvSpPr>
        <p:spPr>
          <a:xfrm>
            <a:off x="1108316" y="2789502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01;p4">
            <a:extLst>
              <a:ext uri="{FF2B5EF4-FFF2-40B4-BE49-F238E27FC236}">
                <a16:creationId xmlns:a16="http://schemas.microsoft.com/office/drawing/2014/main" id="{1EC62E42-AAB0-6C0F-39F8-3139384997F9}"/>
              </a:ext>
            </a:extLst>
          </p:cNvPr>
          <p:cNvSpPr/>
          <p:nvPr/>
        </p:nvSpPr>
        <p:spPr>
          <a:xfrm>
            <a:off x="1108901" y="3880934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01;p4">
            <a:extLst>
              <a:ext uri="{FF2B5EF4-FFF2-40B4-BE49-F238E27FC236}">
                <a16:creationId xmlns:a16="http://schemas.microsoft.com/office/drawing/2014/main" id="{3D976A7F-783F-F86F-473F-F7E4CFE75260}"/>
              </a:ext>
            </a:extLst>
          </p:cNvPr>
          <p:cNvSpPr/>
          <p:nvPr/>
        </p:nvSpPr>
        <p:spPr>
          <a:xfrm>
            <a:off x="1108316" y="3290595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18;p4">
            <a:extLst>
              <a:ext uri="{FF2B5EF4-FFF2-40B4-BE49-F238E27FC236}">
                <a16:creationId xmlns:a16="http://schemas.microsoft.com/office/drawing/2014/main" id="{D82D535A-03BF-3D65-A038-77F5A3DD4AB7}"/>
              </a:ext>
            </a:extLst>
          </p:cNvPr>
          <p:cNvSpPr txBox="1"/>
          <p:nvPr/>
        </p:nvSpPr>
        <p:spPr>
          <a:xfrm>
            <a:off x="1344222" y="2045111"/>
            <a:ext cx="4626233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_tradnl" sz="1500" b="0" dirty="0">
                <a:latin typeface="Nunito Sans" pitchFamily="2" charset="77"/>
              </a:rPr>
              <a:t>Descripción del proyecto propuesto </a:t>
            </a:r>
          </a:p>
        </p:txBody>
      </p:sp>
      <p:sp>
        <p:nvSpPr>
          <p:cNvPr id="11" name="Google Shape;118;p4">
            <a:extLst>
              <a:ext uri="{FF2B5EF4-FFF2-40B4-BE49-F238E27FC236}">
                <a16:creationId xmlns:a16="http://schemas.microsoft.com/office/drawing/2014/main" id="{7216BB5F-A912-704B-1767-EAB2E7A98450}"/>
              </a:ext>
            </a:extLst>
          </p:cNvPr>
          <p:cNvSpPr txBox="1"/>
          <p:nvPr/>
        </p:nvSpPr>
        <p:spPr>
          <a:xfrm>
            <a:off x="1344222" y="2651573"/>
            <a:ext cx="5638604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None/>
              <a:defRPr sz="1800">
                <a:solidFill>
                  <a:schemeClr val="dk1"/>
                </a:solidFill>
                <a:latin typeface="Nunito Sans"/>
                <a:ea typeface="Nunito Sans"/>
                <a:cs typeface="Nunito Sans"/>
              </a:defRPr>
            </a:lvl1pPr>
          </a:lstStyle>
          <a:p>
            <a:r>
              <a:rPr lang="es-ES_tradnl" sz="1500" b="0" dirty="0">
                <a:latin typeface="Nunito Sans" pitchFamily="2" charset="77"/>
              </a:rPr>
              <a:t>Análisis técnicos y económicos </a:t>
            </a:r>
          </a:p>
        </p:txBody>
      </p:sp>
      <p:sp>
        <p:nvSpPr>
          <p:cNvPr id="12" name="Google Shape;118;p4">
            <a:extLst>
              <a:ext uri="{FF2B5EF4-FFF2-40B4-BE49-F238E27FC236}">
                <a16:creationId xmlns:a16="http://schemas.microsoft.com/office/drawing/2014/main" id="{6D37C852-2B48-6CA2-046B-7C9E12281121}"/>
              </a:ext>
            </a:extLst>
          </p:cNvPr>
          <p:cNvSpPr txBox="1"/>
          <p:nvPr/>
        </p:nvSpPr>
        <p:spPr>
          <a:xfrm>
            <a:off x="1344222" y="3178330"/>
            <a:ext cx="3733607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Fecha de puesta en operación </a:t>
            </a:r>
            <a:endParaRPr sz="15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" name="Google Shape;118;p4">
            <a:extLst>
              <a:ext uri="{FF2B5EF4-FFF2-40B4-BE49-F238E27FC236}">
                <a16:creationId xmlns:a16="http://schemas.microsoft.com/office/drawing/2014/main" id="{BC09E5A1-6444-2BAD-3007-6D2B6D065A15}"/>
              </a:ext>
            </a:extLst>
          </p:cNvPr>
          <p:cNvSpPr txBox="1"/>
          <p:nvPr/>
        </p:nvSpPr>
        <p:spPr>
          <a:xfrm>
            <a:off x="1344222" y="3803059"/>
            <a:ext cx="4484717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_tradnl" sz="1500" b="0" dirty="0">
                <a:latin typeface="Nunito Sans" pitchFamily="2" charset="77"/>
              </a:rPr>
              <a:t>Conclusiones </a:t>
            </a:r>
          </a:p>
        </p:txBody>
      </p:sp>
      <p:sp>
        <p:nvSpPr>
          <p:cNvPr id="14" name="Google Shape;101;p4">
            <a:extLst>
              <a:ext uri="{FF2B5EF4-FFF2-40B4-BE49-F238E27FC236}">
                <a16:creationId xmlns:a16="http://schemas.microsoft.com/office/drawing/2014/main" id="{C001438E-AE65-5887-CDEC-226D92A01A54}"/>
              </a:ext>
            </a:extLst>
          </p:cNvPr>
          <p:cNvSpPr/>
          <p:nvPr/>
        </p:nvSpPr>
        <p:spPr>
          <a:xfrm>
            <a:off x="1108316" y="1582426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18;p4">
            <a:extLst>
              <a:ext uri="{FF2B5EF4-FFF2-40B4-BE49-F238E27FC236}">
                <a16:creationId xmlns:a16="http://schemas.microsoft.com/office/drawing/2014/main" id="{697B967F-D79D-D153-BCE2-69F41F9BC923}"/>
              </a:ext>
            </a:extLst>
          </p:cNvPr>
          <p:cNvSpPr txBox="1"/>
          <p:nvPr/>
        </p:nvSpPr>
        <p:spPr>
          <a:xfrm>
            <a:off x="1344222" y="1404542"/>
            <a:ext cx="3254637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500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Antecedentes</a:t>
            </a:r>
            <a:endParaRPr sz="15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" name="Google Shape;101;p4">
            <a:extLst>
              <a:ext uri="{FF2B5EF4-FFF2-40B4-BE49-F238E27FC236}">
                <a16:creationId xmlns:a16="http://schemas.microsoft.com/office/drawing/2014/main" id="{C1ED78C4-C36E-E09B-5587-30BD7A69F6C5}"/>
              </a:ext>
            </a:extLst>
          </p:cNvPr>
          <p:cNvSpPr/>
          <p:nvPr/>
        </p:nvSpPr>
        <p:spPr>
          <a:xfrm>
            <a:off x="1108316" y="4415486"/>
            <a:ext cx="188400" cy="1884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C7F5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18;p4">
            <a:extLst>
              <a:ext uri="{FF2B5EF4-FFF2-40B4-BE49-F238E27FC236}">
                <a16:creationId xmlns:a16="http://schemas.microsoft.com/office/drawing/2014/main" id="{CD806A99-817E-CD6B-4D71-2357A44FF3C9}"/>
              </a:ext>
            </a:extLst>
          </p:cNvPr>
          <p:cNvSpPr txBox="1"/>
          <p:nvPr/>
        </p:nvSpPr>
        <p:spPr>
          <a:xfrm>
            <a:off x="1344222" y="4349278"/>
            <a:ext cx="3809809" cy="355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ES_tradnl" sz="1500" b="0" dirty="0">
                <a:latin typeface="Nunito Sans" pitchFamily="2" charset="77"/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103903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9;g21bb4151667_0_72">
            <a:extLst>
              <a:ext uri="{FF2B5EF4-FFF2-40B4-BE49-F238E27FC236}">
                <a16:creationId xmlns:a16="http://schemas.microsoft.com/office/drawing/2014/main" id="{F5CDA383-A6D0-DAED-C761-4226F6E5191F}"/>
              </a:ext>
            </a:extLst>
          </p:cNvPr>
          <p:cNvSpPr/>
          <p:nvPr/>
        </p:nvSpPr>
        <p:spPr>
          <a:xfrm>
            <a:off x="4426644" y="1094687"/>
            <a:ext cx="1678275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pic>
        <p:nvPicPr>
          <p:cNvPr id="5" name="Google Shape;151;g21bb4151667_0_72">
            <a:extLst>
              <a:ext uri="{FF2B5EF4-FFF2-40B4-BE49-F238E27FC236}">
                <a16:creationId xmlns:a16="http://schemas.microsoft.com/office/drawing/2014/main" id="{AA9A6641-7829-3B20-345B-D7F4B5C53993}"/>
              </a:ext>
            </a:extLst>
          </p:cNvPr>
          <p:cNvPicPr preferRelativeResize="0"/>
          <p:nvPr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0" y="9222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g21bb4151667_0_72"/>
          <p:cNvSpPr/>
          <p:nvPr/>
        </p:nvSpPr>
        <p:spPr>
          <a:xfrm>
            <a:off x="103764" y="1412925"/>
            <a:ext cx="1110600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53" name="Google Shape;153;g21bb4151667_0_72"/>
          <p:cNvSpPr/>
          <p:nvPr/>
        </p:nvSpPr>
        <p:spPr>
          <a:xfrm>
            <a:off x="591979" y="398756"/>
            <a:ext cx="622800" cy="554175"/>
          </a:xfrm>
          <a:prstGeom prst="ellipse">
            <a:avLst/>
          </a:prstGeom>
          <a:solidFill>
            <a:srgbClr val="C7F42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1400"/>
            </a:pPr>
            <a:endParaRPr sz="1050"/>
          </a:p>
        </p:txBody>
      </p:sp>
      <p:sp>
        <p:nvSpPr>
          <p:cNvPr id="155" name="Google Shape;155;g21bb4151667_0_72"/>
          <p:cNvSpPr txBox="1"/>
          <p:nvPr/>
        </p:nvSpPr>
        <p:spPr>
          <a:xfrm>
            <a:off x="812501" y="497892"/>
            <a:ext cx="6521414" cy="384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r>
              <a:rPr lang="es-CO" sz="1600" b="1" dirty="0">
                <a:solidFill>
                  <a:schemeClr val="dk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Nunito Sans"/>
              </a:rPr>
              <a:t>Primer paquete de obras Misión Transmisión - 2024</a:t>
            </a:r>
            <a:endParaRPr sz="16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Nunito Sans"/>
            </a:endParaRPr>
          </a:p>
        </p:txBody>
      </p:sp>
      <p:pic>
        <p:nvPicPr>
          <p:cNvPr id="156" name="Google Shape;156;g21bb4151667_0_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8015" y="895785"/>
            <a:ext cx="2825249" cy="405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g21bb4151667_0_72"/>
          <p:cNvSpPr txBox="1"/>
          <p:nvPr/>
        </p:nvSpPr>
        <p:spPr>
          <a:xfrm>
            <a:off x="103763" y="1412929"/>
            <a:ext cx="2325150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CO" sz="9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Córdoba – Sucre</a:t>
            </a:r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 Magangué 500/115 kV y líneas asociadas (2028)*  </a:t>
            </a:r>
          </a:p>
        </p:txBody>
      </p:sp>
      <p:sp>
        <p:nvSpPr>
          <p:cNvPr id="158" name="Google Shape;158;g21bb4151667_0_72"/>
          <p:cNvSpPr/>
          <p:nvPr/>
        </p:nvSpPr>
        <p:spPr>
          <a:xfrm>
            <a:off x="4246002" y="4727981"/>
            <a:ext cx="4678136" cy="20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694" rIns="91425" bIns="45694" anchor="t" anchorCtr="0">
            <a:noAutofit/>
          </a:bodyPr>
          <a:lstStyle/>
          <a:p>
            <a:pPr algn="r">
              <a:buSzPts val="1050"/>
            </a:pPr>
            <a:r>
              <a:rPr lang="es-CO" sz="1013" b="1" i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*Obras por mecanismo excepcional </a:t>
            </a:r>
            <a:r>
              <a:rPr lang="es-CO" sz="1013" i="1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– Obras urgentes</a:t>
            </a:r>
          </a:p>
        </p:txBody>
      </p:sp>
      <p:sp>
        <p:nvSpPr>
          <p:cNvPr id="160" name="Google Shape;160;g21bb4151667_0_72"/>
          <p:cNvSpPr txBox="1"/>
          <p:nvPr/>
        </p:nvSpPr>
        <p:spPr>
          <a:xfrm>
            <a:off x="4409583" y="1085443"/>
            <a:ext cx="1976625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ES_tradnl" sz="9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Guajira – Cesar – Magdalena</a:t>
            </a:r>
          </a:p>
          <a:p>
            <a:endParaRPr lang="es-ES_tradnl"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r>
              <a:rPr lang="es-ES_tradnl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Compensadores Síncronos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50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MVAr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- El Banco 110 kV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50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MVAr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- La Jagua 110 kV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50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MVAr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- Maicao 110 kV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50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MVAr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- Guatapurí 110 kV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50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MVAr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- </a:t>
            </a:r>
            <a:r>
              <a:rPr lang="es-ES_tradnl" sz="900" b="1" dirty="0" err="1">
                <a:solidFill>
                  <a:schemeClr val="dk1"/>
                </a:solidFill>
                <a:latin typeface="Nunito Sans"/>
              </a:rPr>
              <a:t>Bureche</a:t>
            </a:r>
            <a:r>
              <a:rPr lang="es-ES_tradnl" sz="900" b="1" dirty="0">
                <a:solidFill>
                  <a:schemeClr val="dk1"/>
                </a:solidFill>
                <a:latin typeface="Nunito Sans"/>
              </a:rPr>
              <a:t> 110 kV</a:t>
            </a:r>
          </a:p>
        </p:txBody>
      </p:sp>
      <p:sp>
        <p:nvSpPr>
          <p:cNvPr id="161" name="Google Shape;161;g21bb4151667_0_72"/>
          <p:cNvSpPr/>
          <p:nvPr/>
        </p:nvSpPr>
        <p:spPr>
          <a:xfrm>
            <a:off x="500795" y="3451969"/>
            <a:ext cx="429975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2" name="Google Shape;162;g21bb4151667_0_72"/>
          <p:cNvSpPr/>
          <p:nvPr/>
        </p:nvSpPr>
        <p:spPr>
          <a:xfrm>
            <a:off x="5122333" y="3451969"/>
            <a:ext cx="1212975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3" name="Google Shape;163;g21bb4151667_0_72"/>
          <p:cNvSpPr txBox="1"/>
          <p:nvPr/>
        </p:nvSpPr>
        <p:spPr>
          <a:xfrm>
            <a:off x="5095891" y="3451967"/>
            <a:ext cx="2505059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CO" sz="9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Norte de Santander</a:t>
            </a:r>
            <a:endParaRPr sz="900" dirty="0">
              <a:solidFill>
                <a:schemeClr val="dk1"/>
              </a:solidFill>
              <a:latin typeface="Nunito Sans Black"/>
              <a:ea typeface="Nunito Sans Black"/>
              <a:cs typeface="Nunito Sans Black"/>
              <a:sym typeface="Nunito Sans Black"/>
            </a:endParaRPr>
          </a:p>
          <a:p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▪ Ampliación SE </a:t>
            </a:r>
            <a:r>
              <a:rPr lang="es-CO" sz="900" b="1" dirty="0" err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Tonchala</a:t>
            </a:r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230 kV (2028)</a:t>
            </a: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▪ SVC 80 MVAr - Ínsula 115 kV (2028)*</a:t>
            </a:r>
            <a:endParaRPr sz="1050" dirty="0">
              <a:solidFill>
                <a:schemeClr val="dk1"/>
              </a:solidFill>
            </a:endParaRPr>
          </a:p>
          <a:p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4" name="Google Shape;164;g21bb4151667_0_72"/>
          <p:cNvSpPr txBox="1"/>
          <p:nvPr/>
        </p:nvSpPr>
        <p:spPr>
          <a:xfrm>
            <a:off x="474308" y="3451967"/>
            <a:ext cx="2729700" cy="761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s-CO" sz="900" dirty="0">
                <a:solidFill>
                  <a:schemeClr val="dk1"/>
                </a:solidFill>
                <a:latin typeface="Nunito Sans Black"/>
                <a:ea typeface="Nunito Sans Black"/>
                <a:cs typeface="Nunito Sans Black"/>
                <a:sym typeface="Nunito Sans Black"/>
              </a:rPr>
              <a:t>Chocó</a:t>
            </a:r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endParaRPr sz="900" b="1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▪ SE Nueva Quibdó 115 kV (2030)</a:t>
            </a:r>
            <a:endParaRPr sz="1050" dirty="0">
              <a:solidFill>
                <a:schemeClr val="dk1"/>
              </a:solidFill>
            </a:endParaRP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▪ SE Nueva Quibdó 220 kV (2030)</a:t>
            </a:r>
            <a:endParaRPr sz="1050" dirty="0">
              <a:solidFill>
                <a:schemeClr val="dk1"/>
              </a:solidFill>
            </a:endParaRPr>
          </a:p>
          <a:p>
            <a:r>
              <a:rPr lang="es-CO" sz="9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▪ SVC 30 MVAr Certegui (2027)*</a:t>
            </a:r>
            <a:endParaRPr sz="1050" dirty="0">
              <a:solidFill>
                <a:schemeClr val="dk1"/>
              </a:solidFill>
            </a:endParaRPr>
          </a:p>
        </p:txBody>
      </p:sp>
      <p:sp>
        <p:nvSpPr>
          <p:cNvPr id="165" name="Google Shape;165;g21bb4151667_0_72"/>
          <p:cNvSpPr/>
          <p:nvPr/>
        </p:nvSpPr>
        <p:spPr>
          <a:xfrm>
            <a:off x="2894195" y="1959413"/>
            <a:ext cx="106200" cy="106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6" name="Google Shape;166;g21bb4151667_0_72"/>
          <p:cNvSpPr/>
          <p:nvPr/>
        </p:nvSpPr>
        <p:spPr>
          <a:xfrm>
            <a:off x="3364820" y="1450725"/>
            <a:ext cx="106200" cy="106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7" name="Google Shape;167;g21bb4151667_0_72"/>
          <p:cNvSpPr/>
          <p:nvPr/>
        </p:nvSpPr>
        <p:spPr>
          <a:xfrm>
            <a:off x="3593411" y="2073713"/>
            <a:ext cx="106200" cy="106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8" name="Google Shape;168;g21bb4151667_0_72"/>
          <p:cNvSpPr/>
          <p:nvPr/>
        </p:nvSpPr>
        <p:spPr>
          <a:xfrm>
            <a:off x="2654964" y="2568375"/>
            <a:ext cx="106200" cy="106200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cxnSp>
        <p:nvCxnSpPr>
          <p:cNvPr id="169" name="Google Shape;169;g21bb4151667_0_72"/>
          <p:cNvCxnSpPr>
            <a:endCxn id="165" idx="0"/>
          </p:cNvCxnSpPr>
          <p:nvPr/>
        </p:nvCxnSpPr>
        <p:spPr>
          <a:xfrm>
            <a:off x="1266320" y="1527188"/>
            <a:ext cx="1680975" cy="43222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1" name="Google Shape;171;g21bb4151667_0_72"/>
          <p:cNvCxnSpPr>
            <a:stCxn id="167" idx="4"/>
          </p:cNvCxnSpPr>
          <p:nvPr/>
        </p:nvCxnSpPr>
        <p:spPr>
          <a:xfrm rot="-5400000" flipH="1">
            <a:off x="3707824" y="2118600"/>
            <a:ext cx="1363500" cy="1486125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g21bb4151667_0_72"/>
          <p:cNvCxnSpPr>
            <a:endCxn id="168" idx="2"/>
          </p:cNvCxnSpPr>
          <p:nvPr/>
        </p:nvCxnSpPr>
        <p:spPr>
          <a:xfrm rot="10800000" flipH="1">
            <a:off x="926289" y="2621475"/>
            <a:ext cx="1728675" cy="93892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Conector angular 8">
            <a:extLst>
              <a:ext uri="{FF2B5EF4-FFF2-40B4-BE49-F238E27FC236}">
                <a16:creationId xmlns:a16="http://schemas.microsoft.com/office/drawing/2014/main" id="{A1982C4D-5933-FE6B-B45C-F8BF5CCCC8C0}"/>
              </a:ext>
            </a:extLst>
          </p:cNvPr>
          <p:cNvCxnSpPr/>
          <p:nvPr/>
        </p:nvCxnSpPr>
        <p:spPr>
          <a:xfrm flipV="1">
            <a:off x="3471021" y="1185586"/>
            <a:ext cx="938563" cy="318239"/>
          </a:xfrm>
          <a:prstGeom prst="bentConnector3">
            <a:avLst>
              <a:gd name="adj1" fmla="val 3782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2">
            <a:extLst>
              <a:ext uri="{FF2B5EF4-FFF2-40B4-BE49-F238E27FC236}">
                <a16:creationId xmlns:a16="http://schemas.microsoft.com/office/drawing/2014/main" id="{7BEC73A8-3935-6F0F-06C4-7B7522B92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09" y="134812"/>
            <a:ext cx="784424" cy="8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87730" y="533200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Restricciones críticas eliminadas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A8F0E17F-D2D4-D6B1-478B-213CBCCAE4B5}"/>
              </a:ext>
            </a:extLst>
          </p:cNvPr>
          <p:cNvGraphicFramePr>
            <a:graphicFrameLocks noGrp="1"/>
          </p:cNvGraphicFramePr>
          <p:nvPr/>
        </p:nvGraphicFramePr>
        <p:xfrm>
          <a:off x="358854" y="1260978"/>
          <a:ext cx="8219537" cy="359382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58321">
                  <a:extLst>
                    <a:ext uri="{9D8B030D-6E8A-4147-A177-3AD203B41FA5}">
                      <a16:colId xmlns:a16="http://schemas.microsoft.com/office/drawing/2014/main" val="4016509097"/>
                    </a:ext>
                  </a:extLst>
                </a:gridCol>
                <a:gridCol w="3166880">
                  <a:extLst>
                    <a:ext uri="{9D8B030D-6E8A-4147-A177-3AD203B41FA5}">
                      <a16:colId xmlns:a16="http://schemas.microsoft.com/office/drawing/2014/main" val="665338290"/>
                    </a:ext>
                  </a:extLst>
                </a:gridCol>
                <a:gridCol w="431747">
                  <a:extLst>
                    <a:ext uri="{9D8B030D-6E8A-4147-A177-3AD203B41FA5}">
                      <a16:colId xmlns:a16="http://schemas.microsoft.com/office/drawing/2014/main" val="1183840559"/>
                    </a:ext>
                  </a:extLst>
                </a:gridCol>
                <a:gridCol w="636550">
                  <a:extLst>
                    <a:ext uri="{9D8B030D-6E8A-4147-A177-3AD203B41FA5}">
                      <a16:colId xmlns:a16="http://schemas.microsoft.com/office/drawing/2014/main" val="3394740074"/>
                    </a:ext>
                  </a:extLst>
                </a:gridCol>
                <a:gridCol w="2362213">
                  <a:extLst>
                    <a:ext uri="{9D8B030D-6E8A-4147-A177-3AD203B41FA5}">
                      <a16:colId xmlns:a16="http://schemas.microsoft.com/office/drawing/2014/main" val="902152231"/>
                    </a:ext>
                  </a:extLst>
                </a:gridCol>
                <a:gridCol w="863826">
                  <a:extLst>
                    <a:ext uri="{9D8B030D-6E8A-4147-A177-3AD203B41FA5}">
                      <a16:colId xmlns:a16="http://schemas.microsoft.com/office/drawing/2014/main" val="1673381956"/>
                    </a:ext>
                  </a:extLst>
                </a:gridCol>
              </a:tblGrid>
              <a:tr h="158227"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Subárea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Restricción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ESPS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Estado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Obras UPME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marR="0" algn="ctr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FPO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988934"/>
                  </a:ext>
                </a:extLst>
              </a:tr>
              <a:tr h="1549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Atlántico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Tebsa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- Cordialidad / Caracolí - Cordialidad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subestación Galapa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0591846"/>
                  </a:ext>
                </a:extLst>
              </a:tr>
              <a:tr h="2876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Ternera – Gambote 66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S/E Nueva Arjona (Traslado de carga 68%); Carreto 500 kV; Carreto 66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(2025 - 2027);2027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314241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Montería – Río Sinú 110 kV / Baja tensión en Rio Sinú 110 kV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Segundo circuito Nueva Montería - Rio Sinú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9375668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Montería – Río Sinú 110 kV / </a:t>
                      </a:r>
                      <a:r>
                        <a:rPr lang="es-MX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Urrá</a:t>
                      </a:r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- Tierra Alta 1 110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Segundo circuito Nueva Montería - Rio Sinú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2027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8640952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Chinú - Boston 1 110 kV / Chinú - Boston 2 110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Toluviejo 220/110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7329356"/>
                  </a:ext>
                </a:extLst>
              </a:tr>
              <a:tr h="29775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Chinú 3 500/110 kV / Chinú 1 500/110 kV + Chinú 2 500/110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S/E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Magangue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500/110 kV y líneas asociadas; S/E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Sahagun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500/110 kV y líneas asociadas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2028; 2030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2075453"/>
                  </a:ext>
                </a:extLst>
              </a:tr>
              <a:tr h="17205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Chinú – Sincé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S/E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Magangue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500/110 kV y líneas asociadas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2028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3884979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Chinú - Coveñas 110 kV / Boston - Sierra flor 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Toluviejo 220/110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5126243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Chinú - Coveñas 110 kV / Chinú - Boston 1 110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Toluviejo 220/110 kV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222402"/>
                  </a:ext>
                </a:extLst>
              </a:tr>
              <a:tr h="2876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Chinú – San Marcos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Cambio del CT a una capacidad de 580 A*; S/E Sahagun 500/110 kV y líneas asociadas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2025;2030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758989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Interruptor 7020 S/E Chinú110 kV / Chinú 1 500/110 kV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Toluviejo 220/110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2025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3584388"/>
                  </a:ext>
                </a:extLst>
              </a:tr>
              <a:tr h="1272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GCM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Valledupar 12 220/34,5/13,8 kV / Valledupar 1 220/34,5/13,8 kV </a:t>
                      </a:r>
                      <a:endParaRPr lang="sv-SE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San Juan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5306539"/>
                  </a:ext>
                </a:extLst>
              </a:tr>
              <a:tr h="15103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GCM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Valledupar 1 220/34,5/13,8 kV  / Valledupar 12 220/34,5/13,8 kV</a:t>
                      </a:r>
                      <a:endParaRPr lang="sv-SE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Nueva San Juan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117550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GCM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Valledupar – Guatapurí 34,5 kVLN599 / Valledupar – Guatapurí 34,5 kV LN 513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Guatapurí 110 kV; Nueva San Juan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2026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075727"/>
                  </a:ext>
                </a:extLst>
              </a:tr>
              <a:tr h="287683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GCM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El Banco - El Paso 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S/E Magangue 500/110 kV y líneas asociadas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524382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Norte de Santander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San Mateo - Ocaña 230 kV / baja tensión nodos Norte de Santander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Tonchalá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230/115 kV + SVC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Insula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1855238"/>
                  </a:ext>
                </a:extLst>
              </a:tr>
              <a:tr h="254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Norte de Santander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Cúcuta 230/115 kV / baja tensión nodos Norte de Santander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Tonchalá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230/115 kV + SVC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Insula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2028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3826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3664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2;g21bb4151667_0_72">
            <a:extLst>
              <a:ext uri="{FF2B5EF4-FFF2-40B4-BE49-F238E27FC236}">
                <a16:creationId xmlns:a16="http://schemas.microsoft.com/office/drawing/2014/main" id="{1D735E05-378E-A06B-2F2D-263B6E455868}"/>
              </a:ext>
            </a:extLst>
          </p:cNvPr>
          <p:cNvSpPr/>
          <p:nvPr/>
        </p:nvSpPr>
        <p:spPr>
          <a:xfrm>
            <a:off x="6424700" y="2291237"/>
            <a:ext cx="1110600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8" name="Google Shape;152;g21bb4151667_0_72">
            <a:extLst>
              <a:ext uri="{FF2B5EF4-FFF2-40B4-BE49-F238E27FC236}">
                <a16:creationId xmlns:a16="http://schemas.microsoft.com/office/drawing/2014/main" id="{75030847-6E6F-E73E-7A7A-2B86D31D22F5}"/>
              </a:ext>
            </a:extLst>
          </p:cNvPr>
          <p:cNvSpPr/>
          <p:nvPr/>
        </p:nvSpPr>
        <p:spPr>
          <a:xfrm>
            <a:off x="5845686" y="995780"/>
            <a:ext cx="554948" cy="206084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9" name="Google Shape;152;g21bb4151667_0_72">
            <a:extLst>
              <a:ext uri="{FF2B5EF4-FFF2-40B4-BE49-F238E27FC236}">
                <a16:creationId xmlns:a16="http://schemas.microsoft.com/office/drawing/2014/main" id="{1FCB15CB-D4FE-F1DE-128A-670A68FC45E8}"/>
              </a:ext>
            </a:extLst>
          </p:cNvPr>
          <p:cNvSpPr/>
          <p:nvPr/>
        </p:nvSpPr>
        <p:spPr>
          <a:xfrm>
            <a:off x="1468636" y="1077467"/>
            <a:ext cx="438992" cy="200955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21" name="Google Shape;152;g21bb4151667_0_72">
            <a:extLst>
              <a:ext uri="{FF2B5EF4-FFF2-40B4-BE49-F238E27FC236}">
                <a16:creationId xmlns:a16="http://schemas.microsoft.com/office/drawing/2014/main" id="{CBA0D60C-B058-003D-21FD-42FB243C3226}"/>
              </a:ext>
            </a:extLst>
          </p:cNvPr>
          <p:cNvSpPr/>
          <p:nvPr/>
        </p:nvSpPr>
        <p:spPr>
          <a:xfrm>
            <a:off x="1604215" y="3907222"/>
            <a:ext cx="870971" cy="166035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 b="1" dirty="0"/>
          </a:p>
        </p:txBody>
      </p:sp>
      <p:sp>
        <p:nvSpPr>
          <p:cNvPr id="2" name="Google Shape;162;g21bb4151667_0_72">
            <a:extLst>
              <a:ext uri="{FF2B5EF4-FFF2-40B4-BE49-F238E27FC236}">
                <a16:creationId xmlns:a16="http://schemas.microsoft.com/office/drawing/2014/main" id="{8CD0D54C-94DF-E075-466E-1B26951499BD}"/>
              </a:ext>
            </a:extLst>
          </p:cNvPr>
          <p:cNvSpPr/>
          <p:nvPr/>
        </p:nvSpPr>
        <p:spPr>
          <a:xfrm>
            <a:off x="3791113" y="550162"/>
            <a:ext cx="2097508" cy="239156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52" name="Google Shape;152;g21bb4151667_0_72"/>
          <p:cNvSpPr/>
          <p:nvPr/>
        </p:nvSpPr>
        <p:spPr>
          <a:xfrm>
            <a:off x="6326708" y="3681893"/>
            <a:ext cx="562823" cy="181800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53" name="Google Shape;153;g21bb4151667_0_72"/>
          <p:cNvSpPr/>
          <p:nvPr/>
        </p:nvSpPr>
        <p:spPr>
          <a:xfrm>
            <a:off x="591979" y="398756"/>
            <a:ext cx="622800" cy="554175"/>
          </a:xfrm>
          <a:prstGeom prst="ellipse">
            <a:avLst/>
          </a:prstGeom>
          <a:solidFill>
            <a:srgbClr val="C7F42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SzPts val="1400"/>
            </a:pPr>
            <a:endParaRPr sz="1050"/>
          </a:p>
        </p:txBody>
      </p:sp>
      <p:sp>
        <p:nvSpPr>
          <p:cNvPr id="155" name="Google Shape;155;g21bb4151667_0_72"/>
          <p:cNvSpPr txBox="1"/>
          <p:nvPr/>
        </p:nvSpPr>
        <p:spPr>
          <a:xfrm>
            <a:off x="810175" y="466908"/>
            <a:ext cx="6888806" cy="41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spAutoFit/>
          </a:bodyPr>
          <a:lstStyle/>
          <a:p>
            <a:r>
              <a:rPr lang="es-CO" sz="1800" b="1" dirty="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Segundo paquete de obras Misión Transmisión – Candidatas</a:t>
            </a:r>
            <a:endParaRPr sz="1800" dirty="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56" name="Google Shape;156;g21bb4151667_0_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965" y="882346"/>
            <a:ext cx="2825249" cy="405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21bb4151667_0_72"/>
          <p:cNvSpPr/>
          <p:nvPr/>
        </p:nvSpPr>
        <p:spPr>
          <a:xfrm>
            <a:off x="3853375" y="1580770"/>
            <a:ext cx="61307" cy="58293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67" name="Google Shape;167;g21bb4151667_0_72"/>
          <p:cNvSpPr/>
          <p:nvPr/>
        </p:nvSpPr>
        <p:spPr>
          <a:xfrm>
            <a:off x="4025831" y="2701647"/>
            <a:ext cx="75836" cy="82093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3" name="Google Shape;166;g21bb4151667_0_72">
            <a:extLst>
              <a:ext uri="{FF2B5EF4-FFF2-40B4-BE49-F238E27FC236}">
                <a16:creationId xmlns:a16="http://schemas.microsoft.com/office/drawing/2014/main" id="{84732927-4339-EF55-A1E2-FC6A61A64B26}"/>
              </a:ext>
            </a:extLst>
          </p:cNvPr>
          <p:cNvSpPr/>
          <p:nvPr/>
        </p:nvSpPr>
        <p:spPr>
          <a:xfrm>
            <a:off x="3911969" y="1447804"/>
            <a:ext cx="61307" cy="5829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7" name="Google Shape;165;g21bb4151667_0_72">
            <a:extLst>
              <a:ext uri="{FF2B5EF4-FFF2-40B4-BE49-F238E27FC236}">
                <a16:creationId xmlns:a16="http://schemas.microsoft.com/office/drawing/2014/main" id="{9CB54503-5332-552E-9813-6518A7F3F8D7}"/>
              </a:ext>
            </a:extLst>
          </p:cNvPr>
          <p:cNvSpPr/>
          <p:nvPr/>
        </p:nvSpPr>
        <p:spPr>
          <a:xfrm>
            <a:off x="3809941" y="1859662"/>
            <a:ext cx="61307" cy="58293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8" name="Google Shape;165;g21bb4151667_0_72">
            <a:extLst>
              <a:ext uri="{FF2B5EF4-FFF2-40B4-BE49-F238E27FC236}">
                <a16:creationId xmlns:a16="http://schemas.microsoft.com/office/drawing/2014/main" id="{6D9E429A-AEA6-E53B-1D90-8C84A91D4692}"/>
              </a:ext>
            </a:extLst>
          </p:cNvPr>
          <p:cNvSpPr/>
          <p:nvPr/>
        </p:nvSpPr>
        <p:spPr>
          <a:xfrm>
            <a:off x="4490026" y="2598040"/>
            <a:ext cx="61307" cy="58293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0" name="Google Shape;167;g21bb4151667_0_72">
            <a:extLst>
              <a:ext uri="{FF2B5EF4-FFF2-40B4-BE49-F238E27FC236}">
                <a16:creationId xmlns:a16="http://schemas.microsoft.com/office/drawing/2014/main" id="{81B1A2FA-556F-98BD-A009-D1D3619F477C}"/>
              </a:ext>
            </a:extLst>
          </p:cNvPr>
          <p:cNvSpPr/>
          <p:nvPr/>
        </p:nvSpPr>
        <p:spPr>
          <a:xfrm>
            <a:off x="3479613" y="3020949"/>
            <a:ext cx="70121" cy="59232"/>
          </a:xfrm>
          <a:prstGeom prst="ellipse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1" name="Google Shape;203;g1f7e7188d07_1_123">
            <a:extLst>
              <a:ext uri="{FF2B5EF4-FFF2-40B4-BE49-F238E27FC236}">
                <a16:creationId xmlns:a16="http://schemas.microsoft.com/office/drawing/2014/main" id="{BA9777B6-D6FA-14B3-56F2-70F5EA15F144}"/>
              </a:ext>
            </a:extLst>
          </p:cNvPr>
          <p:cNvSpPr txBox="1"/>
          <p:nvPr/>
        </p:nvSpPr>
        <p:spPr>
          <a:xfrm>
            <a:off x="5821147" y="995780"/>
            <a:ext cx="1752938" cy="88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CO" sz="900" dirty="0">
                <a:solidFill>
                  <a:schemeClr val="dk1"/>
                </a:solidFill>
                <a:latin typeface="Nunito Sans Black"/>
                <a:cs typeface="Nunito Sans Black"/>
              </a:rPr>
              <a:t>Atlántico</a:t>
            </a:r>
          </a:p>
          <a:p>
            <a:pPr>
              <a:buSzPts val="800"/>
            </a:pPr>
            <a:endParaRPr sz="900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Subestación Rio Mar 110 kV y líneas asociadas.</a:t>
            </a:r>
          </a:p>
          <a:p>
            <a:pPr>
              <a:buSzPts val="6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Seccionamiento subestación Sabanalarga 220 kV.</a:t>
            </a:r>
          </a:p>
        </p:txBody>
      </p:sp>
      <p:sp>
        <p:nvSpPr>
          <p:cNvPr id="13" name="Google Shape;203;g1f7e7188d07_1_123">
            <a:extLst>
              <a:ext uri="{FF2B5EF4-FFF2-40B4-BE49-F238E27FC236}">
                <a16:creationId xmlns:a16="http://schemas.microsoft.com/office/drawing/2014/main" id="{39568016-E9EF-E634-9D70-37A14CC7EEEB}"/>
              </a:ext>
            </a:extLst>
          </p:cNvPr>
          <p:cNvSpPr txBox="1"/>
          <p:nvPr/>
        </p:nvSpPr>
        <p:spPr>
          <a:xfrm>
            <a:off x="1435750" y="1091004"/>
            <a:ext cx="1892606" cy="88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CO" sz="900" dirty="0">
                <a:solidFill>
                  <a:schemeClr val="dk1"/>
                </a:solidFill>
                <a:latin typeface="Nunito Sans Black"/>
                <a:cs typeface="Nunito Sans Black"/>
              </a:rPr>
              <a:t>Bolívar</a:t>
            </a:r>
          </a:p>
          <a:p>
            <a:pPr>
              <a:buSzPts val="800"/>
            </a:pPr>
            <a:endParaRPr sz="900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Segundo circuito Bosque – </a:t>
            </a:r>
            <a:r>
              <a:rPr lang="es-CO" sz="900" b="1" dirty="0" err="1">
                <a:solidFill>
                  <a:schemeClr val="tx1"/>
                </a:solidFill>
                <a:latin typeface="Nunito Sans" pitchFamily="2" charset="77"/>
              </a:rPr>
              <a:t>Chambacu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>
              <a:buSzPts val="6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Segundo circuito Ternera – Zaragocilla - Cartagena.</a:t>
            </a:r>
          </a:p>
        </p:txBody>
      </p:sp>
      <p:sp>
        <p:nvSpPr>
          <p:cNvPr id="14" name="Google Shape;203;g1f7e7188d07_1_123">
            <a:extLst>
              <a:ext uri="{FF2B5EF4-FFF2-40B4-BE49-F238E27FC236}">
                <a16:creationId xmlns:a16="http://schemas.microsoft.com/office/drawing/2014/main" id="{367AACF2-0133-4316-5BB3-E3B01CA687B0}"/>
              </a:ext>
            </a:extLst>
          </p:cNvPr>
          <p:cNvSpPr txBox="1"/>
          <p:nvPr/>
        </p:nvSpPr>
        <p:spPr>
          <a:xfrm>
            <a:off x="1577839" y="3902370"/>
            <a:ext cx="1951304" cy="605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CO" sz="900" dirty="0">
                <a:solidFill>
                  <a:schemeClr val="dk1"/>
                </a:solidFill>
                <a:latin typeface="Nunito Sans Black"/>
                <a:cs typeface="Nunito Sans Black"/>
              </a:rPr>
              <a:t>Cauca - Nariño</a:t>
            </a:r>
            <a:endParaRPr sz="900" dirty="0">
              <a:solidFill>
                <a:schemeClr val="dk1"/>
              </a:solidFill>
              <a:latin typeface="Nunito Sans Black"/>
              <a:cs typeface="Nunito Sans Black"/>
            </a:endParaRPr>
          </a:p>
          <a:p>
            <a:pPr>
              <a:buSzPts val="6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pt-BR" sz="900" b="1" dirty="0">
                <a:solidFill>
                  <a:schemeClr val="tx1"/>
                </a:solidFill>
                <a:latin typeface="Nunito Sans" pitchFamily="2" charset="77"/>
              </a:rPr>
              <a:t>Segundo corredor Jamondino - Jardinera 115 kV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</p:txBody>
      </p:sp>
      <p:sp>
        <p:nvSpPr>
          <p:cNvPr id="15" name="Google Shape;203;g1f7e7188d07_1_123">
            <a:extLst>
              <a:ext uri="{FF2B5EF4-FFF2-40B4-BE49-F238E27FC236}">
                <a16:creationId xmlns:a16="http://schemas.microsoft.com/office/drawing/2014/main" id="{FB0CDB82-1520-2983-6BB1-1138E965E00F}"/>
              </a:ext>
            </a:extLst>
          </p:cNvPr>
          <p:cNvSpPr txBox="1"/>
          <p:nvPr/>
        </p:nvSpPr>
        <p:spPr>
          <a:xfrm>
            <a:off x="6400635" y="2291237"/>
            <a:ext cx="1999361" cy="115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CO" sz="900" dirty="0">
                <a:solidFill>
                  <a:schemeClr val="dk1"/>
                </a:solidFill>
                <a:latin typeface="Nunito Sans Black"/>
                <a:cs typeface="Nunito Sans Black"/>
              </a:rPr>
              <a:t>Boyacá - Casanare</a:t>
            </a:r>
          </a:p>
          <a:p>
            <a:pPr>
              <a:buSzPts val="800"/>
            </a:pPr>
            <a:endParaRPr sz="900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pt-BR" sz="900" b="1" dirty="0">
                <a:solidFill>
                  <a:schemeClr val="tx1"/>
                </a:solidFill>
                <a:latin typeface="Nunito Sans" pitchFamily="2" charset="77"/>
              </a:rPr>
              <a:t>Subestación Aguaclara 230 kV y líneas asociadas (Aguaclara – Alcaravan 230 kV y Aguaclara – Chivor 2 230 kV)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>
              <a:buSzPts val="6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</p:txBody>
      </p:sp>
      <p:sp>
        <p:nvSpPr>
          <p:cNvPr id="16" name="Google Shape;203;g1f7e7188d07_1_123">
            <a:extLst>
              <a:ext uri="{FF2B5EF4-FFF2-40B4-BE49-F238E27FC236}">
                <a16:creationId xmlns:a16="http://schemas.microsoft.com/office/drawing/2014/main" id="{7187D4C8-965F-69C0-547C-9E7A3D57E783}"/>
              </a:ext>
            </a:extLst>
          </p:cNvPr>
          <p:cNvSpPr txBox="1"/>
          <p:nvPr/>
        </p:nvSpPr>
        <p:spPr>
          <a:xfrm>
            <a:off x="6326708" y="3694620"/>
            <a:ext cx="1999361" cy="102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CO" sz="900" dirty="0">
                <a:solidFill>
                  <a:schemeClr val="dk1"/>
                </a:solidFill>
                <a:latin typeface="Nunito Sans Black"/>
                <a:cs typeface="Nunito Sans Black"/>
              </a:rPr>
              <a:t>Oriental</a:t>
            </a:r>
          </a:p>
          <a:p>
            <a:pPr>
              <a:buSzPts val="8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8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</a:t>
            </a:r>
            <a:r>
              <a:rPr lang="en-US" sz="900" b="1" dirty="0" err="1">
                <a:solidFill>
                  <a:schemeClr val="tx1"/>
                </a:solidFill>
                <a:latin typeface="Nunito Sans" pitchFamily="2" charset="77"/>
              </a:rPr>
              <a:t>Corzo</a:t>
            </a:r>
            <a:r>
              <a:rPr lang="en-US" sz="900" b="1" dirty="0">
                <a:solidFill>
                  <a:schemeClr val="tx1"/>
                </a:solidFill>
                <a:latin typeface="Nunito Sans" pitchFamily="2" charset="77"/>
              </a:rPr>
              <a:t> 500 kV y </a:t>
            </a:r>
            <a:r>
              <a:rPr lang="en-US" sz="900" b="1" dirty="0" err="1">
                <a:solidFill>
                  <a:schemeClr val="tx1"/>
                </a:solidFill>
                <a:latin typeface="Nunito Sans" pitchFamily="2" charset="77"/>
              </a:rPr>
              <a:t>líneas</a:t>
            </a:r>
            <a:r>
              <a:rPr lang="en-US" sz="900" b="1" dirty="0">
                <a:solidFill>
                  <a:schemeClr val="tx1"/>
                </a:solidFill>
                <a:latin typeface="Nunito Sans" pitchFamily="2" charset="77"/>
              </a:rPr>
              <a:t> </a:t>
            </a:r>
            <a:r>
              <a:rPr lang="en-US" sz="900" b="1" dirty="0" err="1">
                <a:solidFill>
                  <a:schemeClr val="tx1"/>
                </a:solidFill>
                <a:latin typeface="Nunito Sans" pitchFamily="2" charset="77"/>
              </a:rPr>
              <a:t>asociadas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  <a:endParaRPr sz="900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▪ </a:t>
            </a:r>
            <a:r>
              <a:rPr lang="pt-BR" sz="900" b="1" dirty="0">
                <a:solidFill>
                  <a:schemeClr val="tx1"/>
                </a:solidFill>
                <a:latin typeface="Nunito Sans" pitchFamily="2" charset="77"/>
              </a:rPr>
              <a:t>San Carlos – Corzo 500 kV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 / </a:t>
            </a:r>
            <a:r>
              <a:rPr lang="pt-BR" sz="900" b="1" dirty="0">
                <a:solidFill>
                  <a:schemeClr val="tx1"/>
                </a:solidFill>
                <a:latin typeface="Nunito Sans" pitchFamily="2" charset="77"/>
              </a:rPr>
              <a:t>Primavera – Corzo 500 kV</a:t>
            </a:r>
            <a:r>
              <a:rPr lang="es-CO" sz="900" b="1" dirty="0">
                <a:solidFill>
                  <a:schemeClr val="tx1"/>
                </a:solidFill>
                <a:latin typeface="Nunito Sans" pitchFamily="2" charset="77"/>
              </a:rPr>
              <a:t>.</a:t>
            </a:r>
          </a:p>
          <a:p>
            <a:pPr>
              <a:buSzPts val="6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endParaRPr lang="es-CO" sz="900" b="1" dirty="0">
              <a:solidFill>
                <a:schemeClr val="tx1"/>
              </a:solidFill>
              <a:latin typeface="Nunito Sans" pitchFamily="2" charset="77"/>
            </a:endParaRPr>
          </a:p>
        </p:txBody>
      </p:sp>
      <p:sp>
        <p:nvSpPr>
          <p:cNvPr id="20" name="Google Shape;152;g21bb4151667_0_72">
            <a:extLst>
              <a:ext uri="{FF2B5EF4-FFF2-40B4-BE49-F238E27FC236}">
                <a16:creationId xmlns:a16="http://schemas.microsoft.com/office/drawing/2014/main" id="{76C17DF3-BF5A-D874-087F-42FF79A5D93B}"/>
              </a:ext>
            </a:extLst>
          </p:cNvPr>
          <p:cNvSpPr/>
          <p:nvPr/>
        </p:nvSpPr>
        <p:spPr>
          <a:xfrm>
            <a:off x="625614" y="2480850"/>
            <a:ext cx="978602" cy="175484"/>
          </a:xfrm>
          <a:prstGeom prst="rect">
            <a:avLst/>
          </a:prstGeom>
          <a:solidFill>
            <a:srgbClr val="BAF9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050"/>
          </a:p>
        </p:txBody>
      </p:sp>
      <p:sp>
        <p:nvSpPr>
          <p:cNvPr id="12" name="Google Shape;203;g1f7e7188d07_1_123">
            <a:extLst>
              <a:ext uri="{FF2B5EF4-FFF2-40B4-BE49-F238E27FC236}">
                <a16:creationId xmlns:a16="http://schemas.microsoft.com/office/drawing/2014/main" id="{4995722D-C3C6-9C85-F170-3E5FF72423D6}"/>
              </a:ext>
            </a:extLst>
          </p:cNvPr>
          <p:cNvSpPr txBox="1"/>
          <p:nvPr/>
        </p:nvSpPr>
        <p:spPr>
          <a:xfrm>
            <a:off x="602188" y="2484621"/>
            <a:ext cx="1951304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1" tIns="25706" rIns="51431" bIns="25706" anchor="t" anchorCtr="0">
            <a:spAutoFit/>
          </a:bodyPr>
          <a:lstStyle/>
          <a:p>
            <a:pPr>
              <a:buSzPts val="800"/>
            </a:pPr>
            <a:r>
              <a:rPr lang="es-ES_tradnl" sz="900" dirty="0">
                <a:solidFill>
                  <a:schemeClr val="dk1"/>
                </a:solidFill>
                <a:latin typeface="Nunito Sans Black"/>
                <a:cs typeface="Nunito Sans Black"/>
              </a:rPr>
              <a:t>Córdoba - Sucre</a:t>
            </a:r>
          </a:p>
          <a:p>
            <a:pPr>
              <a:buSzPts val="800"/>
            </a:pPr>
            <a:endParaRPr lang="es-ES_tradnl" sz="900" dirty="0">
              <a:solidFill>
                <a:schemeClr val="tx1"/>
              </a:solidFill>
              <a:latin typeface="Nunito Sans" pitchFamily="2" charset="77"/>
            </a:endParaRPr>
          </a:p>
          <a:p>
            <a:pPr>
              <a:buSzPts val="600"/>
            </a:pPr>
            <a:r>
              <a:rPr lang="es-ES_tradnl" sz="900" b="1" dirty="0">
                <a:solidFill>
                  <a:schemeClr val="tx1"/>
                </a:solidFill>
                <a:latin typeface="Nunito Sans" pitchFamily="2" charset="77"/>
              </a:rPr>
              <a:t>Refuerzo Montería - Segundo corredor Urra - Tierra Alta - Rio </a:t>
            </a:r>
            <a:r>
              <a:rPr lang="es-ES_tradnl" sz="900" b="1" dirty="0" err="1">
                <a:solidFill>
                  <a:schemeClr val="tx1"/>
                </a:solidFill>
                <a:latin typeface="Nunito Sans" pitchFamily="2" charset="77"/>
              </a:rPr>
              <a:t>Sinu</a:t>
            </a:r>
            <a:r>
              <a:rPr lang="es-ES_tradnl" sz="900" b="1" dirty="0">
                <a:solidFill>
                  <a:schemeClr val="tx1"/>
                </a:solidFill>
                <a:latin typeface="Nunito Sans" pitchFamily="2" charset="77"/>
              </a:rPr>
              <a:t> + 2do </a:t>
            </a:r>
            <a:r>
              <a:rPr lang="es-ES_tradnl" sz="900" b="1" dirty="0" err="1">
                <a:solidFill>
                  <a:schemeClr val="tx1"/>
                </a:solidFill>
                <a:latin typeface="Nunito Sans" pitchFamily="2" charset="77"/>
              </a:rPr>
              <a:t>Trf</a:t>
            </a:r>
            <a:r>
              <a:rPr lang="es-ES_tradnl" sz="900" b="1" dirty="0">
                <a:solidFill>
                  <a:schemeClr val="tx1"/>
                </a:solidFill>
                <a:latin typeface="Nunito Sans" pitchFamily="2" charset="77"/>
              </a:rPr>
              <a:t> Urra 220/110.</a:t>
            </a:r>
          </a:p>
        </p:txBody>
      </p:sp>
      <p:cxnSp>
        <p:nvCxnSpPr>
          <p:cNvPr id="23" name="Conector angular 22">
            <a:extLst>
              <a:ext uri="{FF2B5EF4-FFF2-40B4-BE49-F238E27FC236}">
                <a16:creationId xmlns:a16="http://schemas.microsoft.com/office/drawing/2014/main" id="{9EA35034-3E72-0E08-5158-B1E524ACF4B8}"/>
              </a:ext>
            </a:extLst>
          </p:cNvPr>
          <p:cNvCxnSpPr>
            <a:stCxn id="3" idx="1"/>
          </p:cNvCxnSpPr>
          <p:nvPr/>
        </p:nvCxnSpPr>
        <p:spPr>
          <a:xfrm rot="5400000" flipH="1" flipV="1">
            <a:off x="4700648" y="311302"/>
            <a:ext cx="365336" cy="1924739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angular 24">
            <a:extLst>
              <a:ext uri="{FF2B5EF4-FFF2-40B4-BE49-F238E27FC236}">
                <a16:creationId xmlns:a16="http://schemas.microsoft.com/office/drawing/2014/main" id="{CCCF040A-9496-A25B-8198-98C9AE5BD07D}"/>
              </a:ext>
            </a:extLst>
          </p:cNvPr>
          <p:cNvCxnSpPr>
            <a:cxnSpLocks/>
            <a:stCxn id="165" idx="1"/>
          </p:cNvCxnSpPr>
          <p:nvPr/>
        </p:nvCxnSpPr>
        <p:spPr>
          <a:xfrm rot="16200000" flipV="1">
            <a:off x="2691270" y="418223"/>
            <a:ext cx="387443" cy="1954724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angular 29">
            <a:extLst>
              <a:ext uri="{FF2B5EF4-FFF2-40B4-BE49-F238E27FC236}">
                <a16:creationId xmlns:a16="http://schemas.microsoft.com/office/drawing/2014/main" id="{FD69A4DC-0975-B71E-4E11-DAB420599DD6}"/>
              </a:ext>
            </a:extLst>
          </p:cNvPr>
          <p:cNvCxnSpPr>
            <a:stCxn id="7" idx="2"/>
          </p:cNvCxnSpPr>
          <p:nvPr/>
        </p:nvCxnSpPr>
        <p:spPr>
          <a:xfrm rot="10800000" flipV="1">
            <a:off x="1604215" y="1888808"/>
            <a:ext cx="2205725" cy="682942"/>
          </a:xfrm>
          <a:prstGeom prst="bentConnector3">
            <a:avLst>
              <a:gd name="adj1" fmla="val 39798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angular 33">
            <a:extLst>
              <a:ext uri="{FF2B5EF4-FFF2-40B4-BE49-F238E27FC236}">
                <a16:creationId xmlns:a16="http://schemas.microsoft.com/office/drawing/2014/main" id="{590DF6C9-6ED3-D02A-C793-609927B5642C}"/>
              </a:ext>
            </a:extLst>
          </p:cNvPr>
          <p:cNvCxnSpPr>
            <a:stCxn id="10" idx="3"/>
          </p:cNvCxnSpPr>
          <p:nvPr/>
        </p:nvCxnSpPr>
        <p:spPr>
          <a:xfrm rot="5400000">
            <a:off x="2517145" y="3029548"/>
            <a:ext cx="930779" cy="1014696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angular 35">
            <a:extLst>
              <a:ext uri="{FF2B5EF4-FFF2-40B4-BE49-F238E27FC236}">
                <a16:creationId xmlns:a16="http://schemas.microsoft.com/office/drawing/2014/main" id="{C05B7CDF-8C4C-0AB8-8FA0-DC2EDFCCB7E3}"/>
              </a:ext>
            </a:extLst>
          </p:cNvPr>
          <p:cNvCxnSpPr>
            <a:stCxn id="167" idx="5"/>
          </p:cNvCxnSpPr>
          <p:nvPr/>
        </p:nvCxnSpPr>
        <p:spPr>
          <a:xfrm rot="16200000" flipH="1">
            <a:off x="4713901" y="2148377"/>
            <a:ext cx="989468" cy="2236147"/>
          </a:xfrm>
          <a:prstGeom prst="bentConnector2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ector angular 37">
            <a:extLst>
              <a:ext uri="{FF2B5EF4-FFF2-40B4-BE49-F238E27FC236}">
                <a16:creationId xmlns:a16="http://schemas.microsoft.com/office/drawing/2014/main" id="{A4D21B9F-F32B-2EFE-687D-3CC6C44EE7FA}"/>
              </a:ext>
            </a:extLst>
          </p:cNvPr>
          <p:cNvCxnSpPr>
            <a:stCxn id="8" idx="5"/>
          </p:cNvCxnSpPr>
          <p:nvPr/>
        </p:nvCxnSpPr>
        <p:spPr>
          <a:xfrm rot="5400000" flipH="1" flipV="1">
            <a:off x="5359779" y="1582876"/>
            <a:ext cx="247496" cy="1882346"/>
          </a:xfrm>
          <a:prstGeom prst="bentConnector4">
            <a:avLst>
              <a:gd name="adj1" fmla="val 4329"/>
              <a:gd name="adj2" fmla="val 66462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1" name="Google Shape;151;g21bb4151667_0_72">
            <a:extLst>
              <a:ext uri="{FF2B5EF4-FFF2-40B4-BE49-F238E27FC236}">
                <a16:creationId xmlns:a16="http://schemas.microsoft.com/office/drawing/2014/main" id="{5D3DE81D-B4D5-4336-2354-4EE15C86A7EF}"/>
              </a:ext>
            </a:extLst>
          </p:cNvPr>
          <p:cNvPicPr preferRelativeResize="0"/>
          <p:nvPr/>
        </p:nvPicPr>
        <p:blipFill>
          <a:blip r:embed="rId4">
            <a:alphaModFix amt="58000"/>
          </a:blip>
          <a:stretch>
            <a:fillRect/>
          </a:stretch>
        </p:blipFill>
        <p:spPr>
          <a:xfrm>
            <a:off x="-6545" y="-9871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8A40C63-568F-1647-065B-E9D904CA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09" y="134812"/>
            <a:ext cx="784424" cy="8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41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87730" y="533200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Restricciones críticas en evaluación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3C31F6A-99A4-64E3-0F91-C3AB0530CFE9}"/>
              </a:ext>
            </a:extLst>
          </p:cNvPr>
          <p:cNvGraphicFramePr>
            <a:graphicFrameLocks noGrp="1"/>
          </p:cNvGraphicFramePr>
          <p:nvPr/>
        </p:nvGraphicFramePr>
        <p:xfrm>
          <a:off x="587730" y="1260979"/>
          <a:ext cx="7806844" cy="358687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20246">
                  <a:extLst>
                    <a:ext uri="{9D8B030D-6E8A-4147-A177-3AD203B41FA5}">
                      <a16:colId xmlns:a16="http://schemas.microsoft.com/office/drawing/2014/main" val="21290179"/>
                    </a:ext>
                  </a:extLst>
                </a:gridCol>
                <a:gridCol w="2837143">
                  <a:extLst>
                    <a:ext uri="{9D8B030D-6E8A-4147-A177-3AD203B41FA5}">
                      <a16:colId xmlns:a16="http://schemas.microsoft.com/office/drawing/2014/main" val="549351996"/>
                    </a:ext>
                  </a:extLst>
                </a:gridCol>
                <a:gridCol w="371084">
                  <a:extLst>
                    <a:ext uri="{9D8B030D-6E8A-4147-A177-3AD203B41FA5}">
                      <a16:colId xmlns:a16="http://schemas.microsoft.com/office/drawing/2014/main" val="3856688446"/>
                    </a:ext>
                  </a:extLst>
                </a:gridCol>
                <a:gridCol w="655482">
                  <a:extLst>
                    <a:ext uri="{9D8B030D-6E8A-4147-A177-3AD203B41FA5}">
                      <a16:colId xmlns:a16="http://schemas.microsoft.com/office/drawing/2014/main" val="908322355"/>
                    </a:ext>
                  </a:extLst>
                </a:gridCol>
                <a:gridCol w="2402434">
                  <a:extLst>
                    <a:ext uri="{9D8B030D-6E8A-4147-A177-3AD203B41FA5}">
                      <a16:colId xmlns:a16="http://schemas.microsoft.com/office/drawing/2014/main" val="540491455"/>
                    </a:ext>
                  </a:extLst>
                </a:gridCol>
                <a:gridCol w="820455">
                  <a:extLst>
                    <a:ext uri="{9D8B030D-6E8A-4147-A177-3AD203B41FA5}">
                      <a16:colId xmlns:a16="http://schemas.microsoft.com/office/drawing/2014/main" val="3055460420"/>
                    </a:ext>
                  </a:extLst>
                </a:gridCol>
              </a:tblGrid>
              <a:tr h="13058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Subárea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Restricción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ESPS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Estado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Obras UPME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FPO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B403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788961"/>
                  </a:ext>
                </a:extLst>
              </a:tr>
              <a:tr h="33257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Atlántico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El Río 110/34.5 kV / Unión- Magdalena 34.5 kV + Unión - El Río 1 34.5 kV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No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Emergencia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En reuniones con Aire mencionan la construcción de una obra el rio 110/13.8 para hacer los trasladaos de carga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  <a:ea typeface="+mn-ea"/>
                          <a:cs typeface="+mn-cs"/>
                          <a:sym typeface="Arial"/>
                        </a:rPr>
                        <a:t>Revisión UPME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458699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Atlántico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Las Flores 1 110/34.5 kV / Las Flores 2 110/34.5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Propone la subestación Riomar 110 con conexiones a las flores y a silencio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978765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Atlántico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Las Flores 2 110/34.5 kV / Las Flores 1 110/34.5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Propone la subestación Riomar 110 con conexiones a las flores y a silencio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666586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Atlántico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Silencio 5N 110/34.5 / Las Flores 1 110/34.5 + Las Flores 2 110/34.5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Propone la subestación Riomar 110 con conexiones a las flores y a silencio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332444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Atlántico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Silencio 4N 110/34.5 / Las Flores 1 110/34.5 + Las Flores 2 110/34.5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Propone la subestación Riomar 110 con conexiones a las flores y a silencio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86224"/>
                  </a:ext>
                </a:extLst>
              </a:tr>
              <a:tr h="9991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Ternera 3 66/13.8/6.9 kV / Ternera 5 66/13.8/6.9 kV</a:t>
                      </a:r>
                      <a:endParaRPr lang="nn-N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Traslado de carga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1875094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La Marina 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Chambacú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- 1 66 kV / Bosque 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Chambacú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1 66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Seguno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circuito Bosque --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Chambacu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, Ternera - Zaragocilla - Cartagena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7847307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Bosque 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Chambacú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1 66 kV / La Marina 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Chambacú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- 1 66 kV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Seguno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circuito Bosque --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Chambacu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, Ternera - Zaragocilla - Cartagena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705157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Ternera - Zaragocilla 66 kV / Cartagena - Zaragocilla 66 kV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Seguno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circuito Bosque --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Chambacu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, Ternera - Zaragocilla - Cartagena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4548700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Cartagena - Zaragocilla 66 kV / Ternera - Zaragocilla 66 kV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Seguno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circuito Bosque --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Chambacu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, Ternera - Zaragocilla - Cartagena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5127604"/>
                  </a:ext>
                </a:extLst>
              </a:tr>
              <a:tr h="1998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Bolívar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Bolívar - Villa Estrella 66 kV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Repotenciación línea Bolívar - Villa Estrella 66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2024*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324399"/>
                  </a:ext>
                </a:extLst>
              </a:tr>
              <a:tr h="28004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Córdoba -Sucre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Urrá - Urabá 230 kV / Urrá - Tierra Alta 110 kV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Sí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Refuerzo Montería - Segundo corredor Urra - Tierra Alta - Rio Sinu + 2do Trf Urra 220/110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5909128"/>
                  </a:ext>
                </a:extLst>
              </a:tr>
              <a:tr h="249432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GCM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Sobrecarga en red completa de Valledupar 9 220/110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Emergencia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Revisar - Traslado de carga + Aumento de capacidad del corredor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guatapuri</a:t>
                      </a: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 - </a:t>
                      </a:r>
                      <a:r>
                        <a:rPr lang="es-CO" sz="800" b="0" u="none" strike="noStrike" dirty="0" err="1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valledupar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Revisión UPME 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267326"/>
                  </a:ext>
                </a:extLst>
              </a:tr>
              <a:tr h="19983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Cauca-Nariño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Jamondino - Jardinera 115 kV / Bajas tensiones en Tumaco 115 kV y Junín 115 kV</a:t>
                      </a:r>
                      <a:endParaRPr lang="es-MX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No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Alerta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Segundo corredor Jamondino - Jardinera 115 kV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0" u="none" strike="noStrike" dirty="0">
                          <a:solidFill>
                            <a:srgbClr val="000000"/>
                          </a:solidFill>
                          <a:effectLst/>
                          <a:latin typeface="Nunito Sans" pitchFamily="2" charset="77"/>
                        </a:rPr>
                        <a:t>Evaluación</a:t>
                      </a:r>
                      <a:endParaRPr lang="es-CO" sz="800" b="0" i="0" u="none" strike="noStrike" dirty="0">
                        <a:solidFill>
                          <a:srgbClr val="000000"/>
                        </a:solidFill>
                        <a:effectLst/>
                        <a:latin typeface="Nunito Sans" pitchFamily="2" charset="7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471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4153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exterior, edificio, pasto, competencia de atletismo&#10;&#10;Descripción generada automáticamente">
            <a:extLst>
              <a:ext uri="{FF2B5EF4-FFF2-40B4-BE49-F238E27FC236}">
                <a16:creationId xmlns:a16="http://schemas.microsoft.com/office/drawing/2014/main" id="{B53DE55C-1D5B-1254-2DAB-5D07D652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Google Shape;66;p15">
            <a:extLst>
              <a:ext uri="{FF2B5EF4-FFF2-40B4-BE49-F238E27FC236}">
                <a16:creationId xmlns:a16="http://schemas.microsoft.com/office/drawing/2014/main" id="{0B9172A3-D371-0042-82C5-C5F33929AF7F}"/>
              </a:ext>
            </a:extLst>
          </p:cNvPr>
          <p:cNvSpPr txBox="1"/>
          <p:nvPr/>
        </p:nvSpPr>
        <p:spPr>
          <a:xfrm>
            <a:off x="145473" y="1222569"/>
            <a:ext cx="7522152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NIVELES DE CORTOCIRCUITO</a:t>
            </a:r>
          </a:p>
        </p:txBody>
      </p:sp>
      <p:pic>
        <p:nvPicPr>
          <p:cNvPr id="25" name="Imagen 2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B639EF3-68CC-C324-99F6-D4D8230B8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74" b="185"/>
          <a:stretch/>
        </p:blipFill>
        <p:spPr>
          <a:xfrm>
            <a:off x="0" y="2486025"/>
            <a:ext cx="9144000" cy="3124200"/>
          </a:xfrm>
          <a:prstGeom prst="rect">
            <a:avLst/>
          </a:prstGeom>
        </p:spPr>
      </p:pic>
      <p:pic>
        <p:nvPicPr>
          <p:cNvPr id="26" name="Google Shape;321;p14">
            <a:extLst>
              <a:ext uri="{FF2B5EF4-FFF2-40B4-BE49-F238E27FC236}">
                <a16:creationId xmlns:a16="http://schemas.microsoft.com/office/drawing/2014/main" id="{BB52001C-8B84-C90A-31F3-9E00792B90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625" y="151109"/>
            <a:ext cx="1238277" cy="1449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9981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Introducción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sp>
        <p:nvSpPr>
          <p:cNvPr id="3" name="Google Shape;158;g1f562b57dfa_0_1">
            <a:extLst>
              <a:ext uri="{FF2B5EF4-FFF2-40B4-BE49-F238E27FC236}">
                <a16:creationId xmlns:a16="http://schemas.microsoft.com/office/drawing/2014/main" id="{6F20B8BC-5244-1619-E2E7-2920E8B30538}"/>
              </a:ext>
            </a:extLst>
          </p:cNvPr>
          <p:cNvSpPr txBox="1"/>
          <p:nvPr/>
        </p:nvSpPr>
        <p:spPr>
          <a:xfrm>
            <a:off x="572884" y="1260979"/>
            <a:ext cx="7998232" cy="205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_tradnl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Teniendo en cuenta las metodologías empleadas actualmente para el cálculo del nivel de corriente de cortocircuito en las diferentes subestaciones del SIN se ha identificado que </a:t>
            </a:r>
            <a:r>
              <a:rPr lang="es-ES_tradnl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52 subestaciones </a:t>
            </a:r>
            <a:r>
              <a:rPr lang="es-ES_tradnl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presentarán niveles de corriente de cortocircuito </a:t>
            </a:r>
            <a:r>
              <a:rPr lang="es-ES_tradnl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superiores al 90% de la capacidad de interrupción para el año 2033.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FC25B5D-AADF-A52E-AA5B-04CAF7D603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5108817"/>
              </p:ext>
            </p:extLst>
          </p:nvPr>
        </p:nvGraphicFramePr>
        <p:xfrm>
          <a:off x="767959" y="2419566"/>
          <a:ext cx="7803157" cy="2360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7930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Introducción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sp>
        <p:nvSpPr>
          <p:cNvPr id="3" name="Google Shape;158;g1f562b57dfa_0_1">
            <a:extLst>
              <a:ext uri="{FF2B5EF4-FFF2-40B4-BE49-F238E27FC236}">
                <a16:creationId xmlns:a16="http://schemas.microsoft.com/office/drawing/2014/main" id="{6F20B8BC-5244-1619-E2E7-2920E8B30538}"/>
              </a:ext>
            </a:extLst>
          </p:cNvPr>
          <p:cNvSpPr txBox="1"/>
          <p:nvPr/>
        </p:nvSpPr>
        <p:spPr>
          <a:xfrm>
            <a:off x="572884" y="1260979"/>
            <a:ext cx="7998232" cy="2054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chemeClr val="dk1"/>
                </a:solidFill>
              </a:rPr>
              <a:t>Dada la proyección de niveles de cortocircuito se ha identificado </a:t>
            </a:r>
            <a:r>
              <a:rPr lang="es-ES_tradnl" sz="1400" b="1" dirty="0">
                <a:solidFill>
                  <a:schemeClr val="dk1"/>
                </a:solidFill>
              </a:rPr>
              <a:t>elementos críticos para la planeación y crecimiento del sistema</a:t>
            </a:r>
            <a:r>
              <a:rPr lang="es-ES_tradnl" sz="1400" dirty="0">
                <a:solidFill>
                  <a:schemeClr val="dk1"/>
                </a:solidFill>
              </a:rPr>
              <a:t>. 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C933CCE-DB69-8A31-B4DB-E8859636EB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2841795"/>
              </p:ext>
            </p:extLst>
          </p:nvPr>
        </p:nvGraphicFramePr>
        <p:xfrm>
          <a:off x="741260" y="2053272"/>
          <a:ext cx="7661479" cy="272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68298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9404FB44-0CFF-1004-D91E-FF87D04E741C}"/>
              </a:ext>
            </a:extLst>
          </p:cNvPr>
          <p:cNvSpPr txBox="1"/>
          <p:nvPr/>
        </p:nvSpPr>
        <p:spPr>
          <a:xfrm>
            <a:off x="541020" y="418297"/>
            <a:ext cx="3528856" cy="3108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3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CONSEJO NACIONAL DE OPERACIONES 2024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22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3" name="Google Shape;63;p14">
            <a:extLst>
              <a:ext uri="{FF2B5EF4-FFF2-40B4-BE49-F238E27FC236}">
                <a16:creationId xmlns:a16="http://schemas.microsoft.com/office/drawing/2014/main" id="{6E34D238-F3E7-B573-8171-CCE517410B26}"/>
              </a:ext>
            </a:extLst>
          </p:cNvPr>
          <p:cNvSpPr txBox="1"/>
          <p:nvPr/>
        </p:nvSpPr>
        <p:spPr>
          <a:xfrm>
            <a:off x="5074125" y="3071687"/>
            <a:ext cx="378285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Reunión ordinaria No. 7</a:t>
            </a:r>
            <a:r>
              <a:rPr lang="es-ES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62</a:t>
            </a:r>
            <a:endParaRPr lang="es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CO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05 de Septiembre de 2024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es-CO" sz="1600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Consejo Nacional de Operación</a:t>
            </a:r>
            <a:endParaRPr sz="16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85012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Capacidad asignada vs Nivel de corto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D01D7E6C-87EB-B8F4-4106-3020C806650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8368826"/>
              </p:ext>
            </p:extLst>
          </p:nvPr>
        </p:nvGraphicFramePr>
        <p:xfrm>
          <a:off x="394855" y="1260979"/>
          <a:ext cx="8291945" cy="3539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19569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Presuntos incumplimientos de hitos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7752B84B-4ABE-94EF-94D0-1963779C9E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1011365"/>
              </p:ext>
            </p:extLst>
          </p:nvPr>
        </p:nvGraphicFramePr>
        <p:xfrm>
          <a:off x="553173" y="1413164"/>
          <a:ext cx="7967372" cy="3408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3349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Sensibilidad de nivel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4D4CF8DA-D4BB-02A0-1E34-8149C1554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106313"/>
              </p:ext>
            </p:extLst>
          </p:nvPr>
        </p:nvGraphicFramePr>
        <p:xfrm>
          <a:off x="434300" y="1360793"/>
          <a:ext cx="8112845" cy="3411052"/>
        </p:xfrm>
        <a:graphic>
          <a:graphicData uri="http://schemas.openxmlformats.org/drawingml/2006/table">
            <a:tbl>
              <a:tblPr/>
              <a:tblGrid>
                <a:gridCol w="839260">
                  <a:extLst>
                    <a:ext uri="{9D8B030D-6E8A-4147-A177-3AD203B41FA5}">
                      <a16:colId xmlns:a16="http://schemas.microsoft.com/office/drawing/2014/main" val="1972503859"/>
                    </a:ext>
                  </a:extLst>
                </a:gridCol>
                <a:gridCol w="2955770">
                  <a:extLst>
                    <a:ext uri="{9D8B030D-6E8A-4147-A177-3AD203B41FA5}">
                      <a16:colId xmlns:a16="http://schemas.microsoft.com/office/drawing/2014/main" val="2325997252"/>
                    </a:ext>
                  </a:extLst>
                </a:gridCol>
                <a:gridCol w="1303735">
                  <a:extLst>
                    <a:ext uri="{9D8B030D-6E8A-4147-A177-3AD203B41FA5}">
                      <a16:colId xmlns:a16="http://schemas.microsoft.com/office/drawing/2014/main" val="1076893803"/>
                    </a:ext>
                  </a:extLst>
                </a:gridCol>
                <a:gridCol w="3014080">
                  <a:extLst>
                    <a:ext uri="{9D8B030D-6E8A-4147-A177-3AD203B41FA5}">
                      <a16:colId xmlns:a16="http://schemas.microsoft.com/office/drawing/2014/main" val="561146356"/>
                    </a:ext>
                  </a:extLst>
                </a:gridCol>
              </a:tblGrid>
              <a:tr h="70569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solidFill>
                            <a:srgbClr val="1B335D"/>
                          </a:solidFill>
                          <a:effectLst/>
                        </a:rPr>
                        <a:t>Caso</a:t>
                      </a:r>
                      <a:endParaRPr lang="es-CO" sz="1000" b="1" i="0" u="none" strike="noStrike" dirty="0">
                        <a:solidFill>
                          <a:srgbClr val="1B335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CC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solidFill>
                            <a:srgbClr val="1B335D"/>
                          </a:solidFill>
                          <a:effectLst/>
                        </a:rPr>
                        <a:t>Descripción</a:t>
                      </a:r>
                      <a:endParaRPr lang="es-CO" sz="1000" b="1" i="0" u="none" strike="noStrike" dirty="0">
                        <a:solidFill>
                          <a:srgbClr val="1B335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CC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solidFill>
                            <a:srgbClr val="1B335D"/>
                          </a:solidFill>
                          <a:effectLst/>
                        </a:rPr>
                        <a:t>Potencia no considerada</a:t>
                      </a:r>
                      <a:endParaRPr lang="es-CO" sz="1000" b="1" i="0" u="none" strike="noStrike">
                        <a:solidFill>
                          <a:srgbClr val="1B335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CC0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solidFill>
                            <a:srgbClr val="1B335D"/>
                          </a:solidFill>
                          <a:effectLst/>
                        </a:rPr>
                        <a:t>Resumen de los resultados</a:t>
                      </a:r>
                      <a:endParaRPr lang="es-CO" sz="1000" b="1" i="0" u="none" strike="noStrike" dirty="0">
                        <a:solidFill>
                          <a:srgbClr val="1B335D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0CC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55525"/>
                  </a:ext>
                </a:extLst>
              </a:tr>
              <a:tr h="326732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A0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u="none" strike="noStrike" dirty="0">
                          <a:effectLst/>
                        </a:rPr>
                        <a:t>Se consideran todas las plantas con concepto de conexión 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0</a:t>
                      </a:r>
                      <a:r>
                        <a:rPr lang="es-CO" sz="700" b="0" u="none" strike="noStrike" dirty="0">
                          <a:effectLst/>
                        </a:rPr>
                        <a:t> MW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subestaciones &gt; 100% 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</a:t>
                      </a: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promedio de reducción: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94253987"/>
                  </a:ext>
                </a:extLst>
              </a:tr>
              <a:tr h="540505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A1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u="none" strike="noStrike" dirty="0">
                          <a:effectLst/>
                        </a:rPr>
                        <a:t>No se consideran las plantas de que tienen </a:t>
                      </a:r>
                      <a:r>
                        <a:rPr lang="es-CO" sz="700" b="1" u="none" strike="noStrike" dirty="0">
                          <a:effectLst/>
                        </a:rPr>
                        <a:t>3</a:t>
                      </a:r>
                      <a:r>
                        <a:rPr lang="es-CO" sz="700" b="0" u="none" strike="noStrike" dirty="0">
                          <a:effectLst/>
                        </a:rPr>
                        <a:t> o más </a:t>
                      </a:r>
                      <a:r>
                        <a:rPr lang="es-CO" sz="700" b="1" u="none" strike="noStrike" dirty="0">
                          <a:effectLst/>
                        </a:rPr>
                        <a:t>presuntos</a:t>
                      </a:r>
                      <a:r>
                        <a:rPr lang="es-CO" sz="700" b="0" u="none" strike="noStrike" dirty="0">
                          <a:effectLst/>
                        </a:rPr>
                        <a:t>  </a:t>
                      </a:r>
                      <a:r>
                        <a:rPr lang="es-CO" sz="700" b="1" u="none" strike="noStrike" dirty="0">
                          <a:effectLst/>
                        </a:rPr>
                        <a:t>incumplimientos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5189</a:t>
                      </a:r>
                      <a:r>
                        <a:rPr lang="es-CO" sz="700" b="0" u="none" strike="noStrike" dirty="0">
                          <a:effectLst/>
                        </a:rPr>
                        <a:t> MW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subestaciones &gt; 100% 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 </a:t>
                      </a: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(Estadio 110 kV, Noroeste 110 kV)</a:t>
                      </a: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promedio de reducción: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-3.43%</a:t>
                      </a:r>
                    </a:p>
                    <a:p>
                      <a:pPr algn="ctr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59068962"/>
                  </a:ext>
                </a:extLst>
              </a:tr>
              <a:tr h="6473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A2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u="none" strike="noStrike" dirty="0">
                          <a:effectLst/>
                        </a:rPr>
                        <a:t>No se consideran las plantas de que tienen </a:t>
                      </a:r>
                      <a:r>
                        <a:rPr lang="es-CO" sz="700" b="1" u="none" strike="noStrike" dirty="0">
                          <a:effectLst/>
                        </a:rPr>
                        <a:t>2</a:t>
                      </a:r>
                      <a:r>
                        <a:rPr lang="es-CO" sz="700" b="0" u="none" strike="noStrike" dirty="0">
                          <a:effectLst/>
                        </a:rPr>
                        <a:t> o más </a:t>
                      </a:r>
                      <a:r>
                        <a:rPr lang="es-CO" sz="700" b="1" u="none" strike="noStrike" dirty="0">
                          <a:effectLst/>
                        </a:rPr>
                        <a:t>presuntos</a:t>
                      </a:r>
                      <a:r>
                        <a:rPr lang="es-CO" sz="700" b="0" u="none" strike="noStrike" dirty="0">
                          <a:effectLst/>
                        </a:rPr>
                        <a:t> </a:t>
                      </a:r>
                      <a:r>
                        <a:rPr lang="es-CO" sz="700" b="1" u="none" strike="noStrike" dirty="0">
                          <a:effectLst/>
                        </a:rPr>
                        <a:t>incumplimientos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7474</a:t>
                      </a:r>
                      <a:r>
                        <a:rPr lang="es-CO" sz="700" b="0" u="none" strike="noStrike" dirty="0">
                          <a:effectLst/>
                        </a:rPr>
                        <a:t> MW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subestaciones &gt; 100% 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(Estadio 110 kV, Noroeste 110 kV, Chinú Planta 110 kV, Bacatá 115 kV)</a:t>
                      </a: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promedio de reducción: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-5.25%</a:t>
                      </a:r>
                    </a:p>
                    <a:p>
                      <a:pPr algn="ctr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3368447"/>
                  </a:ext>
                </a:extLst>
              </a:tr>
              <a:tr h="647392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A3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u="none" strike="noStrike" dirty="0">
                          <a:effectLst/>
                        </a:rPr>
                        <a:t>No se consideran las plantas de que tienen </a:t>
                      </a:r>
                      <a:r>
                        <a:rPr lang="es-CO" sz="700" b="1" u="none" strike="noStrike" dirty="0">
                          <a:effectLst/>
                        </a:rPr>
                        <a:t>1</a:t>
                      </a:r>
                      <a:r>
                        <a:rPr lang="es-CO" sz="700" b="0" u="none" strike="noStrike" dirty="0">
                          <a:effectLst/>
                        </a:rPr>
                        <a:t> o más </a:t>
                      </a:r>
                      <a:r>
                        <a:rPr lang="es-CO" sz="700" b="1" u="none" strike="noStrike" dirty="0">
                          <a:effectLst/>
                        </a:rPr>
                        <a:t>presuntos</a:t>
                      </a:r>
                      <a:r>
                        <a:rPr lang="es-CO" sz="700" b="0" u="none" strike="noStrike" dirty="0">
                          <a:effectLst/>
                        </a:rPr>
                        <a:t> </a:t>
                      </a:r>
                      <a:r>
                        <a:rPr lang="es-CO" sz="700" b="1" u="none" strike="noStrike" dirty="0">
                          <a:effectLst/>
                        </a:rPr>
                        <a:t>incumplimientos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9638</a:t>
                      </a:r>
                      <a:r>
                        <a:rPr lang="es-CO" sz="700" b="0" u="none" strike="noStrike" dirty="0">
                          <a:effectLst/>
                        </a:rPr>
                        <a:t> MW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subestaciones &gt; 100% 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(Estadio 110 kV, Noroeste 110 kV, Chinú Planta 110 kV, Bacatá 115 kV, Ramada 115 kV)</a:t>
                      </a: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promedio de reducción: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-7.00%</a:t>
                      </a:r>
                    </a:p>
                    <a:p>
                      <a:pPr algn="ctr" fontAlgn="b"/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1744417"/>
                  </a:ext>
                </a:extLst>
              </a:tr>
              <a:tr h="540505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A4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0" u="none" strike="noStrike" dirty="0">
                          <a:effectLst/>
                        </a:rPr>
                        <a:t>No se consideran las plantas </a:t>
                      </a:r>
                      <a:r>
                        <a:rPr lang="es-CO" sz="700" b="1" u="none" strike="noStrike" dirty="0">
                          <a:effectLst/>
                        </a:rPr>
                        <a:t>basadas en inversores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b="1" u="none" strike="noStrike" dirty="0">
                          <a:effectLst/>
                        </a:rPr>
                        <a:t>17522</a:t>
                      </a:r>
                      <a:r>
                        <a:rPr lang="es-CO" sz="700" b="0" u="none" strike="noStrike" dirty="0">
                          <a:effectLst/>
                        </a:rPr>
                        <a:t> MW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Número de subestaciones &gt; 100% 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(Estadio 110 kV, Noroeste 110 kV, Chinú Planta 110 kV, Chinú 110 kV, Bacatá 115 kV, Ramada 115 kV)</a:t>
                      </a: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171450" indent="-171450" algn="ctr" fontAlgn="b">
                        <a:buFont typeface="Arial" panose="020B0604020202020204" pitchFamily="34" charset="0"/>
                        <a:buChar char="•"/>
                      </a:pPr>
                      <a:r>
                        <a:rPr lang="es-CO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Impacto promedio de reducción: </a:t>
                      </a:r>
                      <a:r>
                        <a:rPr lang="es-CO" sz="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-16.90%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710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3375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Sensibilidad de nivel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671763-C4FB-B4CF-B1BF-915F64D3E4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767297"/>
              </p:ext>
            </p:extLst>
          </p:nvPr>
        </p:nvGraphicFramePr>
        <p:xfrm>
          <a:off x="461175" y="1160214"/>
          <a:ext cx="8129653" cy="3598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12641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Sensibilidad de nivel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D07F6D4B-E37C-D122-0007-DD862A9068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090245"/>
              </p:ext>
            </p:extLst>
          </p:nvPr>
        </p:nvGraphicFramePr>
        <p:xfrm>
          <a:off x="522135" y="1290220"/>
          <a:ext cx="8164665" cy="353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822870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Sensibilidad de nivel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234E8C0-1858-6EDE-6288-1235B86DA9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7662447"/>
              </p:ext>
            </p:extLst>
          </p:nvPr>
        </p:nvGraphicFramePr>
        <p:xfrm>
          <a:off x="394855" y="1260979"/>
          <a:ext cx="8333509" cy="3539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8681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Elementos de priorización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C9709FED-385F-27CF-3047-90EB6E30B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9799334"/>
              </p:ext>
            </p:extLst>
          </p:nvPr>
        </p:nvGraphicFramePr>
        <p:xfrm>
          <a:off x="484404" y="1260979"/>
          <a:ext cx="8175192" cy="3542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259323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830756" y="1597120"/>
            <a:ext cx="7674447" cy="2554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Se definió la consultoría “CO1.PCCNTR.6662426” para la mitigación del agotamiento de la capacidad de interrupción en las subestaciones existentes del Sistema Interconectado Nacional -SIN.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OBJETIVOS ESPECÍFICOS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ES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Verificación de modelos IBR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Evaluación de metodologías de cálculo de cortocircuito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Análisis detallado de corrientes de cortocircuito e informe de resultados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Identificación de posibles soluciones técnicas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Definición y elaboración de estudios de obras</a:t>
            </a:r>
          </a:p>
        </p:txBody>
      </p:sp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Solución al problema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32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830756" y="1597120"/>
            <a:ext cx="7674447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endParaRPr lang="es-CO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algn="l"/>
            <a:r>
              <a:rPr lang="es-CO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PRODUCTOS A ENTREGAR</a:t>
            </a:r>
          </a:p>
          <a:p>
            <a:pPr algn="l"/>
            <a:endParaRPr lang="es-CO" b="1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342900" indent="-342900" algn="l">
              <a:buAutoNum type="arabicPeriod"/>
            </a:pPr>
            <a:r>
              <a:rPr lang="es-CO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Diagnóstico de subestaciones con agotamiento</a:t>
            </a:r>
          </a:p>
          <a:p>
            <a:pPr marL="342900" indent="-342900" algn="l">
              <a:buAutoNum type="arabicPeriod"/>
            </a:pPr>
            <a:r>
              <a:rPr lang="es-CO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Evaluación de soluciones estructurales para subestaciones con agotamiento</a:t>
            </a:r>
          </a:p>
          <a:p>
            <a:pPr algn="l"/>
            <a:endParaRPr lang="es-CO" dirty="0">
              <a:solidFill>
                <a:srgbClr val="1D335D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algn="l"/>
            <a:r>
              <a:rPr lang="es-CO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FECHA DE INICIO DE CONSULTORÍA</a:t>
            </a:r>
          </a:p>
          <a:p>
            <a:pPr algn="l"/>
            <a:r>
              <a:rPr lang="es-ES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Septiembre 2 de 2024</a:t>
            </a:r>
          </a:p>
          <a:p>
            <a:pPr algn="l"/>
            <a:r>
              <a:rPr lang="es-CO" b="1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FECHA DE CULMINACIÓN DE CONSULTORÍA</a:t>
            </a:r>
          </a:p>
          <a:p>
            <a:pPr algn="l"/>
            <a:r>
              <a:rPr lang="es-ES" dirty="0">
                <a:solidFill>
                  <a:srgbClr val="1D335D"/>
                </a:solidFill>
                <a:latin typeface="Verdana" panose="020B0604030504040204" pitchFamily="34" charset="0"/>
                <a:ea typeface="Verdana" panose="020B0604030504040204" pitchFamily="34" charset="0"/>
                <a:sym typeface="Montserrat"/>
              </a:rPr>
              <a:t>Diciembre 13 de 2024</a:t>
            </a:r>
          </a:p>
        </p:txBody>
      </p:sp>
      <p:sp>
        <p:nvSpPr>
          <p:cNvPr id="91" name="Google Shape;91;p18"/>
          <p:cNvSpPr txBox="1"/>
          <p:nvPr/>
        </p:nvSpPr>
        <p:spPr>
          <a:xfrm>
            <a:off x="553172" y="621636"/>
            <a:ext cx="7180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Solución al problema de cortocircuito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181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5000"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"/>
          <p:cNvSpPr txBox="1"/>
          <p:nvPr/>
        </p:nvSpPr>
        <p:spPr>
          <a:xfrm>
            <a:off x="5091372" y="4589355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www1.</a:t>
            </a:r>
            <a:r>
              <a:rPr lang="es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dirty="0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9"/>
          <p:cNvSpPr txBox="1"/>
          <p:nvPr/>
        </p:nvSpPr>
        <p:spPr>
          <a:xfrm>
            <a:off x="3852025" y="2805000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9"/>
          <p:cNvSpPr txBox="1"/>
          <p:nvPr/>
        </p:nvSpPr>
        <p:spPr>
          <a:xfrm>
            <a:off x="4536250" y="1153037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@upmecol     UPME Oficial    @upmeoficial</a:t>
            </a:r>
            <a:endParaRPr sz="11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256" name="Google Shape;2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118" y="73655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08317" y="157862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2573" y="160380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orma libre: forma 11">
            <a:extLst>
              <a:ext uri="{FF2B5EF4-FFF2-40B4-BE49-F238E27FC236}">
                <a16:creationId xmlns:a16="http://schemas.microsoft.com/office/drawing/2014/main" id="{23BD81D0-D978-453D-B38E-435BD4A04E4C}"/>
              </a:ext>
            </a:extLst>
          </p:cNvPr>
          <p:cNvSpPr/>
          <p:nvPr/>
        </p:nvSpPr>
        <p:spPr>
          <a:xfrm rot="10800000">
            <a:off x="6167540" y="-949902"/>
            <a:ext cx="3883375" cy="2546294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sp>
        <p:nvSpPr>
          <p:cNvPr id="13" name="Forma libre: forma 12">
            <a:extLst>
              <a:ext uri="{FF2B5EF4-FFF2-40B4-BE49-F238E27FC236}">
                <a16:creationId xmlns:a16="http://schemas.microsoft.com/office/drawing/2014/main" id="{800ED5B5-9C70-4AB9-8852-E58CC82FB772}"/>
              </a:ext>
            </a:extLst>
          </p:cNvPr>
          <p:cNvSpPr/>
          <p:nvPr/>
        </p:nvSpPr>
        <p:spPr>
          <a:xfrm rot="245213">
            <a:off x="-1157918" y="2909819"/>
            <a:ext cx="3011963" cy="1974917"/>
          </a:xfrm>
          <a:custGeom>
            <a:avLst/>
            <a:gdLst>
              <a:gd name="connsiteX0" fmla="*/ 3231096 w 3820417"/>
              <a:gd name="connsiteY0" fmla="*/ 1326450 h 2505013"/>
              <a:gd name="connsiteX1" fmla="*/ 2970704 w 3820417"/>
              <a:gd name="connsiteY1" fmla="*/ 1387016 h 2505013"/>
              <a:gd name="connsiteX2" fmla="*/ 2970704 w 3820417"/>
              <a:gd name="connsiteY2" fmla="*/ 1387016 h 2505013"/>
              <a:gd name="connsiteX3" fmla="*/ 2834222 w 3820417"/>
              <a:gd name="connsiteY3" fmla="*/ 1480146 h 2505013"/>
              <a:gd name="connsiteX4" fmla="*/ 2453729 w 3820417"/>
              <a:gd name="connsiteY4" fmla="*/ 1477727 h 2505013"/>
              <a:gd name="connsiteX5" fmla="*/ 2257315 w 3820417"/>
              <a:gd name="connsiteY5" fmla="*/ 1047297 h 2505013"/>
              <a:gd name="connsiteX6" fmla="*/ 2224830 w 3820417"/>
              <a:gd name="connsiteY6" fmla="*/ 850526 h 2505013"/>
              <a:gd name="connsiteX7" fmla="*/ 2030042 w 3820417"/>
              <a:gd name="connsiteY7" fmla="*/ 446434 h 2505013"/>
              <a:gd name="connsiteX8" fmla="*/ 1706467 w 3820417"/>
              <a:gd name="connsiteY8" fmla="*/ 158397 h 2505013"/>
              <a:gd name="connsiteX9" fmla="*/ 1298527 w 3820417"/>
              <a:gd name="connsiteY9" fmla="*/ 12633 h 2505013"/>
              <a:gd name="connsiteX10" fmla="*/ 850526 w 3820417"/>
              <a:gd name="connsiteY10" fmla="*/ 35519 h 2505013"/>
              <a:gd name="connsiteX11" fmla="*/ 446434 w 3820417"/>
              <a:gd name="connsiteY11" fmla="*/ 230307 h 2505013"/>
              <a:gd name="connsiteX12" fmla="*/ 158397 w 3820417"/>
              <a:gd name="connsiteY12" fmla="*/ 553882 h 2505013"/>
              <a:gd name="connsiteX13" fmla="*/ 12633 w 3820417"/>
              <a:gd name="connsiteY13" fmla="*/ 961822 h 2505013"/>
              <a:gd name="connsiteX14" fmla="*/ 35519 w 3820417"/>
              <a:gd name="connsiteY14" fmla="*/ 1409823 h 2505013"/>
              <a:gd name="connsiteX15" fmla="*/ 230307 w 3820417"/>
              <a:gd name="connsiteY15" fmla="*/ 1813915 h 2505013"/>
              <a:gd name="connsiteX16" fmla="*/ 553882 w 3820417"/>
              <a:gd name="connsiteY16" fmla="*/ 2101953 h 2505013"/>
              <a:gd name="connsiteX17" fmla="*/ 961823 w 3820417"/>
              <a:gd name="connsiteY17" fmla="*/ 2247716 h 2505013"/>
              <a:gd name="connsiteX18" fmla="*/ 1409823 w 3820417"/>
              <a:gd name="connsiteY18" fmla="*/ 2224830 h 2505013"/>
              <a:gd name="connsiteX19" fmla="*/ 1813915 w 3820417"/>
              <a:gd name="connsiteY19" fmla="*/ 2030042 h 2505013"/>
              <a:gd name="connsiteX20" fmla="*/ 1903873 w 3820417"/>
              <a:gd name="connsiteY20" fmla="*/ 1953968 h 2505013"/>
              <a:gd name="connsiteX21" fmla="*/ 2202936 w 3820417"/>
              <a:gd name="connsiteY21" fmla="*/ 1789800 h 2505013"/>
              <a:gd name="connsiteX22" fmla="*/ 2655815 w 3820417"/>
              <a:gd name="connsiteY22" fmla="*/ 2043726 h 2505013"/>
              <a:gd name="connsiteX23" fmla="*/ 3231135 w 3820417"/>
              <a:gd name="connsiteY23" fmla="*/ 2505014 h 2505013"/>
              <a:gd name="connsiteX24" fmla="*/ 3820417 w 3820417"/>
              <a:gd name="connsiteY24" fmla="*/ 1915732 h 2505013"/>
              <a:gd name="connsiteX25" fmla="*/ 3231135 w 3820417"/>
              <a:gd name="connsiteY25" fmla="*/ 1326450 h 250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820417" h="2505013">
                <a:moveTo>
                  <a:pt x="3231096" y="1326450"/>
                </a:moveTo>
                <a:cubicBezTo>
                  <a:pt x="3137609" y="1326450"/>
                  <a:pt x="3049238" y="1348265"/>
                  <a:pt x="2970704" y="1387016"/>
                </a:cubicBezTo>
                <a:lnTo>
                  <a:pt x="2970704" y="1387016"/>
                </a:lnTo>
                <a:cubicBezTo>
                  <a:pt x="2920808" y="1411647"/>
                  <a:pt x="2874917" y="1443061"/>
                  <a:pt x="2834222" y="1480146"/>
                </a:cubicBezTo>
                <a:cubicBezTo>
                  <a:pt x="2643361" y="1584105"/>
                  <a:pt x="2520404" y="1533018"/>
                  <a:pt x="2453729" y="1477727"/>
                </a:cubicBezTo>
                <a:cubicBezTo>
                  <a:pt x="2340410" y="1363416"/>
                  <a:pt x="2269650" y="1211346"/>
                  <a:pt x="2257315" y="1047297"/>
                </a:cubicBezTo>
                <a:cubicBezTo>
                  <a:pt x="2252397" y="981773"/>
                  <a:pt x="2241449" y="915575"/>
                  <a:pt x="2224830" y="850526"/>
                </a:cubicBezTo>
                <a:cubicBezTo>
                  <a:pt x="2187071" y="702661"/>
                  <a:pt x="2121507" y="566733"/>
                  <a:pt x="2030042" y="446434"/>
                </a:cubicBezTo>
                <a:cubicBezTo>
                  <a:pt x="1941632" y="330180"/>
                  <a:pt x="1832756" y="233282"/>
                  <a:pt x="1706467" y="158397"/>
                </a:cubicBezTo>
                <a:cubicBezTo>
                  <a:pt x="1580178" y="83512"/>
                  <a:pt x="1442942" y="34488"/>
                  <a:pt x="1298527" y="12633"/>
                </a:cubicBezTo>
                <a:cubicBezTo>
                  <a:pt x="1149114" y="-9936"/>
                  <a:pt x="998353" y="-2241"/>
                  <a:pt x="850526" y="35519"/>
                </a:cubicBezTo>
                <a:cubicBezTo>
                  <a:pt x="702661" y="73279"/>
                  <a:pt x="566694" y="138843"/>
                  <a:pt x="446434" y="230307"/>
                </a:cubicBezTo>
                <a:cubicBezTo>
                  <a:pt x="330180" y="318717"/>
                  <a:pt x="233282" y="427594"/>
                  <a:pt x="158397" y="553882"/>
                </a:cubicBezTo>
                <a:cubicBezTo>
                  <a:pt x="83472" y="680132"/>
                  <a:pt x="34448" y="817407"/>
                  <a:pt x="12633" y="961822"/>
                </a:cubicBezTo>
                <a:cubicBezTo>
                  <a:pt x="-9936" y="1111235"/>
                  <a:pt x="-2241" y="1261957"/>
                  <a:pt x="35519" y="1409823"/>
                </a:cubicBezTo>
                <a:cubicBezTo>
                  <a:pt x="73279" y="1557689"/>
                  <a:pt x="138843" y="1693655"/>
                  <a:pt x="230307" y="1813915"/>
                </a:cubicBezTo>
                <a:cubicBezTo>
                  <a:pt x="318717" y="1930169"/>
                  <a:pt x="427594" y="2027068"/>
                  <a:pt x="553882" y="2101953"/>
                </a:cubicBezTo>
                <a:cubicBezTo>
                  <a:pt x="680171" y="2176837"/>
                  <a:pt x="817407" y="2225862"/>
                  <a:pt x="961823" y="2247716"/>
                </a:cubicBezTo>
                <a:cubicBezTo>
                  <a:pt x="1111235" y="2270285"/>
                  <a:pt x="1261957" y="2262590"/>
                  <a:pt x="1409823" y="2224830"/>
                </a:cubicBezTo>
                <a:cubicBezTo>
                  <a:pt x="1557689" y="2187070"/>
                  <a:pt x="1693656" y="2121507"/>
                  <a:pt x="1813915" y="2030042"/>
                </a:cubicBezTo>
                <a:cubicBezTo>
                  <a:pt x="1845250" y="2006205"/>
                  <a:pt x="1875513" y="1980621"/>
                  <a:pt x="1903873" y="1953968"/>
                </a:cubicBezTo>
                <a:cubicBezTo>
                  <a:pt x="1989308" y="1873728"/>
                  <a:pt x="2096400" y="1830296"/>
                  <a:pt x="2202936" y="1789800"/>
                </a:cubicBezTo>
                <a:cubicBezTo>
                  <a:pt x="2507077" y="1674181"/>
                  <a:pt x="2631224" y="1972213"/>
                  <a:pt x="2655815" y="2043726"/>
                </a:cubicBezTo>
                <a:cubicBezTo>
                  <a:pt x="2714279" y="2307648"/>
                  <a:pt x="2949643" y="2505014"/>
                  <a:pt x="3231135" y="2505014"/>
                </a:cubicBezTo>
                <a:cubicBezTo>
                  <a:pt x="3556615" y="2505014"/>
                  <a:pt x="3820417" y="2241172"/>
                  <a:pt x="3820417" y="1915732"/>
                </a:cubicBezTo>
                <a:cubicBezTo>
                  <a:pt x="3820417" y="1590292"/>
                  <a:pt x="3556575" y="1326450"/>
                  <a:pt x="3231135" y="1326450"/>
                </a:cubicBezTo>
                <a:close/>
              </a:path>
            </a:pathLst>
          </a:custGeom>
          <a:solidFill>
            <a:srgbClr val="CAF53A"/>
          </a:solidFill>
          <a:ln w="3966" cap="flat">
            <a:noFill/>
            <a:prstDash val="solid"/>
            <a:miter/>
          </a:ln>
        </p:spPr>
        <p:txBody>
          <a:bodyPr rtlCol="0" anchor="ctr"/>
          <a:lstStyle/>
          <a:p>
            <a:endParaRPr lang="es-CO" dirty="0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214AF05-3C92-4A9E-960F-CE9DDC4A96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4633" y="684853"/>
            <a:ext cx="1655437" cy="1823078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30C7CABD-65DE-49E5-8566-DC626AA7E30A}"/>
              </a:ext>
            </a:extLst>
          </p:cNvPr>
          <p:cNvSpPr txBox="1"/>
          <p:nvPr/>
        </p:nvSpPr>
        <p:spPr>
          <a:xfrm>
            <a:off x="4873707" y="2060836"/>
            <a:ext cx="258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@upmeoficial      @upmeoficial</a:t>
            </a:r>
            <a:endParaRPr lang="es-CO" sz="1100" dirty="0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1B869C3-6DE7-4DE3-8B44-F890C3F06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5464" y="806135"/>
            <a:ext cx="375842" cy="37584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7F05650-0C6F-42A4-9C84-D767EE579D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965226" y="814143"/>
            <a:ext cx="367833" cy="3678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/>
          <p:nvPr/>
        </p:nvSpPr>
        <p:spPr>
          <a:xfrm>
            <a:off x="2934587" y="532013"/>
            <a:ext cx="6078716" cy="449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Capacidad instalada: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20.737 MW (Sol 1,262 MW*)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Líneas a 500 kV: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	3.651 km.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Líneas a 230/220 kV: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13.626 km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Líneas a 115/110 kV: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	12.344 km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Subestaciones STN y STR: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774 (no incluye SDL)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Enlaces Centro-Caribe: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4 x 500 kV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Enlaces Centro-</a:t>
            </a:r>
            <a:r>
              <a:rPr lang="es-CO" b="1" dirty="0" err="1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SurOcc</a:t>
            </a: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2 x 500 kV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Interconexiones Inter: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2 x 230 kV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FACTS: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		2 x 500 kV + 1 x 230 kV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es-CO"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DFACTS: </a:t>
            </a:r>
            <a:r>
              <a:rPr lang="es-CO" dirty="0">
                <a:solidFill>
                  <a:schemeClr val="accent2">
                    <a:lumMod val="90000"/>
                    <a:lumOff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			4 x 230 kV + 1 x 110 kV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2">
                  <a:lumMod val="90000"/>
                  <a:lumOff val="1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sp>
        <p:nvSpPr>
          <p:cNvPr id="91" name="Google Shape;91;p18"/>
          <p:cNvSpPr txBox="1"/>
          <p:nvPr/>
        </p:nvSpPr>
        <p:spPr>
          <a:xfrm>
            <a:off x="1" y="2125489"/>
            <a:ext cx="2934586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Composición de la red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30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l="2097" t="6297" r="2107" b="12861"/>
          <a:stretch/>
        </p:blipFill>
        <p:spPr>
          <a:xfrm>
            <a:off x="0" y="1"/>
            <a:ext cx="9144003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6411200" y="4184697"/>
            <a:ext cx="19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www.</a:t>
            </a:r>
            <a:r>
              <a:rPr lang="es-419" sz="1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upme</a:t>
            </a:r>
            <a:r>
              <a:rPr lang="es-419" sz="1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.gov.co</a:t>
            </a:r>
            <a:endParaRPr sz="1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0"/>
          <p:cNvSpPr txBox="1"/>
          <p:nvPr/>
        </p:nvSpPr>
        <p:spPr>
          <a:xfrm>
            <a:off x="6355087" y="250841"/>
            <a:ext cx="25059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8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Nunito ExtraBold"/>
                <a:sym typeface="Nunito ExtraBold"/>
              </a:rPr>
              <a:t>¡GRACIAS!</a:t>
            </a:r>
          </a:p>
        </p:txBody>
      </p:sp>
      <p:sp>
        <p:nvSpPr>
          <p:cNvPr id="174" name="Google Shape;174;p30"/>
          <p:cNvSpPr txBox="1"/>
          <p:nvPr/>
        </p:nvSpPr>
        <p:spPr>
          <a:xfrm>
            <a:off x="3775825" y="2479971"/>
            <a:ext cx="407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400" y="334750"/>
            <a:ext cx="1081375" cy="119197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55;p29">
            <a:extLst>
              <a:ext uri="{FF2B5EF4-FFF2-40B4-BE49-F238E27FC236}">
                <a16:creationId xmlns:a16="http://schemas.microsoft.com/office/drawing/2014/main" id="{FB22F932-713E-CA6D-CD44-70BE56092B13}"/>
              </a:ext>
            </a:extLst>
          </p:cNvPr>
          <p:cNvSpPr txBox="1"/>
          <p:nvPr/>
        </p:nvSpPr>
        <p:spPr>
          <a:xfrm>
            <a:off x="5450512" y="2578715"/>
            <a:ext cx="3883375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@upmecol     UPME Oficial    @upmeoficial</a:t>
            </a:r>
            <a:endParaRPr sz="1100" b="1" dirty="0">
              <a:solidFill>
                <a:schemeClr val="lt1"/>
              </a:solidFill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</p:txBody>
      </p:sp>
      <p:pic>
        <p:nvPicPr>
          <p:cNvPr id="9" name="Google Shape;256;p29">
            <a:extLst>
              <a:ext uri="{FF2B5EF4-FFF2-40B4-BE49-F238E27FC236}">
                <a16:creationId xmlns:a16="http://schemas.microsoft.com/office/drawing/2014/main" id="{5753DE70-6B8B-4790-E6CC-50F7795307B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9582" y="2238034"/>
            <a:ext cx="534509" cy="51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8;p29">
            <a:extLst>
              <a:ext uri="{FF2B5EF4-FFF2-40B4-BE49-F238E27FC236}">
                <a16:creationId xmlns:a16="http://schemas.microsoft.com/office/drawing/2014/main" id="{77E95152-F1CC-4F66-D2EF-299D37C50EB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73781" y="3080105"/>
            <a:ext cx="562891" cy="54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9;p29">
            <a:extLst>
              <a:ext uri="{FF2B5EF4-FFF2-40B4-BE49-F238E27FC236}">
                <a16:creationId xmlns:a16="http://schemas.microsoft.com/office/drawing/2014/main" id="{68D4C669-6F8C-5E64-B33B-FACCE21CC78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08037" y="3105288"/>
            <a:ext cx="562891" cy="54597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DC7DE1E-90E9-EBE2-23EC-C4E5F6E25126}"/>
              </a:ext>
            </a:extLst>
          </p:cNvPr>
          <p:cNvSpPr txBox="1"/>
          <p:nvPr/>
        </p:nvSpPr>
        <p:spPr>
          <a:xfrm>
            <a:off x="5939171" y="3562316"/>
            <a:ext cx="25825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100" b="1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@upmeoficial      @upmeoficial</a:t>
            </a:r>
            <a:endParaRPr lang="es-CO" sz="1100" dirty="0"/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046B697-D79B-E174-645C-A5791B4C93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70928" y="2307615"/>
            <a:ext cx="375842" cy="375842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0FB8F79F-C6DD-4786-BCA4-1199C14168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030690" y="2315623"/>
            <a:ext cx="367833" cy="36783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/>
          <p:nvPr/>
        </p:nvSpPr>
        <p:spPr>
          <a:xfrm>
            <a:off x="0" y="1349634"/>
            <a:ext cx="2934586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300" b="1" dirty="0">
                <a:solidFill>
                  <a:schemeClr val="tx2">
                    <a:lumMod val="10000"/>
                  </a:schemeClr>
                </a:solidFill>
                <a:highlight>
                  <a:srgbClr val="CAF53A"/>
                </a:highlight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Expansión en generación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300" b="1" dirty="0">
              <a:solidFill>
                <a:schemeClr val="tx2">
                  <a:lumMod val="10000"/>
                </a:schemeClr>
              </a:solidFill>
              <a:highlight>
                <a:srgbClr val="CAF53A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300" b="1" dirty="0">
              <a:solidFill>
                <a:schemeClr val="tx2">
                  <a:lumMod val="10000"/>
                </a:schemeClr>
              </a:solidFill>
              <a:highlight>
                <a:srgbClr val="CAF53A"/>
              </a:highlight>
              <a:latin typeface="Verdana" panose="020B0604030504040204" pitchFamily="34" charset="0"/>
              <a:ea typeface="Verdana" panose="020B0604030504040204" pitchFamily="34" charset="0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Instalado: 20,23 GW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Aprobado: 23,81 GW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Resultante: 44,04 GW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chemeClr val="tx2">
                    <a:lumMod val="1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(2023 – 2032)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BC62505-4519-48CE-9E9B-2F0A1DB30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104" y="117979"/>
            <a:ext cx="1016198" cy="1143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0182660-69F7-71ED-1D54-842FDBB37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334" y="999072"/>
            <a:ext cx="5240869" cy="34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7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Imagen que contiene exterior, edificio, pasto, competencia de atletismo&#10;&#10;Descripción generada automáticamente">
            <a:extLst>
              <a:ext uri="{FF2B5EF4-FFF2-40B4-BE49-F238E27FC236}">
                <a16:creationId xmlns:a16="http://schemas.microsoft.com/office/drawing/2014/main" id="{B53DE55C-1D5B-1254-2DAB-5D07D6523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Google Shape;66;p15">
            <a:extLst>
              <a:ext uri="{FF2B5EF4-FFF2-40B4-BE49-F238E27FC236}">
                <a16:creationId xmlns:a16="http://schemas.microsoft.com/office/drawing/2014/main" id="{0B9172A3-D371-0042-82C5-C5F33929AF7F}"/>
              </a:ext>
            </a:extLst>
          </p:cNvPr>
          <p:cNvSpPr txBox="1"/>
          <p:nvPr/>
        </p:nvSpPr>
        <p:spPr>
          <a:xfrm>
            <a:off x="145472" y="1222569"/>
            <a:ext cx="8118764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Montserrat"/>
                <a:sym typeface="Montserrat"/>
              </a:rPr>
              <a:t>CONVOCATORIAS</a:t>
            </a:r>
          </a:p>
        </p:txBody>
      </p:sp>
      <p:pic>
        <p:nvPicPr>
          <p:cNvPr id="25" name="Imagen 24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7B639EF3-68CC-C324-99F6-D4D8230B8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074" b="185"/>
          <a:stretch/>
        </p:blipFill>
        <p:spPr>
          <a:xfrm>
            <a:off x="0" y="2486025"/>
            <a:ext cx="9144000" cy="3124200"/>
          </a:xfrm>
          <a:prstGeom prst="rect">
            <a:avLst/>
          </a:prstGeom>
        </p:spPr>
      </p:pic>
      <p:pic>
        <p:nvPicPr>
          <p:cNvPr id="26" name="Google Shape;321;p14">
            <a:extLst>
              <a:ext uri="{FF2B5EF4-FFF2-40B4-BE49-F238E27FC236}">
                <a16:creationId xmlns:a16="http://schemas.microsoft.com/office/drawing/2014/main" id="{BB52001C-8B84-C90A-31F3-9E00792B900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7625" y="151109"/>
            <a:ext cx="1238277" cy="1449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7553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2225" y="4075"/>
            <a:ext cx="3789000" cy="5143500"/>
          </a:xfrm>
          <a:prstGeom prst="rect">
            <a:avLst/>
          </a:prstGeom>
          <a:solidFill>
            <a:srgbClr val="1D33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429250" y="1142108"/>
            <a:ext cx="27297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Expansión en ejecución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O" sz="2400" b="1" dirty="0">
              <a:solidFill>
                <a:srgbClr val="BFCC0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STN: 		14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STR: 		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1600" b="1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Ampliación: 	3</a:t>
            </a:r>
            <a:endParaRPr sz="1600" b="1" dirty="0">
              <a:solidFill>
                <a:schemeClr val="bg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0207AD6-B024-4855-874C-C8AC872D5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352" y="0"/>
            <a:ext cx="45468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12225" y="4075"/>
            <a:ext cx="3789000" cy="5143500"/>
          </a:xfrm>
          <a:prstGeom prst="rect">
            <a:avLst/>
          </a:prstGeom>
          <a:solidFill>
            <a:srgbClr val="1D335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15"/>
          <p:cNvSpPr txBox="1"/>
          <p:nvPr/>
        </p:nvSpPr>
        <p:spPr>
          <a:xfrm>
            <a:off x="429250" y="1058288"/>
            <a:ext cx="2729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Próxima expansión</a:t>
            </a: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46BCE564-3806-405E-98F4-BBD7A5D6BE50}"/>
              </a:ext>
            </a:extLst>
          </p:cNvPr>
          <p:cNvGrpSpPr/>
          <p:nvPr/>
        </p:nvGrpSpPr>
        <p:grpSpPr>
          <a:xfrm>
            <a:off x="4530432" y="2934"/>
            <a:ext cx="4488700" cy="5143500"/>
            <a:chOff x="4530432" y="2934"/>
            <a:chExt cx="4488700" cy="5143500"/>
          </a:xfrm>
        </p:grpSpPr>
        <p:sp>
          <p:nvSpPr>
            <p:cNvPr id="45" name="Rectángulo 44">
              <a:extLst>
                <a:ext uri="{FF2B5EF4-FFF2-40B4-BE49-F238E27FC236}">
                  <a16:creationId xmlns:a16="http://schemas.microsoft.com/office/drawing/2014/main" id="{3DA0FD71-5007-42F9-8282-7CFCC99BC6C6}"/>
                </a:ext>
              </a:extLst>
            </p:cNvPr>
            <p:cNvSpPr/>
            <p:nvPr/>
          </p:nvSpPr>
          <p:spPr>
            <a:xfrm>
              <a:off x="8573176" y="4945474"/>
              <a:ext cx="445956" cy="1538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400" dirty="0">
                  <a:solidFill>
                    <a:schemeClr val="tx1"/>
                  </a:solidFill>
                  <a:latin typeface="Roboto" panose="020B0604020202020204" charset="0"/>
                </a:rPr>
                <a:t>F-CE-01_V4</a:t>
              </a:r>
              <a:endParaRPr lang="es-CO" sz="400" dirty="0">
                <a:solidFill>
                  <a:schemeClr val="tx1"/>
                </a:solidFill>
              </a:endParaRPr>
            </a:p>
          </p:txBody>
        </p:sp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EC63DCB2-DE54-444D-A85A-C2E6E02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5201625" y="2934"/>
              <a:ext cx="3526110" cy="5143500"/>
            </a:xfrm>
            <a:prstGeom prst="rect">
              <a:avLst/>
            </a:prstGeom>
          </p:spPr>
        </p:pic>
        <p:sp>
          <p:nvSpPr>
            <p:cNvPr id="49" name="Diagrama de flujo: conector 48">
              <a:extLst>
                <a:ext uri="{FF2B5EF4-FFF2-40B4-BE49-F238E27FC236}">
                  <a16:creationId xmlns:a16="http://schemas.microsoft.com/office/drawing/2014/main" id="{482D78F5-C298-48DE-8E10-C989287189ED}"/>
                </a:ext>
              </a:extLst>
            </p:cNvPr>
            <p:cNvSpPr/>
            <p:nvPr/>
          </p:nvSpPr>
          <p:spPr>
            <a:xfrm>
              <a:off x="6339840" y="87923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2" name="Diagrama de flujo: conector 51">
              <a:extLst>
                <a:ext uri="{FF2B5EF4-FFF2-40B4-BE49-F238E27FC236}">
                  <a16:creationId xmlns:a16="http://schemas.microsoft.com/office/drawing/2014/main" id="{D4F59247-193D-42C0-BE82-F04B55CC167E}"/>
                </a:ext>
              </a:extLst>
            </p:cNvPr>
            <p:cNvSpPr/>
            <p:nvPr/>
          </p:nvSpPr>
          <p:spPr>
            <a:xfrm>
              <a:off x="6402120" y="3207534"/>
              <a:ext cx="72000" cy="72000"/>
            </a:xfrm>
            <a:prstGeom prst="flowChartConnector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3" name="Diagrama de flujo: conector 52">
              <a:extLst>
                <a:ext uri="{FF2B5EF4-FFF2-40B4-BE49-F238E27FC236}">
                  <a16:creationId xmlns:a16="http://schemas.microsoft.com/office/drawing/2014/main" id="{32D46565-1D8C-4227-A348-3471BE9F50F4}"/>
                </a:ext>
              </a:extLst>
            </p:cNvPr>
            <p:cNvSpPr/>
            <p:nvPr/>
          </p:nvSpPr>
          <p:spPr>
            <a:xfrm>
              <a:off x="7132320" y="275033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4" name="Diagrama de flujo: conector 53">
              <a:extLst>
                <a:ext uri="{FF2B5EF4-FFF2-40B4-BE49-F238E27FC236}">
                  <a16:creationId xmlns:a16="http://schemas.microsoft.com/office/drawing/2014/main" id="{F61CFB72-0EC0-4E07-A77E-D05743046F73}"/>
                </a:ext>
              </a:extLst>
            </p:cNvPr>
            <p:cNvSpPr/>
            <p:nvPr/>
          </p:nvSpPr>
          <p:spPr>
            <a:xfrm>
              <a:off x="7802197" y="2198814"/>
              <a:ext cx="72000" cy="72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5" name="Diagrama de flujo: conector 54">
              <a:extLst>
                <a:ext uri="{FF2B5EF4-FFF2-40B4-BE49-F238E27FC236}">
                  <a16:creationId xmlns:a16="http://schemas.microsoft.com/office/drawing/2014/main" id="{B930E118-789F-4FC3-87C1-C22DC97E3A1B}"/>
                </a:ext>
              </a:extLst>
            </p:cNvPr>
            <p:cNvSpPr/>
            <p:nvPr/>
          </p:nvSpPr>
          <p:spPr>
            <a:xfrm>
              <a:off x="7899840" y="224531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7" name="Diagrama de flujo: conector 56">
              <a:extLst>
                <a:ext uri="{FF2B5EF4-FFF2-40B4-BE49-F238E27FC236}">
                  <a16:creationId xmlns:a16="http://schemas.microsoft.com/office/drawing/2014/main" id="{8ABF00FE-4039-4E07-9896-49BA50F93D9D}"/>
                </a:ext>
              </a:extLst>
            </p:cNvPr>
            <p:cNvSpPr/>
            <p:nvPr/>
          </p:nvSpPr>
          <p:spPr>
            <a:xfrm>
              <a:off x="6920962" y="228893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8" name="Diagrama de flujo: conector 57">
              <a:extLst>
                <a:ext uri="{FF2B5EF4-FFF2-40B4-BE49-F238E27FC236}">
                  <a16:creationId xmlns:a16="http://schemas.microsoft.com/office/drawing/2014/main" id="{C6D4C8FD-2C2B-4EE4-AD89-05DD728CD3C4}"/>
                </a:ext>
              </a:extLst>
            </p:cNvPr>
            <p:cNvSpPr/>
            <p:nvPr/>
          </p:nvSpPr>
          <p:spPr>
            <a:xfrm>
              <a:off x="6148560" y="230417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59" name="Diagrama de flujo: conector 58">
              <a:extLst>
                <a:ext uri="{FF2B5EF4-FFF2-40B4-BE49-F238E27FC236}">
                  <a16:creationId xmlns:a16="http://schemas.microsoft.com/office/drawing/2014/main" id="{75F1A066-1D7B-4AF6-B708-935A1F7F66C8}"/>
                </a:ext>
              </a:extLst>
            </p:cNvPr>
            <p:cNvSpPr/>
            <p:nvPr/>
          </p:nvSpPr>
          <p:spPr>
            <a:xfrm>
              <a:off x="6108360" y="254972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1" name="Diagrama de flujo: conector 60">
              <a:extLst>
                <a:ext uri="{FF2B5EF4-FFF2-40B4-BE49-F238E27FC236}">
                  <a16:creationId xmlns:a16="http://schemas.microsoft.com/office/drawing/2014/main" id="{7FAD2D64-F60B-412A-A0B4-632918DAB066}"/>
                </a:ext>
              </a:extLst>
            </p:cNvPr>
            <p:cNvSpPr/>
            <p:nvPr/>
          </p:nvSpPr>
          <p:spPr>
            <a:xfrm>
              <a:off x="6438120" y="378245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2" name="Diagrama de flujo: conector 61">
              <a:extLst>
                <a:ext uri="{FF2B5EF4-FFF2-40B4-BE49-F238E27FC236}">
                  <a16:creationId xmlns:a16="http://schemas.microsoft.com/office/drawing/2014/main" id="{9256DAE5-C5A9-47AB-8C3A-7C988470FCEC}"/>
                </a:ext>
              </a:extLst>
            </p:cNvPr>
            <p:cNvSpPr/>
            <p:nvPr/>
          </p:nvSpPr>
          <p:spPr>
            <a:xfrm>
              <a:off x="6645375" y="304883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Diagrama de flujo: conector 62">
              <a:extLst>
                <a:ext uri="{FF2B5EF4-FFF2-40B4-BE49-F238E27FC236}">
                  <a16:creationId xmlns:a16="http://schemas.microsoft.com/office/drawing/2014/main" id="{52F31C55-FD9A-4233-AEA2-0C5236F765AA}"/>
                </a:ext>
              </a:extLst>
            </p:cNvPr>
            <p:cNvSpPr/>
            <p:nvPr/>
          </p:nvSpPr>
          <p:spPr>
            <a:xfrm>
              <a:off x="6715320" y="285032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4" name="Diagrama de flujo: conector 63">
              <a:extLst>
                <a:ext uri="{FF2B5EF4-FFF2-40B4-BE49-F238E27FC236}">
                  <a16:creationId xmlns:a16="http://schemas.microsoft.com/office/drawing/2014/main" id="{2730F9C5-B27D-4D4C-80AE-EF580B093525}"/>
                </a:ext>
              </a:extLst>
            </p:cNvPr>
            <p:cNvSpPr/>
            <p:nvPr/>
          </p:nvSpPr>
          <p:spPr>
            <a:xfrm>
              <a:off x="6599655" y="2772024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5" name="Diagrama de flujo: conector 64">
              <a:extLst>
                <a:ext uri="{FF2B5EF4-FFF2-40B4-BE49-F238E27FC236}">
                  <a16:creationId xmlns:a16="http://schemas.microsoft.com/office/drawing/2014/main" id="{C68C2F8D-7065-4E4F-972E-BFA78FB5EC06}"/>
                </a:ext>
              </a:extLst>
            </p:cNvPr>
            <p:cNvSpPr/>
            <p:nvPr/>
          </p:nvSpPr>
          <p:spPr>
            <a:xfrm>
              <a:off x="6179918" y="2056104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6" name="Rectángulo 65">
              <a:extLst>
                <a:ext uri="{FF2B5EF4-FFF2-40B4-BE49-F238E27FC236}">
                  <a16:creationId xmlns:a16="http://schemas.microsoft.com/office/drawing/2014/main" id="{AB451F54-BD57-4D95-8812-7AB8564CCFCE}"/>
                </a:ext>
              </a:extLst>
            </p:cNvPr>
            <p:cNvSpPr/>
            <p:nvPr/>
          </p:nvSpPr>
          <p:spPr>
            <a:xfrm>
              <a:off x="5201625" y="1008774"/>
              <a:ext cx="1176315" cy="27354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b="1" dirty="0">
                  <a:solidFill>
                    <a:schemeClr val="accent1">
                      <a:lumMod val="75000"/>
                    </a:schemeClr>
                  </a:solidFill>
                </a:rPr>
                <a:t>Carreto</a:t>
              </a:r>
              <a:r>
                <a:rPr lang="es-CO" sz="700" dirty="0">
                  <a:solidFill>
                    <a:schemeClr val="bg1"/>
                  </a:solidFill>
                </a:rPr>
                <a:t>, Pasacaballos </a:t>
              </a:r>
              <a:r>
                <a:rPr lang="es-CO" sz="700" dirty="0"/>
                <a:t>y Trafo Bolívar</a:t>
              </a:r>
            </a:p>
          </p:txBody>
        </p:sp>
        <p:sp>
          <p:nvSpPr>
            <p:cNvPr id="67" name="Rectángulo 66">
              <a:extLst>
                <a:ext uri="{FF2B5EF4-FFF2-40B4-BE49-F238E27FC236}">
                  <a16:creationId xmlns:a16="http://schemas.microsoft.com/office/drawing/2014/main" id="{81A82536-52F6-46FC-A4C3-16041F1F7EC7}"/>
                </a:ext>
              </a:extLst>
            </p:cNvPr>
            <p:cNvSpPr/>
            <p:nvPr/>
          </p:nvSpPr>
          <p:spPr>
            <a:xfrm>
              <a:off x="5052060" y="1976514"/>
              <a:ext cx="1066800" cy="19047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/>
                <a:t>2° Sahagún</a:t>
              </a:r>
            </a:p>
          </p:txBody>
        </p:sp>
        <p:sp>
          <p:nvSpPr>
            <p:cNvPr id="68" name="Rectángulo 67">
              <a:extLst>
                <a:ext uri="{FF2B5EF4-FFF2-40B4-BE49-F238E27FC236}">
                  <a16:creationId xmlns:a16="http://schemas.microsoft.com/office/drawing/2014/main" id="{87EAADA1-AAC9-4FB9-B3E9-DA96A21F76D9}"/>
                </a:ext>
              </a:extLst>
            </p:cNvPr>
            <p:cNvSpPr/>
            <p:nvPr/>
          </p:nvSpPr>
          <p:spPr>
            <a:xfrm>
              <a:off x="6591300" y="1793634"/>
              <a:ext cx="1066800" cy="27354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b="1" dirty="0">
                  <a:solidFill>
                    <a:schemeClr val="accent1">
                      <a:lumMod val="75000"/>
                    </a:schemeClr>
                  </a:solidFill>
                </a:rPr>
                <a:t>Sogamoso, Primavera</a:t>
              </a:r>
              <a:r>
                <a:rPr lang="es-CO" sz="700" dirty="0"/>
                <a:t>, Cabrera</a:t>
              </a:r>
            </a:p>
          </p:txBody>
        </p:sp>
        <p:sp>
          <p:nvSpPr>
            <p:cNvPr id="71" name="Rectángulo 70">
              <a:extLst>
                <a:ext uri="{FF2B5EF4-FFF2-40B4-BE49-F238E27FC236}">
                  <a16:creationId xmlns:a16="http://schemas.microsoft.com/office/drawing/2014/main" id="{D30878E7-302E-4725-A183-D58DA04180A5}"/>
                </a:ext>
              </a:extLst>
            </p:cNvPr>
            <p:cNvSpPr/>
            <p:nvPr/>
          </p:nvSpPr>
          <p:spPr>
            <a:xfrm>
              <a:off x="7924800" y="1984134"/>
              <a:ext cx="1066800" cy="19047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>
                  <a:solidFill>
                    <a:schemeClr val="accent1">
                      <a:lumMod val="75000"/>
                    </a:schemeClr>
                  </a:solidFill>
                </a:rPr>
                <a:t>La Paz STN</a:t>
              </a:r>
              <a:r>
                <a:rPr lang="es-CO" sz="700" dirty="0"/>
                <a:t> y STR</a:t>
              </a:r>
            </a:p>
          </p:txBody>
        </p:sp>
        <p:sp>
          <p:nvSpPr>
            <p:cNvPr id="73" name="Rectángulo 72">
              <a:extLst>
                <a:ext uri="{FF2B5EF4-FFF2-40B4-BE49-F238E27FC236}">
                  <a16:creationId xmlns:a16="http://schemas.microsoft.com/office/drawing/2014/main" id="{0275FC7C-2886-479F-A864-C8C75378415A}"/>
                </a:ext>
              </a:extLst>
            </p:cNvPr>
            <p:cNvSpPr/>
            <p:nvPr/>
          </p:nvSpPr>
          <p:spPr>
            <a:xfrm>
              <a:off x="7261860" y="2723274"/>
              <a:ext cx="1066800" cy="1939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>
                  <a:solidFill>
                    <a:schemeClr val="accent1">
                      <a:lumMod val="75000"/>
                    </a:schemeClr>
                  </a:solidFill>
                </a:rPr>
                <a:t>Alcaraván STN</a:t>
              </a:r>
              <a:r>
                <a:rPr lang="es-CO" sz="700" dirty="0"/>
                <a:t> y STR</a:t>
              </a:r>
            </a:p>
          </p:txBody>
        </p:sp>
        <p:sp>
          <p:nvSpPr>
            <p:cNvPr id="74" name="Rectángulo 73">
              <a:extLst>
                <a:ext uri="{FF2B5EF4-FFF2-40B4-BE49-F238E27FC236}">
                  <a16:creationId xmlns:a16="http://schemas.microsoft.com/office/drawing/2014/main" id="{6D1DCCF5-EBE8-4693-9DAD-22821613546A}"/>
                </a:ext>
              </a:extLst>
            </p:cNvPr>
            <p:cNvSpPr/>
            <p:nvPr/>
          </p:nvSpPr>
          <p:spPr>
            <a:xfrm>
              <a:off x="6073140" y="3904374"/>
              <a:ext cx="1066800" cy="1939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/>
                <a:t>Renacer - Yarumo</a:t>
              </a:r>
            </a:p>
          </p:txBody>
        </p:sp>
        <p:sp>
          <p:nvSpPr>
            <p:cNvPr id="75" name="Rectángulo 74">
              <a:extLst>
                <a:ext uri="{FF2B5EF4-FFF2-40B4-BE49-F238E27FC236}">
                  <a16:creationId xmlns:a16="http://schemas.microsoft.com/office/drawing/2014/main" id="{D1DDCA5B-4489-4DC3-B820-4FDC1BFF6B48}"/>
                </a:ext>
              </a:extLst>
            </p:cNvPr>
            <p:cNvSpPr/>
            <p:nvPr/>
          </p:nvSpPr>
          <p:spPr>
            <a:xfrm>
              <a:off x="6225540" y="3332874"/>
              <a:ext cx="1066800" cy="19392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Huila</a:t>
              </a:r>
            </a:p>
          </p:txBody>
        </p:sp>
        <p:sp>
          <p:nvSpPr>
            <p:cNvPr id="77" name="Rectángulo 76">
              <a:extLst>
                <a:ext uri="{FF2B5EF4-FFF2-40B4-BE49-F238E27FC236}">
                  <a16:creationId xmlns:a16="http://schemas.microsoft.com/office/drawing/2014/main" id="{2C24F049-2DF8-4978-9081-DF800855829F}"/>
                </a:ext>
              </a:extLst>
            </p:cNvPr>
            <p:cNvSpPr/>
            <p:nvPr/>
          </p:nvSpPr>
          <p:spPr>
            <a:xfrm>
              <a:off x="5059680" y="2273694"/>
              <a:ext cx="1066800" cy="19047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/>
                <a:t>San Lorenzo</a:t>
              </a:r>
            </a:p>
          </p:txBody>
        </p:sp>
        <p:sp>
          <p:nvSpPr>
            <p:cNvPr id="78" name="Rectángulo 77">
              <a:extLst>
                <a:ext uri="{FF2B5EF4-FFF2-40B4-BE49-F238E27FC236}">
                  <a16:creationId xmlns:a16="http://schemas.microsoft.com/office/drawing/2014/main" id="{E0A32CBD-7098-4FBE-BB3A-C1B723331199}"/>
                </a:ext>
              </a:extLst>
            </p:cNvPr>
            <p:cNvSpPr/>
            <p:nvPr/>
          </p:nvSpPr>
          <p:spPr>
            <a:xfrm>
              <a:off x="4747260" y="2509914"/>
              <a:ext cx="1066800" cy="19047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>
                  <a:solidFill>
                    <a:srgbClr val="C00000"/>
                  </a:solidFill>
                </a:rPr>
                <a:t>Quibdó</a:t>
              </a:r>
              <a:r>
                <a:rPr lang="es-CO" sz="700" dirty="0"/>
                <a:t> </a:t>
              </a:r>
            </a:p>
          </p:txBody>
        </p:sp>
        <p:sp>
          <p:nvSpPr>
            <p:cNvPr id="79" name="Rectángulo 78">
              <a:extLst>
                <a:ext uri="{FF2B5EF4-FFF2-40B4-BE49-F238E27FC236}">
                  <a16:creationId xmlns:a16="http://schemas.microsoft.com/office/drawing/2014/main" id="{A19F3892-DC5B-49AE-B70F-5C013050107E}"/>
                </a:ext>
              </a:extLst>
            </p:cNvPr>
            <p:cNvSpPr/>
            <p:nvPr/>
          </p:nvSpPr>
          <p:spPr>
            <a:xfrm>
              <a:off x="6743700" y="2974734"/>
              <a:ext cx="1066800" cy="27354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700" dirty="0">
                  <a:solidFill>
                    <a:srgbClr val="C00000"/>
                  </a:solidFill>
                </a:rPr>
                <a:t>N. Esperanza</a:t>
              </a:r>
              <a:r>
                <a:rPr lang="es-CO" sz="700" dirty="0"/>
                <a:t>, Flandes, Gualanday</a:t>
              </a:r>
            </a:p>
          </p:txBody>
        </p:sp>
        <p:sp>
          <p:nvSpPr>
            <p:cNvPr id="80" name="Diagrama de flujo: conector 79">
              <a:extLst>
                <a:ext uri="{FF2B5EF4-FFF2-40B4-BE49-F238E27FC236}">
                  <a16:creationId xmlns:a16="http://schemas.microsoft.com/office/drawing/2014/main" id="{848613C8-051C-4232-9A58-E4E1BF7DF4A2}"/>
                </a:ext>
              </a:extLst>
            </p:cNvPr>
            <p:cNvSpPr/>
            <p:nvPr/>
          </p:nvSpPr>
          <p:spPr>
            <a:xfrm>
              <a:off x="5872140" y="2511624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1" name="Diagrama de flujo: conector 80">
              <a:extLst>
                <a:ext uri="{FF2B5EF4-FFF2-40B4-BE49-F238E27FC236}">
                  <a16:creationId xmlns:a16="http://schemas.microsoft.com/office/drawing/2014/main" id="{043E40A0-E394-4AC3-92BA-80EF6D659263}"/>
                </a:ext>
              </a:extLst>
            </p:cNvPr>
            <p:cNvSpPr/>
            <p:nvPr/>
          </p:nvSpPr>
          <p:spPr>
            <a:xfrm>
              <a:off x="4536636" y="4218061"/>
              <a:ext cx="72000" cy="72000"/>
            </a:xfrm>
            <a:prstGeom prst="flowChartConnector">
              <a:avLst/>
            </a:prstGeom>
            <a:solidFill>
              <a:srgbClr val="00FF0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2" name="Diagrama de flujo: conector 81">
              <a:extLst>
                <a:ext uri="{FF2B5EF4-FFF2-40B4-BE49-F238E27FC236}">
                  <a16:creationId xmlns:a16="http://schemas.microsoft.com/office/drawing/2014/main" id="{12FDCF68-14BE-4AD3-8E8F-56FA4C630F36}"/>
                </a:ext>
              </a:extLst>
            </p:cNvPr>
            <p:cNvSpPr/>
            <p:nvPr/>
          </p:nvSpPr>
          <p:spPr>
            <a:xfrm>
              <a:off x="4530432" y="4638238"/>
              <a:ext cx="72000" cy="720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3" name="Diagrama de flujo: conector 82">
              <a:extLst>
                <a:ext uri="{FF2B5EF4-FFF2-40B4-BE49-F238E27FC236}">
                  <a16:creationId xmlns:a16="http://schemas.microsoft.com/office/drawing/2014/main" id="{B890B8C8-87C8-4850-8891-4B99B93E49C6}"/>
                </a:ext>
              </a:extLst>
            </p:cNvPr>
            <p:cNvSpPr/>
            <p:nvPr/>
          </p:nvSpPr>
          <p:spPr>
            <a:xfrm>
              <a:off x="4537466" y="4867899"/>
              <a:ext cx="72000" cy="72000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4" name="Diagrama de flujo: conector 83">
              <a:extLst>
                <a:ext uri="{FF2B5EF4-FFF2-40B4-BE49-F238E27FC236}">
                  <a16:creationId xmlns:a16="http://schemas.microsoft.com/office/drawing/2014/main" id="{066AB833-6FB9-4F01-B4F4-24E7747548FC}"/>
                </a:ext>
              </a:extLst>
            </p:cNvPr>
            <p:cNvSpPr/>
            <p:nvPr/>
          </p:nvSpPr>
          <p:spPr>
            <a:xfrm>
              <a:off x="4534494" y="4411397"/>
              <a:ext cx="72000" cy="72000"/>
            </a:xfrm>
            <a:prstGeom prst="flowChartConnector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85" name="Rectángulo 84">
              <a:extLst>
                <a:ext uri="{FF2B5EF4-FFF2-40B4-BE49-F238E27FC236}">
                  <a16:creationId xmlns:a16="http://schemas.microsoft.com/office/drawing/2014/main" id="{08762B8A-8E27-4153-A3B1-31A8FD2EC502}"/>
                </a:ext>
              </a:extLst>
            </p:cNvPr>
            <p:cNvSpPr/>
            <p:nvPr/>
          </p:nvSpPr>
          <p:spPr>
            <a:xfrm>
              <a:off x="4658760" y="4152148"/>
              <a:ext cx="696024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800" dirty="0"/>
                <a:t>Adjudicada</a:t>
              </a:r>
              <a:endParaRPr lang="es-CO" dirty="0"/>
            </a:p>
          </p:txBody>
        </p:sp>
        <p:sp>
          <p:nvSpPr>
            <p:cNvPr id="86" name="Rectángulo 85">
              <a:extLst>
                <a:ext uri="{FF2B5EF4-FFF2-40B4-BE49-F238E27FC236}">
                  <a16:creationId xmlns:a16="http://schemas.microsoft.com/office/drawing/2014/main" id="{2E11B705-29B3-43EE-AEBF-CC51D84274C8}"/>
                </a:ext>
              </a:extLst>
            </p:cNvPr>
            <p:cNvSpPr/>
            <p:nvPr/>
          </p:nvSpPr>
          <p:spPr>
            <a:xfrm>
              <a:off x="4642347" y="4325650"/>
              <a:ext cx="114165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800" dirty="0"/>
                <a:t>Abiertas oficialmente</a:t>
              </a:r>
              <a:endParaRPr lang="es-CO" dirty="0"/>
            </a:p>
          </p:txBody>
        </p:sp>
        <p:sp>
          <p:nvSpPr>
            <p:cNvPr id="87" name="Rectángulo 86">
              <a:extLst>
                <a:ext uri="{FF2B5EF4-FFF2-40B4-BE49-F238E27FC236}">
                  <a16:creationId xmlns:a16="http://schemas.microsoft.com/office/drawing/2014/main" id="{9E36A505-E7E5-4C58-BAB0-DC27CA76DFB9}"/>
                </a:ext>
              </a:extLst>
            </p:cNvPr>
            <p:cNvSpPr/>
            <p:nvPr/>
          </p:nvSpPr>
          <p:spPr>
            <a:xfrm>
              <a:off x="4642344" y="4557768"/>
              <a:ext cx="61266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800" dirty="0"/>
                <a:t>Próximas</a:t>
              </a:r>
              <a:endParaRPr lang="es-CO" dirty="0"/>
            </a:p>
          </p:txBody>
        </p:sp>
        <p:sp>
          <p:nvSpPr>
            <p:cNvPr id="88" name="Rectángulo 87">
              <a:extLst>
                <a:ext uri="{FF2B5EF4-FFF2-40B4-BE49-F238E27FC236}">
                  <a16:creationId xmlns:a16="http://schemas.microsoft.com/office/drawing/2014/main" id="{17087C8D-EC24-43B6-82CA-27B3B9B28334}"/>
                </a:ext>
              </a:extLst>
            </p:cNvPr>
            <p:cNvSpPr/>
            <p:nvPr/>
          </p:nvSpPr>
          <p:spPr>
            <a:xfrm>
              <a:off x="4642344" y="4789882"/>
              <a:ext cx="126829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CO" sz="800" dirty="0"/>
                <a:t>Pendientes, prioritarias</a:t>
              </a:r>
              <a:endParaRPr lang="es-CO" dirty="0"/>
            </a:p>
          </p:txBody>
        </p:sp>
      </p:grpSp>
      <p:graphicFrame>
        <p:nvGraphicFramePr>
          <p:cNvPr id="89" name="Tabla 88">
            <a:extLst>
              <a:ext uri="{FF2B5EF4-FFF2-40B4-BE49-F238E27FC236}">
                <a16:creationId xmlns:a16="http://schemas.microsoft.com/office/drawing/2014/main" id="{1B30E67F-427D-4045-86FE-390FCBE1FBCA}"/>
              </a:ext>
            </a:extLst>
          </p:cNvPr>
          <p:cNvGraphicFramePr>
            <a:graphicFrameLocks noGrp="1"/>
          </p:cNvGraphicFramePr>
          <p:nvPr/>
        </p:nvGraphicFramePr>
        <p:xfrm>
          <a:off x="195924" y="1902589"/>
          <a:ext cx="3438442" cy="246417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763682">
                  <a:extLst>
                    <a:ext uri="{9D8B030D-6E8A-4147-A177-3AD203B41FA5}">
                      <a16:colId xmlns:a16="http://schemas.microsoft.com/office/drawing/2014/main" val="4052736"/>
                    </a:ext>
                  </a:extLst>
                </a:gridCol>
                <a:gridCol w="1836856">
                  <a:extLst>
                    <a:ext uri="{9D8B030D-6E8A-4147-A177-3AD203B41FA5}">
                      <a16:colId xmlns:a16="http://schemas.microsoft.com/office/drawing/2014/main" val="3755275781"/>
                    </a:ext>
                  </a:extLst>
                </a:gridCol>
                <a:gridCol w="305831">
                  <a:extLst>
                    <a:ext uri="{9D8B030D-6E8A-4147-A177-3AD203B41FA5}">
                      <a16:colId xmlns:a16="http://schemas.microsoft.com/office/drawing/2014/main" val="2774933532"/>
                    </a:ext>
                  </a:extLst>
                </a:gridCol>
                <a:gridCol w="532073">
                  <a:extLst>
                    <a:ext uri="{9D8B030D-6E8A-4147-A177-3AD203B41FA5}">
                      <a16:colId xmlns:a16="http://schemas.microsoft.com/office/drawing/2014/main" val="40449605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Área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OBRA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FPO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Estado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53516868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Huila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Subestación Huila 230 kV y dos líneas de transmisión a interceptar línea </a:t>
                      </a:r>
                      <a:r>
                        <a:rPr lang="es-MX" sz="600" u="none" strike="noStrike" err="1">
                          <a:solidFill>
                            <a:schemeClr val="bg1"/>
                          </a:solidFill>
                          <a:effectLst/>
                        </a:rPr>
                        <a:t>Mirolindo</a:t>
                      </a:r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 – Betania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33829358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Santander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4 transformador Sogamoso 500/230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45879551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Santander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transformador Primavera 500/230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2024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4886971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Casanare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Subestación Alcaraván y línea de transmisión San Antonio - Alcaraván 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39631776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Arauca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Subestación La Paz y línea de transmisión Alcaraván - Banadía - La Paz 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2028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Desierta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669656445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Bolívar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Subestación Carreto 500 kV y línea de transmisión a interceptar Bolívar – Sabanalarga 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88416965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Casanare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Alcaraván STR 115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50849299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Arauca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La Paz 115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2028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4813279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Bolívar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Pasacaballos 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Por Adjudicar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1738860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Santander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Cabrera 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 err="1">
                          <a:solidFill>
                            <a:schemeClr val="bg1"/>
                          </a:solidFill>
                          <a:effectLst/>
                        </a:rPr>
                        <a:t>Prepublicada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92629111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Antioquia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San Lorenzo 230 kV 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 err="1">
                          <a:solidFill>
                            <a:schemeClr val="bg1"/>
                          </a:solidFill>
                          <a:effectLst/>
                        </a:rPr>
                        <a:t>Prepublicada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143418785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Caldas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Salamina 230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20279372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Valle del C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Estambul 230 kV 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57717780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Putumayo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Renacer - Yarumo 115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21193335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Tolima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Mirolindo - Gualanday 115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046966554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Tolima 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Flandes - Lanceros 115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2027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48666010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Cundinamarca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Bahía trafo Nueva Esperanza 500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2026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86881880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Chocó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Compensación capacitiva 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600" u="none" strike="noStrike">
                          <a:solidFill>
                            <a:schemeClr val="bg1"/>
                          </a:solidFill>
                          <a:effectLst/>
                        </a:rPr>
                        <a:t>Estructurada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184453085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Córdoba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 Cto Sahagún 500 kV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2026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1045995311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Bolívar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 trafo Bolívar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2026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Adjudicada</a:t>
                      </a:r>
                      <a:endParaRPr lang="es-CO" sz="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3828269635"/>
                  </a:ext>
                </a:extLst>
              </a:tr>
            </a:tbl>
          </a:graphicData>
        </a:graphic>
      </p:graphicFrame>
      <p:sp>
        <p:nvSpPr>
          <p:cNvPr id="91" name="Diagrama de flujo: conector 51">
            <a:extLst>
              <a:ext uri="{FF2B5EF4-FFF2-40B4-BE49-F238E27FC236}">
                <a16:creationId xmlns:a16="http://schemas.microsoft.com/office/drawing/2014/main" id="{D4F59247-193D-42C0-BE82-F04B55CC167E}"/>
              </a:ext>
            </a:extLst>
          </p:cNvPr>
          <p:cNvSpPr/>
          <p:nvPr/>
        </p:nvSpPr>
        <p:spPr>
          <a:xfrm>
            <a:off x="6333540" y="884295"/>
            <a:ext cx="72000" cy="7200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2" name="Diagrama de flujo: conector 51">
            <a:extLst>
              <a:ext uri="{FF2B5EF4-FFF2-40B4-BE49-F238E27FC236}">
                <a16:creationId xmlns:a16="http://schemas.microsoft.com/office/drawing/2014/main" id="{D4F59247-193D-42C0-BE82-F04B55CC167E}"/>
              </a:ext>
            </a:extLst>
          </p:cNvPr>
          <p:cNvSpPr/>
          <p:nvPr/>
        </p:nvSpPr>
        <p:spPr>
          <a:xfrm flipV="1">
            <a:off x="6844225" y="2127200"/>
            <a:ext cx="135010" cy="8619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3" name="Diagrama de flujo: conector 51">
            <a:extLst>
              <a:ext uri="{FF2B5EF4-FFF2-40B4-BE49-F238E27FC236}">
                <a16:creationId xmlns:a16="http://schemas.microsoft.com/office/drawing/2014/main" id="{D4F59247-193D-42C0-BE82-F04B55CC167E}"/>
              </a:ext>
            </a:extLst>
          </p:cNvPr>
          <p:cNvSpPr/>
          <p:nvPr/>
        </p:nvSpPr>
        <p:spPr>
          <a:xfrm>
            <a:off x="6757670" y="2190683"/>
            <a:ext cx="72000" cy="7200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4" name="Diagrama de flujo: conector 51">
            <a:extLst>
              <a:ext uri="{FF2B5EF4-FFF2-40B4-BE49-F238E27FC236}">
                <a16:creationId xmlns:a16="http://schemas.microsoft.com/office/drawing/2014/main" id="{D4F59247-193D-42C0-BE82-F04B55CC167E}"/>
              </a:ext>
            </a:extLst>
          </p:cNvPr>
          <p:cNvSpPr/>
          <p:nvPr/>
        </p:nvSpPr>
        <p:spPr>
          <a:xfrm flipH="1">
            <a:off x="7101392" y="2724718"/>
            <a:ext cx="129541" cy="10380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5" name="Diagrama de flujo: conector 80">
            <a:extLst>
              <a:ext uri="{FF2B5EF4-FFF2-40B4-BE49-F238E27FC236}">
                <a16:creationId xmlns:a16="http://schemas.microsoft.com/office/drawing/2014/main" id="{043E40A0-E394-4AC3-92BA-80EF6D659263}"/>
              </a:ext>
            </a:extLst>
          </p:cNvPr>
          <p:cNvSpPr/>
          <p:nvPr/>
        </p:nvSpPr>
        <p:spPr>
          <a:xfrm>
            <a:off x="6577570" y="2750334"/>
            <a:ext cx="94086" cy="118906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4" name="Diagrama de flujo: conector 80">
            <a:extLst>
              <a:ext uri="{FF2B5EF4-FFF2-40B4-BE49-F238E27FC236}">
                <a16:creationId xmlns:a16="http://schemas.microsoft.com/office/drawing/2014/main" id="{043E40A0-E394-4AC3-92BA-80EF6D659263}"/>
              </a:ext>
            </a:extLst>
          </p:cNvPr>
          <p:cNvSpPr/>
          <p:nvPr/>
        </p:nvSpPr>
        <p:spPr>
          <a:xfrm>
            <a:off x="6164354" y="2027762"/>
            <a:ext cx="94086" cy="118906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Diagrama de flujo: conector 51">
            <a:extLst>
              <a:ext uri="{FF2B5EF4-FFF2-40B4-BE49-F238E27FC236}">
                <a16:creationId xmlns:a16="http://schemas.microsoft.com/office/drawing/2014/main" id="{E1AD11E2-06BA-FCD3-EE07-0A28ADD19EAA}"/>
              </a:ext>
            </a:extLst>
          </p:cNvPr>
          <p:cNvSpPr/>
          <p:nvPr/>
        </p:nvSpPr>
        <p:spPr>
          <a:xfrm>
            <a:off x="6191910" y="868194"/>
            <a:ext cx="72000" cy="7200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0" name="Diagrama de flujo: conector 51">
            <a:extLst>
              <a:ext uri="{FF2B5EF4-FFF2-40B4-BE49-F238E27FC236}">
                <a16:creationId xmlns:a16="http://schemas.microsoft.com/office/drawing/2014/main" id="{967BB281-3C62-4C78-AE4C-51A5492924CD}"/>
              </a:ext>
            </a:extLst>
          </p:cNvPr>
          <p:cNvSpPr/>
          <p:nvPr/>
        </p:nvSpPr>
        <p:spPr>
          <a:xfrm>
            <a:off x="6272705" y="778005"/>
            <a:ext cx="72000" cy="72000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5" name="Diagrama de flujo: conector 94">
            <a:extLst>
              <a:ext uri="{FF2B5EF4-FFF2-40B4-BE49-F238E27FC236}">
                <a16:creationId xmlns:a16="http://schemas.microsoft.com/office/drawing/2014/main" id="{E87C4930-8EBB-4C62-8459-A4B30F7EDD08}"/>
              </a:ext>
            </a:extLst>
          </p:cNvPr>
          <p:cNvSpPr/>
          <p:nvPr/>
        </p:nvSpPr>
        <p:spPr>
          <a:xfrm flipV="1">
            <a:off x="7101392" y="2737327"/>
            <a:ext cx="129542" cy="11890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6" name="Diagrama de flujo: conector 95">
            <a:extLst>
              <a:ext uri="{FF2B5EF4-FFF2-40B4-BE49-F238E27FC236}">
                <a16:creationId xmlns:a16="http://schemas.microsoft.com/office/drawing/2014/main" id="{F86D4CC4-EFD7-4C3D-BB0A-94C0D48F402C}"/>
              </a:ext>
            </a:extLst>
          </p:cNvPr>
          <p:cNvSpPr/>
          <p:nvPr/>
        </p:nvSpPr>
        <p:spPr>
          <a:xfrm flipH="1">
            <a:off x="7118292" y="2600109"/>
            <a:ext cx="98613" cy="103003"/>
          </a:xfrm>
          <a:prstGeom prst="flowChartConnector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02723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graphicFrame>
        <p:nvGraphicFramePr>
          <p:cNvPr id="89" name="Tabla 88">
            <a:extLst>
              <a:ext uri="{FF2B5EF4-FFF2-40B4-BE49-F238E27FC236}">
                <a16:creationId xmlns:a16="http://schemas.microsoft.com/office/drawing/2014/main" id="{1B30E67F-427D-4045-86FE-390FCBE1FBCA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515992"/>
          <a:ext cx="8561932" cy="411151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37339">
                  <a:extLst>
                    <a:ext uri="{9D8B030D-6E8A-4147-A177-3AD203B41FA5}">
                      <a16:colId xmlns:a16="http://schemas.microsoft.com/office/drawing/2014/main" val="4052736"/>
                    </a:ext>
                  </a:extLst>
                </a:gridCol>
                <a:gridCol w="4359723">
                  <a:extLst>
                    <a:ext uri="{9D8B030D-6E8A-4147-A177-3AD203B41FA5}">
                      <a16:colId xmlns:a16="http://schemas.microsoft.com/office/drawing/2014/main" val="3755275781"/>
                    </a:ext>
                  </a:extLst>
                </a:gridCol>
                <a:gridCol w="1005665">
                  <a:extLst>
                    <a:ext uri="{9D8B030D-6E8A-4147-A177-3AD203B41FA5}">
                      <a16:colId xmlns:a16="http://schemas.microsoft.com/office/drawing/2014/main" val="2774933532"/>
                    </a:ext>
                  </a:extLst>
                </a:gridCol>
                <a:gridCol w="1459205">
                  <a:extLst>
                    <a:ext uri="{9D8B030D-6E8A-4147-A177-3AD203B41FA5}">
                      <a16:colId xmlns:a16="http://schemas.microsoft.com/office/drawing/2014/main" val="4044960541"/>
                    </a:ext>
                  </a:extLst>
                </a:gridCol>
              </a:tblGrid>
              <a:tr h="9786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Área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OBRA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FPO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b="1" u="none" strike="noStrike">
                          <a:solidFill>
                            <a:schemeClr val="tx1"/>
                          </a:solidFill>
                          <a:effectLst/>
                        </a:rPr>
                        <a:t>Estado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53516868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Huila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Subestación Huila 230 kV y dos líneas de transmisión a interceptar línea </a:t>
                      </a:r>
                      <a:r>
                        <a:rPr lang="es-MX" sz="1000" u="none" strike="noStrike" err="1">
                          <a:solidFill>
                            <a:schemeClr val="tx1"/>
                          </a:solidFill>
                          <a:effectLst/>
                        </a:rPr>
                        <a:t>Mirolindo</a:t>
                      </a:r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 – Betania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33829358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4 transformador Sogamoso 500/230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0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45879551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transformador Primavera 500/230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2024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1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4886971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Casanare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Subestación Alcaraván y línea de transmisión San Antonio - Alcaraván 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39631776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Arauca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Subestación La Paz y línea de transmisión Alcaraván - Banadía - La Paz 230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Declarada</a:t>
                      </a:r>
                      <a:r>
                        <a:rPr lang="es-MX" sz="1000" b="1" u="none" strike="noStrike" baseline="0" dirty="0">
                          <a:solidFill>
                            <a:srgbClr val="FF0000"/>
                          </a:solidFill>
                          <a:effectLst/>
                        </a:rPr>
                        <a:t> desierta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669656445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Subestación Carreto 500 kV y línea de transmisión a interceptar Bolívar – Sabanalarga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00B050"/>
                          </a:solidFill>
                          <a:effectLst/>
                        </a:rPr>
                        <a:t>En ejecución</a:t>
                      </a:r>
                      <a:endParaRPr lang="es-CO" sz="1000" b="1" i="0" u="none" strike="noStrike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88416965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Casanare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>
                          <a:solidFill>
                            <a:srgbClr val="FF0000"/>
                          </a:solidFill>
                          <a:effectLst/>
                        </a:rPr>
                        <a:t>Alcaraván STR 115 </a:t>
                      </a:r>
                      <a:r>
                        <a:rPr lang="es-MX" sz="1000" b="1" u="none" strike="noStrike" err="1">
                          <a:solidFill>
                            <a:srgbClr val="FF0000"/>
                          </a:solidFill>
                          <a:effectLst/>
                        </a:rPr>
                        <a:t>kV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50849299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Arauca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La Paz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4813279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Pasacaballos 230 kV</a:t>
                      </a:r>
                      <a:endParaRPr lang="es-CO" sz="10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17388601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Santander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Trinitaria (Cabrera) 230 kV”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err="1">
                          <a:solidFill>
                            <a:schemeClr val="tx1"/>
                          </a:solidFill>
                          <a:effectLst/>
                        </a:rPr>
                        <a:t>Prepublicada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92629111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Antioquia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San Lorenzo 230 </a:t>
                      </a:r>
                      <a:r>
                        <a:rPr lang="es-MX" sz="1000" u="none" strike="noStrike" err="1">
                          <a:solidFill>
                            <a:schemeClr val="tx1"/>
                          </a:solidFill>
                          <a:effectLst/>
                        </a:rPr>
                        <a:t>kV</a:t>
                      </a:r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Prepublicada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143418785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Bolívar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Subestación Magangué 500 kV</a:t>
                      </a:r>
                      <a:endParaRPr lang="es-CO" sz="1000" b="1" i="0" u="none" strike="noStrike" cap="none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2028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420279372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Valle del C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Estambul 230 kV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577177809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Putumayo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Renacer - </a:t>
                      </a:r>
                      <a:r>
                        <a:rPr lang="es-MX" sz="1000" u="none" strike="noStrike" err="1">
                          <a:solidFill>
                            <a:schemeClr val="tx1"/>
                          </a:solidFill>
                          <a:effectLst/>
                        </a:rPr>
                        <a:t>Yarumo</a:t>
                      </a:r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 115 </a:t>
                      </a:r>
                      <a:r>
                        <a:rPr lang="es-MX" sz="1000" u="none" strike="noStrike" err="1">
                          <a:solidFill>
                            <a:schemeClr val="tx1"/>
                          </a:solidFill>
                          <a:effectLst/>
                        </a:rPr>
                        <a:t>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211933352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Tolima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Mirolindo - Gualanday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2046966554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Tolima 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Flandes - Lanceros 115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486660106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Cundinamarca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Bahía trafo Nueva Esperanza 500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1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3868818800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Chocó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000" b="1" i="0" u="none" strike="noStrike" cap="non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Compensación capacitiva SVC</a:t>
                      </a:r>
                      <a:endParaRPr lang="es-CO" sz="1000" b="1" i="0" u="none" strike="noStrike" cap="non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000" u="none" strike="noStrike">
                          <a:solidFill>
                            <a:schemeClr val="tx1"/>
                          </a:solidFill>
                          <a:effectLst/>
                        </a:rPr>
                        <a:t>Estructurada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1184453085"/>
                  </a:ext>
                </a:extLst>
              </a:tr>
              <a:tr h="9786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pt-BR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Cundinamarca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Subestación Sopó 230 kV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2027</a:t>
                      </a:r>
                      <a:endParaRPr lang="es-CO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Prepublicada</a:t>
                      </a:r>
                      <a:endParaRPr lang="es-CO" sz="10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extLst>
                  <a:ext uri="{0D108BD9-81ED-4DB2-BD59-A6C34878D82A}">
                    <a16:rowId xmlns:a16="http://schemas.microsoft.com/office/drawing/2014/main" val="671680135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Córdoba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 Cto Sahagún 500 kV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MX" sz="1000" b="1" i="0" u="none" strike="noStrike" cap="none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  <a:endParaRPr lang="es-CO" sz="1000" b="1" i="0" u="none" strike="noStrike" cap="none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1045995311"/>
                  </a:ext>
                </a:extLst>
              </a:tr>
              <a:tr h="11613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 Trafo Bolívar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778" marR="6778" marT="677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2026</a:t>
                      </a:r>
                      <a:endParaRPr lang="es-CO" sz="10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78" marR="6778" marT="6778" marB="0" anchor="b"/>
                </a:tc>
                <a:tc>
                  <a:txBody>
                    <a:bodyPr/>
                    <a:lstStyle/>
                    <a:p>
                      <a:pPr marR="0" algn="l" rtl="0" font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CO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es-CO" sz="1000" b="1" i="0" u="none" strike="noStrike" cap="none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Adjudicada</a:t>
                      </a:r>
                    </a:p>
                  </a:txBody>
                  <a:tcPr marL="6778" marR="6778" marT="6778" marB="0" anchor="b"/>
                </a:tc>
                <a:extLst>
                  <a:ext uri="{0D108BD9-81ED-4DB2-BD59-A6C34878D82A}">
                    <a16:rowId xmlns:a16="http://schemas.microsoft.com/office/drawing/2014/main" val="3828269635"/>
                  </a:ext>
                </a:extLst>
              </a:tr>
            </a:tbl>
          </a:graphicData>
        </a:graphic>
      </p:graphicFrame>
      <p:sp>
        <p:nvSpPr>
          <p:cNvPr id="90" name="Google Shape;70;p15">
            <a:extLst>
              <a:ext uri="{FF2B5EF4-FFF2-40B4-BE49-F238E27FC236}">
                <a16:creationId xmlns:a16="http://schemas.microsoft.com/office/drawing/2014/main" id="{C5D9DBE3-E2CC-4EF9-838C-6AECDE353804}"/>
              </a:ext>
            </a:extLst>
          </p:cNvPr>
          <p:cNvSpPr txBox="1"/>
          <p:nvPr/>
        </p:nvSpPr>
        <p:spPr>
          <a:xfrm>
            <a:off x="246370" y="67688"/>
            <a:ext cx="684785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Próxima expansión</a:t>
            </a:r>
          </a:p>
        </p:txBody>
      </p:sp>
    </p:spTree>
    <p:extLst>
      <p:ext uri="{BB962C8B-B14F-4D97-AF65-F5344CB8AC3E}">
        <p14:creationId xmlns:p14="http://schemas.microsoft.com/office/powerpoint/2010/main" val="2126513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373070"/>
            <a:ext cx="1366851" cy="7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8573176" y="4945474"/>
            <a:ext cx="445956" cy="153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" dirty="0">
                <a:solidFill>
                  <a:schemeClr val="tx1"/>
                </a:solidFill>
                <a:latin typeface="Roboto" panose="020B0604020202020204" charset="0"/>
              </a:rPr>
              <a:t>F-CE-01_V4</a:t>
            </a:r>
            <a:endParaRPr lang="es-CO" sz="400" dirty="0">
              <a:solidFill>
                <a:schemeClr val="tx1"/>
              </a:solidFill>
            </a:endParaRPr>
          </a:p>
        </p:txBody>
      </p:sp>
      <p:sp>
        <p:nvSpPr>
          <p:cNvPr id="6" name="Google Shape;70;p15">
            <a:extLst>
              <a:ext uri="{FF2B5EF4-FFF2-40B4-BE49-F238E27FC236}">
                <a16:creationId xmlns:a16="http://schemas.microsoft.com/office/drawing/2014/main" id="{7B09A000-90FD-4B6E-A23C-D729DFB58A08}"/>
              </a:ext>
            </a:extLst>
          </p:cNvPr>
          <p:cNvSpPr txBox="1"/>
          <p:nvPr/>
        </p:nvSpPr>
        <p:spPr>
          <a:xfrm>
            <a:off x="246370" y="67688"/>
            <a:ext cx="684785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O" sz="2400" b="1" dirty="0">
                <a:solidFill>
                  <a:srgbClr val="BFCC04"/>
                </a:solidFill>
                <a:latin typeface="Montserrat"/>
                <a:ea typeface="Montserrat"/>
                <a:cs typeface="Montserrat"/>
                <a:sym typeface="Montserrat"/>
              </a:rPr>
              <a:t>Próxima expansión (ampliaciones)</a:t>
            </a:r>
          </a:p>
        </p:txBody>
      </p:sp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0DA7C2C-D05E-E774-335B-E00A1D7777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9236" y="1343465"/>
          <a:ext cx="7453025" cy="2370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849740" imgH="1860187" progId="Word.Document.12">
                  <p:embed/>
                </p:oleObj>
              </mc:Choice>
              <mc:Fallback>
                <p:oleObj name="Document" r:id="rId4" imgW="5849740" imgH="1860187" progId="Word.Document.12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E0DA7C2C-D05E-E774-335B-E00A1D777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09236" y="1343465"/>
                        <a:ext cx="7453025" cy="2370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507627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B3BF6DCE1B5A74AB2601ACAC63D38F7" ma:contentTypeVersion="0" ma:contentTypeDescription="Crear nuevo documento." ma:contentTypeScope="" ma:versionID="585a0c0706d9106e9246cdc56b7b129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b4afbcb2487568e4ac3f4426186394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3BD235-489E-4712-8F89-D9AC56C700F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30C478-05B9-47F5-A5CB-22BA4C59135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5694890-4767-40FD-87BB-8539DABA3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9157</TotalTime>
  <Words>2546</Words>
  <Application>Microsoft Office PowerPoint</Application>
  <PresentationFormat>Presentación en pantalla (16:9)</PresentationFormat>
  <Paragraphs>622</Paragraphs>
  <Slides>30</Slides>
  <Notes>27</Notes>
  <HiddenSlides>2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41" baseType="lpstr">
      <vt:lpstr>Nunito </vt:lpstr>
      <vt:lpstr>Nunito Sans</vt:lpstr>
      <vt:lpstr>Montserrat</vt:lpstr>
      <vt:lpstr>Roboto</vt:lpstr>
      <vt:lpstr>Verdana</vt:lpstr>
      <vt:lpstr>Nunito Sans Black</vt:lpstr>
      <vt:lpstr>Arial</vt:lpstr>
      <vt:lpstr>Calibri</vt:lpstr>
      <vt:lpstr>Work Sans</vt:lpstr>
      <vt:lpstr>Simple Light</vt:lpstr>
      <vt:lpstr>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Hector Andres Rosero Becerra</cp:lastModifiedBy>
  <cp:revision>47</cp:revision>
  <dcterms:modified xsi:type="dcterms:W3CDTF">2024-09-05T17:06:34Z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0x0101000B3BF6DCE1B5A74AB2601ACAC63D38F7</vt:lpwstr>
  </property>
</Properties>
</file>