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2" r:id="rId2"/>
    <p:sldMasterId id="2147483703" r:id="rId3"/>
    <p:sldMasterId id="214748375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Medium" panose="00000600000000000000" pitchFamily="2" charset="0"/>
      <p:regular r:id="rId12"/>
      <p: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NwCjQo9vD23ktInygd651gS1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73"/>
    <a:srgbClr val="00A666"/>
    <a:srgbClr val="0887A2"/>
    <a:srgbClr val="E23200"/>
    <a:srgbClr val="64BCD4"/>
    <a:srgbClr val="96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66872-C6D3-4791-88D7-AD35B94AD44D}" type="datetimeFigureOut">
              <a:rPr lang="es-ES" smtClean="0"/>
              <a:t>07/12/2023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15C4-04A0-4DBB-AD22-E98B963EF8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054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8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927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019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4217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717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1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903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00A666"/>
                </a:solidFill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3451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4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79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0412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2951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191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88288"/>
            <a:ext cx="8885445" cy="4931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5557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959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36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851" y="444891"/>
            <a:ext cx="79306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280" y="62889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18554" y="3524537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18554" y="1143344"/>
            <a:ext cx="824617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18554" y="2150983"/>
            <a:ext cx="824617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18554" y="3067440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5627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69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8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503544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66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 sin marcador 2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07" y="444891"/>
            <a:ext cx="7037299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51327" y="3524537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51327" y="1143344"/>
            <a:ext cx="711340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51327" y="2150983"/>
            <a:ext cx="711340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51327" y="3067440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187;p13"/>
          <p:cNvPicPr preferRelativeResize="0"/>
          <p:nvPr userDrawn="1"/>
        </p:nvPicPr>
        <p:blipFill rotWithShape="1">
          <a:blip r:embed="rId2">
            <a:alphaModFix/>
          </a:blip>
          <a:srcRect l="20276"/>
          <a:stretch/>
        </p:blipFill>
        <p:spPr>
          <a:xfrm>
            <a:off x="0" y="480150"/>
            <a:ext cx="142269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5606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845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9765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10" y="4829067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548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51928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72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79" y="4798165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29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6C1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77324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96C11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075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5" name="Marcador de número de diapositiva 5"/>
          <p:cNvSpPr txBox="1">
            <a:spLocks/>
          </p:cNvSpPr>
          <p:nvPr userDrawn="1"/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13406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11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0"/>
            <a:ext cx="916192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71852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96C11E"/>
                </a:solidFill>
              </a:rPr>
              <a:t>HAGA CLIC PARA MODIFICAR EL ESTILO DE TÍTULO DEL PATRÓN</a:t>
            </a:r>
          </a:p>
        </p:txBody>
      </p:sp>
      <p:pic>
        <p:nvPicPr>
          <p:cNvPr id="22" name="Google Shape;170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429" y="58204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1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29" y="290404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2;p1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229" y="87724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3;p12"/>
          <p:cNvSpPr/>
          <p:nvPr userDrawn="1"/>
        </p:nvSpPr>
        <p:spPr>
          <a:xfrm>
            <a:off x="3225304" y="4565690"/>
            <a:ext cx="120900" cy="1191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04674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48756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25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399780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3461299" y="3288926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893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0"/>
            <a:ext cx="8904364" cy="5032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6808694" y="46448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3873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E23200"/>
                </a:solidFill>
              </a:defRPr>
            </a:lvl2pPr>
            <a:lvl3pPr>
              <a:defRPr sz="1100">
                <a:solidFill>
                  <a:srgbClr val="E23200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6383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78922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88" y="444711"/>
            <a:ext cx="788213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117" y="62871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56392" y="3517241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56392" y="1136048"/>
            <a:ext cx="8195724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56392" y="2143687"/>
            <a:ext cx="8195724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56392" y="3060144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68340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722" y="444711"/>
            <a:ext cx="713210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444121" y="3517241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444121" y="1136048"/>
            <a:ext cx="720799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444121" y="2143687"/>
            <a:ext cx="720799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444121" y="3060144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176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564" y="444711"/>
            <a:ext cx="7188260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387366" y="3517241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387366" y="1136048"/>
            <a:ext cx="726475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387366" y="2143687"/>
            <a:ext cx="726475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387366" y="3060144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0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008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18" y="444711"/>
            <a:ext cx="700730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70246" y="3517241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70246" y="1136048"/>
            <a:ext cx="708187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70246" y="2143687"/>
            <a:ext cx="708187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70246" y="3060144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pic>
        <p:nvPicPr>
          <p:cNvPr id="9" name="Google Shape;235;p16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4471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65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76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75231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34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59634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570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32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839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7053394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E51C73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702610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E51C7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7080686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161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846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14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643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E23200"/>
                </a:solidFill>
              </a:rPr>
              <a:t>HAGA CLIC PARA MODIFICAR EL ESTILO DE TÍTULO DEL PATRÓN</a:t>
            </a:r>
          </a:p>
        </p:txBody>
      </p:sp>
      <p:pic>
        <p:nvPicPr>
          <p:cNvPr id="13" name="Google Shape;156;p1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000" y="56520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7;p1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00" y="288720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8;p11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800" y="86040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9;p11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E51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12026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78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227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2330263" cy="435887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52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86037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655347" y="1504950"/>
            <a:ext cx="3271195" cy="1722344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210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0"/>
            <a:ext cx="8919544" cy="5029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1504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802" y="274638"/>
            <a:ext cx="6717547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802" y="1370013"/>
            <a:ext cx="6717547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25"/>
            <a:ext cx="1524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9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789486"/>
            <a:ext cx="4638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3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07/12/2023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6080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07/12/2023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9374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07/12/2023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7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6198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07/12/2023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378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07/12/2023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341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07/12/2023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57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3307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8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91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13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8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41" r:id="rId5"/>
    <p:sldLayoutId id="2147483743" r:id="rId6"/>
    <p:sldLayoutId id="2147483742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3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44" r:id="rId5"/>
    <p:sldLayoutId id="2147483745" r:id="rId6"/>
    <p:sldLayoutId id="214748374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07/12/2023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0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47" r:id="rId5"/>
    <p:sldLayoutId id="2147483748" r:id="rId6"/>
    <p:sldLayoutId id="214748374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2320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3974A03-90E8-4E4C-8DC9-FE3701CFB90E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7BDCC6D-5F3A-40B0-8349-00902C7E8B9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2420" y="719847"/>
            <a:ext cx="8175812" cy="50786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Presupuesto 2024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2420" y="1185369"/>
            <a:ext cx="8459980" cy="363955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ES" sz="3400" dirty="0">
                <a:latin typeface="Verdana" panose="020B0604030504040204" pitchFamily="34" charset="0"/>
                <a:ea typeface="Verdana" panose="020B0604030504040204" pitchFamily="34" charset="0"/>
              </a:rPr>
              <a:t>El presupuesto preliminar inicial estaba calculado con un  incremento del 11%, teniendo como resultado un total de $ </a:t>
            </a:r>
            <a:r>
              <a:rPr lang="es-CO" sz="34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2.368.705.504</a:t>
            </a:r>
            <a:r>
              <a:rPr lang="es-CO" sz="3400" dirty="0">
                <a:latin typeface="Verdana" panose="020B0604030504040204" pitchFamily="34" charset="0"/>
                <a:ea typeface="Verdana" panose="020B0604030504040204" pitchFamily="34" charset="0"/>
              </a:rPr>
              <a:t> el cual es divido entre los 13 miembros del Consejo, quedando una cuota anual por miembro de $ </a:t>
            </a:r>
            <a:r>
              <a:rPr lang="es-CO" sz="34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182.208.115,69</a:t>
            </a:r>
            <a:r>
              <a:rPr lang="es-CO" sz="3400" dirty="0">
                <a:latin typeface="Verdana" panose="020B0604030504040204" pitchFamily="34" charset="0"/>
                <a:ea typeface="Verdana" panose="020B0604030504040204" pitchFamily="34" charset="0"/>
              </a:rPr>
              <a:t> o 3 cuotas de </a:t>
            </a:r>
            <a:r>
              <a:rPr lang="es-CO" sz="34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$ 60.736.038,56.</a:t>
            </a:r>
          </a:p>
          <a:p>
            <a:pPr algn="just">
              <a:lnSpc>
                <a:spcPct val="120000"/>
              </a:lnSpc>
            </a:pPr>
            <a:r>
              <a:rPr lang="es-CO" sz="3400" dirty="0">
                <a:latin typeface="Verdana" panose="020B0604030504040204" pitchFamily="34" charset="0"/>
                <a:ea typeface="Verdana" panose="020B0604030504040204" pitchFamily="34" charset="0"/>
              </a:rPr>
              <a:t>Teniendo en cuenta los resultados obtenidos en el Congreso MEM 28 que sumaron $ 300.000.000, se propone incluir en el presupuesto  inicial la suma de $ 150.000.000 para obtener un presupuesto final de:</a:t>
            </a:r>
          </a:p>
          <a:p>
            <a:pPr algn="just">
              <a:lnSpc>
                <a:spcPct val="120000"/>
              </a:lnSpc>
            </a:pPr>
            <a:endParaRPr lang="es-CO" sz="3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34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PPI</a:t>
            </a:r>
            <a:r>
              <a:rPr lang="es-CO" sz="3400" dirty="0">
                <a:latin typeface="Verdana" panose="020B0604030504040204" pitchFamily="34" charset="0"/>
                <a:ea typeface="Verdana" panose="020B0604030504040204" pitchFamily="34" charset="0"/>
              </a:rPr>
              <a:t>			</a:t>
            </a:r>
            <a:r>
              <a:rPr lang="es-CO" sz="34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$ 2.368.705.504</a:t>
            </a:r>
          </a:p>
          <a:p>
            <a:pPr algn="just"/>
            <a:r>
              <a:rPr lang="es-CO" sz="3400" dirty="0">
                <a:latin typeface="Verdana" panose="020B0604030504040204" pitchFamily="34" charset="0"/>
                <a:ea typeface="Verdana" panose="020B0604030504040204" pitchFamily="34" charset="0"/>
              </a:rPr>
              <a:t>Resultado MEM 28		  - $150.000.000</a:t>
            </a:r>
          </a:p>
          <a:p>
            <a:pPr algn="just"/>
            <a:r>
              <a:rPr lang="es-CO" sz="3400" dirty="0">
                <a:latin typeface="Verdana" panose="020B0604030504040204" pitchFamily="34" charset="0"/>
                <a:ea typeface="Verdana" panose="020B0604030504040204" pitchFamily="34" charset="0"/>
              </a:rPr>
              <a:t>PPF			$ </a:t>
            </a:r>
            <a:r>
              <a:rPr lang="es-CO" sz="34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2.218.705.504</a:t>
            </a:r>
            <a:r>
              <a:rPr lang="es-CO" sz="3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s-CO" sz="3400" dirty="0">
                <a:latin typeface="Verdana" panose="020B0604030504040204" pitchFamily="34" charset="0"/>
                <a:ea typeface="Verdana" panose="020B0604030504040204" pitchFamily="34" charset="0"/>
              </a:rPr>
              <a:t>Quedando una cuota anual por miembro de $ </a:t>
            </a:r>
            <a:r>
              <a:rPr lang="es-CO" sz="34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170.669.654,15</a:t>
            </a:r>
            <a:r>
              <a:rPr lang="es-CO" sz="3400" dirty="0">
                <a:latin typeface="Verdana" panose="020B0604030504040204" pitchFamily="34" charset="0"/>
                <a:ea typeface="Verdana" panose="020B0604030504040204" pitchFamily="34" charset="0"/>
              </a:rPr>
              <a:t> o 3 cuotas de $ </a:t>
            </a:r>
            <a:r>
              <a:rPr lang="es-CO" sz="34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56.889.884,71. Los restantes 150 millones quedarían como reserva para Plan estratégico 2024 y otros estudios.</a:t>
            </a:r>
          </a:p>
          <a:p>
            <a:pPr algn="just"/>
            <a:endParaRPr lang="es-CO" sz="3400" b="0" i="0" u="none" strike="noStrike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CO" sz="3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3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OBSERVACIONES: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CO" sz="3600" dirty="0">
                <a:latin typeface="Verdana" panose="020B0604030504040204" pitchFamily="34" charset="0"/>
                <a:ea typeface="Verdana" panose="020B0604030504040204" pitchFamily="34" charset="0"/>
              </a:rPr>
              <a:t>En el ítem de telefonía fija se presenta un incremento en el año de $ 42.751.899, correspondiente a la adquisición de un canal dedicado para mejorar la conectividad de internet.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CO" sz="3600" dirty="0">
                <a:latin typeface="Verdana" panose="020B0604030504040204" pitchFamily="34" charset="0"/>
                <a:ea typeface="Verdana" panose="020B0604030504040204" pitchFamily="34" charset="0"/>
              </a:rPr>
              <a:t>El Canon de arrendamiento quedo calculado con el 11%, el cual será reajustado al IPC una vez se conozca + 4 puntos a partir de mayo de acuerdo al contrato de arrendamiento.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CO" sz="3600" dirty="0">
                <a:latin typeface="Verdana" panose="020B0604030504040204" pitchFamily="34" charset="0"/>
                <a:ea typeface="Verdana" panose="020B0604030504040204" pitchFamily="34" charset="0"/>
              </a:rPr>
              <a:t>El presupuesto final se reajustará con el porcentaje del SMMLV para el 2024, una vez se defina el mismo.</a:t>
            </a:r>
          </a:p>
          <a:p>
            <a:pPr>
              <a:lnSpc>
                <a:spcPct val="120000"/>
              </a:lnSpc>
            </a:pPr>
            <a:endParaRPr lang="es-C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86" y="81496"/>
            <a:ext cx="1054021" cy="6383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Presupuesto F  -  Solo lectura" id="{6C773038-48DA-49F4-8EB1-445B0D903D4C}" vid="{78AD1DB5-C9DB-4891-BA43-239385B1E373}"/>
    </a:ext>
  </a:extLst>
</a:theme>
</file>

<file path=ppt/theme/theme2.xml><?xml version="1.0" encoding="utf-8"?>
<a:theme xmlns:a="http://schemas.openxmlformats.org/drawingml/2006/main" name="CNO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Presupuesto F  -  Solo lectura" id="{6C773038-48DA-49F4-8EB1-445B0D903D4C}" vid="{7194379F-AB9D-4558-B822-D550E89EB334}"/>
    </a:ext>
  </a:extLst>
</a:theme>
</file>

<file path=ppt/theme/theme3.xml><?xml version="1.0" encoding="utf-8"?>
<a:theme xmlns:a="http://schemas.openxmlformats.org/drawingml/2006/main" name="CNO Nara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Presupuesto F  -  Solo lectura" id="{6C773038-48DA-49F4-8EB1-445B0D903D4C}" vid="{17F64823-297A-429C-8F2E-93DF1FBE96C7}"/>
    </a:ext>
  </a:extLst>
</a:theme>
</file>

<file path=ppt/theme/theme4.xml><?xml version="1.0" encoding="utf-8"?>
<a:theme xmlns:a="http://schemas.openxmlformats.org/drawingml/2006/main" name="Recursos ex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Presupuesto F  -  Solo lectura" id="{6C773038-48DA-49F4-8EB1-445B0D903D4C}" vid="{168F76E0-5628-490F-8A45-1A4C77BE7B2C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Presupuesto F</Template>
  <TotalTime>2</TotalTime>
  <Words>225</Words>
  <Application>Microsoft Office PowerPoint</Application>
  <PresentationFormat>Presentación en pantalla (16:9)</PresentationFormat>
  <Paragraphs>14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Verdana</vt:lpstr>
      <vt:lpstr>Arial</vt:lpstr>
      <vt:lpstr>Montserrat Medium</vt:lpstr>
      <vt:lpstr>Montserrat</vt:lpstr>
      <vt:lpstr>CNO Turquesa</vt:lpstr>
      <vt:lpstr>CNO Verde</vt:lpstr>
      <vt:lpstr>CNO Naranja</vt:lpstr>
      <vt:lpstr>Recursos extra</vt:lpstr>
      <vt:lpstr>Presupuesto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2024</dc:title>
  <dc:creator>Alberto Olarte</dc:creator>
  <cp:lastModifiedBy>Alberto Olarte</cp:lastModifiedBy>
  <cp:revision>1</cp:revision>
  <dcterms:created xsi:type="dcterms:W3CDTF">2023-12-07T12:40:13Z</dcterms:created>
  <dcterms:modified xsi:type="dcterms:W3CDTF">2023-12-07T12:42:21Z</dcterms:modified>
</cp:coreProperties>
</file>