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74" r:id="rId2"/>
    <p:sldMasterId id="2147483700" r:id="rId3"/>
  </p:sldMasterIdLst>
  <p:sldIdLst>
    <p:sldId id="256" r:id="rId4"/>
    <p:sldId id="303" r:id="rId5"/>
    <p:sldId id="306" r:id="rId6"/>
    <p:sldId id="318" r:id="rId7"/>
    <p:sldId id="319" r:id="rId8"/>
    <p:sldId id="320" r:id="rId9"/>
    <p:sldId id="322" r:id="rId10"/>
    <p:sldId id="321" r:id="rId11"/>
    <p:sldId id="324" r:id="rId12"/>
    <p:sldId id="325" r:id="rId13"/>
    <p:sldId id="326" r:id="rId14"/>
    <p:sldId id="327" r:id="rId15"/>
    <p:sldId id="307" r:id="rId16"/>
    <p:sldId id="328" r:id="rId17"/>
    <p:sldId id="329" r:id="rId18"/>
    <p:sldId id="330" r:id="rId19"/>
    <p:sldId id="265" r:id="rId20"/>
  </p:sldIdLst>
  <p:sldSz cx="9144000" cy="5143500" type="screen16x9"/>
  <p:notesSz cx="7772400" cy="10058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8" autoAdjust="0"/>
    <p:restoredTop sz="94660"/>
  </p:normalViewPr>
  <p:slideViewPr>
    <p:cSldViewPr snapToGrid="0">
      <p:cViewPr varScale="1">
        <p:scale>
          <a:sx n="104" d="100"/>
          <a:sy n="104" d="100"/>
        </p:scale>
        <p:origin x="8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25" name="PlaceHolder 2"/>
          <p:cNvSpPr>
            <a:spLocks noGrp="1"/>
          </p:cNvSpPr>
          <p:nvPr>
            <p:ph type="body"/>
          </p:nvPr>
        </p:nvSpPr>
        <p:spPr>
          <a:xfrm>
            <a:off x="457200" y="1203480"/>
            <a:ext cx="8229240" cy="1422720"/>
          </a:xfrm>
          <a:prstGeom prst="rect">
            <a:avLst/>
          </a:prstGeom>
        </p:spPr>
        <p:txBody>
          <a:bodyPr lIns="0" tIns="0" rIns="0" bIns="0">
            <a:normAutofit/>
          </a:bodyPr>
          <a:lstStyle/>
          <a:p>
            <a:endParaRPr lang="es-CO" sz="3200" b="0" strike="noStrike" spc="-1">
              <a:latin typeface="Arial"/>
            </a:endParaRPr>
          </a:p>
        </p:txBody>
      </p:sp>
      <p:sp>
        <p:nvSpPr>
          <p:cNvPr id="26" name="PlaceHolder 3"/>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28"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29"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30"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
        <p:nvSpPr>
          <p:cNvPr id="31" name="PlaceHolder 5"/>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33" name="PlaceHolder 2"/>
          <p:cNvSpPr>
            <a:spLocks noGrp="1"/>
          </p:cNvSpPr>
          <p:nvPr>
            <p:ph type="body"/>
          </p:nvPr>
        </p:nvSpPr>
        <p:spPr>
          <a:xfrm>
            <a:off x="457200" y="1203480"/>
            <a:ext cx="2649600" cy="1422720"/>
          </a:xfrm>
          <a:prstGeom prst="rect">
            <a:avLst/>
          </a:prstGeom>
        </p:spPr>
        <p:txBody>
          <a:bodyPr lIns="0" tIns="0" rIns="0" bIns="0">
            <a:normAutofit/>
          </a:bodyPr>
          <a:lstStyle/>
          <a:p>
            <a:endParaRPr lang="es-CO" sz="3200" b="0" strike="noStrike" spc="-1">
              <a:latin typeface="Arial"/>
            </a:endParaRPr>
          </a:p>
        </p:txBody>
      </p:sp>
      <p:sp>
        <p:nvSpPr>
          <p:cNvPr id="34" name="PlaceHolder 3"/>
          <p:cNvSpPr>
            <a:spLocks noGrp="1"/>
          </p:cNvSpPr>
          <p:nvPr>
            <p:ph type="body"/>
          </p:nvPr>
        </p:nvSpPr>
        <p:spPr>
          <a:xfrm>
            <a:off x="3239640" y="1203480"/>
            <a:ext cx="2649600" cy="1422720"/>
          </a:xfrm>
          <a:prstGeom prst="rect">
            <a:avLst/>
          </a:prstGeom>
        </p:spPr>
        <p:txBody>
          <a:bodyPr lIns="0" tIns="0" rIns="0" bIns="0">
            <a:normAutofit/>
          </a:bodyPr>
          <a:lstStyle/>
          <a:p>
            <a:endParaRPr lang="es-CO" sz="3200" b="0" strike="noStrike" spc="-1">
              <a:latin typeface="Arial"/>
            </a:endParaRPr>
          </a:p>
        </p:txBody>
      </p:sp>
      <p:sp>
        <p:nvSpPr>
          <p:cNvPr id="35" name="PlaceHolder 4"/>
          <p:cNvSpPr>
            <a:spLocks noGrp="1"/>
          </p:cNvSpPr>
          <p:nvPr>
            <p:ph type="body"/>
          </p:nvPr>
        </p:nvSpPr>
        <p:spPr>
          <a:xfrm>
            <a:off x="6022080" y="1203480"/>
            <a:ext cx="2649600" cy="1422720"/>
          </a:xfrm>
          <a:prstGeom prst="rect">
            <a:avLst/>
          </a:prstGeom>
        </p:spPr>
        <p:txBody>
          <a:bodyPr lIns="0" tIns="0" rIns="0" bIns="0">
            <a:normAutofit/>
          </a:bodyPr>
          <a:lstStyle/>
          <a:p>
            <a:endParaRPr lang="es-CO" sz="3200" b="0" strike="noStrike" spc="-1">
              <a:latin typeface="Arial"/>
            </a:endParaRPr>
          </a:p>
        </p:txBody>
      </p:sp>
      <p:sp>
        <p:nvSpPr>
          <p:cNvPr id="36" name="PlaceHolder 5"/>
          <p:cNvSpPr>
            <a:spLocks noGrp="1"/>
          </p:cNvSpPr>
          <p:nvPr>
            <p:ph type="body"/>
          </p:nvPr>
        </p:nvSpPr>
        <p:spPr>
          <a:xfrm>
            <a:off x="457200" y="2761920"/>
            <a:ext cx="2649600" cy="1422720"/>
          </a:xfrm>
          <a:prstGeom prst="rect">
            <a:avLst/>
          </a:prstGeom>
        </p:spPr>
        <p:txBody>
          <a:bodyPr lIns="0" tIns="0" rIns="0" bIns="0">
            <a:normAutofit/>
          </a:bodyPr>
          <a:lstStyle/>
          <a:p>
            <a:endParaRPr lang="es-CO" sz="3200" b="0" strike="noStrike" spc="-1">
              <a:latin typeface="Arial"/>
            </a:endParaRPr>
          </a:p>
        </p:txBody>
      </p:sp>
      <p:sp>
        <p:nvSpPr>
          <p:cNvPr id="37" name="PlaceHolder 6"/>
          <p:cNvSpPr>
            <a:spLocks noGrp="1"/>
          </p:cNvSpPr>
          <p:nvPr>
            <p:ph type="body"/>
          </p:nvPr>
        </p:nvSpPr>
        <p:spPr>
          <a:xfrm>
            <a:off x="3239640" y="2761920"/>
            <a:ext cx="2649600" cy="1422720"/>
          </a:xfrm>
          <a:prstGeom prst="rect">
            <a:avLst/>
          </a:prstGeom>
        </p:spPr>
        <p:txBody>
          <a:bodyPr lIns="0" tIns="0" rIns="0" bIns="0">
            <a:normAutofit/>
          </a:bodyPr>
          <a:lstStyle/>
          <a:p>
            <a:endParaRPr lang="es-CO" sz="3200" b="0" strike="noStrike" spc="-1">
              <a:latin typeface="Arial"/>
            </a:endParaRPr>
          </a:p>
        </p:txBody>
      </p:sp>
      <p:sp>
        <p:nvSpPr>
          <p:cNvPr id="38" name="PlaceHolder 7"/>
          <p:cNvSpPr>
            <a:spLocks noGrp="1"/>
          </p:cNvSpPr>
          <p:nvPr>
            <p:ph type="body"/>
          </p:nvPr>
        </p:nvSpPr>
        <p:spPr>
          <a:xfrm>
            <a:off x="6022080" y="2761920"/>
            <a:ext cx="26496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82"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83" name="PlaceHolder 2"/>
          <p:cNvSpPr>
            <a:spLocks noGrp="1"/>
          </p:cNvSpPr>
          <p:nvPr>
            <p:ph type="subTitle"/>
          </p:nvPr>
        </p:nvSpPr>
        <p:spPr>
          <a:xfrm>
            <a:off x="457200" y="1203480"/>
            <a:ext cx="8229240" cy="298296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4"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85" name="PlaceHolder 2"/>
          <p:cNvSpPr>
            <a:spLocks noGrp="1"/>
          </p:cNvSpPr>
          <p:nvPr>
            <p:ph type="body"/>
          </p:nvPr>
        </p:nvSpPr>
        <p:spPr>
          <a:xfrm>
            <a:off x="457200" y="1203480"/>
            <a:ext cx="822924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87"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88"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9"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0" name="PlaceHolder 1"/>
          <p:cNvSpPr>
            <a:spLocks noGrp="1"/>
          </p:cNvSpPr>
          <p:nvPr>
            <p:ph type="subTitle"/>
          </p:nvPr>
        </p:nvSpPr>
        <p:spPr>
          <a:xfrm>
            <a:off x="457200" y="205200"/>
            <a:ext cx="8229240" cy="398124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92"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93"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
        <p:nvSpPr>
          <p:cNvPr id="94"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3"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4" name="PlaceHolder 2"/>
          <p:cNvSpPr>
            <a:spLocks noGrp="1"/>
          </p:cNvSpPr>
          <p:nvPr>
            <p:ph type="subTitle"/>
          </p:nvPr>
        </p:nvSpPr>
        <p:spPr>
          <a:xfrm>
            <a:off x="457200" y="1203480"/>
            <a:ext cx="8229240" cy="298296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96"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97"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98" name="PlaceHolder 4"/>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00"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01"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02" name="PlaceHolder 4"/>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04" name="PlaceHolder 2"/>
          <p:cNvSpPr>
            <a:spLocks noGrp="1"/>
          </p:cNvSpPr>
          <p:nvPr>
            <p:ph type="body"/>
          </p:nvPr>
        </p:nvSpPr>
        <p:spPr>
          <a:xfrm>
            <a:off x="457200" y="1203480"/>
            <a:ext cx="8229240" cy="1422720"/>
          </a:xfrm>
          <a:prstGeom prst="rect">
            <a:avLst/>
          </a:prstGeom>
        </p:spPr>
        <p:txBody>
          <a:bodyPr lIns="0" tIns="0" rIns="0" bIns="0">
            <a:normAutofit/>
          </a:bodyPr>
          <a:lstStyle/>
          <a:p>
            <a:endParaRPr lang="es-CO" sz="3200" b="0" strike="noStrike" spc="-1">
              <a:latin typeface="Arial"/>
            </a:endParaRPr>
          </a:p>
        </p:txBody>
      </p:sp>
      <p:sp>
        <p:nvSpPr>
          <p:cNvPr id="105" name="PlaceHolder 3"/>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07"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08"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09"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
        <p:nvSpPr>
          <p:cNvPr id="110" name="PlaceHolder 5"/>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12" name="PlaceHolder 2"/>
          <p:cNvSpPr>
            <a:spLocks noGrp="1"/>
          </p:cNvSpPr>
          <p:nvPr>
            <p:ph type="body"/>
          </p:nvPr>
        </p:nvSpPr>
        <p:spPr>
          <a:xfrm>
            <a:off x="457200" y="1203480"/>
            <a:ext cx="2649600" cy="1422720"/>
          </a:xfrm>
          <a:prstGeom prst="rect">
            <a:avLst/>
          </a:prstGeom>
        </p:spPr>
        <p:txBody>
          <a:bodyPr lIns="0" tIns="0" rIns="0" bIns="0">
            <a:normAutofit/>
          </a:bodyPr>
          <a:lstStyle/>
          <a:p>
            <a:endParaRPr lang="es-CO" sz="3200" b="0" strike="noStrike" spc="-1">
              <a:latin typeface="Arial"/>
            </a:endParaRPr>
          </a:p>
        </p:txBody>
      </p:sp>
      <p:sp>
        <p:nvSpPr>
          <p:cNvPr id="113" name="PlaceHolder 3"/>
          <p:cNvSpPr>
            <a:spLocks noGrp="1"/>
          </p:cNvSpPr>
          <p:nvPr>
            <p:ph type="body"/>
          </p:nvPr>
        </p:nvSpPr>
        <p:spPr>
          <a:xfrm>
            <a:off x="3239640" y="1203480"/>
            <a:ext cx="2649600" cy="1422720"/>
          </a:xfrm>
          <a:prstGeom prst="rect">
            <a:avLst/>
          </a:prstGeom>
        </p:spPr>
        <p:txBody>
          <a:bodyPr lIns="0" tIns="0" rIns="0" bIns="0">
            <a:normAutofit/>
          </a:bodyPr>
          <a:lstStyle/>
          <a:p>
            <a:endParaRPr lang="es-CO" sz="3200" b="0" strike="noStrike" spc="-1">
              <a:latin typeface="Arial"/>
            </a:endParaRPr>
          </a:p>
        </p:txBody>
      </p:sp>
      <p:sp>
        <p:nvSpPr>
          <p:cNvPr id="114" name="PlaceHolder 4"/>
          <p:cNvSpPr>
            <a:spLocks noGrp="1"/>
          </p:cNvSpPr>
          <p:nvPr>
            <p:ph type="body"/>
          </p:nvPr>
        </p:nvSpPr>
        <p:spPr>
          <a:xfrm>
            <a:off x="6022080" y="1203480"/>
            <a:ext cx="2649600" cy="1422720"/>
          </a:xfrm>
          <a:prstGeom prst="rect">
            <a:avLst/>
          </a:prstGeom>
        </p:spPr>
        <p:txBody>
          <a:bodyPr lIns="0" tIns="0" rIns="0" bIns="0">
            <a:normAutofit/>
          </a:bodyPr>
          <a:lstStyle/>
          <a:p>
            <a:endParaRPr lang="es-CO" sz="3200" b="0" strike="noStrike" spc="-1">
              <a:latin typeface="Arial"/>
            </a:endParaRPr>
          </a:p>
        </p:txBody>
      </p:sp>
      <p:sp>
        <p:nvSpPr>
          <p:cNvPr id="115" name="PlaceHolder 5"/>
          <p:cNvSpPr>
            <a:spLocks noGrp="1"/>
          </p:cNvSpPr>
          <p:nvPr>
            <p:ph type="body"/>
          </p:nvPr>
        </p:nvSpPr>
        <p:spPr>
          <a:xfrm>
            <a:off x="457200" y="2761920"/>
            <a:ext cx="2649600" cy="1422720"/>
          </a:xfrm>
          <a:prstGeom prst="rect">
            <a:avLst/>
          </a:prstGeom>
        </p:spPr>
        <p:txBody>
          <a:bodyPr lIns="0" tIns="0" rIns="0" bIns="0">
            <a:normAutofit/>
          </a:bodyPr>
          <a:lstStyle/>
          <a:p>
            <a:endParaRPr lang="es-CO" sz="3200" b="0" strike="noStrike" spc="-1">
              <a:latin typeface="Arial"/>
            </a:endParaRPr>
          </a:p>
        </p:txBody>
      </p:sp>
      <p:sp>
        <p:nvSpPr>
          <p:cNvPr id="116" name="PlaceHolder 6"/>
          <p:cNvSpPr>
            <a:spLocks noGrp="1"/>
          </p:cNvSpPr>
          <p:nvPr>
            <p:ph type="body"/>
          </p:nvPr>
        </p:nvSpPr>
        <p:spPr>
          <a:xfrm>
            <a:off x="3239640" y="2761920"/>
            <a:ext cx="2649600" cy="1422720"/>
          </a:xfrm>
          <a:prstGeom prst="rect">
            <a:avLst/>
          </a:prstGeom>
        </p:spPr>
        <p:txBody>
          <a:bodyPr lIns="0" tIns="0" rIns="0" bIns="0">
            <a:normAutofit/>
          </a:bodyPr>
          <a:lstStyle/>
          <a:p>
            <a:endParaRPr lang="es-CO" sz="3200" b="0" strike="noStrike" spc="-1">
              <a:latin typeface="Arial"/>
            </a:endParaRPr>
          </a:p>
        </p:txBody>
      </p:sp>
      <p:sp>
        <p:nvSpPr>
          <p:cNvPr id="117" name="PlaceHolder 7"/>
          <p:cNvSpPr>
            <a:spLocks noGrp="1"/>
          </p:cNvSpPr>
          <p:nvPr>
            <p:ph type="body"/>
          </p:nvPr>
        </p:nvSpPr>
        <p:spPr>
          <a:xfrm>
            <a:off x="6022080" y="2761920"/>
            <a:ext cx="26496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61"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62" name="PlaceHolder 2"/>
          <p:cNvSpPr>
            <a:spLocks noGrp="1"/>
          </p:cNvSpPr>
          <p:nvPr>
            <p:ph type="subTitle"/>
          </p:nvPr>
        </p:nvSpPr>
        <p:spPr>
          <a:xfrm>
            <a:off x="457200" y="1203480"/>
            <a:ext cx="8229240" cy="298296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63"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64" name="PlaceHolder 2"/>
          <p:cNvSpPr>
            <a:spLocks noGrp="1"/>
          </p:cNvSpPr>
          <p:nvPr>
            <p:ph type="body"/>
          </p:nvPr>
        </p:nvSpPr>
        <p:spPr>
          <a:xfrm>
            <a:off x="457200" y="1203480"/>
            <a:ext cx="822924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6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66"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167"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8"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6" name="PlaceHolder 2"/>
          <p:cNvSpPr>
            <a:spLocks noGrp="1"/>
          </p:cNvSpPr>
          <p:nvPr>
            <p:ph type="body"/>
          </p:nvPr>
        </p:nvSpPr>
        <p:spPr>
          <a:xfrm>
            <a:off x="457200" y="1203480"/>
            <a:ext cx="822924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69" name="PlaceHolder 1"/>
          <p:cNvSpPr>
            <a:spLocks noGrp="1"/>
          </p:cNvSpPr>
          <p:nvPr>
            <p:ph type="subTitle"/>
          </p:nvPr>
        </p:nvSpPr>
        <p:spPr>
          <a:xfrm>
            <a:off x="457200" y="205200"/>
            <a:ext cx="8229240" cy="398124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7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71"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72"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
        <p:nvSpPr>
          <p:cNvPr id="173"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74"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75"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176"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77" name="PlaceHolder 4"/>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78"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79"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80"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81" name="PlaceHolder 4"/>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82"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83" name="PlaceHolder 2"/>
          <p:cNvSpPr>
            <a:spLocks noGrp="1"/>
          </p:cNvSpPr>
          <p:nvPr>
            <p:ph type="body"/>
          </p:nvPr>
        </p:nvSpPr>
        <p:spPr>
          <a:xfrm>
            <a:off x="457200" y="1203480"/>
            <a:ext cx="8229240" cy="1422720"/>
          </a:xfrm>
          <a:prstGeom prst="rect">
            <a:avLst/>
          </a:prstGeom>
        </p:spPr>
        <p:txBody>
          <a:bodyPr lIns="0" tIns="0" rIns="0" bIns="0">
            <a:normAutofit/>
          </a:bodyPr>
          <a:lstStyle/>
          <a:p>
            <a:endParaRPr lang="es-CO" sz="3200" b="0" strike="noStrike" spc="-1">
              <a:latin typeface="Arial"/>
            </a:endParaRPr>
          </a:p>
        </p:txBody>
      </p:sp>
      <p:sp>
        <p:nvSpPr>
          <p:cNvPr id="184" name="PlaceHolder 3"/>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85"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86"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87"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88"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
        <p:nvSpPr>
          <p:cNvPr id="189" name="PlaceHolder 5"/>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9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91" name="PlaceHolder 2"/>
          <p:cNvSpPr>
            <a:spLocks noGrp="1"/>
          </p:cNvSpPr>
          <p:nvPr>
            <p:ph type="body"/>
          </p:nvPr>
        </p:nvSpPr>
        <p:spPr>
          <a:xfrm>
            <a:off x="457200" y="1203480"/>
            <a:ext cx="2649600" cy="1422720"/>
          </a:xfrm>
          <a:prstGeom prst="rect">
            <a:avLst/>
          </a:prstGeom>
        </p:spPr>
        <p:txBody>
          <a:bodyPr lIns="0" tIns="0" rIns="0" bIns="0">
            <a:normAutofit/>
          </a:bodyPr>
          <a:lstStyle/>
          <a:p>
            <a:endParaRPr lang="es-CO" sz="3200" b="0" strike="noStrike" spc="-1">
              <a:latin typeface="Arial"/>
            </a:endParaRPr>
          </a:p>
        </p:txBody>
      </p:sp>
      <p:sp>
        <p:nvSpPr>
          <p:cNvPr id="192" name="PlaceHolder 3"/>
          <p:cNvSpPr>
            <a:spLocks noGrp="1"/>
          </p:cNvSpPr>
          <p:nvPr>
            <p:ph type="body"/>
          </p:nvPr>
        </p:nvSpPr>
        <p:spPr>
          <a:xfrm>
            <a:off x="3239640" y="1203480"/>
            <a:ext cx="2649600" cy="1422720"/>
          </a:xfrm>
          <a:prstGeom prst="rect">
            <a:avLst/>
          </a:prstGeom>
        </p:spPr>
        <p:txBody>
          <a:bodyPr lIns="0" tIns="0" rIns="0" bIns="0">
            <a:normAutofit/>
          </a:bodyPr>
          <a:lstStyle/>
          <a:p>
            <a:endParaRPr lang="es-CO" sz="3200" b="0" strike="noStrike" spc="-1">
              <a:latin typeface="Arial"/>
            </a:endParaRPr>
          </a:p>
        </p:txBody>
      </p:sp>
      <p:sp>
        <p:nvSpPr>
          <p:cNvPr id="193" name="PlaceHolder 4"/>
          <p:cNvSpPr>
            <a:spLocks noGrp="1"/>
          </p:cNvSpPr>
          <p:nvPr>
            <p:ph type="body"/>
          </p:nvPr>
        </p:nvSpPr>
        <p:spPr>
          <a:xfrm>
            <a:off x="6022080" y="1203480"/>
            <a:ext cx="2649600" cy="1422720"/>
          </a:xfrm>
          <a:prstGeom prst="rect">
            <a:avLst/>
          </a:prstGeom>
        </p:spPr>
        <p:txBody>
          <a:bodyPr lIns="0" tIns="0" rIns="0" bIns="0">
            <a:normAutofit/>
          </a:bodyPr>
          <a:lstStyle/>
          <a:p>
            <a:endParaRPr lang="es-CO" sz="3200" b="0" strike="noStrike" spc="-1">
              <a:latin typeface="Arial"/>
            </a:endParaRPr>
          </a:p>
        </p:txBody>
      </p:sp>
      <p:sp>
        <p:nvSpPr>
          <p:cNvPr id="194" name="PlaceHolder 5"/>
          <p:cNvSpPr>
            <a:spLocks noGrp="1"/>
          </p:cNvSpPr>
          <p:nvPr>
            <p:ph type="body"/>
          </p:nvPr>
        </p:nvSpPr>
        <p:spPr>
          <a:xfrm>
            <a:off x="457200" y="2761920"/>
            <a:ext cx="2649600" cy="1422720"/>
          </a:xfrm>
          <a:prstGeom prst="rect">
            <a:avLst/>
          </a:prstGeom>
        </p:spPr>
        <p:txBody>
          <a:bodyPr lIns="0" tIns="0" rIns="0" bIns="0">
            <a:normAutofit/>
          </a:bodyPr>
          <a:lstStyle/>
          <a:p>
            <a:endParaRPr lang="es-CO" sz="3200" b="0" strike="noStrike" spc="-1">
              <a:latin typeface="Arial"/>
            </a:endParaRPr>
          </a:p>
        </p:txBody>
      </p:sp>
      <p:sp>
        <p:nvSpPr>
          <p:cNvPr id="195" name="PlaceHolder 6"/>
          <p:cNvSpPr>
            <a:spLocks noGrp="1"/>
          </p:cNvSpPr>
          <p:nvPr>
            <p:ph type="body"/>
          </p:nvPr>
        </p:nvSpPr>
        <p:spPr>
          <a:xfrm>
            <a:off x="3239640" y="2761920"/>
            <a:ext cx="2649600" cy="1422720"/>
          </a:xfrm>
          <a:prstGeom prst="rect">
            <a:avLst/>
          </a:prstGeom>
        </p:spPr>
        <p:txBody>
          <a:bodyPr lIns="0" tIns="0" rIns="0" bIns="0">
            <a:normAutofit/>
          </a:bodyPr>
          <a:lstStyle/>
          <a:p>
            <a:endParaRPr lang="es-CO" sz="3200" b="0" strike="noStrike" spc="-1">
              <a:latin typeface="Arial"/>
            </a:endParaRPr>
          </a:p>
        </p:txBody>
      </p:sp>
      <p:sp>
        <p:nvSpPr>
          <p:cNvPr id="196" name="PlaceHolder 7"/>
          <p:cNvSpPr>
            <a:spLocks noGrp="1"/>
          </p:cNvSpPr>
          <p:nvPr>
            <p:ph type="body"/>
          </p:nvPr>
        </p:nvSpPr>
        <p:spPr>
          <a:xfrm>
            <a:off x="6022080" y="2761920"/>
            <a:ext cx="26496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8"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9"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1" name="PlaceHolder 1"/>
          <p:cNvSpPr>
            <a:spLocks noGrp="1"/>
          </p:cNvSpPr>
          <p:nvPr>
            <p:ph type="subTitle"/>
          </p:nvPr>
        </p:nvSpPr>
        <p:spPr>
          <a:xfrm>
            <a:off x="457200" y="205200"/>
            <a:ext cx="8229240" cy="3981240"/>
          </a:xfrm>
          <a:prstGeom prst="rect">
            <a:avLst/>
          </a:prstGeom>
        </p:spPr>
        <p:txBody>
          <a:bodyPr lIns="0" tIns="0" rIns="0" bIns="0" anchor="ctr">
            <a:noAutofit/>
          </a:bodyPr>
          <a:lstStyle/>
          <a:p>
            <a:pPr algn="ctr"/>
            <a:endParaRPr lang="es-CO"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3"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14" name="PlaceHolder 3"/>
          <p:cNvSpPr>
            <a:spLocks noGrp="1"/>
          </p:cNvSpPr>
          <p:nvPr>
            <p:ph type="body"/>
          </p:nvPr>
        </p:nvSpPr>
        <p:spPr>
          <a:xfrm>
            <a:off x="4674240" y="1203480"/>
            <a:ext cx="4015800" cy="2982960"/>
          </a:xfrm>
          <a:prstGeom prst="rect">
            <a:avLst/>
          </a:prstGeom>
        </p:spPr>
        <p:txBody>
          <a:bodyPr lIns="0" tIns="0" rIns="0" bIns="0">
            <a:normAutofit/>
          </a:bodyPr>
          <a:lstStyle/>
          <a:p>
            <a:endParaRPr lang="es-CO" sz="3200" b="0" strike="noStrike" spc="-1">
              <a:latin typeface="Arial"/>
            </a:endParaRPr>
          </a:p>
        </p:txBody>
      </p:sp>
      <p:sp>
        <p:nvSpPr>
          <p:cNvPr id="15" name="PlaceHolder 4"/>
          <p:cNvSpPr>
            <a:spLocks noGrp="1"/>
          </p:cNvSpPr>
          <p:nvPr>
            <p:ph type="body"/>
          </p:nvPr>
        </p:nvSpPr>
        <p:spPr>
          <a:xfrm>
            <a:off x="45720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17" name="PlaceHolder 2"/>
          <p:cNvSpPr>
            <a:spLocks noGrp="1"/>
          </p:cNvSpPr>
          <p:nvPr>
            <p:ph type="body"/>
          </p:nvPr>
        </p:nvSpPr>
        <p:spPr>
          <a:xfrm>
            <a:off x="457200" y="1203480"/>
            <a:ext cx="4015800" cy="2982960"/>
          </a:xfrm>
          <a:prstGeom prst="rect">
            <a:avLst/>
          </a:prstGeom>
        </p:spPr>
        <p:txBody>
          <a:bodyPr lIns="0" tIns="0" rIns="0" bIns="0">
            <a:normAutofit/>
          </a:bodyPr>
          <a:lstStyle/>
          <a:p>
            <a:endParaRPr lang="es-CO" sz="3200" b="0" strike="noStrike" spc="-1">
              <a:latin typeface="Arial"/>
            </a:endParaRPr>
          </a:p>
        </p:txBody>
      </p:sp>
      <p:sp>
        <p:nvSpPr>
          <p:cNvPr id="18"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19" name="PlaceHolder 4"/>
          <p:cNvSpPr>
            <a:spLocks noGrp="1"/>
          </p:cNvSpPr>
          <p:nvPr>
            <p:ph type="body"/>
          </p:nvPr>
        </p:nvSpPr>
        <p:spPr>
          <a:xfrm>
            <a:off x="4674240" y="2761920"/>
            <a:ext cx="401580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endParaRPr lang="es-CO" sz="4400" b="0" strike="noStrike" spc="-1">
              <a:latin typeface="Arial"/>
            </a:endParaRPr>
          </a:p>
        </p:txBody>
      </p:sp>
      <p:sp>
        <p:nvSpPr>
          <p:cNvPr id="21" name="PlaceHolder 2"/>
          <p:cNvSpPr>
            <a:spLocks noGrp="1"/>
          </p:cNvSpPr>
          <p:nvPr>
            <p:ph type="body"/>
          </p:nvPr>
        </p:nvSpPr>
        <p:spPr>
          <a:xfrm>
            <a:off x="457200" y="1203480"/>
            <a:ext cx="4015800" cy="1422720"/>
          </a:xfrm>
          <a:prstGeom prst="rect">
            <a:avLst/>
          </a:prstGeom>
        </p:spPr>
        <p:txBody>
          <a:bodyPr lIns="0" tIns="0" rIns="0" bIns="0">
            <a:normAutofit/>
          </a:bodyPr>
          <a:lstStyle/>
          <a:p>
            <a:endParaRPr lang="es-CO" sz="3200" b="0" strike="noStrike" spc="-1">
              <a:latin typeface="Arial"/>
            </a:endParaRPr>
          </a:p>
        </p:txBody>
      </p:sp>
      <p:sp>
        <p:nvSpPr>
          <p:cNvPr id="22" name="PlaceHolder 3"/>
          <p:cNvSpPr>
            <a:spLocks noGrp="1"/>
          </p:cNvSpPr>
          <p:nvPr>
            <p:ph type="body"/>
          </p:nvPr>
        </p:nvSpPr>
        <p:spPr>
          <a:xfrm>
            <a:off x="4674240" y="1203480"/>
            <a:ext cx="4015800" cy="1422720"/>
          </a:xfrm>
          <a:prstGeom prst="rect">
            <a:avLst/>
          </a:prstGeom>
        </p:spPr>
        <p:txBody>
          <a:bodyPr lIns="0" tIns="0" rIns="0" bIns="0">
            <a:normAutofit/>
          </a:bodyPr>
          <a:lstStyle/>
          <a:p>
            <a:endParaRPr lang="es-CO" sz="3200" b="0" strike="noStrike" spc="-1">
              <a:latin typeface="Arial"/>
            </a:endParaRPr>
          </a:p>
        </p:txBody>
      </p:sp>
      <p:sp>
        <p:nvSpPr>
          <p:cNvPr id="23" name="PlaceHolder 4"/>
          <p:cNvSpPr>
            <a:spLocks noGrp="1"/>
          </p:cNvSpPr>
          <p:nvPr>
            <p:ph type="body"/>
          </p:nvPr>
        </p:nvSpPr>
        <p:spPr>
          <a:xfrm>
            <a:off x="457200" y="2761920"/>
            <a:ext cx="8229240" cy="1422720"/>
          </a:xfrm>
          <a:prstGeom prst="rect">
            <a:avLst/>
          </a:prstGeom>
        </p:spPr>
        <p:txBody>
          <a:bodyPr lIns="0" tIns="0" rIns="0" bIns="0">
            <a:normAutofit/>
          </a:bodyPr>
          <a:lstStyle/>
          <a:p>
            <a:endParaRPr lang="es-CO"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Imagen 7"/>
          <p:cNvPicPr/>
          <p:nvPr/>
        </p:nvPicPr>
        <p:blipFill>
          <a:blip r:embed="rId14"/>
          <a:stretch/>
        </p:blipFill>
        <p:spPr>
          <a:xfrm>
            <a:off x="113400" y="360"/>
            <a:ext cx="8925480" cy="5039640"/>
          </a:xfrm>
          <a:prstGeom prst="rect">
            <a:avLst/>
          </a:prstGeom>
          <a:ln>
            <a:noFill/>
          </a:ln>
        </p:spPr>
      </p:pic>
      <p:sp>
        <p:nvSpPr>
          <p:cNvPr id="4" name="PlaceHolder 1"/>
          <p:cNvSpPr>
            <a:spLocks noGrp="1"/>
          </p:cNvSpPr>
          <p:nvPr>
            <p:ph type="title"/>
          </p:nvPr>
        </p:nvSpPr>
        <p:spPr>
          <a:xfrm>
            <a:off x="457200" y="205200"/>
            <a:ext cx="8228880" cy="858240"/>
          </a:xfrm>
          <a:prstGeom prst="rect">
            <a:avLst/>
          </a:prstGeom>
        </p:spPr>
        <p:txBody>
          <a:bodyPr lIns="0" tIns="0" rIns="0" bIns="0" anchor="ctr">
            <a:noAutofit/>
          </a:bodyPr>
          <a:lstStyle/>
          <a:p>
            <a:r>
              <a:rPr lang="es-CO" sz="1800" b="0" strike="noStrike" spc="-1">
                <a:latin typeface="Arial"/>
              </a:rPr>
              <a:t>Pulse para editar el formato del texto de título</a:t>
            </a:r>
          </a:p>
        </p:txBody>
      </p:sp>
      <p:sp>
        <p:nvSpPr>
          <p:cNvPr id="2" name="PlaceHolder 2"/>
          <p:cNvSpPr>
            <a:spLocks noGrp="1"/>
          </p:cNvSpPr>
          <p:nvPr>
            <p:ph type="body"/>
          </p:nvPr>
        </p:nvSpPr>
        <p:spPr>
          <a:xfrm>
            <a:off x="457200" y="1203480"/>
            <a:ext cx="8228880" cy="298260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CO" sz="18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CO" sz="1800" b="0" strike="noStrike" spc="-1">
                <a:latin typeface="Arial"/>
              </a:rPr>
              <a:t>Segundo nivel del esquema</a:t>
            </a:r>
          </a:p>
          <a:p>
            <a:pPr marL="1296000" lvl="2" indent="-288000">
              <a:spcBef>
                <a:spcPts val="850"/>
              </a:spcBef>
              <a:buClr>
                <a:srgbClr val="000000"/>
              </a:buClr>
              <a:buSzPct val="45000"/>
              <a:buFont typeface="Wingdings" charset="2"/>
              <a:buChar char=""/>
            </a:pPr>
            <a:r>
              <a:rPr lang="es-CO" sz="1800" b="0" strike="noStrike" spc="-1">
                <a:latin typeface="Arial"/>
              </a:rPr>
              <a:t>Tercer nivel del esquema</a:t>
            </a:r>
          </a:p>
          <a:p>
            <a:pPr marL="1728000" lvl="3" indent="-216000">
              <a:spcBef>
                <a:spcPts val="567"/>
              </a:spcBef>
              <a:buClr>
                <a:srgbClr val="000000"/>
              </a:buClr>
              <a:buSzPct val="75000"/>
              <a:buFont typeface="Symbol" charset="2"/>
              <a:buChar char=""/>
            </a:pPr>
            <a:r>
              <a:rPr lang="es-CO" sz="1800" b="0" strike="noStrike" spc="-1">
                <a:latin typeface="Arial"/>
              </a:rPr>
              <a:t>Cuarto nivel del esquema</a:t>
            </a:r>
          </a:p>
          <a:p>
            <a:pPr marL="2160000" lvl="4" indent="-216000">
              <a:spcBef>
                <a:spcPts val="283"/>
              </a:spcBef>
              <a:buClr>
                <a:srgbClr val="000000"/>
              </a:buClr>
              <a:buSzPct val="45000"/>
              <a:buFont typeface="Wingdings" charset="2"/>
              <a:buChar char=""/>
            </a:pPr>
            <a:r>
              <a:rPr lang="es-CO" sz="1800" b="0" strike="noStrike" spc="-1">
                <a:latin typeface="Arial"/>
              </a:rPr>
              <a:t>Quinto nivel del esquema</a:t>
            </a:r>
          </a:p>
          <a:p>
            <a:pPr marL="2592000" lvl="5" indent="-216000">
              <a:spcBef>
                <a:spcPts val="283"/>
              </a:spcBef>
              <a:buClr>
                <a:srgbClr val="000000"/>
              </a:buClr>
              <a:buSzPct val="45000"/>
              <a:buFont typeface="Wingdings" charset="2"/>
              <a:buChar char=""/>
            </a:pPr>
            <a:r>
              <a:rPr lang="es-CO" sz="1800" b="0" strike="noStrike" spc="-1">
                <a:latin typeface="Arial"/>
              </a:rPr>
              <a:t>Sexto nivel del esquema</a:t>
            </a:r>
          </a:p>
          <a:p>
            <a:pPr marL="3024000" lvl="6" indent="-216000">
              <a:spcBef>
                <a:spcPts val="283"/>
              </a:spcBef>
              <a:buClr>
                <a:srgbClr val="000000"/>
              </a:buClr>
              <a:buSzPct val="45000"/>
              <a:buFont typeface="Wingdings" charset="2"/>
              <a:buChar char=""/>
            </a:pPr>
            <a:r>
              <a:rPr lang="es-CO" sz="18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 name="CustomShape 1"/>
          <p:cNvSpPr/>
          <p:nvPr/>
        </p:nvSpPr>
        <p:spPr>
          <a:xfrm>
            <a:off x="0" y="4873320"/>
            <a:ext cx="133200" cy="115560"/>
          </a:xfrm>
          <a:prstGeom prst="rect">
            <a:avLst/>
          </a:prstGeom>
          <a:solidFill>
            <a:srgbClr val="00A666"/>
          </a:solidFill>
          <a:ln>
            <a:noFill/>
          </a:ln>
        </p:spPr>
        <p:style>
          <a:lnRef idx="0">
            <a:scrgbClr r="0" g="0" b="0"/>
          </a:lnRef>
          <a:fillRef idx="0">
            <a:scrgbClr r="0" g="0" b="0"/>
          </a:fillRef>
          <a:effectRef idx="0">
            <a:scrgbClr r="0" g="0" b="0"/>
          </a:effectRef>
          <a:fontRef idx="minor"/>
        </p:style>
      </p:sp>
      <p:pic>
        <p:nvPicPr>
          <p:cNvPr id="79" name="Google Shape;203;p14"/>
          <p:cNvPicPr/>
          <p:nvPr/>
        </p:nvPicPr>
        <p:blipFill>
          <a:blip r:embed="rId14"/>
          <a:srcRect l="22479"/>
          <a:stretch/>
        </p:blipFill>
        <p:spPr>
          <a:xfrm>
            <a:off x="0" y="405360"/>
            <a:ext cx="1382040" cy="3778200"/>
          </a:xfrm>
          <a:prstGeom prst="rect">
            <a:avLst/>
          </a:prstGeom>
          <a:ln>
            <a:noFill/>
          </a:ln>
        </p:spPr>
      </p:pic>
      <p:sp>
        <p:nvSpPr>
          <p:cNvPr id="80" name="PlaceHolder 2"/>
          <p:cNvSpPr>
            <a:spLocks noGrp="1"/>
          </p:cNvSpPr>
          <p:nvPr>
            <p:ph type="title"/>
          </p:nvPr>
        </p:nvSpPr>
        <p:spPr>
          <a:xfrm>
            <a:off x="457200" y="205200"/>
            <a:ext cx="8229240" cy="858600"/>
          </a:xfrm>
          <a:prstGeom prst="rect">
            <a:avLst/>
          </a:prstGeom>
        </p:spPr>
        <p:txBody>
          <a:bodyPr lIns="0" tIns="0" rIns="0" bIns="0" anchor="ctr">
            <a:noAutofit/>
          </a:bodyPr>
          <a:lstStyle/>
          <a:p>
            <a:pPr algn="ctr"/>
            <a:r>
              <a:rPr lang="es-CO" sz="4400" b="0" strike="noStrike" spc="-1">
                <a:latin typeface="Arial"/>
              </a:rPr>
              <a:t>Pulse para editar el formato del texto de título</a:t>
            </a:r>
          </a:p>
        </p:txBody>
      </p:sp>
      <p:sp>
        <p:nvSpPr>
          <p:cNvPr id="81" name="PlaceHolder 3"/>
          <p:cNvSpPr>
            <a:spLocks noGrp="1"/>
          </p:cNvSpPr>
          <p:nvPr>
            <p:ph type="body"/>
          </p:nvPr>
        </p:nvSpPr>
        <p:spPr>
          <a:xfrm>
            <a:off x="457200" y="1203480"/>
            <a:ext cx="8229240" cy="2982960"/>
          </a:xfrm>
          <a:prstGeom prst="rect">
            <a:avLst/>
          </a:prstGeom>
        </p:spPr>
        <p:txBody>
          <a:bodyPr lIns="0" tIns="0" rIns="0" bIns="0">
            <a:normAutofit fontScale="88000"/>
          </a:bodyPr>
          <a:lstStyle/>
          <a:p>
            <a:pPr marL="432000" indent="-324000">
              <a:spcBef>
                <a:spcPts val="1417"/>
              </a:spcBef>
              <a:buClr>
                <a:srgbClr val="000000"/>
              </a:buClr>
              <a:buSzPct val="45000"/>
              <a:buFont typeface="Wingdings" charset="2"/>
              <a:buChar char=""/>
            </a:pPr>
            <a:r>
              <a:rPr lang="es-CO" sz="32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CO" sz="2800" b="0" strike="noStrike" spc="-1">
                <a:latin typeface="Arial"/>
              </a:rPr>
              <a:t>Segundo nivel del esquema</a:t>
            </a:r>
          </a:p>
          <a:p>
            <a:pPr marL="1296000" lvl="2" indent="-288000">
              <a:spcBef>
                <a:spcPts val="850"/>
              </a:spcBef>
              <a:buClr>
                <a:srgbClr val="000000"/>
              </a:buClr>
              <a:buSzPct val="45000"/>
              <a:buFont typeface="Wingdings" charset="2"/>
              <a:buChar char=""/>
            </a:pPr>
            <a:r>
              <a:rPr lang="es-CO" sz="2400" b="0" strike="noStrike" spc="-1">
                <a:latin typeface="Arial"/>
              </a:rPr>
              <a:t>Tercer nivel del esquema</a:t>
            </a:r>
          </a:p>
          <a:p>
            <a:pPr marL="1728000" lvl="3" indent="-216000">
              <a:spcBef>
                <a:spcPts val="567"/>
              </a:spcBef>
              <a:buClr>
                <a:srgbClr val="000000"/>
              </a:buClr>
              <a:buSzPct val="75000"/>
              <a:buFont typeface="Symbol" charset="2"/>
              <a:buChar char=""/>
            </a:pPr>
            <a:r>
              <a:rPr lang="es-CO" sz="2000" b="0" strike="noStrike" spc="-1">
                <a:latin typeface="Arial"/>
              </a:rPr>
              <a:t>Cuarto nivel del esquema</a:t>
            </a:r>
          </a:p>
          <a:p>
            <a:pPr marL="2160000" lvl="4" indent="-216000">
              <a:spcBef>
                <a:spcPts val="283"/>
              </a:spcBef>
              <a:buClr>
                <a:srgbClr val="000000"/>
              </a:buClr>
              <a:buSzPct val="45000"/>
              <a:buFont typeface="Wingdings" charset="2"/>
              <a:buChar char=""/>
            </a:pPr>
            <a:r>
              <a:rPr lang="es-CO" sz="2000" b="0" strike="noStrike" spc="-1">
                <a:latin typeface="Arial"/>
              </a:rPr>
              <a:t>Quinto nivel del esquema</a:t>
            </a:r>
          </a:p>
          <a:p>
            <a:pPr marL="2592000" lvl="5" indent="-216000">
              <a:spcBef>
                <a:spcPts val="283"/>
              </a:spcBef>
              <a:buClr>
                <a:srgbClr val="000000"/>
              </a:buClr>
              <a:buSzPct val="45000"/>
              <a:buFont typeface="Wingdings" charset="2"/>
              <a:buChar char=""/>
            </a:pPr>
            <a:r>
              <a:rPr lang="es-CO" sz="2000" b="0" strike="noStrike" spc="-1">
                <a:latin typeface="Arial"/>
              </a:rPr>
              <a:t>Sexto nivel del esquema</a:t>
            </a:r>
          </a:p>
          <a:p>
            <a:pPr marL="3024000" lvl="6" indent="-216000">
              <a:spcBef>
                <a:spcPts val="283"/>
              </a:spcBef>
              <a:buClr>
                <a:srgbClr val="000000"/>
              </a:buClr>
              <a:buSzPct val="45000"/>
              <a:buFont typeface="Wingdings" charset="2"/>
              <a:buChar char=""/>
            </a:pPr>
            <a:r>
              <a:rPr lang="es-CO" sz="20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58" name="Imagen 1"/>
          <p:cNvPicPr/>
          <p:nvPr/>
        </p:nvPicPr>
        <p:blipFill>
          <a:blip r:embed="rId14"/>
          <a:stretch/>
        </p:blipFill>
        <p:spPr>
          <a:xfrm>
            <a:off x="0" y="0"/>
            <a:ext cx="9142920" cy="5142600"/>
          </a:xfrm>
          <a:prstGeom prst="rect">
            <a:avLst/>
          </a:prstGeom>
          <a:ln>
            <a:noFill/>
          </a:ln>
        </p:spPr>
      </p:pic>
      <p:sp>
        <p:nvSpPr>
          <p:cNvPr id="159" name="PlaceHolder 1"/>
          <p:cNvSpPr>
            <a:spLocks noGrp="1"/>
          </p:cNvSpPr>
          <p:nvPr>
            <p:ph type="title"/>
          </p:nvPr>
        </p:nvSpPr>
        <p:spPr>
          <a:xfrm>
            <a:off x="457200" y="205200"/>
            <a:ext cx="8229240" cy="858600"/>
          </a:xfrm>
          <a:prstGeom prst="rect">
            <a:avLst/>
          </a:prstGeom>
        </p:spPr>
        <p:txBody>
          <a:bodyPr lIns="0" tIns="0" rIns="0" bIns="0" anchor="ctr">
            <a:noAutofit/>
          </a:bodyPr>
          <a:lstStyle/>
          <a:p>
            <a:pPr algn="ctr"/>
            <a:r>
              <a:rPr lang="es-CO" sz="4400" b="0" strike="noStrike" spc="-1">
                <a:latin typeface="Arial"/>
              </a:rPr>
              <a:t>Pulse para editar el formato del texto de título</a:t>
            </a:r>
          </a:p>
        </p:txBody>
      </p:sp>
      <p:sp>
        <p:nvSpPr>
          <p:cNvPr id="160" name="PlaceHolder 2"/>
          <p:cNvSpPr>
            <a:spLocks noGrp="1"/>
          </p:cNvSpPr>
          <p:nvPr>
            <p:ph type="body"/>
          </p:nvPr>
        </p:nvSpPr>
        <p:spPr>
          <a:xfrm>
            <a:off x="457200" y="1203480"/>
            <a:ext cx="8229240" cy="2982960"/>
          </a:xfrm>
          <a:prstGeom prst="rect">
            <a:avLst/>
          </a:prstGeom>
        </p:spPr>
        <p:txBody>
          <a:bodyPr lIns="0" tIns="0" rIns="0" bIns="0">
            <a:normAutofit fontScale="88000"/>
          </a:bodyPr>
          <a:lstStyle/>
          <a:p>
            <a:pPr marL="432000" indent="-324000">
              <a:spcBef>
                <a:spcPts val="1417"/>
              </a:spcBef>
              <a:buClr>
                <a:srgbClr val="000000"/>
              </a:buClr>
              <a:buSzPct val="45000"/>
              <a:buFont typeface="Wingdings" charset="2"/>
              <a:buChar char=""/>
            </a:pPr>
            <a:r>
              <a:rPr lang="es-CO" sz="32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CO" sz="2800" b="0" strike="noStrike" spc="-1">
                <a:latin typeface="Arial"/>
              </a:rPr>
              <a:t>Segundo nivel del esquema</a:t>
            </a:r>
          </a:p>
          <a:p>
            <a:pPr marL="1296000" lvl="2" indent="-288000">
              <a:spcBef>
                <a:spcPts val="850"/>
              </a:spcBef>
              <a:buClr>
                <a:srgbClr val="000000"/>
              </a:buClr>
              <a:buSzPct val="45000"/>
              <a:buFont typeface="Wingdings" charset="2"/>
              <a:buChar char=""/>
            </a:pPr>
            <a:r>
              <a:rPr lang="es-CO" sz="2400" b="0" strike="noStrike" spc="-1">
                <a:latin typeface="Arial"/>
              </a:rPr>
              <a:t>Tercer nivel del esquema</a:t>
            </a:r>
          </a:p>
          <a:p>
            <a:pPr marL="1728000" lvl="3" indent="-216000">
              <a:spcBef>
                <a:spcPts val="567"/>
              </a:spcBef>
              <a:buClr>
                <a:srgbClr val="000000"/>
              </a:buClr>
              <a:buSzPct val="75000"/>
              <a:buFont typeface="Symbol" charset="2"/>
              <a:buChar char=""/>
            </a:pPr>
            <a:r>
              <a:rPr lang="es-CO" sz="2000" b="0" strike="noStrike" spc="-1">
                <a:latin typeface="Arial"/>
              </a:rPr>
              <a:t>Cuarto nivel del esquema</a:t>
            </a:r>
          </a:p>
          <a:p>
            <a:pPr marL="2160000" lvl="4" indent="-216000">
              <a:spcBef>
                <a:spcPts val="283"/>
              </a:spcBef>
              <a:buClr>
                <a:srgbClr val="000000"/>
              </a:buClr>
              <a:buSzPct val="45000"/>
              <a:buFont typeface="Wingdings" charset="2"/>
              <a:buChar char=""/>
            </a:pPr>
            <a:r>
              <a:rPr lang="es-CO" sz="2000" b="0" strike="noStrike" spc="-1">
                <a:latin typeface="Arial"/>
              </a:rPr>
              <a:t>Quinto nivel del esquema</a:t>
            </a:r>
          </a:p>
          <a:p>
            <a:pPr marL="2592000" lvl="5" indent="-216000">
              <a:spcBef>
                <a:spcPts val="283"/>
              </a:spcBef>
              <a:buClr>
                <a:srgbClr val="000000"/>
              </a:buClr>
              <a:buSzPct val="45000"/>
              <a:buFont typeface="Wingdings" charset="2"/>
              <a:buChar char=""/>
            </a:pPr>
            <a:r>
              <a:rPr lang="es-CO" sz="2000" b="0" strike="noStrike" spc="-1">
                <a:latin typeface="Arial"/>
              </a:rPr>
              <a:t>Sexto nivel del esquema</a:t>
            </a:r>
          </a:p>
          <a:p>
            <a:pPr marL="3024000" lvl="6" indent="-216000">
              <a:spcBef>
                <a:spcPts val="283"/>
              </a:spcBef>
              <a:buClr>
                <a:srgbClr val="000000"/>
              </a:buClr>
              <a:buSzPct val="45000"/>
              <a:buFont typeface="Wingdings" charset="2"/>
              <a:buChar char=""/>
            </a:pPr>
            <a:r>
              <a:rPr lang="es-CO" sz="20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alpha val="0"/>
          </a:srgbClr>
        </a:solidFill>
        <a:effectLst/>
      </p:bgPr>
    </p:bg>
    <p:spTree>
      <p:nvGrpSpPr>
        <p:cNvPr id="1" name=""/>
        <p:cNvGrpSpPr/>
        <p:nvPr/>
      </p:nvGrpSpPr>
      <p:grpSpPr>
        <a:xfrm>
          <a:off x="0" y="0"/>
          <a:ext cx="0" cy="0"/>
          <a:chOff x="0" y="0"/>
          <a:chExt cx="0" cy="0"/>
        </a:xfrm>
      </p:grpSpPr>
      <p:sp>
        <p:nvSpPr>
          <p:cNvPr id="197" name="CustomShape 1"/>
          <p:cNvSpPr/>
          <p:nvPr/>
        </p:nvSpPr>
        <p:spPr>
          <a:xfrm>
            <a:off x="318064" y="2101028"/>
            <a:ext cx="8587080" cy="94144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b">
            <a:normAutofit fontScale="92500" lnSpcReduction="20000"/>
          </a:bodyPr>
          <a:lstStyle/>
          <a:p>
            <a:pPr algn="just">
              <a:lnSpc>
                <a:spcPct val="90000"/>
              </a:lnSpc>
            </a:pPr>
            <a:r>
              <a:rPr lang="es-MX" sz="2800" b="1" strike="noStrike" spc="-1" dirty="0">
                <a:solidFill>
                  <a:srgbClr val="808080"/>
                </a:solidFill>
                <a:latin typeface="Montserrat"/>
                <a:ea typeface="DejaVu Sans"/>
              </a:rPr>
              <a:t>Análisis y recomendaciones concepto MME artículo 1 Decreto 1403 de 2024</a:t>
            </a:r>
          </a:p>
          <a:p>
            <a:pPr algn="just">
              <a:lnSpc>
                <a:spcPct val="90000"/>
              </a:lnSpc>
            </a:pPr>
            <a:r>
              <a:rPr lang="es-MX" sz="2800" b="1" spc="-1" dirty="0">
                <a:solidFill>
                  <a:srgbClr val="808080"/>
                </a:solidFill>
                <a:latin typeface="Montserrat"/>
              </a:rPr>
              <a:t>5/03/2025</a:t>
            </a:r>
            <a:endParaRPr lang="es-CO" sz="2800" b="0" strike="noStrike" spc="-1" dirty="0">
              <a:latin typeface="Arial"/>
            </a:endParaRPr>
          </a:p>
        </p:txBody>
      </p:sp>
      <p:pic>
        <p:nvPicPr>
          <p:cNvPr id="198" name="Imagen 3"/>
          <p:cNvPicPr/>
          <p:nvPr/>
        </p:nvPicPr>
        <p:blipFill>
          <a:blip r:embed="rId2"/>
          <a:stretch/>
        </p:blipFill>
        <p:spPr>
          <a:xfrm>
            <a:off x="659520" y="561240"/>
            <a:ext cx="1351440" cy="817920"/>
          </a:xfrm>
          <a:prstGeom prst="rect">
            <a:avLst/>
          </a:prstGeom>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0C687-96D3-0FDC-A379-2040F0F9C635}"/>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157D53AD-E2D3-E65A-4F8C-5614EB123654}"/>
              </a:ext>
            </a:extLst>
          </p:cNvPr>
          <p:cNvSpPr/>
          <p:nvPr/>
        </p:nvSpPr>
        <p:spPr>
          <a:xfrm>
            <a:off x="1868050" y="391520"/>
            <a:ext cx="6850156"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Principales aspectos del concepto de </a:t>
            </a:r>
            <a:r>
              <a:rPr lang="es-CO" sz="1400" b="1" spc="-1" dirty="0" err="1">
                <a:solidFill>
                  <a:srgbClr val="00A666"/>
                </a:solidFill>
                <a:latin typeface="Montserrat"/>
              </a:rPr>
              <a:t>MinEnergía</a:t>
            </a:r>
            <a:r>
              <a:rPr lang="es-CO" sz="1400" b="1" spc="-1" dirty="0">
                <a:solidFill>
                  <a:srgbClr val="00A666"/>
                </a:solidFill>
                <a:latin typeface="Montserrat"/>
              </a:rPr>
              <a:t> 2-2025-006509 </a:t>
            </a:r>
          </a:p>
          <a:p>
            <a:pPr algn="r">
              <a:lnSpc>
                <a:spcPct val="90000"/>
              </a:lnSpc>
            </a:pPr>
            <a:r>
              <a:rPr lang="es-CO" sz="1400" b="1" spc="-1" dirty="0">
                <a:solidFill>
                  <a:srgbClr val="00A666"/>
                </a:solidFill>
                <a:latin typeface="Montserrat"/>
              </a:rPr>
              <a:t>3-03-2025 </a:t>
            </a:r>
          </a:p>
          <a:p>
            <a:pPr algn="r">
              <a:lnSpc>
                <a:spcPct val="90000"/>
              </a:lnSpc>
            </a:pPr>
            <a:endParaRPr lang="es-CO" sz="1400" b="1" spc="-1" dirty="0">
              <a:solidFill>
                <a:srgbClr val="00A666"/>
              </a:solidFill>
              <a:latin typeface="Montserrat"/>
            </a:endParaRPr>
          </a:p>
        </p:txBody>
      </p:sp>
      <p:sp>
        <p:nvSpPr>
          <p:cNvPr id="202" name="CustomShape 2">
            <a:extLst>
              <a:ext uri="{FF2B5EF4-FFF2-40B4-BE49-F238E27FC236}">
                <a16:creationId xmlns:a16="http://schemas.microsoft.com/office/drawing/2014/main" id="{ED3BF73A-B9E5-610C-B0A7-9BB46EA82F1B}"/>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8B7A04E7-BE96-8438-D4FB-EF7C7BDE36FC}"/>
              </a:ext>
            </a:extLst>
          </p:cNvPr>
          <p:cNvSpPr txBox="1"/>
          <p:nvPr/>
        </p:nvSpPr>
        <p:spPr>
          <a:xfrm>
            <a:off x="1526760" y="995600"/>
            <a:ext cx="7191446" cy="3323987"/>
          </a:xfrm>
          <a:prstGeom prst="rect">
            <a:avLst/>
          </a:prstGeom>
          <a:noFill/>
        </p:spPr>
        <p:txBody>
          <a:bodyPr wrap="square" rtlCol="0">
            <a:spAutoFit/>
          </a:bodyPr>
          <a:lstStyle/>
          <a:p>
            <a:pPr marL="285750" indent="-285750" algn="just">
              <a:buFont typeface="Arial" panose="020B0604020202020204" pitchFamily="34" charset="0"/>
              <a:buChar char="•"/>
            </a:pPr>
            <a:r>
              <a:rPr lang="es-ES" sz="1400" dirty="0">
                <a:latin typeface="Montserrat" pitchFamily="2" charset="0"/>
              </a:rPr>
              <a:t>La estabilidad del sistema puede verse comprometida por la operación de estos sistemas, particularmente durante eventos de falla o maniobras de la red. </a:t>
            </a:r>
          </a:p>
          <a:p>
            <a:pPr algn="just"/>
            <a:endParaRPr lang="es-ES" sz="1400" dirty="0">
              <a:latin typeface="Montserrat" pitchFamily="2" charset="0"/>
            </a:endParaRPr>
          </a:p>
          <a:p>
            <a:pPr marL="285750" indent="-285750" algn="just">
              <a:buFont typeface="Arial" panose="020B0604020202020204" pitchFamily="34" charset="0"/>
              <a:buChar char="•"/>
            </a:pPr>
            <a:r>
              <a:rPr lang="es-ES" sz="1400" dirty="0">
                <a:latin typeface="Montserrat" pitchFamily="2" charset="0"/>
              </a:rPr>
              <a:t>La seguridad operativa del sistema requiere que el Operador de Red tenga visibilidad y control sobre todos los elementos conectados que puedan afectar la operación del sistema.</a:t>
            </a:r>
          </a:p>
          <a:p>
            <a:pPr algn="just"/>
            <a:endParaRPr lang="es-ES" sz="1400" dirty="0">
              <a:latin typeface="Montserrat" pitchFamily="2" charset="0"/>
            </a:endParaRPr>
          </a:p>
          <a:p>
            <a:pPr marL="285750" indent="-285750" algn="just">
              <a:buFont typeface="Arial" panose="020B0604020202020204" pitchFamily="34" charset="0"/>
              <a:buChar char="•"/>
            </a:pPr>
            <a:r>
              <a:rPr lang="es-ES" sz="1400" dirty="0">
                <a:latin typeface="Montserrat" pitchFamily="2" charset="0"/>
              </a:rPr>
              <a:t>En consecuencia, no puede desconocerse que los artículos 33 y 34 de la Ley 143 de 1994 disponen que la operación del Sistema Interconectado Nacional debe realizarse bajo criterios de calidad, seguridad y confiabilidad. Esto implica que </a:t>
            </a:r>
            <a:r>
              <a:rPr lang="es-ES" sz="1400" b="1" dirty="0">
                <a:latin typeface="Montserrat" pitchFamily="2" charset="0"/>
              </a:rPr>
              <a:t>cualquier conexión al sistema, independientemente de si se entregan o no excedentes, debe cumplir con los reglamentos técnicos y operativos establecidos por la regulación y los respectivos procedimientos asociados a la conexión. </a:t>
            </a:r>
          </a:p>
        </p:txBody>
      </p:sp>
      <p:sp>
        <p:nvSpPr>
          <p:cNvPr id="2" name="CuadroTexto 1">
            <a:extLst>
              <a:ext uri="{FF2B5EF4-FFF2-40B4-BE49-F238E27FC236}">
                <a16:creationId xmlns:a16="http://schemas.microsoft.com/office/drawing/2014/main" id="{F008F89C-0073-91F0-8888-1199EA0296DC}"/>
              </a:ext>
            </a:extLst>
          </p:cNvPr>
          <p:cNvSpPr txBox="1"/>
          <p:nvPr/>
        </p:nvSpPr>
        <p:spPr>
          <a:xfrm>
            <a:off x="1526760" y="4319587"/>
            <a:ext cx="7191446" cy="738664"/>
          </a:xfrm>
          <a:prstGeom prst="rect">
            <a:avLst/>
          </a:prstGeom>
          <a:noFill/>
        </p:spPr>
        <p:txBody>
          <a:bodyPr wrap="square" rtlCol="0">
            <a:spAutoFit/>
          </a:bodyPr>
          <a:lstStyle/>
          <a:p>
            <a:pPr algn="just"/>
            <a:r>
              <a:rPr lang="es-MX" sz="1400" dirty="0">
                <a:solidFill>
                  <a:schemeClr val="accent6"/>
                </a:solidFill>
                <a:latin typeface="Montserrat" pitchFamily="2" charset="0"/>
              </a:rPr>
              <a:t>Cualquier conexión al SIN debe cumplir con los reglamentos técnicos y operativos establecidos en la regulación y los procedimientos asociados a la conexión.</a:t>
            </a:r>
            <a:endParaRPr lang="es-ES" sz="1400" dirty="0">
              <a:solidFill>
                <a:schemeClr val="accent6"/>
              </a:solidFill>
              <a:latin typeface="Montserrat" pitchFamily="2" charset="0"/>
            </a:endParaRPr>
          </a:p>
        </p:txBody>
      </p:sp>
    </p:spTree>
    <p:extLst>
      <p:ext uri="{BB962C8B-B14F-4D97-AF65-F5344CB8AC3E}">
        <p14:creationId xmlns:p14="http://schemas.microsoft.com/office/powerpoint/2010/main" val="2916543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E2591-6F3B-689C-73C6-547F7F6789D4}"/>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6E218C74-02C5-1AFD-1FAC-BB71F6B8027E}"/>
              </a:ext>
            </a:extLst>
          </p:cNvPr>
          <p:cNvSpPr/>
          <p:nvPr/>
        </p:nvSpPr>
        <p:spPr>
          <a:xfrm>
            <a:off x="1849577" y="379186"/>
            <a:ext cx="6868629"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Principales aspectos del concepto de </a:t>
            </a:r>
            <a:r>
              <a:rPr lang="es-CO" sz="1400" b="1" spc="-1" dirty="0" err="1">
                <a:solidFill>
                  <a:srgbClr val="00A666"/>
                </a:solidFill>
                <a:latin typeface="Montserrat"/>
              </a:rPr>
              <a:t>MinEnergía</a:t>
            </a:r>
            <a:r>
              <a:rPr lang="es-CO" sz="1400" b="1" spc="-1" dirty="0">
                <a:solidFill>
                  <a:srgbClr val="00A666"/>
                </a:solidFill>
                <a:latin typeface="Montserrat"/>
              </a:rPr>
              <a:t> 2-2025-006509 </a:t>
            </a:r>
          </a:p>
          <a:p>
            <a:pPr algn="r">
              <a:lnSpc>
                <a:spcPct val="90000"/>
              </a:lnSpc>
            </a:pPr>
            <a:r>
              <a:rPr lang="es-CO" sz="1400" b="1" spc="-1" dirty="0">
                <a:solidFill>
                  <a:srgbClr val="00A666"/>
                </a:solidFill>
                <a:latin typeface="Montserrat"/>
              </a:rPr>
              <a:t>3-03-2025 </a:t>
            </a:r>
          </a:p>
          <a:p>
            <a:pPr algn="r">
              <a:lnSpc>
                <a:spcPct val="90000"/>
              </a:lnSpc>
            </a:pPr>
            <a:endParaRPr lang="es-CO" sz="1400" b="1" spc="-1" dirty="0">
              <a:solidFill>
                <a:srgbClr val="00A666"/>
              </a:solidFill>
              <a:latin typeface="Montserrat"/>
            </a:endParaRPr>
          </a:p>
        </p:txBody>
      </p:sp>
      <p:sp>
        <p:nvSpPr>
          <p:cNvPr id="202" name="CustomShape 2">
            <a:extLst>
              <a:ext uri="{FF2B5EF4-FFF2-40B4-BE49-F238E27FC236}">
                <a16:creationId xmlns:a16="http://schemas.microsoft.com/office/drawing/2014/main" id="{85BE33D8-6405-D993-E4E2-D6D1982696E5}"/>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9969C5BA-CE99-1CA5-2510-364854B955F4}"/>
              </a:ext>
            </a:extLst>
          </p:cNvPr>
          <p:cNvSpPr txBox="1"/>
          <p:nvPr/>
        </p:nvSpPr>
        <p:spPr>
          <a:xfrm>
            <a:off x="1526760" y="983266"/>
            <a:ext cx="7191446" cy="3293209"/>
          </a:xfrm>
          <a:prstGeom prst="rect">
            <a:avLst/>
          </a:prstGeom>
          <a:noFill/>
        </p:spPr>
        <p:txBody>
          <a:bodyPr wrap="square" rtlCol="0">
            <a:spAutoFit/>
          </a:bodyPr>
          <a:lstStyle/>
          <a:p>
            <a:pPr marL="285750" indent="-285750" algn="just">
              <a:buFont typeface="Arial" panose="020B0604020202020204" pitchFamily="34" charset="0"/>
              <a:buChar char="•"/>
            </a:pPr>
            <a:r>
              <a:rPr lang="es-ES" sz="1300" dirty="0">
                <a:latin typeface="Montserrat" pitchFamily="2" charset="0"/>
              </a:rPr>
              <a:t>Por lo anterior, dado que </a:t>
            </a:r>
            <a:r>
              <a:rPr lang="es-ES" sz="1300" b="1" dirty="0">
                <a:latin typeface="Montserrat" pitchFamily="2" charset="0"/>
              </a:rPr>
              <a:t>el Estado tiene por obligación garantizar la operación segura y confiable del sistema además de mantener y operar las instalaciones preservando la integridad de las personas y, considerando el impacto que supone la conexión de los </a:t>
            </a:r>
            <a:r>
              <a:rPr lang="es-ES" sz="1300" b="1" dirty="0" err="1">
                <a:latin typeface="Montserrat" pitchFamily="2" charset="0"/>
              </a:rPr>
              <a:t>autogeneradores</a:t>
            </a:r>
            <a:r>
              <a:rPr lang="es-ES" sz="1300" b="1" dirty="0">
                <a:latin typeface="Montserrat" pitchFamily="2" charset="0"/>
              </a:rPr>
              <a:t> </a:t>
            </a:r>
            <a:r>
              <a:rPr lang="es-ES" sz="1300" dirty="0">
                <a:latin typeface="Montserrat" pitchFamily="2" charset="0"/>
              </a:rPr>
              <a:t>y productores marginales que no inyectan excedentes a la red, sean estos integrados al Sistema Interconectado Nacional o a Redes en las Zonas No Interconectadas; se debe asegurar la operación segura de la red y la integridad de quienes operen y hacen uso de la misma en las actividades del sector. La estabilidad del sistema puede verse comprometida por la operación de estos sistemas, particularmente durante eventos de falla o maniobras de la red. </a:t>
            </a:r>
          </a:p>
          <a:p>
            <a:pPr algn="just"/>
            <a:endParaRPr lang="es-ES" sz="1300" dirty="0">
              <a:latin typeface="Montserrat" pitchFamily="2" charset="0"/>
            </a:endParaRPr>
          </a:p>
          <a:p>
            <a:pPr marL="285750" indent="-285750" algn="just">
              <a:buFont typeface="Arial" panose="020B0604020202020204" pitchFamily="34" charset="0"/>
              <a:buChar char="•"/>
            </a:pPr>
            <a:r>
              <a:rPr lang="es-ES" sz="1300" dirty="0">
                <a:latin typeface="Montserrat" pitchFamily="2" charset="0"/>
              </a:rPr>
              <a:t>De esta manera, </a:t>
            </a:r>
            <a:r>
              <a:rPr lang="es-ES" sz="1300" b="1" dirty="0">
                <a:latin typeface="Montserrat" pitchFamily="2" charset="0"/>
              </a:rPr>
              <a:t>todas las entidades y empresas del sector interesadas en el desarrollo de autogeneración o producción marginal sin entrega de excedentes deberán ceñirse a la regulación, reglamentos y procedimientos establecidos por las diferentes autoridades del sector en el marco de sus competencias.</a:t>
            </a:r>
            <a:endParaRPr lang="es-ES" sz="1300" dirty="0">
              <a:latin typeface="Montserrat" pitchFamily="2" charset="0"/>
            </a:endParaRPr>
          </a:p>
        </p:txBody>
      </p:sp>
      <p:sp>
        <p:nvSpPr>
          <p:cNvPr id="2" name="CuadroTexto 1">
            <a:extLst>
              <a:ext uri="{FF2B5EF4-FFF2-40B4-BE49-F238E27FC236}">
                <a16:creationId xmlns:a16="http://schemas.microsoft.com/office/drawing/2014/main" id="{B8755EEA-F6BE-BCD6-8DAE-E99AE648C05E}"/>
              </a:ext>
            </a:extLst>
          </p:cNvPr>
          <p:cNvSpPr txBox="1"/>
          <p:nvPr/>
        </p:nvSpPr>
        <p:spPr>
          <a:xfrm>
            <a:off x="1526760" y="4276475"/>
            <a:ext cx="7191446" cy="738664"/>
          </a:xfrm>
          <a:prstGeom prst="rect">
            <a:avLst/>
          </a:prstGeom>
          <a:noFill/>
        </p:spPr>
        <p:txBody>
          <a:bodyPr wrap="square" rtlCol="0">
            <a:spAutoFit/>
          </a:bodyPr>
          <a:lstStyle/>
          <a:p>
            <a:pPr algn="just"/>
            <a:r>
              <a:rPr lang="es-MX" sz="1400" dirty="0">
                <a:solidFill>
                  <a:schemeClr val="accent6"/>
                </a:solidFill>
                <a:latin typeface="Montserrat" pitchFamily="2" charset="0"/>
              </a:rPr>
              <a:t>El Estado tiene la obligación de garantizar la operación segura y confiable del SIN y mantener y operar las instalaciones preservando la integridad de las personas.</a:t>
            </a:r>
            <a:endParaRPr lang="es-ES" sz="1400" dirty="0">
              <a:solidFill>
                <a:schemeClr val="accent6"/>
              </a:solidFill>
              <a:latin typeface="Montserrat" pitchFamily="2" charset="0"/>
            </a:endParaRPr>
          </a:p>
        </p:txBody>
      </p:sp>
    </p:spTree>
    <p:extLst>
      <p:ext uri="{BB962C8B-B14F-4D97-AF65-F5344CB8AC3E}">
        <p14:creationId xmlns:p14="http://schemas.microsoft.com/office/powerpoint/2010/main" val="1714180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8B5B9-3CF4-4594-29BD-27A7BD53AC4D}"/>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1B2C7324-6FEE-D54A-1205-D4460BBBC171}"/>
              </a:ext>
            </a:extLst>
          </p:cNvPr>
          <p:cNvSpPr/>
          <p:nvPr/>
        </p:nvSpPr>
        <p:spPr>
          <a:xfrm>
            <a:off x="1526760" y="234565"/>
            <a:ext cx="7346160"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OBSERVACIONES AL CONCEPTO MINENERGÍA</a:t>
            </a:r>
            <a:endParaRPr lang="es-CO" sz="1400" strike="noStrike" spc="-1" dirty="0">
              <a:solidFill>
                <a:srgbClr val="00B050"/>
              </a:solidFill>
              <a:latin typeface="Montserrat" pitchFamily="2" charset="0"/>
            </a:endParaRPr>
          </a:p>
        </p:txBody>
      </p:sp>
      <p:sp>
        <p:nvSpPr>
          <p:cNvPr id="202" name="CustomShape 2">
            <a:extLst>
              <a:ext uri="{FF2B5EF4-FFF2-40B4-BE49-F238E27FC236}">
                <a16:creationId xmlns:a16="http://schemas.microsoft.com/office/drawing/2014/main" id="{36DC015D-7202-F68B-1244-485A1A91A65C}"/>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AD1357C7-141D-84FE-0032-FB1865F62988}"/>
              </a:ext>
            </a:extLst>
          </p:cNvPr>
          <p:cNvSpPr txBox="1"/>
          <p:nvPr/>
        </p:nvSpPr>
        <p:spPr>
          <a:xfrm>
            <a:off x="1604117" y="714633"/>
            <a:ext cx="7191446" cy="4570482"/>
          </a:xfrm>
          <a:prstGeom prst="rect">
            <a:avLst/>
          </a:prstGeom>
          <a:noFill/>
        </p:spPr>
        <p:txBody>
          <a:bodyPr wrap="square" rtlCol="0">
            <a:spAutoFit/>
          </a:bodyPr>
          <a:lstStyle/>
          <a:p>
            <a:pPr marL="342900" lvl="0" indent="-342900" algn="just">
              <a:buFont typeface="Symbol" panose="05050102010706020507" pitchFamily="18" charset="2"/>
              <a:buChar char=""/>
            </a:pPr>
            <a:r>
              <a:rPr lang="es-ES" sz="1200" spc="-100" dirty="0">
                <a:effectLst/>
                <a:latin typeface="Montserrat" pitchFamily="2" charset="0"/>
                <a:ea typeface="Montserrat" pitchFamily="2" charset="0"/>
                <a:cs typeface="Montserrat" pitchFamily="2" charset="0"/>
              </a:rPr>
              <a:t>Ley 1437 de 2011. Código de Procedimiento Administrativo y de lo Contencioso Administrativo.</a:t>
            </a:r>
          </a:p>
          <a:p>
            <a:pPr marL="342900" lvl="0" indent="-342900" algn="just">
              <a:buFont typeface="Symbol" panose="05050102010706020507" pitchFamily="18" charset="2"/>
              <a:buChar char=""/>
            </a:pPr>
            <a:endParaRPr lang="es-ES" sz="1200" spc="-100" dirty="0">
              <a:latin typeface="Montserrat" pitchFamily="2" charset="0"/>
              <a:ea typeface="Montserrat" pitchFamily="2" charset="0"/>
              <a:cs typeface="Montserrat" pitchFamily="2" charset="0"/>
            </a:endParaRPr>
          </a:p>
          <a:p>
            <a:pPr lvl="0" algn="just"/>
            <a:r>
              <a:rPr lang="es-ES" sz="1200" spc="-100" dirty="0">
                <a:effectLst/>
                <a:latin typeface="Montserrat" pitchFamily="2" charset="0"/>
                <a:ea typeface="Montserrat" pitchFamily="2" charset="0"/>
                <a:cs typeface="Montserrat" pitchFamily="2" charset="0"/>
              </a:rPr>
              <a:t>ARTÍCULO 28. Alcance de los conceptos. Salvo disposición legal en contrario, los conceptos emitidos por las autoridades como respuestas a peticiones realizadas en ejercicio del derecho a formular consultas no serán de obligatorio cumplimiento o ejecución..</a:t>
            </a:r>
          </a:p>
          <a:p>
            <a:pPr marL="342900" lvl="0" indent="-342900" algn="just">
              <a:buFont typeface="Symbol" panose="05050102010706020507" pitchFamily="18" charset="2"/>
              <a:buChar char=""/>
            </a:pPr>
            <a:endParaRPr lang="es-ES" sz="1100" spc="-100" dirty="0">
              <a:latin typeface="Montserrat" pitchFamily="2" charset="0"/>
              <a:ea typeface="Montserrat" pitchFamily="2" charset="0"/>
              <a:cs typeface="Montserrat" pitchFamily="2" charset="0"/>
            </a:endParaRPr>
          </a:p>
          <a:p>
            <a:pPr algn="just"/>
            <a:r>
              <a:rPr lang="es-ES" sz="1100" dirty="0">
                <a:latin typeface="Montserrat" pitchFamily="2" charset="0"/>
              </a:rPr>
              <a:t>“El artículo 28 del proyecto de ley estatutaria estipula el valor jurídico que ha de otorgársele a los conceptos emitidos por las autoridades en respuesta a las peticiones realizadas en la modalidad del derecho de petición de consulta, estableciendo que </a:t>
            </a:r>
            <a:r>
              <a:rPr lang="es-ES" sz="1100" b="1" dirty="0">
                <a:latin typeface="Montserrat" pitchFamily="2" charset="0"/>
              </a:rPr>
              <a:t>los conceptos no serán de obligatorio cumplimiento o ejecución.</a:t>
            </a:r>
            <a:r>
              <a:rPr lang="es-ES" sz="1100" dirty="0">
                <a:latin typeface="Montserrat" pitchFamily="2" charset="0"/>
              </a:rPr>
              <a:t> De lo anterior se colige que el legislador confirió implícitamente efectos facultativos, auxiliares o indicativos a los conceptos donde se resuelva la modalidad petitoria de consulta.</a:t>
            </a:r>
          </a:p>
          <a:p>
            <a:pPr algn="just"/>
            <a:endParaRPr lang="es-ES" sz="1100" dirty="0">
              <a:latin typeface="Montserrat" pitchFamily="2" charset="0"/>
            </a:endParaRPr>
          </a:p>
          <a:p>
            <a:pPr algn="just"/>
            <a:r>
              <a:rPr lang="es-ES" sz="1100" dirty="0">
                <a:latin typeface="Montserrat" pitchFamily="2" charset="0"/>
              </a:rPr>
              <a:t>Los conceptos emitidos por las autoridades públicas en respuesta del derecho de petición de consultas contenido en el artículo 25 del Código Contencioso Administrativo significan, en principio, una orientación, un consejo, un punto de vista. Se convierten en acto administrativo, en la medida en que de tales conceptos se desprendan efectos jurídicos para los administrados.</a:t>
            </a:r>
          </a:p>
          <a:p>
            <a:pPr algn="just"/>
            <a:r>
              <a:rPr lang="es-ES" sz="1100" dirty="0">
                <a:latin typeface="Montserrat" pitchFamily="2" charset="0"/>
              </a:rPr>
              <a:t>en la Sentencia T-091 de 2007 esta Corporación sostuvo:</a:t>
            </a:r>
          </a:p>
          <a:p>
            <a:pPr algn="just"/>
            <a:endParaRPr lang="es-ES" sz="1100" b="1" dirty="0">
              <a:latin typeface="Montserrat" pitchFamily="2" charset="0"/>
            </a:endParaRPr>
          </a:p>
          <a:p>
            <a:pPr algn="just"/>
            <a:r>
              <a:rPr lang="es-ES" sz="1100" dirty="0">
                <a:latin typeface="Montserrat" pitchFamily="2" charset="0"/>
              </a:rPr>
              <a:t>La jurisprudencia de la Corte Constitucional y del Consejo de Estado ha señalado que </a:t>
            </a:r>
            <a:r>
              <a:rPr lang="es-ES" sz="1100" b="1" u="sng" dirty="0">
                <a:latin typeface="Montserrat" pitchFamily="2" charset="0"/>
              </a:rPr>
              <a:t>como regla general los conceptos que se expiden a instancia del interesado no son obligatorios, no crean situaciones jurídicas, y por tanto, no comprometen la responsabilidad de la entidad pública que los expide. </a:t>
            </a:r>
            <a:r>
              <a:rPr lang="es-ES" sz="1100" dirty="0">
                <a:latin typeface="Montserrat" pitchFamily="2" charset="0"/>
              </a:rPr>
              <a:t>Sólo en situaciones excepcionales, cuando el concepto cree o modifique situaciones jurídicas, éste debe considerarse un acto administrativo, frente a los cuales caben las acciones contencioso administrativas.”</a:t>
            </a:r>
            <a:r>
              <a:rPr lang="es-ES" sz="1100" b="1" dirty="0">
                <a:latin typeface="Montserrat" pitchFamily="2" charset="0"/>
              </a:rPr>
              <a:t> (Sentencia C-951 de 2014)</a:t>
            </a:r>
          </a:p>
        </p:txBody>
      </p:sp>
    </p:spTree>
    <p:extLst>
      <p:ext uri="{BB962C8B-B14F-4D97-AF65-F5344CB8AC3E}">
        <p14:creationId xmlns:p14="http://schemas.microsoft.com/office/powerpoint/2010/main" val="16585495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87BC0-5877-4AF5-DFF4-B02C19D476B3}"/>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03B87761-4AB2-8C22-AB8A-E1FDA7EE3E82}"/>
              </a:ext>
            </a:extLst>
          </p:cNvPr>
          <p:cNvSpPr/>
          <p:nvPr/>
        </p:nvSpPr>
        <p:spPr>
          <a:xfrm>
            <a:off x="1526760" y="234565"/>
            <a:ext cx="7346160"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OBSERVACIONES AL CONCEPTO MINENERGÍA</a:t>
            </a:r>
            <a:endParaRPr lang="es-CO" sz="1400" strike="noStrike" spc="-1" dirty="0">
              <a:solidFill>
                <a:srgbClr val="00B050"/>
              </a:solidFill>
              <a:latin typeface="Montserrat" pitchFamily="2" charset="0"/>
            </a:endParaRPr>
          </a:p>
        </p:txBody>
      </p:sp>
      <p:sp>
        <p:nvSpPr>
          <p:cNvPr id="202" name="CustomShape 2">
            <a:extLst>
              <a:ext uri="{FF2B5EF4-FFF2-40B4-BE49-F238E27FC236}">
                <a16:creationId xmlns:a16="http://schemas.microsoft.com/office/drawing/2014/main" id="{F57E312A-0E97-B97E-B538-063C8F60D491}"/>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80EAC590-EF60-BFE0-AD33-4D1A818D0C8A}"/>
              </a:ext>
            </a:extLst>
          </p:cNvPr>
          <p:cNvSpPr txBox="1"/>
          <p:nvPr/>
        </p:nvSpPr>
        <p:spPr>
          <a:xfrm>
            <a:off x="1526760" y="711372"/>
            <a:ext cx="7191446" cy="4370427"/>
          </a:xfrm>
          <a:prstGeom prst="rect">
            <a:avLst/>
          </a:prstGeom>
          <a:noFill/>
        </p:spPr>
        <p:txBody>
          <a:bodyPr wrap="square" rtlCol="0">
            <a:spAutoFit/>
          </a:bodyPr>
          <a:lstStyle/>
          <a:p>
            <a:pPr marL="171450" lvl="0" indent="-171450" algn="just">
              <a:buFont typeface="Arial" panose="020B0604020202020204" pitchFamily="34" charset="0"/>
              <a:buChar char="•"/>
            </a:pPr>
            <a:r>
              <a:rPr lang="es-MX" sz="1200" spc="-100" dirty="0">
                <a:latin typeface="Montserrat" pitchFamily="2" charset="0"/>
              </a:rPr>
              <a:t>Es cuestionable que el </a:t>
            </a:r>
            <a:r>
              <a:rPr lang="es-MX" sz="1200" spc="-100" dirty="0" err="1">
                <a:latin typeface="Montserrat" pitchFamily="2" charset="0"/>
              </a:rPr>
              <a:t>MinEnergía</a:t>
            </a:r>
            <a:r>
              <a:rPr lang="es-MX" sz="1200" spc="-100" dirty="0">
                <a:latin typeface="Montserrat" pitchFamily="2" charset="0"/>
              </a:rPr>
              <a:t> acuda a una interpretación teleológica o </a:t>
            </a:r>
            <a:r>
              <a:rPr lang="es-MX" sz="1200" spc="-100" dirty="0" err="1">
                <a:latin typeface="Montserrat" pitchFamily="2" charset="0"/>
              </a:rPr>
              <a:t>finalística</a:t>
            </a:r>
            <a:r>
              <a:rPr lang="es-MX" sz="1200" spc="-100" dirty="0">
                <a:latin typeface="Montserrat" pitchFamily="2" charset="0"/>
              </a:rPr>
              <a:t> del artículo 1 del Decreto 1403 de 2024 , porque la considera “oscura”.</a:t>
            </a:r>
          </a:p>
          <a:p>
            <a:pPr lvl="0" algn="just"/>
            <a:endParaRPr lang="es-MX" sz="1200" spc="-100" dirty="0">
              <a:latin typeface="Montserrat" pitchFamily="2" charset="0"/>
            </a:endParaRPr>
          </a:p>
          <a:p>
            <a:pPr marL="171450" lvl="0" indent="-171450" algn="just">
              <a:buFont typeface="Arial" panose="020B0604020202020204" pitchFamily="34" charset="0"/>
              <a:buChar char="•"/>
            </a:pPr>
            <a:r>
              <a:rPr lang="es-MX" sz="1200" spc="-100" dirty="0">
                <a:latin typeface="Montserrat" pitchFamily="2" charset="0"/>
              </a:rPr>
              <a:t>Existen evidencias en medios acerca del real propósito de la norma.</a:t>
            </a:r>
          </a:p>
          <a:p>
            <a:pPr lvl="0" algn="just"/>
            <a:endParaRPr lang="es-MX" sz="1200" spc="-100" dirty="0">
              <a:latin typeface="Montserrat" pitchFamily="2" charset="0"/>
            </a:endParaRPr>
          </a:p>
          <a:p>
            <a:pPr marL="171450" lvl="0" indent="-171450" algn="just">
              <a:buFont typeface="Arial" panose="020B0604020202020204" pitchFamily="34" charset="0"/>
              <a:buChar char="•"/>
            </a:pPr>
            <a:r>
              <a:rPr lang="es-MX" sz="1200" spc="-100" dirty="0">
                <a:latin typeface="Montserrat" pitchFamily="2" charset="0"/>
              </a:rPr>
              <a:t>En los considerandos del Decreto no se hace mención alguna a la justificación del artículo 1. Se recuerda también que el artículo 1 del Decreto 1403 no fue sometido a consulta pública y su justificación no se encuentra en la memoria justificativa del mismo.</a:t>
            </a:r>
          </a:p>
          <a:p>
            <a:pPr marL="171450" lvl="0" indent="-171450" algn="just">
              <a:buFont typeface="Arial" panose="020B0604020202020204" pitchFamily="34" charset="0"/>
              <a:buChar char="•"/>
            </a:pPr>
            <a:endParaRPr lang="es-MX" sz="1200" spc="-100" dirty="0">
              <a:latin typeface="Montserrat" pitchFamily="2" charset="0"/>
            </a:endParaRPr>
          </a:p>
          <a:p>
            <a:pPr marL="171450" lvl="0" indent="-171450" algn="just">
              <a:buFont typeface="Arial" panose="020B0604020202020204" pitchFamily="34" charset="0"/>
              <a:buChar char="•"/>
            </a:pPr>
            <a:r>
              <a:rPr lang="es-MX" sz="1200" spc="-100" dirty="0">
                <a:latin typeface="Montserrat" pitchFamily="2" charset="0"/>
              </a:rPr>
              <a:t>El concepto de </a:t>
            </a:r>
            <a:r>
              <a:rPr lang="es-MX" sz="1200" spc="-100" dirty="0" err="1">
                <a:latin typeface="Montserrat" pitchFamily="2" charset="0"/>
              </a:rPr>
              <a:t>MinEnergía</a:t>
            </a:r>
            <a:r>
              <a:rPr lang="es-MX" sz="1200" spc="-100" dirty="0">
                <a:latin typeface="Montserrat" pitchFamily="2" charset="0"/>
              </a:rPr>
              <a:t> tiene la intención de inaplicar el sentido literal del artículo 1 del Decreto 1403 y modificar su entendimiento natural, y crear una situación jurídica que no se encuentra en el Decreto y en su justificación, como es la obligatoriedad del cumplimiento de la regulación en la conexión al SIN de los </a:t>
            </a:r>
            <a:r>
              <a:rPr lang="es-MX" sz="1200" spc="-100" dirty="0" err="1">
                <a:latin typeface="Montserrat" pitchFamily="2" charset="0"/>
              </a:rPr>
              <a:t>autogeneradores</a:t>
            </a:r>
            <a:r>
              <a:rPr lang="es-MX" sz="1200" spc="-100" dirty="0">
                <a:latin typeface="Montserrat" pitchFamily="2" charset="0"/>
              </a:rPr>
              <a:t> sin entrega de excedentes.</a:t>
            </a:r>
          </a:p>
          <a:p>
            <a:pPr marL="171450" lvl="0" indent="-171450" algn="just">
              <a:buFont typeface="Arial" panose="020B0604020202020204" pitchFamily="34" charset="0"/>
              <a:buChar char="•"/>
            </a:pPr>
            <a:endParaRPr lang="es-MX" sz="1200" spc="-100" dirty="0">
              <a:latin typeface="Montserrat" pitchFamily="2" charset="0"/>
            </a:endParaRPr>
          </a:p>
          <a:p>
            <a:pPr marL="171450" indent="-171450" algn="just">
              <a:buFont typeface="Arial" panose="020B0604020202020204" pitchFamily="34" charset="0"/>
              <a:buChar char="•"/>
            </a:pPr>
            <a:r>
              <a:rPr lang="es-MX" sz="1200" spc="-100" dirty="0">
                <a:latin typeface="Montserrat" pitchFamily="2" charset="0"/>
              </a:rPr>
              <a:t>El artículo 1 del Decreto 1403 de 2024 está vigente y su interpretación por parte del MME no evita que terceros interesados en conectarse al SIN, lo hagan en cumplimiento del sentido natural de la norma. Es importante recordar que mediante concepto del </a:t>
            </a:r>
            <a:r>
              <a:rPr lang="es-MX" sz="1200" spc="-100" dirty="0" err="1">
                <a:latin typeface="Montserrat" pitchFamily="2" charset="0"/>
              </a:rPr>
              <a:t>MinEnergía</a:t>
            </a:r>
            <a:r>
              <a:rPr lang="es-MX" sz="1200" spc="-100" dirty="0">
                <a:latin typeface="Montserrat" pitchFamily="2" charset="0"/>
              </a:rPr>
              <a:t> del 31/12/2024, se pronunció de la siguiente manera: a la consulta sobre la aplicación de la norma antes mencionada:</a:t>
            </a:r>
          </a:p>
          <a:p>
            <a:pPr algn="just"/>
            <a:endParaRPr lang="es-MX" sz="1200" spc="-100" dirty="0">
              <a:latin typeface="Montserrat" pitchFamily="2" charset="0"/>
            </a:endParaRPr>
          </a:p>
          <a:p>
            <a:pPr lvl="1" algn="just"/>
            <a:r>
              <a:rPr lang="es-MX" sz="1000" i="1" spc="-100" dirty="0">
                <a:latin typeface="Montserrat" pitchFamily="2" charset="0"/>
              </a:rPr>
              <a:t>“</a:t>
            </a:r>
            <a:r>
              <a:rPr lang="es-ES" sz="1000" i="1" spc="-100" dirty="0">
                <a:latin typeface="Montserrat" pitchFamily="2" charset="0"/>
              </a:rPr>
              <a:t>En virtud de que el Decreto 1403 de 2024 fue publicado en el Diario Oficial número 52.948 del 22 de noviembre de 2024, sus efectos jurídicos comenzaron a surtir a partir de dicha fecha, por consiguiente, no es necesaria la expedición de una reglamentación adicional para que este acto produzca efectos jurídicos. </a:t>
            </a:r>
          </a:p>
          <a:p>
            <a:pPr lvl="1" algn="just"/>
            <a:r>
              <a:rPr lang="es-ES" sz="1000" i="1" spc="-100" dirty="0">
                <a:latin typeface="Montserrat" pitchFamily="2" charset="0"/>
              </a:rPr>
              <a:t>Lo anterior, sin perjuicio de que, en el marco de la potestad reglamentaria, la autoridad reguladora expida los reglamentos que estime pertinentes para hacer cumplir las disposiciones legales.”</a:t>
            </a:r>
            <a:endParaRPr lang="es-MX" sz="1200" spc="-100" dirty="0">
              <a:latin typeface="Montserrat" pitchFamily="2" charset="0"/>
            </a:endParaRPr>
          </a:p>
        </p:txBody>
      </p:sp>
    </p:spTree>
    <p:extLst>
      <p:ext uri="{BB962C8B-B14F-4D97-AF65-F5344CB8AC3E}">
        <p14:creationId xmlns:p14="http://schemas.microsoft.com/office/powerpoint/2010/main" val="1967642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C36330-EBFB-B133-2E10-CADD4D7F06CE}"/>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4413A705-EAC7-5BE3-B076-62698AE381F3}"/>
              </a:ext>
            </a:extLst>
          </p:cNvPr>
          <p:cNvSpPr/>
          <p:nvPr/>
        </p:nvSpPr>
        <p:spPr>
          <a:xfrm>
            <a:off x="1526760" y="234565"/>
            <a:ext cx="7346160"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OBSERVACIONES AL CONCEPTO MINENERGÍA</a:t>
            </a:r>
            <a:endParaRPr lang="es-CO" sz="1400" strike="noStrike" spc="-1" dirty="0">
              <a:solidFill>
                <a:srgbClr val="00B050"/>
              </a:solidFill>
              <a:latin typeface="Montserrat" pitchFamily="2" charset="0"/>
            </a:endParaRPr>
          </a:p>
        </p:txBody>
      </p:sp>
      <p:sp>
        <p:nvSpPr>
          <p:cNvPr id="202" name="CustomShape 2">
            <a:extLst>
              <a:ext uri="{FF2B5EF4-FFF2-40B4-BE49-F238E27FC236}">
                <a16:creationId xmlns:a16="http://schemas.microsoft.com/office/drawing/2014/main" id="{07D2C70F-AF91-46E1-AB29-69FAFEE21BAC}"/>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A5FAFF26-EE2F-256C-FA36-E5A3ABC4D138}"/>
              </a:ext>
            </a:extLst>
          </p:cNvPr>
          <p:cNvSpPr txBox="1"/>
          <p:nvPr/>
        </p:nvSpPr>
        <p:spPr>
          <a:xfrm>
            <a:off x="1604117" y="863590"/>
            <a:ext cx="7191446" cy="3416320"/>
          </a:xfrm>
          <a:prstGeom prst="rect">
            <a:avLst/>
          </a:prstGeom>
          <a:noFill/>
        </p:spPr>
        <p:txBody>
          <a:bodyPr wrap="square" rtlCol="0">
            <a:spAutoFit/>
          </a:bodyPr>
          <a:lstStyle/>
          <a:p>
            <a:pPr marL="171450" indent="-171450" algn="just">
              <a:buFont typeface="Arial" panose="020B0604020202020204" pitchFamily="34" charset="0"/>
              <a:buChar char="•"/>
            </a:pPr>
            <a:r>
              <a:rPr lang="es-MX" sz="1200" spc="-100" dirty="0">
                <a:latin typeface="Montserrat" pitchFamily="2" charset="0"/>
              </a:rPr>
              <a:t>A la fecha pueden haber más de 80 </a:t>
            </a:r>
            <a:r>
              <a:rPr lang="es-MX" sz="1200" spc="-100" dirty="0" err="1">
                <a:latin typeface="Montserrat" pitchFamily="2" charset="0"/>
              </a:rPr>
              <a:t>autogeneradores</a:t>
            </a:r>
            <a:r>
              <a:rPr lang="es-MX" sz="1200" spc="-100" dirty="0">
                <a:latin typeface="Montserrat" pitchFamily="2" charset="0"/>
              </a:rPr>
              <a:t> que se han conectado dando cumplimiento a la literalidad del artículo 1 del Decreto 1403, generando riesgos para la operación del SIN y riesgos para la vida y salud humanas.</a:t>
            </a:r>
          </a:p>
          <a:p>
            <a:pPr marL="171450" indent="-171450" algn="just">
              <a:buFont typeface="Arial" panose="020B0604020202020204" pitchFamily="34" charset="0"/>
              <a:buChar char="•"/>
            </a:pPr>
            <a:endParaRPr lang="es-MX" sz="1200" spc="-100" dirty="0">
              <a:latin typeface="Montserrat" pitchFamily="2" charset="0"/>
            </a:endParaRPr>
          </a:p>
          <a:p>
            <a:pPr marL="171450" indent="-171450" algn="just">
              <a:buFont typeface="Arial" panose="020B0604020202020204" pitchFamily="34" charset="0"/>
              <a:buChar char="•"/>
            </a:pPr>
            <a:r>
              <a:rPr lang="es-MX" sz="1200" spc="-100" dirty="0">
                <a:latin typeface="Montserrat" pitchFamily="2" charset="0"/>
              </a:rPr>
              <a:t>Con el concepto de </a:t>
            </a:r>
            <a:r>
              <a:rPr lang="es-MX" sz="1200" spc="-100" dirty="0" err="1">
                <a:latin typeface="Montserrat" pitchFamily="2" charset="0"/>
              </a:rPr>
              <a:t>MinEnergía</a:t>
            </a:r>
            <a:r>
              <a:rPr lang="es-MX" sz="1200" spc="-100" dirty="0">
                <a:latin typeface="Montserrat" pitchFamily="2" charset="0"/>
              </a:rPr>
              <a:t> se genera un conflicto con la norma vigente (principio y presunción de legalidad).</a:t>
            </a:r>
          </a:p>
          <a:p>
            <a:pPr lvl="0" algn="just"/>
            <a:endParaRPr lang="es-MX" sz="1200" spc="-100" dirty="0">
              <a:latin typeface="Montserrat" pitchFamily="2" charset="0"/>
            </a:endParaRPr>
          </a:p>
          <a:p>
            <a:pPr marL="171450" lvl="0" indent="-171450" algn="just">
              <a:buFont typeface="Arial" panose="020B0604020202020204" pitchFamily="34" charset="0"/>
              <a:buChar char="•"/>
            </a:pPr>
            <a:r>
              <a:rPr lang="es-MX" sz="1200" spc="-100" dirty="0">
                <a:latin typeface="Montserrat" pitchFamily="2" charset="0"/>
              </a:rPr>
              <a:t>Con el concepto de </a:t>
            </a:r>
            <a:r>
              <a:rPr lang="es-MX" sz="1200" spc="-100" dirty="0" err="1">
                <a:latin typeface="Montserrat" pitchFamily="2" charset="0"/>
              </a:rPr>
              <a:t>MinEnergía</a:t>
            </a:r>
            <a:r>
              <a:rPr lang="es-MX" sz="1200" spc="-100" dirty="0">
                <a:latin typeface="Montserrat" pitchFamily="2" charset="0"/>
              </a:rPr>
              <a:t> no habría lugar a derogar los Acuerdos relacionados con los requisitos de conexión de los </a:t>
            </a:r>
            <a:r>
              <a:rPr lang="es-MX" sz="1200" spc="-100" dirty="0" err="1">
                <a:latin typeface="Montserrat" pitchFamily="2" charset="0"/>
              </a:rPr>
              <a:t>autogeneradores</a:t>
            </a:r>
            <a:r>
              <a:rPr lang="es-MX" sz="1200" spc="-100" dirty="0">
                <a:latin typeface="Montserrat" pitchFamily="2" charset="0"/>
              </a:rPr>
              <a:t> sin entrega de excedentes., dado que la reglamentación CREG está vigente y de manera específica se menciona que se deben cumplir con los procedimientos  establecidos en el marco de las competencias. </a:t>
            </a:r>
          </a:p>
          <a:p>
            <a:pPr marL="171450" lvl="0" indent="-171450" algn="just">
              <a:buFont typeface="Arial" panose="020B0604020202020204" pitchFamily="34" charset="0"/>
              <a:buChar char="•"/>
            </a:pPr>
            <a:endParaRPr lang="es-MX" sz="1200" spc="-100" dirty="0">
              <a:latin typeface="Montserrat" pitchFamily="2" charset="0"/>
            </a:endParaRPr>
          </a:p>
          <a:p>
            <a:pPr marL="171450" lvl="0" indent="-171450" algn="just">
              <a:buFont typeface="Arial" panose="020B0604020202020204" pitchFamily="34" charset="0"/>
              <a:buChar char="•"/>
            </a:pPr>
            <a:r>
              <a:rPr lang="es-MX" sz="1200" spc="-100" dirty="0">
                <a:latin typeface="Montserrat" pitchFamily="2" charset="0"/>
              </a:rPr>
              <a:t>Frente a terceros (agentes del Sistema y desarrolladores de proyectos) el CNO en cumplimiento de sus funciones legales, debe utilizar el concepto del MME para ratificar la obligatoriedad de los Acuerdos como requisitos de conexión al sistema., lo cual garantiza la operación segura y confiable.</a:t>
            </a:r>
          </a:p>
          <a:p>
            <a:pPr marL="171450" lvl="0" indent="-171450" algn="just">
              <a:buFont typeface="Arial" panose="020B0604020202020204" pitchFamily="34" charset="0"/>
              <a:buChar char="•"/>
            </a:pPr>
            <a:endParaRPr lang="es-MX" sz="1200" spc="-100" dirty="0">
              <a:latin typeface="Montserrat" pitchFamily="2" charset="0"/>
            </a:endParaRPr>
          </a:p>
          <a:p>
            <a:pPr marL="171450" lvl="0" indent="-171450" algn="just">
              <a:buFont typeface="Arial" panose="020B0604020202020204" pitchFamily="34" charset="0"/>
              <a:buChar char="•"/>
            </a:pPr>
            <a:r>
              <a:rPr lang="es-MX" sz="1200" spc="-100" dirty="0">
                <a:latin typeface="Montserrat" pitchFamily="2" charset="0"/>
              </a:rPr>
              <a:t>Se recomienda al Consejo dar respuesta al </a:t>
            </a:r>
            <a:r>
              <a:rPr lang="es-MX" sz="1200" spc="-100" dirty="0" err="1">
                <a:latin typeface="Montserrat" pitchFamily="2" charset="0"/>
              </a:rPr>
              <a:t>MinEnergía</a:t>
            </a:r>
            <a:r>
              <a:rPr lang="es-MX" sz="1200" spc="-100" dirty="0">
                <a:latin typeface="Montserrat" pitchFamily="2" charset="0"/>
              </a:rPr>
              <a:t>, advirtiendo las inconsistencias, riesgos y efectos de su interpretación mediante concepto.</a:t>
            </a:r>
            <a:endParaRPr lang="es-ES" sz="1100" dirty="0">
              <a:latin typeface="Montserrat" pitchFamily="2" charset="0"/>
            </a:endParaRPr>
          </a:p>
        </p:txBody>
      </p:sp>
    </p:spTree>
    <p:extLst>
      <p:ext uri="{BB962C8B-B14F-4D97-AF65-F5344CB8AC3E}">
        <p14:creationId xmlns:p14="http://schemas.microsoft.com/office/powerpoint/2010/main" val="3292433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C0EE7-4BDE-6490-E054-C27A837D3542}"/>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EED2D083-C8AF-9C29-5B82-5DE7C6C1DA2D}"/>
              </a:ext>
            </a:extLst>
          </p:cNvPr>
          <p:cNvSpPr/>
          <p:nvPr/>
        </p:nvSpPr>
        <p:spPr>
          <a:xfrm>
            <a:off x="1526760" y="234565"/>
            <a:ext cx="7346160"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RECOMENDACIÓN COMITÉ LEGAL</a:t>
            </a:r>
            <a:endParaRPr lang="es-CO" sz="1400" strike="noStrike" spc="-1" dirty="0">
              <a:solidFill>
                <a:srgbClr val="00B050"/>
              </a:solidFill>
              <a:latin typeface="Montserrat" pitchFamily="2" charset="0"/>
            </a:endParaRPr>
          </a:p>
        </p:txBody>
      </p:sp>
      <p:sp>
        <p:nvSpPr>
          <p:cNvPr id="202" name="CustomShape 2">
            <a:extLst>
              <a:ext uri="{FF2B5EF4-FFF2-40B4-BE49-F238E27FC236}">
                <a16:creationId xmlns:a16="http://schemas.microsoft.com/office/drawing/2014/main" id="{CFD41373-815D-4EBE-4AB7-39075CBD33CE}"/>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47CA6ADF-C91A-989E-4CEE-BC849540426E}"/>
              </a:ext>
            </a:extLst>
          </p:cNvPr>
          <p:cNvSpPr txBox="1"/>
          <p:nvPr/>
        </p:nvSpPr>
        <p:spPr>
          <a:xfrm>
            <a:off x="1681474" y="1425282"/>
            <a:ext cx="7191446" cy="2292935"/>
          </a:xfrm>
          <a:prstGeom prst="rect">
            <a:avLst/>
          </a:prstGeom>
          <a:noFill/>
        </p:spPr>
        <p:txBody>
          <a:bodyPr wrap="square" rtlCol="0">
            <a:spAutoFit/>
          </a:bodyPr>
          <a:lstStyle/>
          <a:p>
            <a:pPr algn="just"/>
            <a:r>
              <a:rPr lang="es-ES" sz="1100" dirty="0">
                <a:latin typeface="Montserrat" pitchFamily="2" charset="0"/>
              </a:rPr>
              <a:t>Dado que es claro que el concepto de </a:t>
            </a:r>
            <a:r>
              <a:rPr lang="es-ES" sz="1100" dirty="0" err="1">
                <a:latin typeface="Montserrat" pitchFamily="2" charset="0"/>
              </a:rPr>
              <a:t>MinEnergía</a:t>
            </a:r>
            <a:r>
              <a:rPr lang="es-ES" sz="1100" dirty="0">
                <a:latin typeface="Montserrat" pitchFamily="2" charset="0"/>
              </a:rPr>
              <a:t> no soluciona la situación creada por el artículo 1 del Decreto 1403 de 2024 y que persisten los riesgos para la vida y salud humanas y para la operación segura y confiable del SIN, se recomienda hacer la solicitud de ofertas para presentar la demanda del artículo 1 del Decreto 1403 de 2024:</a:t>
            </a:r>
          </a:p>
          <a:p>
            <a:pPr algn="just"/>
            <a:endParaRPr lang="es-ES" sz="1100" dirty="0">
              <a:latin typeface="Montserrat" pitchFamily="2" charset="0"/>
            </a:endParaRPr>
          </a:p>
          <a:p>
            <a:pPr algn="just"/>
            <a:r>
              <a:rPr lang="es-ES" sz="1100" dirty="0">
                <a:latin typeface="Montserrat" pitchFamily="2" charset="0"/>
              </a:rPr>
              <a:t>A favor: ISAGEN, EPM, CELSIA, GECELCA, ENERTOTAL, ENLAZA</a:t>
            </a:r>
          </a:p>
          <a:p>
            <a:pPr algn="just"/>
            <a:endParaRPr lang="es-ES" sz="1100" dirty="0">
              <a:latin typeface="Montserrat" pitchFamily="2" charset="0"/>
            </a:endParaRPr>
          </a:p>
          <a:p>
            <a:pPr algn="just"/>
            <a:r>
              <a:rPr lang="es-ES" sz="1100" dirty="0">
                <a:latin typeface="Montserrat" pitchFamily="2" charset="0"/>
              </a:rPr>
              <a:t>En contra: PROELECTRICA</a:t>
            </a:r>
          </a:p>
          <a:p>
            <a:pPr algn="just"/>
            <a:endParaRPr lang="es-ES" sz="1100" dirty="0">
              <a:latin typeface="Montserrat" pitchFamily="2" charset="0"/>
            </a:endParaRPr>
          </a:p>
          <a:p>
            <a:pPr algn="just"/>
            <a:r>
              <a:rPr lang="es-ES" sz="1100" dirty="0">
                <a:latin typeface="Montserrat" pitchFamily="2" charset="0"/>
              </a:rPr>
              <a:t>ENEL manifestó que su decisión se tomaría después de recibir la respuesta del MME a la solicitud de interpretación del CNO.</a:t>
            </a:r>
          </a:p>
          <a:p>
            <a:pPr algn="just"/>
            <a:endParaRPr lang="es-ES" sz="1100" dirty="0">
              <a:latin typeface="Montserrat" pitchFamily="2" charset="0"/>
            </a:endParaRPr>
          </a:p>
          <a:p>
            <a:pPr algn="just"/>
            <a:endParaRPr lang="es-ES" sz="1100" dirty="0">
              <a:latin typeface="Montserrat" pitchFamily="2" charset="0"/>
            </a:endParaRPr>
          </a:p>
        </p:txBody>
      </p:sp>
    </p:spTree>
    <p:extLst>
      <p:ext uri="{BB962C8B-B14F-4D97-AF65-F5344CB8AC3E}">
        <p14:creationId xmlns:p14="http://schemas.microsoft.com/office/powerpoint/2010/main" val="1986514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1EDA6-1E79-D7A0-08D0-E91DCDFFFD97}"/>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806A2C10-E5B5-1BE5-845F-3E079A316F41}"/>
              </a:ext>
            </a:extLst>
          </p:cNvPr>
          <p:cNvSpPr/>
          <p:nvPr/>
        </p:nvSpPr>
        <p:spPr>
          <a:xfrm>
            <a:off x="1526760" y="234565"/>
            <a:ext cx="7346160"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LISTA DE ABOGADOS RECOMENDADOS PARA SOLICITAR OFERTA DE DEMANDA DEL ARTÍCULO 1 DECRETO 1403 DE 2024</a:t>
            </a:r>
            <a:endParaRPr lang="es-CO" sz="1400" strike="noStrike" spc="-1" dirty="0">
              <a:solidFill>
                <a:srgbClr val="00B050"/>
              </a:solidFill>
              <a:latin typeface="Montserrat" pitchFamily="2" charset="0"/>
            </a:endParaRPr>
          </a:p>
        </p:txBody>
      </p:sp>
      <p:sp>
        <p:nvSpPr>
          <p:cNvPr id="202" name="CustomShape 2">
            <a:extLst>
              <a:ext uri="{FF2B5EF4-FFF2-40B4-BE49-F238E27FC236}">
                <a16:creationId xmlns:a16="http://schemas.microsoft.com/office/drawing/2014/main" id="{DCED2046-E40E-0034-1F9C-53AEF07D8ECB}"/>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BD55D3C0-0820-3265-6A37-8C504EFB9F59}"/>
              </a:ext>
            </a:extLst>
          </p:cNvPr>
          <p:cNvSpPr txBox="1"/>
          <p:nvPr/>
        </p:nvSpPr>
        <p:spPr>
          <a:xfrm>
            <a:off x="1604117" y="1594559"/>
            <a:ext cx="7191446" cy="1954381"/>
          </a:xfrm>
          <a:prstGeom prst="rect">
            <a:avLst/>
          </a:prstGeom>
          <a:noFill/>
        </p:spPr>
        <p:txBody>
          <a:bodyPr wrap="square" rtlCol="0">
            <a:spAutoFit/>
          </a:bodyPr>
          <a:lstStyle/>
          <a:p>
            <a:pPr algn="just"/>
            <a:r>
              <a:rPr lang="es-ES" sz="1100" dirty="0">
                <a:latin typeface="Montserrat" pitchFamily="2" charset="0"/>
              </a:rPr>
              <a:t>TEBSA: Juan José Arango</a:t>
            </a:r>
          </a:p>
          <a:p>
            <a:pPr algn="just"/>
            <a:endParaRPr lang="es-ES" sz="1100" dirty="0">
              <a:latin typeface="Montserrat" pitchFamily="2" charset="0"/>
            </a:endParaRPr>
          </a:p>
          <a:p>
            <a:pPr algn="just"/>
            <a:r>
              <a:rPr lang="es-ES" sz="1100" dirty="0">
                <a:latin typeface="Montserrat" pitchFamily="2" charset="0"/>
              </a:rPr>
              <a:t>CEO: Archila Abogados</a:t>
            </a:r>
          </a:p>
          <a:p>
            <a:pPr algn="just"/>
            <a:endParaRPr lang="es-ES" sz="1100" dirty="0">
              <a:latin typeface="Montserrat" pitchFamily="2" charset="0"/>
            </a:endParaRPr>
          </a:p>
          <a:p>
            <a:pPr algn="just"/>
            <a:r>
              <a:rPr lang="es-ES" sz="1100" dirty="0">
                <a:latin typeface="Montserrat" pitchFamily="2" charset="0"/>
              </a:rPr>
              <a:t>TEBSA: Patricia Arrázola de Gómez Pinzón</a:t>
            </a:r>
          </a:p>
          <a:p>
            <a:pPr algn="just"/>
            <a:endParaRPr lang="es-ES" sz="1100" dirty="0">
              <a:latin typeface="Montserrat" pitchFamily="2" charset="0"/>
            </a:endParaRPr>
          </a:p>
          <a:p>
            <a:pPr algn="just"/>
            <a:r>
              <a:rPr lang="es-ES" sz="1100" dirty="0">
                <a:latin typeface="Montserrat" pitchFamily="2" charset="0"/>
              </a:rPr>
              <a:t>GECELCA: Castro Nieto Abogados</a:t>
            </a:r>
          </a:p>
          <a:p>
            <a:pPr algn="just"/>
            <a:endParaRPr lang="es-ES" sz="1100" dirty="0">
              <a:latin typeface="Montserrat" pitchFamily="2" charset="0"/>
            </a:endParaRPr>
          </a:p>
          <a:p>
            <a:pPr algn="just"/>
            <a:r>
              <a:rPr lang="es-ES" sz="1100" dirty="0">
                <a:latin typeface="Montserrat" pitchFamily="2" charset="0"/>
              </a:rPr>
              <a:t>EPM:  Juan José Arango o Ricardo Restrepo</a:t>
            </a:r>
          </a:p>
          <a:p>
            <a:pPr algn="just"/>
            <a:endParaRPr lang="es-ES" sz="1100" dirty="0">
              <a:latin typeface="Montserrat" pitchFamily="2" charset="0"/>
            </a:endParaRPr>
          </a:p>
          <a:p>
            <a:pPr algn="just"/>
            <a:r>
              <a:rPr lang="es-ES" sz="1100" dirty="0">
                <a:latin typeface="Montserrat" pitchFamily="2" charset="0"/>
              </a:rPr>
              <a:t>CELSIA: Juan José Arango</a:t>
            </a:r>
          </a:p>
        </p:txBody>
      </p:sp>
    </p:spTree>
    <p:extLst>
      <p:ext uri="{BB962C8B-B14F-4D97-AF65-F5344CB8AC3E}">
        <p14:creationId xmlns:p14="http://schemas.microsoft.com/office/powerpoint/2010/main" val="20505526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CustomShape 1"/>
          <p:cNvSpPr/>
          <p:nvPr/>
        </p:nvSpPr>
        <p:spPr>
          <a:xfrm>
            <a:off x="933120" y="2338560"/>
            <a:ext cx="4372920" cy="1557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gn="ctr">
              <a:lnSpc>
                <a:spcPct val="90000"/>
              </a:lnSpc>
              <a:spcBef>
                <a:spcPts val="751"/>
              </a:spcBef>
              <a:tabLst>
                <a:tab pos="0" algn="l"/>
              </a:tabLst>
            </a:pPr>
            <a:r>
              <a:rPr lang="es-CO" sz="4000" b="1" strike="noStrike" spc="-1">
                <a:solidFill>
                  <a:srgbClr val="F2F2F2"/>
                </a:solidFill>
                <a:latin typeface="Montserrat"/>
                <a:ea typeface="DejaVu Sans"/>
              </a:rPr>
              <a:t>Gracias</a:t>
            </a:r>
            <a:endParaRPr lang="es-CO" sz="4000" b="0" strike="noStrike" spc="-1">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C3465-BF44-8A0D-6868-6621519C0C30}"/>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7411CAD4-66CB-2A56-D203-DF553CE33A21}"/>
              </a:ext>
            </a:extLst>
          </p:cNvPr>
          <p:cNvSpPr/>
          <p:nvPr/>
        </p:nvSpPr>
        <p:spPr>
          <a:xfrm>
            <a:off x="1526760" y="405360"/>
            <a:ext cx="7346160"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just">
              <a:lnSpc>
                <a:spcPct val="90000"/>
              </a:lnSpc>
            </a:pPr>
            <a:r>
              <a:rPr lang="es-CO" sz="1400" b="1" spc="-1" dirty="0">
                <a:solidFill>
                  <a:srgbClr val="00A666"/>
                </a:solidFill>
                <a:latin typeface="Montserrat"/>
              </a:rPr>
              <a:t>Artículo 1 Decreto 1403 de 2024 </a:t>
            </a:r>
            <a:r>
              <a:rPr lang="es-CO" sz="1400" spc="-1" dirty="0">
                <a:solidFill>
                  <a:srgbClr val="00A666"/>
                </a:solidFill>
                <a:latin typeface="Montserrat"/>
              </a:rPr>
              <a:t>“</a:t>
            </a:r>
            <a:r>
              <a:rPr lang="es-ES" sz="1400" dirty="0">
                <a:solidFill>
                  <a:srgbClr val="00B050"/>
                </a:solidFill>
                <a:latin typeface="Montserrat" pitchFamily="2" charset="0"/>
              </a:rPr>
              <a:t>Por el cual se modifica el Decreto 1073 de 2015, en relación con los lineamientos de política energética en materia de autogeneración y producción marginal</a:t>
            </a:r>
            <a:r>
              <a:rPr lang="es-CO" sz="1400" spc="-1" dirty="0">
                <a:solidFill>
                  <a:srgbClr val="00B050"/>
                </a:solidFill>
                <a:latin typeface="Montserrat" pitchFamily="2" charset="0"/>
              </a:rPr>
              <a:t>”</a:t>
            </a:r>
            <a:endParaRPr lang="es-CO" sz="1400" strike="noStrike" spc="-1" dirty="0">
              <a:solidFill>
                <a:srgbClr val="00B050"/>
              </a:solidFill>
              <a:latin typeface="Montserrat" pitchFamily="2" charset="0"/>
            </a:endParaRPr>
          </a:p>
        </p:txBody>
      </p:sp>
      <p:sp>
        <p:nvSpPr>
          <p:cNvPr id="202" name="CustomShape 2">
            <a:extLst>
              <a:ext uri="{FF2B5EF4-FFF2-40B4-BE49-F238E27FC236}">
                <a16:creationId xmlns:a16="http://schemas.microsoft.com/office/drawing/2014/main" id="{4DF3002D-7880-1F61-79AC-06C46CF49263}"/>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3147EA08-0485-996A-5619-D271E830CB3E}"/>
              </a:ext>
            </a:extLst>
          </p:cNvPr>
          <p:cNvSpPr txBox="1"/>
          <p:nvPr/>
        </p:nvSpPr>
        <p:spPr>
          <a:xfrm>
            <a:off x="1604117" y="1303832"/>
            <a:ext cx="7191446" cy="2893100"/>
          </a:xfrm>
          <a:prstGeom prst="rect">
            <a:avLst/>
          </a:prstGeom>
          <a:noFill/>
        </p:spPr>
        <p:txBody>
          <a:bodyPr wrap="square" rtlCol="0">
            <a:spAutoFit/>
          </a:bodyPr>
          <a:lstStyle/>
          <a:p>
            <a:pPr algn="just"/>
            <a:r>
              <a:rPr lang="es-ES" sz="1400" i="1" dirty="0">
                <a:latin typeface="Montserrat" pitchFamily="2" charset="0"/>
              </a:rPr>
              <a:t>“Artículo 1. Adicionar la Sección 48 a la Sección 4, Capítulo 2, Título 111 Sector de Energía Eléctrica, </a:t>
            </a:r>
          </a:p>
          <a:p>
            <a:pPr algn="just"/>
            <a:r>
              <a:rPr lang="es-ES" sz="1400" i="1" dirty="0">
                <a:latin typeface="Montserrat" pitchFamily="2" charset="0"/>
              </a:rPr>
              <a:t>Parte 2, Libro 2 del Decreto 1073 de 2015, la cual será del siguiente tenor: </a:t>
            </a:r>
          </a:p>
          <a:p>
            <a:pPr algn="ctr"/>
            <a:endParaRPr lang="es-ES" sz="1400" i="1" dirty="0">
              <a:latin typeface="Montserrat" pitchFamily="2" charset="0"/>
            </a:endParaRPr>
          </a:p>
          <a:p>
            <a:pPr algn="ctr"/>
            <a:r>
              <a:rPr lang="es-ES" sz="1400" i="1" dirty="0">
                <a:latin typeface="Montserrat" pitchFamily="2" charset="0"/>
              </a:rPr>
              <a:t>SECCIÓN 4B </a:t>
            </a:r>
          </a:p>
          <a:p>
            <a:pPr algn="just"/>
            <a:endParaRPr lang="es-ES" sz="1400" i="1" dirty="0">
              <a:latin typeface="Montserrat" pitchFamily="2" charset="0"/>
            </a:endParaRPr>
          </a:p>
          <a:p>
            <a:pPr algn="just"/>
            <a:r>
              <a:rPr lang="es-ES" sz="1400" i="1" dirty="0">
                <a:latin typeface="Montserrat" pitchFamily="2" charset="0"/>
              </a:rPr>
              <a:t>Artículo 2.2.3.2.4.11. Liberación en las condiciones de participación de los  </a:t>
            </a:r>
            <a:r>
              <a:rPr lang="es-ES" sz="1400" i="1" dirty="0" err="1">
                <a:latin typeface="Montserrat" pitchFamily="2" charset="0"/>
              </a:rPr>
              <a:t>autogeneradores</a:t>
            </a:r>
            <a:r>
              <a:rPr lang="es-ES" sz="1400" i="1" dirty="0">
                <a:latin typeface="Montserrat" pitchFamily="2" charset="0"/>
              </a:rPr>
              <a:t> y productores marginales que no inyectan excedentes de  </a:t>
            </a:r>
            <a:r>
              <a:rPr lang="es-ES" sz="1400" i="1" dirty="0" err="1">
                <a:latin typeface="Montserrat" pitchFamily="2" charset="0"/>
              </a:rPr>
              <a:t>energia</a:t>
            </a:r>
            <a:r>
              <a:rPr lang="es-ES" sz="1400" i="1" dirty="0">
                <a:latin typeface="Montserrat" pitchFamily="2" charset="0"/>
              </a:rPr>
              <a:t> a la red. </a:t>
            </a:r>
            <a:r>
              <a:rPr lang="es-ES" sz="1400" b="1" i="1" u="sng" dirty="0">
                <a:latin typeface="Montserrat" pitchFamily="2" charset="0"/>
              </a:rPr>
              <a:t>No se requerirá autorización de ningún tipo para la conexión al Sistema Interconectado Nacional o Redes en las Zonas No Interconectadas, ni tendrá distinción de gran o pequeña escala, ni límites de capacidad para cuando el </a:t>
            </a:r>
            <a:r>
              <a:rPr lang="es-ES" sz="1400" b="1" i="1" u="sng" dirty="0" err="1">
                <a:latin typeface="Montserrat" pitchFamily="2" charset="0"/>
              </a:rPr>
              <a:t>autogenerador</a:t>
            </a:r>
            <a:r>
              <a:rPr lang="es-ES" sz="1400" b="1" i="1" u="sng" dirty="0">
                <a:latin typeface="Montserrat" pitchFamily="2" charset="0"/>
              </a:rPr>
              <a:t> o el productor marginal no entregue energía a través de la red</a:t>
            </a:r>
            <a:r>
              <a:rPr lang="es-ES" sz="1400" i="1" dirty="0">
                <a:latin typeface="Montserrat" pitchFamily="2" charset="0"/>
              </a:rPr>
              <a:t>."</a:t>
            </a:r>
          </a:p>
        </p:txBody>
      </p:sp>
    </p:spTree>
    <p:extLst>
      <p:ext uri="{BB962C8B-B14F-4D97-AF65-F5344CB8AC3E}">
        <p14:creationId xmlns:p14="http://schemas.microsoft.com/office/powerpoint/2010/main" val="3987812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5AED6-228A-A63B-35B7-EDC512B35467}"/>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33D856F9-DC12-8F4A-BBF2-656F5A3E328B}"/>
              </a:ext>
            </a:extLst>
          </p:cNvPr>
          <p:cNvSpPr/>
          <p:nvPr/>
        </p:nvSpPr>
        <p:spPr>
          <a:xfrm>
            <a:off x="1677780" y="386366"/>
            <a:ext cx="7044120"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Principales aspectos del concepto de </a:t>
            </a:r>
            <a:r>
              <a:rPr lang="es-CO" sz="1400" b="1" spc="-1" dirty="0" err="1">
                <a:solidFill>
                  <a:srgbClr val="00A666"/>
                </a:solidFill>
                <a:latin typeface="Montserrat"/>
              </a:rPr>
              <a:t>MinEnergía</a:t>
            </a:r>
            <a:r>
              <a:rPr lang="es-CO" sz="1400" b="1" spc="-1" dirty="0">
                <a:solidFill>
                  <a:srgbClr val="00A666"/>
                </a:solidFill>
                <a:latin typeface="Montserrat"/>
              </a:rPr>
              <a:t>  2-2025-006509</a:t>
            </a:r>
            <a:r>
              <a:rPr lang="es-ES" sz="1400" b="1" spc="-1" dirty="0">
                <a:solidFill>
                  <a:srgbClr val="00A666"/>
                </a:solidFill>
                <a:latin typeface="Montserrat"/>
              </a:rPr>
              <a:t> </a:t>
            </a:r>
          </a:p>
          <a:p>
            <a:pPr algn="r">
              <a:lnSpc>
                <a:spcPct val="90000"/>
              </a:lnSpc>
            </a:pPr>
            <a:r>
              <a:rPr lang="es-ES" sz="1400" b="1" spc="-1" dirty="0">
                <a:solidFill>
                  <a:srgbClr val="00A666"/>
                </a:solidFill>
                <a:latin typeface="Montserrat"/>
              </a:rPr>
              <a:t>3-03-2025</a:t>
            </a:r>
            <a:r>
              <a:rPr lang="es-CO" sz="1400" b="1" spc="-1" dirty="0">
                <a:solidFill>
                  <a:srgbClr val="00A666"/>
                </a:solidFill>
                <a:latin typeface="Montserrat"/>
              </a:rPr>
              <a:t> </a:t>
            </a:r>
          </a:p>
        </p:txBody>
      </p:sp>
      <p:sp>
        <p:nvSpPr>
          <p:cNvPr id="202" name="CustomShape 2">
            <a:extLst>
              <a:ext uri="{FF2B5EF4-FFF2-40B4-BE49-F238E27FC236}">
                <a16:creationId xmlns:a16="http://schemas.microsoft.com/office/drawing/2014/main" id="{D754C4C3-286F-7CE2-EC3E-E08F6F9BBEAD}"/>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86DC78FA-EA21-03B1-B550-E167F9BB27ED}"/>
              </a:ext>
            </a:extLst>
          </p:cNvPr>
          <p:cNvSpPr txBox="1"/>
          <p:nvPr/>
        </p:nvSpPr>
        <p:spPr>
          <a:xfrm>
            <a:off x="1526760" y="1067426"/>
            <a:ext cx="7191446" cy="3108543"/>
          </a:xfrm>
          <a:prstGeom prst="rect">
            <a:avLst/>
          </a:prstGeom>
          <a:noFill/>
        </p:spPr>
        <p:txBody>
          <a:bodyPr wrap="square" rtlCol="0">
            <a:spAutoFit/>
          </a:bodyPr>
          <a:lstStyle/>
          <a:p>
            <a:pPr marL="285750" indent="-285750" algn="just">
              <a:buFont typeface="Arial" panose="020B0604020202020204" pitchFamily="34" charset="0"/>
              <a:buChar char="•"/>
            </a:pPr>
            <a:r>
              <a:rPr lang="es-ES" sz="1400" dirty="0">
                <a:latin typeface="Montserrat" pitchFamily="2" charset="0"/>
              </a:rPr>
              <a:t>“Como bien lo indica la norma en comento, se procura establecer un </a:t>
            </a:r>
            <a:r>
              <a:rPr lang="es-ES" sz="1400" b="1" dirty="0">
                <a:latin typeface="Montserrat" pitchFamily="2" charset="0"/>
              </a:rPr>
              <a:t>lineamiento de política pública </a:t>
            </a:r>
            <a:r>
              <a:rPr lang="es-ES" sz="1400" dirty="0">
                <a:latin typeface="Montserrat" pitchFamily="2" charset="0"/>
              </a:rPr>
              <a:t>en orden </a:t>
            </a:r>
            <a:r>
              <a:rPr lang="es-ES" sz="1400" b="1" dirty="0">
                <a:latin typeface="Montserrat" pitchFamily="2" charset="0"/>
              </a:rPr>
              <a:t>a liberalizar el acceso a la red de distribución, ya sea en el SIN o en las ZNI</a:t>
            </a:r>
            <a:r>
              <a:rPr lang="es-ES" sz="1400" dirty="0">
                <a:latin typeface="Montserrat" pitchFamily="2" charset="0"/>
              </a:rPr>
              <a:t>, por parte de </a:t>
            </a:r>
            <a:r>
              <a:rPr lang="es-ES" sz="1400" dirty="0" err="1">
                <a:latin typeface="Montserrat" pitchFamily="2" charset="0"/>
              </a:rPr>
              <a:t>autogeneradores</a:t>
            </a:r>
            <a:r>
              <a:rPr lang="es-ES" sz="1400" dirty="0">
                <a:latin typeface="Montserrat" pitchFamily="2" charset="0"/>
              </a:rPr>
              <a:t> y productores marginales que </a:t>
            </a:r>
            <a:r>
              <a:rPr lang="es-ES" sz="1400" b="1" dirty="0">
                <a:latin typeface="Montserrat" pitchFamily="2" charset="0"/>
              </a:rPr>
              <a:t>no tienen como propósito vender excedentes al sistema, sino obtener respaldo de la red o atender a sus miembros ubicados en sitios distantes de los activos de generación</a:t>
            </a:r>
            <a:r>
              <a:rPr lang="es-ES" sz="1400" dirty="0">
                <a:latin typeface="Montserrat" pitchFamily="2" charset="0"/>
              </a:rPr>
              <a:t>; pero </a:t>
            </a:r>
            <a:r>
              <a:rPr lang="es-ES" sz="1400" b="1" dirty="0">
                <a:latin typeface="Montserrat" pitchFamily="2" charset="0"/>
              </a:rPr>
              <a:t>en ningún momento, la norma plantea la desregulación de las actividades técnicas y operativas de servicio involucradas</a:t>
            </a:r>
            <a:r>
              <a:rPr lang="es-ES" sz="1400" dirty="0">
                <a:latin typeface="Montserrat" pitchFamily="2" charset="0"/>
              </a:rPr>
              <a:t>.”</a:t>
            </a:r>
          </a:p>
          <a:p>
            <a:pPr algn="just"/>
            <a:endParaRPr lang="es-ES" sz="1400" dirty="0">
              <a:latin typeface="Montserrat" pitchFamily="2" charset="0"/>
            </a:endParaRPr>
          </a:p>
          <a:p>
            <a:pPr marL="285750" indent="-285750" algn="just">
              <a:buFont typeface="Arial" panose="020B0604020202020204" pitchFamily="34" charset="0"/>
              <a:buChar char="•"/>
            </a:pPr>
            <a:r>
              <a:rPr lang="es-ES" sz="1400" dirty="0">
                <a:latin typeface="Montserrat" pitchFamily="2" charset="0"/>
              </a:rPr>
              <a:t>“</a:t>
            </a:r>
            <a:r>
              <a:rPr lang="es-ES" sz="1400" b="1" dirty="0">
                <a:latin typeface="Montserrat" pitchFamily="2" charset="0"/>
              </a:rPr>
              <a:t>la liberalización del acceso a un sistema o actividad</a:t>
            </a:r>
            <a:r>
              <a:rPr lang="es-ES" sz="1400" dirty="0">
                <a:latin typeface="Montserrat" pitchFamily="2" charset="0"/>
              </a:rPr>
              <a:t>, es decir, </a:t>
            </a:r>
            <a:r>
              <a:rPr lang="es-ES" sz="1400" b="1" dirty="0">
                <a:latin typeface="Montserrat" pitchFamily="2" charset="0"/>
              </a:rPr>
              <a:t>la eliminación de la exigencia de una autorización legal expresa, no implica la desregulación de la misma </a:t>
            </a:r>
            <a:r>
              <a:rPr lang="es-ES" sz="1400" dirty="0">
                <a:latin typeface="Montserrat" pitchFamily="2" charset="0"/>
              </a:rPr>
              <a:t>y con ello, </a:t>
            </a:r>
            <a:r>
              <a:rPr lang="es-ES" sz="1400" b="1" dirty="0">
                <a:latin typeface="Montserrat" pitchFamily="2" charset="0"/>
              </a:rPr>
              <a:t>desvirtuar así la necesidad de cumplir con las condiciones normativas para su ejercicio</a:t>
            </a:r>
            <a:r>
              <a:rPr lang="es-ES" sz="1400" dirty="0">
                <a:latin typeface="Montserrat" pitchFamily="2" charset="0"/>
              </a:rPr>
              <a:t>.”</a:t>
            </a:r>
          </a:p>
        </p:txBody>
      </p:sp>
      <p:sp>
        <p:nvSpPr>
          <p:cNvPr id="2" name="CuadroTexto 1">
            <a:extLst>
              <a:ext uri="{FF2B5EF4-FFF2-40B4-BE49-F238E27FC236}">
                <a16:creationId xmlns:a16="http://schemas.microsoft.com/office/drawing/2014/main" id="{5F1FA8CD-792C-F50A-81A3-0FDD42E4D19F}"/>
              </a:ext>
            </a:extLst>
          </p:cNvPr>
          <p:cNvSpPr txBox="1"/>
          <p:nvPr/>
        </p:nvSpPr>
        <p:spPr>
          <a:xfrm>
            <a:off x="1526760" y="4252949"/>
            <a:ext cx="7191446" cy="523220"/>
          </a:xfrm>
          <a:prstGeom prst="rect">
            <a:avLst/>
          </a:prstGeom>
          <a:noFill/>
        </p:spPr>
        <p:txBody>
          <a:bodyPr wrap="square" rtlCol="0">
            <a:spAutoFit/>
          </a:bodyPr>
          <a:lstStyle/>
          <a:p>
            <a:pPr algn="just"/>
            <a:r>
              <a:rPr lang="es-MX" sz="1400" dirty="0">
                <a:solidFill>
                  <a:schemeClr val="accent6"/>
                </a:solidFill>
                <a:latin typeface="Montserrat" pitchFamily="2" charset="0"/>
              </a:rPr>
              <a:t>El artículo 1 es un lineamiento de política pública, que no implica desregulación de las actividades técnicas y operativas del servicio.</a:t>
            </a:r>
            <a:endParaRPr lang="es-ES" sz="1400" dirty="0">
              <a:solidFill>
                <a:schemeClr val="accent6"/>
              </a:solidFill>
              <a:latin typeface="Montserrat" pitchFamily="2" charset="0"/>
            </a:endParaRPr>
          </a:p>
        </p:txBody>
      </p:sp>
    </p:spTree>
    <p:extLst>
      <p:ext uri="{BB962C8B-B14F-4D97-AF65-F5344CB8AC3E}">
        <p14:creationId xmlns:p14="http://schemas.microsoft.com/office/powerpoint/2010/main" val="75997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81F3F-CD32-FF42-FD57-B572C82B8005}"/>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267729E9-E403-1A0C-1280-3730CD18AF5E}"/>
              </a:ext>
            </a:extLst>
          </p:cNvPr>
          <p:cNvSpPr/>
          <p:nvPr/>
        </p:nvSpPr>
        <p:spPr>
          <a:xfrm>
            <a:off x="1803395" y="463346"/>
            <a:ext cx="6914811"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Principales aspectos del concepto de </a:t>
            </a:r>
            <a:r>
              <a:rPr lang="es-CO" sz="1400" b="1" spc="-1" dirty="0" err="1">
                <a:solidFill>
                  <a:srgbClr val="00A666"/>
                </a:solidFill>
                <a:latin typeface="Montserrat"/>
              </a:rPr>
              <a:t>MinEnergía</a:t>
            </a:r>
            <a:r>
              <a:rPr lang="es-CO" sz="1400" b="1" spc="-1" dirty="0">
                <a:solidFill>
                  <a:srgbClr val="00A666"/>
                </a:solidFill>
                <a:latin typeface="Montserrat"/>
              </a:rPr>
              <a:t> 2-2025-006509 </a:t>
            </a:r>
          </a:p>
          <a:p>
            <a:pPr algn="r">
              <a:lnSpc>
                <a:spcPct val="90000"/>
              </a:lnSpc>
            </a:pPr>
            <a:r>
              <a:rPr lang="es-CO" sz="1400" b="1" spc="-1" dirty="0">
                <a:solidFill>
                  <a:srgbClr val="00A666"/>
                </a:solidFill>
                <a:latin typeface="Montserrat"/>
              </a:rPr>
              <a:t>3-03-2025 </a:t>
            </a:r>
          </a:p>
          <a:p>
            <a:pPr algn="r">
              <a:lnSpc>
                <a:spcPct val="90000"/>
              </a:lnSpc>
            </a:pPr>
            <a:endParaRPr lang="es-CO" sz="1400" b="1" spc="-1" dirty="0">
              <a:solidFill>
                <a:srgbClr val="00A666"/>
              </a:solidFill>
              <a:latin typeface="Montserrat"/>
            </a:endParaRPr>
          </a:p>
        </p:txBody>
      </p:sp>
      <p:sp>
        <p:nvSpPr>
          <p:cNvPr id="202" name="CustomShape 2">
            <a:extLst>
              <a:ext uri="{FF2B5EF4-FFF2-40B4-BE49-F238E27FC236}">
                <a16:creationId xmlns:a16="http://schemas.microsoft.com/office/drawing/2014/main" id="{BED25060-0ACD-5B3B-12C4-22B903378738}"/>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270B623B-8D0B-A4CA-9764-2CEA1670EBB9}"/>
              </a:ext>
            </a:extLst>
          </p:cNvPr>
          <p:cNvSpPr txBox="1"/>
          <p:nvPr/>
        </p:nvSpPr>
        <p:spPr>
          <a:xfrm>
            <a:off x="1526760" y="1067426"/>
            <a:ext cx="7191446" cy="2893100"/>
          </a:xfrm>
          <a:prstGeom prst="rect">
            <a:avLst/>
          </a:prstGeom>
          <a:noFill/>
        </p:spPr>
        <p:txBody>
          <a:bodyPr wrap="square" rtlCol="0">
            <a:spAutoFit/>
          </a:bodyPr>
          <a:lstStyle/>
          <a:p>
            <a:pPr marL="285750" indent="-285750" algn="just">
              <a:buFont typeface="Arial" panose="020B0604020202020204" pitchFamily="34" charset="0"/>
              <a:buChar char="•"/>
            </a:pPr>
            <a:r>
              <a:rPr lang="es-ES" sz="1400" dirty="0">
                <a:latin typeface="Montserrat" pitchFamily="2" charset="0"/>
              </a:rPr>
              <a:t>como </a:t>
            </a:r>
            <a:r>
              <a:rPr lang="es-ES" sz="1400" b="1" dirty="0">
                <a:latin typeface="Montserrat" pitchFamily="2" charset="0"/>
              </a:rPr>
              <a:t>principio de hermenéutica jurídica</a:t>
            </a:r>
            <a:r>
              <a:rPr lang="es-ES" sz="1400" dirty="0">
                <a:latin typeface="Montserrat" pitchFamily="2" charset="0"/>
              </a:rPr>
              <a:t>, el Código Civil en su artículo 27 dispone que </a:t>
            </a:r>
            <a:r>
              <a:rPr lang="es-ES" sz="1400" b="1" dirty="0">
                <a:latin typeface="Montserrat" pitchFamily="2" charset="0"/>
              </a:rPr>
              <a:t>la ley debe interpretarse en su sentido natural, derivado del contenido literal que la conforma, sin embargo, cuando la norma se torna “oscura” puede acudirse residualmente a consultar para su entendimiento, al sentido teleológico o </a:t>
            </a:r>
            <a:r>
              <a:rPr lang="es-ES" sz="1400" b="1" dirty="0" err="1">
                <a:latin typeface="Montserrat" pitchFamily="2" charset="0"/>
              </a:rPr>
              <a:t>finalístico</a:t>
            </a:r>
            <a:r>
              <a:rPr lang="es-ES" sz="1400" b="1" dirty="0">
                <a:latin typeface="Montserrat" pitchFamily="2" charset="0"/>
              </a:rPr>
              <a:t> de la misma</a:t>
            </a:r>
            <a:r>
              <a:rPr lang="es-ES" sz="1400" dirty="0">
                <a:latin typeface="Montserrat" pitchFamily="2" charset="0"/>
              </a:rPr>
              <a:t>, tal como lo plantea la Sala de Consulta y Servicio Civil del Consejo de Estado en Concepto 2194 de 2013: </a:t>
            </a:r>
          </a:p>
          <a:p>
            <a:pPr algn="just"/>
            <a:endParaRPr lang="es-ES" sz="1400" dirty="0">
              <a:latin typeface="Montserrat" pitchFamily="2" charset="0"/>
            </a:endParaRPr>
          </a:p>
          <a:p>
            <a:pPr marL="742950" lvl="1" indent="-285750" algn="just">
              <a:buFont typeface="Arial" panose="020B0604020202020204" pitchFamily="34" charset="0"/>
              <a:buChar char="•"/>
            </a:pPr>
            <a:r>
              <a:rPr lang="es-ES" sz="1400" dirty="0">
                <a:latin typeface="Montserrat" pitchFamily="2" charset="0"/>
              </a:rPr>
              <a:t>(…) </a:t>
            </a:r>
            <a:r>
              <a:rPr lang="es-ES" sz="1400" b="1" dirty="0">
                <a:latin typeface="Montserrat" pitchFamily="2" charset="0"/>
              </a:rPr>
              <a:t>solo frente a expresiones “oscuras” que realmente dificulten el entendimiento de la ley</a:t>
            </a:r>
            <a:r>
              <a:rPr lang="es-ES" sz="1400" dirty="0">
                <a:latin typeface="Montserrat" pitchFamily="2" charset="0"/>
              </a:rPr>
              <a:t>, el intérprete puede acudir a su intención o espíritu, </a:t>
            </a:r>
            <a:r>
              <a:rPr lang="es-ES" sz="1400" b="1" dirty="0">
                <a:latin typeface="Montserrat" pitchFamily="2" charset="0"/>
              </a:rPr>
              <a:t>pero siempre que estén “claramente manifestados” en ella misma o en la historia fidedigna de su establecimiento.</a:t>
            </a:r>
            <a:r>
              <a:rPr lang="es-ES" sz="1400" dirty="0">
                <a:latin typeface="Montserrat" pitchFamily="2" charset="0"/>
              </a:rPr>
              <a:t>”</a:t>
            </a:r>
          </a:p>
          <a:p>
            <a:pPr algn="just"/>
            <a:endParaRPr lang="es-ES" sz="1400" dirty="0">
              <a:latin typeface="Montserrat" pitchFamily="2" charset="0"/>
            </a:endParaRPr>
          </a:p>
        </p:txBody>
      </p:sp>
      <p:sp>
        <p:nvSpPr>
          <p:cNvPr id="5" name="CuadroTexto 4">
            <a:extLst>
              <a:ext uri="{FF2B5EF4-FFF2-40B4-BE49-F238E27FC236}">
                <a16:creationId xmlns:a16="http://schemas.microsoft.com/office/drawing/2014/main" id="{62BD7D63-D7A6-AE9F-56B4-7BED451794DB}"/>
              </a:ext>
            </a:extLst>
          </p:cNvPr>
          <p:cNvSpPr txBox="1"/>
          <p:nvPr/>
        </p:nvSpPr>
        <p:spPr>
          <a:xfrm>
            <a:off x="1526760" y="3960526"/>
            <a:ext cx="7191446" cy="954107"/>
          </a:xfrm>
          <a:prstGeom prst="rect">
            <a:avLst/>
          </a:prstGeom>
          <a:noFill/>
        </p:spPr>
        <p:txBody>
          <a:bodyPr wrap="square" rtlCol="0">
            <a:spAutoFit/>
          </a:bodyPr>
          <a:lstStyle/>
          <a:p>
            <a:pPr algn="just"/>
            <a:r>
              <a:rPr lang="es-MX" sz="1400" dirty="0">
                <a:solidFill>
                  <a:schemeClr val="accent6"/>
                </a:solidFill>
                <a:latin typeface="Montserrat" pitchFamily="2" charset="0"/>
              </a:rPr>
              <a:t>La ley se interpreta en el sentido natural, pero cuando la norma se torna oscura se acude al sentido teleológico o </a:t>
            </a:r>
            <a:r>
              <a:rPr lang="es-MX" sz="1400" dirty="0" err="1">
                <a:solidFill>
                  <a:schemeClr val="accent6"/>
                </a:solidFill>
                <a:latin typeface="Montserrat" pitchFamily="2" charset="0"/>
              </a:rPr>
              <a:t>finalístico</a:t>
            </a:r>
            <a:r>
              <a:rPr lang="es-MX" sz="1400" dirty="0">
                <a:solidFill>
                  <a:schemeClr val="accent6"/>
                </a:solidFill>
                <a:latin typeface="Montserrat" pitchFamily="2" charset="0"/>
              </a:rPr>
              <a:t>.</a:t>
            </a:r>
          </a:p>
          <a:p>
            <a:pPr algn="just"/>
            <a:r>
              <a:rPr lang="es-MX" sz="1400" dirty="0">
                <a:solidFill>
                  <a:schemeClr val="accent6"/>
                </a:solidFill>
                <a:latin typeface="Montserrat" pitchFamily="2" charset="0"/>
              </a:rPr>
              <a:t>Se acude a su intención, siempre que estén manifestados en los considerandos de la norma o su historia.</a:t>
            </a:r>
            <a:endParaRPr lang="es-ES" sz="1400" dirty="0">
              <a:solidFill>
                <a:schemeClr val="accent6"/>
              </a:solidFill>
              <a:latin typeface="Montserrat" pitchFamily="2" charset="0"/>
            </a:endParaRPr>
          </a:p>
        </p:txBody>
      </p:sp>
    </p:spTree>
    <p:extLst>
      <p:ext uri="{BB962C8B-B14F-4D97-AF65-F5344CB8AC3E}">
        <p14:creationId xmlns:p14="http://schemas.microsoft.com/office/powerpoint/2010/main" val="3953641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5F0A2-AB38-CFDE-88F3-6FD192A97162}"/>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6F5C0308-6A1D-47F2-C62B-E65FC9580209}"/>
              </a:ext>
            </a:extLst>
          </p:cNvPr>
          <p:cNvSpPr/>
          <p:nvPr/>
        </p:nvSpPr>
        <p:spPr>
          <a:xfrm>
            <a:off x="1646377" y="408500"/>
            <a:ext cx="7071829"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Principales aspectos del concepto de </a:t>
            </a:r>
            <a:r>
              <a:rPr lang="es-CO" sz="1400" b="1" spc="-1" dirty="0" err="1">
                <a:solidFill>
                  <a:srgbClr val="00A666"/>
                </a:solidFill>
                <a:latin typeface="Montserrat"/>
              </a:rPr>
              <a:t>MinEnergía</a:t>
            </a:r>
            <a:r>
              <a:rPr lang="es-CO" sz="1400" b="1" spc="-1" dirty="0">
                <a:solidFill>
                  <a:srgbClr val="00A666"/>
                </a:solidFill>
                <a:latin typeface="Montserrat"/>
              </a:rPr>
              <a:t> 2-2025-006509 </a:t>
            </a:r>
          </a:p>
          <a:p>
            <a:pPr algn="r">
              <a:lnSpc>
                <a:spcPct val="90000"/>
              </a:lnSpc>
            </a:pPr>
            <a:r>
              <a:rPr lang="es-CO" sz="1400" b="1" spc="-1" dirty="0">
                <a:solidFill>
                  <a:srgbClr val="00A666"/>
                </a:solidFill>
                <a:latin typeface="Montserrat"/>
              </a:rPr>
              <a:t>3-03-2025 </a:t>
            </a:r>
          </a:p>
          <a:p>
            <a:pPr algn="r">
              <a:lnSpc>
                <a:spcPct val="90000"/>
              </a:lnSpc>
            </a:pPr>
            <a:endParaRPr lang="es-CO" sz="1400" b="1" spc="-1" dirty="0">
              <a:solidFill>
                <a:srgbClr val="00A666"/>
              </a:solidFill>
              <a:latin typeface="Montserrat"/>
            </a:endParaRPr>
          </a:p>
        </p:txBody>
      </p:sp>
      <p:sp>
        <p:nvSpPr>
          <p:cNvPr id="202" name="CustomShape 2">
            <a:extLst>
              <a:ext uri="{FF2B5EF4-FFF2-40B4-BE49-F238E27FC236}">
                <a16:creationId xmlns:a16="http://schemas.microsoft.com/office/drawing/2014/main" id="{8B024EBB-DE8A-FCBB-5937-B75C57F91AC4}"/>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DCF28E98-681B-A651-5A7C-A369C1AC156B}"/>
              </a:ext>
            </a:extLst>
          </p:cNvPr>
          <p:cNvSpPr txBox="1"/>
          <p:nvPr/>
        </p:nvSpPr>
        <p:spPr>
          <a:xfrm>
            <a:off x="1526760" y="1448365"/>
            <a:ext cx="7191446" cy="2246769"/>
          </a:xfrm>
          <a:prstGeom prst="rect">
            <a:avLst/>
          </a:prstGeom>
          <a:noFill/>
        </p:spPr>
        <p:txBody>
          <a:bodyPr wrap="square" rtlCol="0">
            <a:spAutoFit/>
          </a:bodyPr>
          <a:lstStyle/>
          <a:p>
            <a:pPr marL="285750" indent="-285750" algn="just">
              <a:buFont typeface="Arial" panose="020B0604020202020204" pitchFamily="34" charset="0"/>
              <a:buChar char="•"/>
            </a:pPr>
            <a:r>
              <a:rPr lang="es-ES" sz="1400" dirty="0">
                <a:latin typeface="Montserrat" pitchFamily="2" charset="0"/>
              </a:rPr>
              <a:t>como Ministerio, hemos identificado que </a:t>
            </a:r>
            <a:r>
              <a:rPr lang="es-ES" sz="1400" b="1" dirty="0">
                <a:latin typeface="Montserrat" pitchFamily="2" charset="0"/>
              </a:rPr>
              <a:t>la confusión en el entendimiento de la norma parece haberse originado en el hecho de que se encuentra dirigida en buena medida, a usuarios que se han venido conformando como Comunidades Energéticas </a:t>
            </a:r>
            <a:r>
              <a:rPr lang="es-ES" sz="1400" dirty="0">
                <a:latin typeface="Montserrat" pitchFamily="2" charset="0"/>
              </a:rPr>
              <a:t>bajo la naturaleza de </a:t>
            </a:r>
            <a:r>
              <a:rPr lang="es-ES" sz="1400" dirty="0" err="1">
                <a:latin typeface="Montserrat" pitchFamily="2" charset="0"/>
              </a:rPr>
              <a:t>autogeneradores</a:t>
            </a:r>
            <a:r>
              <a:rPr lang="es-ES" sz="1400" dirty="0">
                <a:latin typeface="Montserrat" pitchFamily="2" charset="0"/>
              </a:rPr>
              <a:t> colectivos, </a:t>
            </a:r>
            <a:r>
              <a:rPr lang="es-ES" sz="1400" b="1" dirty="0">
                <a:latin typeface="Montserrat" pitchFamily="2" charset="0"/>
              </a:rPr>
              <a:t>y que han acudido, al analizar dicha previsión normativa, a su sentido literal, </a:t>
            </a:r>
            <a:r>
              <a:rPr lang="es-ES" sz="1400" dirty="0">
                <a:latin typeface="Montserrat" pitchFamily="2" charset="0"/>
              </a:rPr>
              <a:t>pero que debido a su falta de familiaridad con el sector y su manejo normativo, lo han interpretado alejado del contexto de la prestación de una actividad regulada de energía eléctrica. </a:t>
            </a:r>
          </a:p>
          <a:p>
            <a:pPr algn="just"/>
            <a:endParaRPr lang="es-ES" sz="1400" dirty="0">
              <a:latin typeface="Montserrat" pitchFamily="2" charset="0"/>
            </a:endParaRPr>
          </a:p>
        </p:txBody>
      </p:sp>
      <p:sp>
        <p:nvSpPr>
          <p:cNvPr id="2" name="CuadroTexto 1">
            <a:extLst>
              <a:ext uri="{FF2B5EF4-FFF2-40B4-BE49-F238E27FC236}">
                <a16:creationId xmlns:a16="http://schemas.microsoft.com/office/drawing/2014/main" id="{779F326E-1902-2BA9-18A1-6287663D5A94}"/>
              </a:ext>
            </a:extLst>
          </p:cNvPr>
          <p:cNvSpPr txBox="1"/>
          <p:nvPr/>
        </p:nvSpPr>
        <p:spPr>
          <a:xfrm>
            <a:off x="1526760" y="3960526"/>
            <a:ext cx="7191446" cy="523220"/>
          </a:xfrm>
          <a:prstGeom prst="rect">
            <a:avLst/>
          </a:prstGeom>
          <a:noFill/>
        </p:spPr>
        <p:txBody>
          <a:bodyPr wrap="square" rtlCol="0">
            <a:spAutoFit/>
          </a:bodyPr>
          <a:lstStyle/>
          <a:p>
            <a:pPr algn="just"/>
            <a:r>
              <a:rPr lang="es-MX" sz="1400" dirty="0">
                <a:solidFill>
                  <a:schemeClr val="accent6"/>
                </a:solidFill>
                <a:latin typeface="Montserrat" pitchFamily="2" charset="0"/>
              </a:rPr>
              <a:t>La confusión de la norma se origina en que la norma estuvo dirigida a usuarios como comunidades energéticas, que la interpretan de forma literal.</a:t>
            </a:r>
            <a:endParaRPr lang="es-ES" sz="1400" dirty="0">
              <a:solidFill>
                <a:schemeClr val="accent6"/>
              </a:solidFill>
              <a:latin typeface="Montserrat" pitchFamily="2" charset="0"/>
            </a:endParaRPr>
          </a:p>
        </p:txBody>
      </p:sp>
    </p:spTree>
    <p:extLst>
      <p:ext uri="{BB962C8B-B14F-4D97-AF65-F5344CB8AC3E}">
        <p14:creationId xmlns:p14="http://schemas.microsoft.com/office/powerpoint/2010/main" val="3818496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F9AAC-3184-EF2C-3AD8-9CB22A9CA36C}"/>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C07A12A9-4293-3BB0-846D-D4904FE44988}"/>
              </a:ext>
            </a:extLst>
          </p:cNvPr>
          <p:cNvSpPr/>
          <p:nvPr/>
        </p:nvSpPr>
        <p:spPr>
          <a:xfrm>
            <a:off x="1526760" y="428657"/>
            <a:ext cx="7191446"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Principales aspectos del concepto de </a:t>
            </a:r>
            <a:r>
              <a:rPr lang="es-CO" sz="1400" b="1" spc="-1" dirty="0" err="1">
                <a:solidFill>
                  <a:srgbClr val="00A666"/>
                </a:solidFill>
                <a:latin typeface="Montserrat"/>
              </a:rPr>
              <a:t>MinEnergía</a:t>
            </a:r>
            <a:r>
              <a:rPr lang="es-CO" sz="1400" b="1" spc="-1" dirty="0">
                <a:solidFill>
                  <a:srgbClr val="00A666"/>
                </a:solidFill>
                <a:latin typeface="Montserrat"/>
              </a:rPr>
              <a:t> 2-2025-006509 </a:t>
            </a:r>
          </a:p>
          <a:p>
            <a:pPr algn="r">
              <a:lnSpc>
                <a:spcPct val="90000"/>
              </a:lnSpc>
            </a:pPr>
            <a:r>
              <a:rPr lang="es-CO" sz="1400" b="1" spc="-1" dirty="0">
                <a:solidFill>
                  <a:srgbClr val="00A666"/>
                </a:solidFill>
                <a:latin typeface="Montserrat"/>
              </a:rPr>
              <a:t>3-03-2025 </a:t>
            </a:r>
          </a:p>
          <a:p>
            <a:pPr algn="r">
              <a:lnSpc>
                <a:spcPct val="90000"/>
              </a:lnSpc>
            </a:pPr>
            <a:endParaRPr lang="es-CO" sz="1400" b="1" spc="-1" dirty="0">
              <a:solidFill>
                <a:srgbClr val="00A666"/>
              </a:solidFill>
              <a:latin typeface="Montserrat"/>
            </a:endParaRPr>
          </a:p>
        </p:txBody>
      </p:sp>
      <p:sp>
        <p:nvSpPr>
          <p:cNvPr id="202" name="CustomShape 2">
            <a:extLst>
              <a:ext uri="{FF2B5EF4-FFF2-40B4-BE49-F238E27FC236}">
                <a16:creationId xmlns:a16="http://schemas.microsoft.com/office/drawing/2014/main" id="{45328A0B-FE11-291E-201C-873A3221855B}"/>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7F2DD078-066B-13F3-73D0-8DF207BCE119}"/>
              </a:ext>
            </a:extLst>
          </p:cNvPr>
          <p:cNvSpPr txBox="1"/>
          <p:nvPr/>
        </p:nvSpPr>
        <p:spPr>
          <a:xfrm>
            <a:off x="1526760" y="1067426"/>
            <a:ext cx="7191446" cy="3108543"/>
          </a:xfrm>
          <a:prstGeom prst="rect">
            <a:avLst/>
          </a:prstGeom>
          <a:noFill/>
        </p:spPr>
        <p:txBody>
          <a:bodyPr wrap="square" rtlCol="0">
            <a:spAutoFit/>
          </a:bodyPr>
          <a:lstStyle/>
          <a:p>
            <a:pPr marL="285750" indent="-285750" algn="just">
              <a:buFont typeface="Arial" panose="020B0604020202020204" pitchFamily="34" charset="0"/>
              <a:buChar char="•"/>
            </a:pPr>
            <a:r>
              <a:rPr lang="es-ES" sz="1400" dirty="0">
                <a:latin typeface="Montserrat" pitchFamily="2" charset="0"/>
              </a:rPr>
              <a:t>“estimamos procedente la expedición de la presente aclaración y </a:t>
            </a:r>
            <a:r>
              <a:rPr lang="es-ES" sz="1400" b="1" dirty="0">
                <a:latin typeface="Montserrat" pitchFamily="2" charset="0"/>
              </a:rPr>
              <a:t>acudir para el efecto, a los considerandos del referido decreto </a:t>
            </a:r>
            <a:r>
              <a:rPr lang="es-ES" sz="1400" dirty="0">
                <a:latin typeface="Montserrat" pitchFamily="2" charset="0"/>
              </a:rPr>
              <a:t>en orden a ofrecer el </a:t>
            </a:r>
            <a:r>
              <a:rPr lang="es-ES" sz="1400" b="1" dirty="0">
                <a:latin typeface="Montserrat" pitchFamily="2" charset="0"/>
              </a:rPr>
              <a:t>contexto </a:t>
            </a:r>
            <a:r>
              <a:rPr lang="es-ES" sz="1400" b="1" dirty="0" err="1">
                <a:latin typeface="Montserrat" pitchFamily="2" charset="0"/>
              </a:rPr>
              <a:t>finalístico</a:t>
            </a:r>
            <a:r>
              <a:rPr lang="es-ES" sz="1400" b="1" dirty="0">
                <a:latin typeface="Montserrat" pitchFamily="2" charset="0"/>
              </a:rPr>
              <a:t> </a:t>
            </a:r>
            <a:r>
              <a:rPr lang="es-ES" sz="1400" dirty="0">
                <a:latin typeface="Montserrat" pitchFamily="2" charset="0"/>
              </a:rPr>
              <a:t>de la norma</a:t>
            </a:r>
          </a:p>
          <a:p>
            <a:pPr marL="285750" indent="-285750" algn="just">
              <a:buFont typeface="Arial" panose="020B0604020202020204" pitchFamily="34" charset="0"/>
              <a:buChar char="•"/>
            </a:pPr>
            <a:endParaRPr lang="es-ES" sz="1400" dirty="0">
              <a:latin typeface="Montserrat" pitchFamily="2" charset="0"/>
            </a:endParaRPr>
          </a:p>
          <a:p>
            <a:pPr lvl="1" algn="just"/>
            <a:r>
              <a:rPr lang="es-ES" sz="1400" dirty="0">
                <a:latin typeface="Montserrat" pitchFamily="2" charset="0"/>
              </a:rPr>
              <a:t>(...) es necesario establecer </a:t>
            </a:r>
            <a:r>
              <a:rPr lang="es-ES" sz="1400" b="1" dirty="0">
                <a:latin typeface="Montserrat" pitchFamily="2" charset="0"/>
              </a:rPr>
              <a:t>los lineamientos para la implementación de la producción marginal de energía eléctrica y actualizar los lineamientos de política energética en materia de autogeneración</a:t>
            </a:r>
            <a:r>
              <a:rPr lang="es-ES" sz="1400" dirty="0">
                <a:latin typeface="Montserrat" pitchFamily="2" charset="0"/>
              </a:rPr>
              <a:t> previstos en el Decreto 1073 de 2015 y, de esta manera </a:t>
            </a:r>
            <a:r>
              <a:rPr lang="es-ES" sz="1400" b="1" dirty="0">
                <a:latin typeface="Montserrat" pitchFamily="2" charset="0"/>
              </a:rPr>
              <a:t>permitir el uso del Sistema Interconectado Nacional (SIN)  para que los </a:t>
            </a:r>
            <a:r>
              <a:rPr lang="es-ES" sz="1400" b="1" dirty="0" err="1">
                <a:latin typeface="Montserrat" pitchFamily="2" charset="0"/>
              </a:rPr>
              <a:t>autogeneradores</a:t>
            </a:r>
            <a:r>
              <a:rPr lang="es-ES" sz="1400" b="1" dirty="0">
                <a:latin typeface="Montserrat" pitchFamily="2" charset="0"/>
              </a:rPr>
              <a:t> puedan ejercer el consumo propio en sitios distintos a los de producción y,  los productores  marginales puedan implementar el consumo de sus vinculados en sitios distintos a los de producción  </a:t>
            </a:r>
            <a:r>
              <a:rPr lang="es-ES" sz="1400" dirty="0">
                <a:latin typeface="Montserrat" pitchFamily="2" charset="0"/>
              </a:rPr>
              <a:t>conforme a lo previsto en el artículo 14.15 de la Ley 142 de 1994.”</a:t>
            </a:r>
          </a:p>
          <a:p>
            <a:pPr algn="just"/>
            <a:endParaRPr lang="es-ES" sz="1400" dirty="0">
              <a:latin typeface="Montserrat" pitchFamily="2" charset="0"/>
            </a:endParaRPr>
          </a:p>
        </p:txBody>
      </p:sp>
      <p:sp>
        <p:nvSpPr>
          <p:cNvPr id="2" name="CuadroTexto 1">
            <a:extLst>
              <a:ext uri="{FF2B5EF4-FFF2-40B4-BE49-F238E27FC236}">
                <a16:creationId xmlns:a16="http://schemas.microsoft.com/office/drawing/2014/main" id="{2DE4EEED-3EDD-7481-1FEA-24AA0AB54719}"/>
              </a:ext>
            </a:extLst>
          </p:cNvPr>
          <p:cNvSpPr txBox="1"/>
          <p:nvPr/>
        </p:nvSpPr>
        <p:spPr>
          <a:xfrm>
            <a:off x="1526760" y="4076074"/>
            <a:ext cx="7191446" cy="738664"/>
          </a:xfrm>
          <a:prstGeom prst="rect">
            <a:avLst/>
          </a:prstGeom>
          <a:noFill/>
        </p:spPr>
        <p:txBody>
          <a:bodyPr wrap="square" rtlCol="0">
            <a:spAutoFit/>
          </a:bodyPr>
          <a:lstStyle/>
          <a:p>
            <a:pPr algn="just"/>
            <a:r>
              <a:rPr lang="es-MX" sz="1400" dirty="0">
                <a:solidFill>
                  <a:schemeClr val="accent6"/>
                </a:solidFill>
                <a:latin typeface="Montserrat" pitchFamily="2" charset="0"/>
              </a:rPr>
              <a:t>El considerando se refiere a la justificación del uso del SIN por los </a:t>
            </a:r>
            <a:r>
              <a:rPr lang="es-MX" sz="1400" dirty="0" err="1">
                <a:solidFill>
                  <a:schemeClr val="accent6"/>
                </a:solidFill>
                <a:latin typeface="Montserrat" pitchFamily="2" charset="0"/>
              </a:rPr>
              <a:t>autogeneradores</a:t>
            </a:r>
            <a:r>
              <a:rPr lang="es-MX" sz="1400" dirty="0">
                <a:solidFill>
                  <a:schemeClr val="accent6"/>
                </a:solidFill>
                <a:latin typeface="Montserrat" pitchFamily="2" charset="0"/>
              </a:rPr>
              <a:t> para que estos ejerzan el consumo propio en sitios distintos a los de producción.</a:t>
            </a:r>
            <a:endParaRPr lang="es-ES" sz="1400" dirty="0">
              <a:solidFill>
                <a:schemeClr val="accent6"/>
              </a:solidFill>
              <a:latin typeface="Montserrat" pitchFamily="2" charset="0"/>
            </a:endParaRPr>
          </a:p>
        </p:txBody>
      </p:sp>
    </p:spTree>
    <p:extLst>
      <p:ext uri="{BB962C8B-B14F-4D97-AF65-F5344CB8AC3E}">
        <p14:creationId xmlns:p14="http://schemas.microsoft.com/office/powerpoint/2010/main" val="3208372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E834B-AE33-539A-4513-EEA09F826B75}"/>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DB0A0504-A1B4-4FAF-44EE-62DFE53AB2C8}"/>
              </a:ext>
            </a:extLst>
          </p:cNvPr>
          <p:cNvSpPr/>
          <p:nvPr/>
        </p:nvSpPr>
        <p:spPr>
          <a:xfrm>
            <a:off x="1923468" y="435099"/>
            <a:ext cx="6794738"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Principales aspectos del concepto de </a:t>
            </a:r>
            <a:r>
              <a:rPr lang="es-CO" sz="1400" b="1" spc="-1" dirty="0" err="1">
                <a:solidFill>
                  <a:srgbClr val="00A666"/>
                </a:solidFill>
                <a:latin typeface="Montserrat"/>
              </a:rPr>
              <a:t>MinEnergía</a:t>
            </a:r>
            <a:r>
              <a:rPr lang="es-CO" sz="1400" b="1" spc="-1" dirty="0">
                <a:solidFill>
                  <a:srgbClr val="00A666"/>
                </a:solidFill>
                <a:latin typeface="Montserrat"/>
              </a:rPr>
              <a:t> 2-2025-006509 </a:t>
            </a:r>
          </a:p>
          <a:p>
            <a:pPr algn="r">
              <a:lnSpc>
                <a:spcPct val="90000"/>
              </a:lnSpc>
            </a:pPr>
            <a:r>
              <a:rPr lang="es-CO" sz="1400" b="1" spc="-1" dirty="0">
                <a:solidFill>
                  <a:srgbClr val="00A666"/>
                </a:solidFill>
                <a:latin typeface="Montserrat"/>
              </a:rPr>
              <a:t>3-03-2025 </a:t>
            </a:r>
          </a:p>
          <a:p>
            <a:pPr algn="r">
              <a:lnSpc>
                <a:spcPct val="90000"/>
              </a:lnSpc>
            </a:pPr>
            <a:endParaRPr lang="es-CO" sz="1400" b="1" spc="-1" dirty="0">
              <a:solidFill>
                <a:srgbClr val="00A666"/>
              </a:solidFill>
              <a:latin typeface="Montserrat"/>
            </a:endParaRPr>
          </a:p>
        </p:txBody>
      </p:sp>
      <p:sp>
        <p:nvSpPr>
          <p:cNvPr id="202" name="CustomShape 2">
            <a:extLst>
              <a:ext uri="{FF2B5EF4-FFF2-40B4-BE49-F238E27FC236}">
                <a16:creationId xmlns:a16="http://schemas.microsoft.com/office/drawing/2014/main" id="{5632EF11-DB8B-1264-C72A-0B701531B1EE}"/>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FCDE6960-9A7A-974E-F7B7-77F4F8A36A13}"/>
              </a:ext>
            </a:extLst>
          </p:cNvPr>
          <p:cNvSpPr txBox="1"/>
          <p:nvPr/>
        </p:nvSpPr>
        <p:spPr>
          <a:xfrm>
            <a:off x="1526760" y="1232922"/>
            <a:ext cx="7191446" cy="2677656"/>
          </a:xfrm>
          <a:prstGeom prst="rect">
            <a:avLst/>
          </a:prstGeom>
          <a:noFill/>
        </p:spPr>
        <p:txBody>
          <a:bodyPr wrap="square" rtlCol="0">
            <a:spAutoFit/>
          </a:bodyPr>
          <a:lstStyle/>
          <a:p>
            <a:pPr marL="285750" indent="-285750" algn="just">
              <a:buFont typeface="Arial" panose="020B0604020202020204" pitchFamily="34" charset="0"/>
              <a:buChar char="•"/>
            </a:pPr>
            <a:r>
              <a:rPr lang="es-ES" sz="1400" dirty="0">
                <a:latin typeface="Montserrat" pitchFamily="2" charset="0"/>
              </a:rPr>
              <a:t>“(...) Que </a:t>
            </a:r>
            <a:r>
              <a:rPr lang="es-ES" sz="1400" b="1" dirty="0">
                <a:latin typeface="Montserrat" pitchFamily="2" charset="0"/>
              </a:rPr>
              <a:t>para permitir el uso del SIN </a:t>
            </a:r>
            <a:r>
              <a:rPr lang="es-ES" sz="1400" dirty="0">
                <a:latin typeface="Montserrat" pitchFamily="2" charset="0"/>
              </a:rPr>
              <a:t>por parte de los </a:t>
            </a:r>
            <a:r>
              <a:rPr lang="es-ES" sz="1400" dirty="0" err="1">
                <a:latin typeface="Montserrat" pitchFamily="2" charset="0"/>
              </a:rPr>
              <a:t>autogeneradores</a:t>
            </a:r>
            <a:r>
              <a:rPr lang="es-ES" sz="1400" dirty="0">
                <a:latin typeface="Montserrat" pitchFamily="2" charset="0"/>
              </a:rPr>
              <a:t> o productores marginales para consumir su energía en sitios diferentes a donde la producen, </a:t>
            </a:r>
            <a:r>
              <a:rPr lang="es-ES" sz="1400" b="1" dirty="0">
                <a:latin typeface="Montserrat" pitchFamily="2" charset="0"/>
              </a:rPr>
              <a:t>cumpliendo con las reglas comerciales y operativas del Reglamento de Operación del Mercado Mayorista de Energía (MEM), </a:t>
            </a:r>
            <a:r>
              <a:rPr lang="es-ES" sz="1400" dirty="0">
                <a:latin typeface="Montserrat" pitchFamily="2" charset="0"/>
              </a:rPr>
              <a:t>es necesario modificar el Decreto 1073 de 2015.</a:t>
            </a:r>
          </a:p>
          <a:p>
            <a:pPr marL="285750" indent="-285750" algn="just">
              <a:buFont typeface="Arial" panose="020B0604020202020204" pitchFamily="34" charset="0"/>
              <a:buChar char="•"/>
            </a:pPr>
            <a:endParaRPr lang="es-ES" sz="1400" dirty="0">
              <a:latin typeface="Montserrat" pitchFamily="2" charset="0"/>
            </a:endParaRPr>
          </a:p>
          <a:p>
            <a:pPr marL="285750" indent="-285750" algn="just">
              <a:buFont typeface="Arial" panose="020B0604020202020204" pitchFamily="34" charset="0"/>
              <a:buChar char="•"/>
            </a:pPr>
            <a:r>
              <a:rPr lang="es-ES" sz="1400" dirty="0">
                <a:latin typeface="Montserrat" pitchFamily="2" charset="0"/>
              </a:rPr>
              <a:t>(…) </a:t>
            </a:r>
            <a:r>
              <a:rPr lang="es-ES" sz="1400" b="1" dirty="0">
                <a:latin typeface="Montserrat" pitchFamily="2" charset="0"/>
              </a:rPr>
              <a:t>los considerandos normativos son igualmente claros al referir que este uso del sistema se realizará “cumpliendo con las reglas  comerciales y operativas del Reglamento de Operación del Mercado Mayorista de Energía (MEM)”</a:t>
            </a:r>
          </a:p>
          <a:p>
            <a:pPr marL="285750" indent="-285750" algn="just">
              <a:buFont typeface="Arial" panose="020B0604020202020204" pitchFamily="34" charset="0"/>
              <a:buChar char="•"/>
            </a:pPr>
            <a:endParaRPr lang="es-ES" sz="1400" dirty="0">
              <a:latin typeface="Montserrat" pitchFamily="2" charset="0"/>
            </a:endParaRPr>
          </a:p>
          <a:p>
            <a:pPr marL="285750" indent="-285750" algn="just">
              <a:buFont typeface="Arial" panose="020B0604020202020204" pitchFamily="34" charset="0"/>
              <a:buChar char="•"/>
            </a:pPr>
            <a:endParaRPr lang="es-ES" sz="1400" dirty="0">
              <a:latin typeface="Montserrat" pitchFamily="2" charset="0"/>
            </a:endParaRPr>
          </a:p>
        </p:txBody>
      </p:sp>
      <p:sp>
        <p:nvSpPr>
          <p:cNvPr id="2" name="CuadroTexto 1">
            <a:extLst>
              <a:ext uri="{FF2B5EF4-FFF2-40B4-BE49-F238E27FC236}">
                <a16:creationId xmlns:a16="http://schemas.microsoft.com/office/drawing/2014/main" id="{E47A5D6A-125C-D305-8569-7DBB0663C5B2}"/>
              </a:ext>
            </a:extLst>
          </p:cNvPr>
          <p:cNvSpPr txBox="1"/>
          <p:nvPr/>
        </p:nvSpPr>
        <p:spPr>
          <a:xfrm>
            <a:off x="1526760" y="4039740"/>
            <a:ext cx="7191446" cy="523220"/>
          </a:xfrm>
          <a:prstGeom prst="rect">
            <a:avLst/>
          </a:prstGeom>
          <a:noFill/>
        </p:spPr>
        <p:txBody>
          <a:bodyPr wrap="square" rtlCol="0">
            <a:spAutoFit/>
          </a:bodyPr>
          <a:lstStyle/>
          <a:p>
            <a:pPr algn="just"/>
            <a:r>
              <a:rPr lang="es-MX" sz="1400" dirty="0">
                <a:solidFill>
                  <a:schemeClr val="accent6"/>
                </a:solidFill>
                <a:latin typeface="Montserrat" pitchFamily="2" charset="0"/>
              </a:rPr>
              <a:t>Para permitir el uso del SIN se debe cumplir con las reglas comerciales y operativos del Reglamento de Operación del MEM. </a:t>
            </a:r>
            <a:endParaRPr lang="es-ES" sz="1400" dirty="0">
              <a:solidFill>
                <a:schemeClr val="accent6"/>
              </a:solidFill>
              <a:latin typeface="Montserrat" pitchFamily="2" charset="0"/>
            </a:endParaRPr>
          </a:p>
        </p:txBody>
      </p:sp>
    </p:spTree>
    <p:extLst>
      <p:ext uri="{BB962C8B-B14F-4D97-AF65-F5344CB8AC3E}">
        <p14:creationId xmlns:p14="http://schemas.microsoft.com/office/powerpoint/2010/main" val="772650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21E27-7694-7E22-1661-7E0705B681DC}"/>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66BA6259-050A-70A8-6874-8B9AAB4B3254}"/>
              </a:ext>
            </a:extLst>
          </p:cNvPr>
          <p:cNvSpPr/>
          <p:nvPr/>
        </p:nvSpPr>
        <p:spPr>
          <a:xfrm>
            <a:off x="1733198" y="405360"/>
            <a:ext cx="6933284"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Principales aspectos del concepto de </a:t>
            </a:r>
            <a:r>
              <a:rPr lang="es-CO" sz="1400" b="1" spc="-1" dirty="0" err="1">
                <a:solidFill>
                  <a:srgbClr val="00A666"/>
                </a:solidFill>
                <a:latin typeface="Montserrat"/>
              </a:rPr>
              <a:t>MinEnergía</a:t>
            </a:r>
            <a:r>
              <a:rPr lang="es-CO" sz="1400" b="1" spc="-1" dirty="0">
                <a:solidFill>
                  <a:srgbClr val="00A666"/>
                </a:solidFill>
                <a:latin typeface="Montserrat"/>
              </a:rPr>
              <a:t> 2-2025-006509 </a:t>
            </a:r>
          </a:p>
          <a:p>
            <a:pPr algn="r">
              <a:lnSpc>
                <a:spcPct val="90000"/>
              </a:lnSpc>
            </a:pPr>
            <a:r>
              <a:rPr lang="es-CO" sz="1400" b="1" spc="-1" dirty="0">
                <a:solidFill>
                  <a:srgbClr val="00A666"/>
                </a:solidFill>
                <a:latin typeface="Montserrat"/>
              </a:rPr>
              <a:t>3-03-2025 </a:t>
            </a:r>
          </a:p>
          <a:p>
            <a:pPr algn="r">
              <a:lnSpc>
                <a:spcPct val="90000"/>
              </a:lnSpc>
            </a:pPr>
            <a:endParaRPr lang="es-CO" sz="1400" b="1" spc="-1" dirty="0">
              <a:solidFill>
                <a:srgbClr val="00A666"/>
              </a:solidFill>
              <a:latin typeface="Montserrat"/>
            </a:endParaRPr>
          </a:p>
        </p:txBody>
      </p:sp>
      <p:sp>
        <p:nvSpPr>
          <p:cNvPr id="202" name="CustomShape 2">
            <a:extLst>
              <a:ext uri="{FF2B5EF4-FFF2-40B4-BE49-F238E27FC236}">
                <a16:creationId xmlns:a16="http://schemas.microsoft.com/office/drawing/2014/main" id="{C8174CAE-32A9-FF2D-871D-D16EC8681529}"/>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841143B5-FA1F-EFE5-CB73-D2F05B84523C}"/>
              </a:ext>
            </a:extLst>
          </p:cNvPr>
          <p:cNvSpPr txBox="1"/>
          <p:nvPr/>
        </p:nvSpPr>
        <p:spPr>
          <a:xfrm>
            <a:off x="1526760" y="1009440"/>
            <a:ext cx="7191446" cy="3323987"/>
          </a:xfrm>
          <a:prstGeom prst="rect">
            <a:avLst/>
          </a:prstGeom>
          <a:noFill/>
        </p:spPr>
        <p:txBody>
          <a:bodyPr wrap="square" rtlCol="0">
            <a:spAutoFit/>
          </a:bodyPr>
          <a:lstStyle/>
          <a:p>
            <a:pPr lvl="1" algn="just"/>
            <a:r>
              <a:rPr lang="es-ES" sz="1400" dirty="0">
                <a:latin typeface="Montserrat" pitchFamily="2" charset="0"/>
              </a:rPr>
              <a:t>De lo expuesto se desprende con amplitud, que </a:t>
            </a:r>
            <a:r>
              <a:rPr lang="es-ES" sz="1400" b="1" dirty="0">
                <a:solidFill>
                  <a:srgbClr val="FF0000"/>
                </a:solidFill>
                <a:latin typeface="Montserrat" pitchFamily="2" charset="0"/>
              </a:rPr>
              <a:t>si bien se habilita en adelante y sin que medie autorización alguna para ello, la conexión de activos de autogeneración y producción marginal sin venta de excedentes sea cual sea su capacidad de generación </a:t>
            </a:r>
            <a:r>
              <a:rPr lang="es-ES" sz="1400" dirty="0">
                <a:latin typeface="Montserrat" pitchFamily="2" charset="0"/>
              </a:rPr>
              <a:t>(pequeña o gran escala), </a:t>
            </a:r>
            <a:r>
              <a:rPr lang="es-ES" sz="1400" b="1" u="sng" dirty="0">
                <a:solidFill>
                  <a:srgbClr val="FF0000"/>
                </a:solidFill>
                <a:latin typeface="Montserrat" pitchFamily="2" charset="0"/>
              </a:rPr>
              <a:t>lo cual antes no era posible</a:t>
            </a:r>
            <a:r>
              <a:rPr lang="es-ES" sz="1400" dirty="0">
                <a:latin typeface="Montserrat" pitchFamily="2" charset="0"/>
              </a:rPr>
              <a:t>, </a:t>
            </a:r>
            <a:r>
              <a:rPr lang="es-ES" sz="1400" b="1" u="sng" dirty="0">
                <a:latin typeface="Montserrat" pitchFamily="2" charset="0"/>
              </a:rPr>
              <a:t>especialmente para la atención remota de los miembros del </a:t>
            </a:r>
            <a:r>
              <a:rPr lang="es-ES" sz="1400" b="1" u="sng" dirty="0" err="1">
                <a:latin typeface="Montserrat" pitchFamily="2" charset="0"/>
              </a:rPr>
              <a:t>autogenerador</a:t>
            </a:r>
            <a:r>
              <a:rPr lang="es-ES" sz="1400" dirty="0">
                <a:latin typeface="Montserrat" pitchFamily="2" charset="0"/>
              </a:rPr>
              <a:t>; </a:t>
            </a:r>
            <a:r>
              <a:rPr lang="es-ES" sz="1400" u="sng" dirty="0">
                <a:latin typeface="Montserrat" pitchFamily="2" charset="0"/>
              </a:rPr>
              <a:t>no resulta procedente inferir de esta previsión normativa que estos agentes quedan exentos del cumplimiento de los reglamentos y regulación que rigen las actividades operacionales y comerciales que vayan a desplegar</a:t>
            </a:r>
            <a:r>
              <a:rPr lang="es-ES" sz="1400" dirty="0">
                <a:latin typeface="Montserrat" pitchFamily="2" charset="0"/>
              </a:rPr>
              <a:t>; pues tal interpretación </a:t>
            </a:r>
            <a:r>
              <a:rPr lang="es-ES" sz="1400" b="1" dirty="0">
                <a:latin typeface="Montserrat" pitchFamily="2" charset="0"/>
              </a:rPr>
              <a:t>no corresponde ni al texto literal de la norma </a:t>
            </a:r>
            <a:r>
              <a:rPr lang="es-ES" sz="1400" dirty="0">
                <a:latin typeface="Montserrat" pitchFamily="2" charset="0"/>
              </a:rPr>
              <a:t>bajo el contexto del sector de energía eléctrica, </a:t>
            </a:r>
            <a:r>
              <a:rPr lang="es-ES" sz="1400" b="1" dirty="0">
                <a:latin typeface="Montserrat" pitchFamily="2" charset="0"/>
              </a:rPr>
              <a:t>ni a la causa y finalidad explicada en la parte considerativa del acto administrativo</a:t>
            </a:r>
            <a:r>
              <a:rPr lang="es-ES" sz="1400" dirty="0">
                <a:latin typeface="Montserrat" pitchFamily="2" charset="0"/>
              </a:rPr>
              <a:t> que, a la luz de la jurisprudencia del Consejo de Estado, es elemento válido para la interpretación de la norma cuando surge dificultad para entendimiento del mismo, en su sentido natural y obvio</a:t>
            </a:r>
          </a:p>
        </p:txBody>
      </p:sp>
      <p:sp>
        <p:nvSpPr>
          <p:cNvPr id="2" name="CuadroTexto 1">
            <a:extLst>
              <a:ext uri="{FF2B5EF4-FFF2-40B4-BE49-F238E27FC236}">
                <a16:creationId xmlns:a16="http://schemas.microsoft.com/office/drawing/2014/main" id="{22ABBDE2-D77A-C605-47D1-26C4BE8BC17B}"/>
              </a:ext>
            </a:extLst>
          </p:cNvPr>
          <p:cNvSpPr txBox="1"/>
          <p:nvPr/>
        </p:nvSpPr>
        <p:spPr>
          <a:xfrm>
            <a:off x="1526760" y="4342431"/>
            <a:ext cx="7191446" cy="738664"/>
          </a:xfrm>
          <a:prstGeom prst="rect">
            <a:avLst/>
          </a:prstGeom>
          <a:noFill/>
        </p:spPr>
        <p:txBody>
          <a:bodyPr wrap="square" rtlCol="0">
            <a:spAutoFit/>
          </a:bodyPr>
          <a:lstStyle/>
          <a:p>
            <a:pPr algn="just"/>
            <a:r>
              <a:rPr lang="es-MX" sz="1400" dirty="0">
                <a:solidFill>
                  <a:schemeClr val="accent6"/>
                </a:solidFill>
                <a:latin typeface="Montserrat" pitchFamily="2" charset="0"/>
              </a:rPr>
              <a:t>No se puede inferir que los agentes están exentos del cumplimiento de los reglamentos y regulación que rigen las actividades operacionales y comerciales.</a:t>
            </a:r>
            <a:endParaRPr lang="es-ES" sz="1400" dirty="0">
              <a:solidFill>
                <a:schemeClr val="accent6"/>
              </a:solidFill>
              <a:latin typeface="Montserrat" pitchFamily="2" charset="0"/>
            </a:endParaRPr>
          </a:p>
        </p:txBody>
      </p:sp>
      <p:sp>
        <p:nvSpPr>
          <p:cNvPr id="4" name="CuadroTexto 3">
            <a:extLst>
              <a:ext uri="{FF2B5EF4-FFF2-40B4-BE49-F238E27FC236}">
                <a16:creationId xmlns:a16="http://schemas.microsoft.com/office/drawing/2014/main" id="{563C96C7-C45D-1DA2-2C6B-C17E01EE2DAB}"/>
              </a:ext>
            </a:extLst>
          </p:cNvPr>
          <p:cNvSpPr txBox="1"/>
          <p:nvPr/>
        </p:nvSpPr>
        <p:spPr>
          <a:xfrm>
            <a:off x="1440874" y="1387776"/>
            <a:ext cx="695486" cy="461665"/>
          </a:xfrm>
          <a:prstGeom prst="rect">
            <a:avLst/>
          </a:prstGeom>
          <a:noFill/>
        </p:spPr>
        <p:txBody>
          <a:bodyPr wrap="square" rtlCol="0">
            <a:spAutoFit/>
          </a:bodyPr>
          <a:lstStyle/>
          <a:p>
            <a:pPr algn="ctr"/>
            <a:r>
              <a:rPr lang="es-MX" sz="2400" b="1" dirty="0">
                <a:solidFill>
                  <a:srgbClr val="FF0000"/>
                </a:solidFill>
              </a:rPr>
              <a:t>¿?</a:t>
            </a:r>
            <a:endParaRPr lang="es-ES" sz="2400" b="1" dirty="0">
              <a:solidFill>
                <a:srgbClr val="FF0000"/>
              </a:solidFill>
            </a:endParaRPr>
          </a:p>
        </p:txBody>
      </p:sp>
    </p:spTree>
    <p:extLst>
      <p:ext uri="{BB962C8B-B14F-4D97-AF65-F5344CB8AC3E}">
        <p14:creationId xmlns:p14="http://schemas.microsoft.com/office/powerpoint/2010/main" val="1202723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15BF5A-F2BB-E3F5-5C72-073355BDE6FF}"/>
            </a:ext>
          </a:extLst>
        </p:cNvPr>
        <p:cNvGrpSpPr/>
        <p:nvPr/>
      </p:nvGrpSpPr>
      <p:grpSpPr>
        <a:xfrm>
          <a:off x="0" y="0"/>
          <a:ext cx="0" cy="0"/>
          <a:chOff x="0" y="0"/>
          <a:chExt cx="0" cy="0"/>
        </a:xfrm>
      </p:grpSpPr>
      <p:sp>
        <p:nvSpPr>
          <p:cNvPr id="201" name="CustomShape 1">
            <a:extLst>
              <a:ext uri="{FF2B5EF4-FFF2-40B4-BE49-F238E27FC236}">
                <a16:creationId xmlns:a16="http://schemas.microsoft.com/office/drawing/2014/main" id="{EC7EE755-509C-80ED-A1C3-A769A5D77A0B}"/>
              </a:ext>
            </a:extLst>
          </p:cNvPr>
          <p:cNvSpPr/>
          <p:nvPr/>
        </p:nvSpPr>
        <p:spPr>
          <a:xfrm>
            <a:off x="1784922" y="363816"/>
            <a:ext cx="6933284" cy="6040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90000"/>
              </a:lnSpc>
            </a:pPr>
            <a:r>
              <a:rPr lang="es-CO" sz="1400" b="1" spc="-1" dirty="0">
                <a:solidFill>
                  <a:srgbClr val="00A666"/>
                </a:solidFill>
                <a:latin typeface="Montserrat"/>
              </a:rPr>
              <a:t>Principales aspectos del concepto de </a:t>
            </a:r>
            <a:r>
              <a:rPr lang="es-CO" sz="1400" b="1" spc="-1" dirty="0" err="1">
                <a:solidFill>
                  <a:srgbClr val="00A666"/>
                </a:solidFill>
                <a:latin typeface="Montserrat"/>
              </a:rPr>
              <a:t>MinEnergía</a:t>
            </a:r>
            <a:r>
              <a:rPr lang="es-CO" sz="1400" b="1" spc="-1" dirty="0">
                <a:solidFill>
                  <a:srgbClr val="00A666"/>
                </a:solidFill>
                <a:latin typeface="Montserrat"/>
              </a:rPr>
              <a:t> 2-2025-006509 </a:t>
            </a:r>
          </a:p>
          <a:p>
            <a:pPr algn="r">
              <a:lnSpc>
                <a:spcPct val="90000"/>
              </a:lnSpc>
            </a:pPr>
            <a:r>
              <a:rPr lang="es-CO" sz="1400" b="1" spc="-1" dirty="0">
                <a:solidFill>
                  <a:srgbClr val="00A666"/>
                </a:solidFill>
                <a:latin typeface="Montserrat"/>
              </a:rPr>
              <a:t>3-03-2025 </a:t>
            </a:r>
          </a:p>
          <a:p>
            <a:pPr algn="r">
              <a:lnSpc>
                <a:spcPct val="90000"/>
              </a:lnSpc>
            </a:pPr>
            <a:endParaRPr lang="es-CO" sz="1400" b="1" spc="-1" dirty="0">
              <a:solidFill>
                <a:srgbClr val="00A666"/>
              </a:solidFill>
              <a:latin typeface="Montserrat"/>
            </a:endParaRPr>
          </a:p>
        </p:txBody>
      </p:sp>
      <p:sp>
        <p:nvSpPr>
          <p:cNvPr id="202" name="CustomShape 2">
            <a:extLst>
              <a:ext uri="{FF2B5EF4-FFF2-40B4-BE49-F238E27FC236}">
                <a16:creationId xmlns:a16="http://schemas.microsoft.com/office/drawing/2014/main" id="{72239B72-B8CC-0938-9015-FB18EB4AC5A4}"/>
              </a:ext>
            </a:extLst>
          </p:cNvPr>
          <p:cNvSpPr/>
          <p:nvPr/>
        </p:nvSpPr>
        <p:spPr>
          <a:xfrm>
            <a:off x="1526760" y="1103760"/>
            <a:ext cx="7346160" cy="189611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a:lnSpc>
                <a:spcPct val="100000"/>
              </a:lnSpc>
            </a:pPr>
            <a:endParaRPr lang="es-CO" sz="1800" b="0" strike="noStrike" spc="-1" dirty="0">
              <a:latin typeface="Arial"/>
            </a:endParaRPr>
          </a:p>
        </p:txBody>
      </p:sp>
      <p:sp>
        <p:nvSpPr>
          <p:cNvPr id="3" name="CuadroTexto 2">
            <a:extLst>
              <a:ext uri="{FF2B5EF4-FFF2-40B4-BE49-F238E27FC236}">
                <a16:creationId xmlns:a16="http://schemas.microsoft.com/office/drawing/2014/main" id="{3263B590-F12E-EB97-D0BC-A19235959649}"/>
              </a:ext>
            </a:extLst>
          </p:cNvPr>
          <p:cNvSpPr txBox="1"/>
          <p:nvPr/>
        </p:nvSpPr>
        <p:spPr>
          <a:xfrm>
            <a:off x="1526760" y="1103760"/>
            <a:ext cx="7191446" cy="3323987"/>
          </a:xfrm>
          <a:prstGeom prst="rect">
            <a:avLst/>
          </a:prstGeom>
          <a:noFill/>
        </p:spPr>
        <p:txBody>
          <a:bodyPr wrap="square" rtlCol="0">
            <a:spAutoFit/>
          </a:bodyPr>
          <a:lstStyle/>
          <a:p>
            <a:pPr algn="just"/>
            <a:r>
              <a:rPr lang="es-ES" sz="1400" dirty="0">
                <a:latin typeface="Montserrat" pitchFamily="2" charset="0"/>
              </a:rPr>
              <a:t>Consideraciones técnicas</a:t>
            </a:r>
          </a:p>
          <a:p>
            <a:pPr marL="285750" indent="-285750" algn="just">
              <a:buFont typeface="Arial" panose="020B0604020202020204" pitchFamily="34" charset="0"/>
              <a:buChar char="•"/>
            </a:pPr>
            <a:endParaRPr lang="es-ES" sz="1400" dirty="0">
              <a:latin typeface="Montserrat" pitchFamily="2" charset="0"/>
            </a:endParaRPr>
          </a:p>
          <a:p>
            <a:pPr marL="285750" indent="-285750" algn="just">
              <a:buFont typeface="Arial" panose="020B0604020202020204" pitchFamily="34" charset="0"/>
              <a:buChar char="•"/>
            </a:pPr>
            <a:r>
              <a:rPr lang="es-ES" sz="1400" b="1" dirty="0">
                <a:latin typeface="Montserrat" pitchFamily="2" charset="0"/>
              </a:rPr>
              <a:t>La conexión de sistemas de autogeneración</a:t>
            </a:r>
            <a:r>
              <a:rPr lang="es-ES" sz="1400" dirty="0">
                <a:latin typeface="Montserrat" pitchFamily="2" charset="0"/>
              </a:rPr>
              <a:t> o producción marginal al Sistema Interconectado Nacional, independientemente de su intención o no de entregar excedentes, </a:t>
            </a:r>
            <a:r>
              <a:rPr lang="es-ES" sz="1400" b="1" dirty="0">
                <a:latin typeface="Montserrat" pitchFamily="2" charset="0"/>
              </a:rPr>
              <a:t>implica consideraciones técnicas fundamentales que impactan directamente la seguridad y confiabilidad del sistema eléctrico en su conjunto</a:t>
            </a:r>
            <a:r>
              <a:rPr lang="es-ES" sz="1400" dirty="0">
                <a:latin typeface="Montserrat" pitchFamily="2" charset="0"/>
              </a:rPr>
              <a:t>.</a:t>
            </a:r>
          </a:p>
          <a:p>
            <a:pPr marL="285750" indent="-285750" algn="just">
              <a:buFont typeface="Arial" panose="020B0604020202020204" pitchFamily="34" charset="0"/>
              <a:buChar char="•"/>
            </a:pPr>
            <a:r>
              <a:rPr lang="es-ES" sz="1400" dirty="0">
                <a:latin typeface="Montserrat" pitchFamily="2" charset="0"/>
              </a:rPr>
              <a:t>La conexión de cualquier sistema de generación </a:t>
            </a:r>
            <a:r>
              <a:rPr lang="es-ES" sz="1400" u="sng" dirty="0">
                <a:latin typeface="Montserrat" pitchFamily="2" charset="0"/>
              </a:rPr>
              <a:t>modifica los niveles de corto circuito en el punto de conexión</a:t>
            </a:r>
            <a:r>
              <a:rPr lang="es-ES" sz="1400" dirty="0">
                <a:latin typeface="Montserrat" pitchFamily="2" charset="0"/>
              </a:rPr>
              <a:t>, sus alrededores y otras características de la red. </a:t>
            </a:r>
            <a:r>
              <a:rPr lang="es-ES" sz="1400" u="sng" dirty="0">
                <a:latin typeface="Montserrat" pitchFamily="2" charset="0"/>
              </a:rPr>
              <a:t>Esto afecta directamente los esquemas de protección existentes, los cuales deben ser coordinados.</a:t>
            </a:r>
          </a:p>
          <a:p>
            <a:pPr marL="285750" indent="-285750" algn="just">
              <a:buFont typeface="Arial" panose="020B0604020202020204" pitchFamily="34" charset="0"/>
              <a:buChar char="•"/>
            </a:pPr>
            <a:r>
              <a:rPr lang="es-ES" sz="1400" u="sng" dirty="0">
                <a:latin typeface="Montserrat" pitchFamily="2" charset="0"/>
              </a:rPr>
              <a:t>Los sistemas de autogeneración y producción marginal pueden introducir perturbaciones o distorsiones en la calidad de la potencia del sistema, incluyendo fluctuaciones de tensión, frecuencia, distorsión armónica y desbalances de carga. </a:t>
            </a:r>
            <a:endParaRPr lang="es-ES" sz="1400" dirty="0">
              <a:latin typeface="Montserrat" pitchFamily="2" charset="0"/>
            </a:endParaRPr>
          </a:p>
        </p:txBody>
      </p:sp>
      <p:sp>
        <p:nvSpPr>
          <p:cNvPr id="4" name="CuadroTexto 3">
            <a:extLst>
              <a:ext uri="{FF2B5EF4-FFF2-40B4-BE49-F238E27FC236}">
                <a16:creationId xmlns:a16="http://schemas.microsoft.com/office/drawing/2014/main" id="{FF7D895D-1D6F-2255-8ECA-0AB02733A6B2}"/>
              </a:ext>
            </a:extLst>
          </p:cNvPr>
          <p:cNvSpPr txBox="1"/>
          <p:nvPr/>
        </p:nvSpPr>
        <p:spPr>
          <a:xfrm>
            <a:off x="1526760" y="4342431"/>
            <a:ext cx="7191446" cy="523220"/>
          </a:xfrm>
          <a:prstGeom prst="rect">
            <a:avLst/>
          </a:prstGeom>
          <a:noFill/>
        </p:spPr>
        <p:txBody>
          <a:bodyPr wrap="square" rtlCol="0">
            <a:spAutoFit/>
          </a:bodyPr>
          <a:lstStyle/>
          <a:p>
            <a:pPr algn="just"/>
            <a:r>
              <a:rPr lang="es-MX" sz="1400" dirty="0">
                <a:solidFill>
                  <a:schemeClr val="accent6"/>
                </a:solidFill>
                <a:latin typeface="Montserrat" pitchFamily="2" charset="0"/>
              </a:rPr>
              <a:t>El </a:t>
            </a:r>
            <a:r>
              <a:rPr lang="es-MX" sz="1400" dirty="0" err="1">
                <a:solidFill>
                  <a:schemeClr val="accent6"/>
                </a:solidFill>
                <a:latin typeface="Montserrat" pitchFamily="2" charset="0"/>
              </a:rPr>
              <a:t>MinEnergía</a:t>
            </a:r>
            <a:r>
              <a:rPr lang="es-MX" sz="1400" dirty="0">
                <a:solidFill>
                  <a:schemeClr val="accent6"/>
                </a:solidFill>
                <a:latin typeface="Montserrat" pitchFamily="2" charset="0"/>
              </a:rPr>
              <a:t> reconoce los riesgos para la operación segura y confiable del SIN de no cumplir con la reglamentación y los procedimientos técnicos.</a:t>
            </a:r>
            <a:endParaRPr lang="es-ES" sz="1400" dirty="0">
              <a:solidFill>
                <a:schemeClr val="accent6"/>
              </a:solidFill>
              <a:latin typeface="Montserrat" pitchFamily="2" charset="0"/>
            </a:endParaRPr>
          </a:p>
        </p:txBody>
      </p:sp>
    </p:spTree>
    <p:extLst>
      <p:ext uri="{BB962C8B-B14F-4D97-AF65-F5344CB8AC3E}">
        <p14:creationId xmlns:p14="http://schemas.microsoft.com/office/powerpoint/2010/main" val="33915195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CNO Turquesa</Template>
  <TotalTime>12352</TotalTime>
  <Words>2624</Words>
  <Application>Microsoft Office PowerPoint</Application>
  <PresentationFormat>Presentación en pantalla (16:9)</PresentationFormat>
  <Paragraphs>120</Paragraphs>
  <Slides>17</Slides>
  <Notes>0</Notes>
  <HiddenSlides>0</HiddenSlides>
  <MMClips>0</MMClips>
  <ScaleCrop>false</ScaleCrop>
  <HeadingPairs>
    <vt:vector size="6" baseType="variant">
      <vt:variant>
        <vt:lpstr>Fuentes usadas</vt:lpstr>
      </vt:variant>
      <vt:variant>
        <vt:i4>4</vt:i4>
      </vt:variant>
      <vt:variant>
        <vt:lpstr>Tema</vt:lpstr>
      </vt:variant>
      <vt:variant>
        <vt:i4>3</vt:i4>
      </vt:variant>
      <vt:variant>
        <vt:lpstr>Títulos de diapositiva</vt:lpstr>
      </vt:variant>
      <vt:variant>
        <vt:i4>17</vt:i4>
      </vt:variant>
    </vt:vector>
  </HeadingPairs>
  <TitlesOfParts>
    <vt:vector size="24" baseType="lpstr">
      <vt:lpstr>Arial</vt:lpstr>
      <vt:lpstr>Montserrat</vt:lpstr>
      <vt:lpstr>Symbol</vt:lpstr>
      <vt:lpstr>Wingdings</vt:lpstr>
      <vt:lpstr>Office Theme</vt:lpstr>
      <vt:lpstr>Office Theme</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actas y acuerdos Reunión CNO 645 7 de octubre de 2021</dc:title>
  <dc:subject/>
  <dc:creator>Adriana Perez</dc:creator>
  <dc:description/>
  <cp:lastModifiedBy>Alberto Olarte</cp:lastModifiedBy>
  <cp:revision>140</cp:revision>
  <dcterms:created xsi:type="dcterms:W3CDTF">2021-10-06T02:04:35Z</dcterms:created>
  <dcterms:modified xsi:type="dcterms:W3CDTF">2025-03-10T21:45:25Z</dcterms:modified>
  <dc:language>es-CO</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vt:i4>
  </property>
  <property fmtid="{D5CDD505-2E9C-101B-9397-08002B2CF9AE}" pid="8" name="PresentationFormat">
    <vt:lpwstr>Presentación en pantalla (16:9)</vt:lpwstr>
  </property>
  <property fmtid="{D5CDD505-2E9C-101B-9397-08002B2CF9AE}" pid="9" name="ScaleCrop">
    <vt:bool>false</vt:bool>
  </property>
  <property fmtid="{D5CDD505-2E9C-101B-9397-08002B2CF9AE}" pid="10" name="ShareDoc">
    <vt:bool>false</vt:bool>
  </property>
  <property fmtid="{D5CDD505-2E9C-101B-9397-08002B2CF9AE}" pid="11" name="Slides">
    <vt:i4>8</vt:i4>
  </property>
</Properties>
</file>