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 id="2147483726" r:id="rId4"/>
    <p:sldMasterId id="2147483739" r:id="rId5"/>
  </p:sldMasterIdLst>
  <p:sldIdLst>
    <p:sldId id="256" r:id="rId6"/>
    <p:sldId id="257" r:id="rId7"/>
    <p:sldId id="346" r:id="rId8"/>
    <p:sldId id="259" r:id="rId9"/>
    <p:sldId id="260" r:id="rId10"/>
    <p:sldId id="339" r:id="rId11"/>
    <p:sldId id="340" r:id="rId12"/>
    <p:sldId id="317" r:id="rId13"/>
    <p:sldId id="316" r:id="rId14"/>
    <p:sldId id="309" r:id="rId15"/>
    <p:sldId id="289" r:id="rId16"/>
    <p:sldId id="327" r:id="rId17"/>
    <p:sldId id="341" r:id="rId18"/>
    <p:sldId id="342" r:id="rId19"/>
    <p:sldId id="343" r:id="rId20"/>
    <p:sldId id="318" r:id="rId21"/>
    <p:sldId id="344" r:id="rId22"/>
    <p:sldId id="345" r:id="rId23"/>
    <p:sldId id="265" r:id="rId24"/>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79" d="100"/>
          <a:sy n="79" d="100"/>
        </p:scale>
        <p:origin x="159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885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821360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68766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855899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773512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936621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6921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50093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007119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385019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753387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496132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7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806363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043987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66810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969901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491413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77701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52129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736810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7845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1797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9043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19242139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79" name="Google Shape;203;p14"/>
          <p:cNvPicPr/>
          <p:nvPr/>
        </p:nvPicPr>
        <p:blipFill>
          <a:blip r:embed="rId14"/>
          <a:srcRect l="22479"/>
          <a:stretch/>
        </p:blipFill>
        <p:spPr>
          <a:xfrm>
            <a:off x="0" y="405360"/>
            <a:ext cx="1382040" cy="377820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22435534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277920" y="167652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b="1" strike="noStrike" spc="-1" dirty="0">
                <a:solidFill>
                  <a:srgbClr val="808080"/>
                </a:solidFill>
                <a:latin typeface="Montserrat"/>
                <a:ea typeface="DejaVu Sans"/>
              </a:rPr>
              <a:t>Presentación actas y acuerdos</a:t>
            </a:r>
            <a:br>
              <a:rPr dirty="0"/>
            </a:br>
            <a:r>
              <a:rPr lang="es-MX" sz="2800" spc="-1" dirty="0">
                <a:solidFill>
                  <a:srgbClr val="808080"/>
                </a:solidFill>
                <a:latin typeface="Montserrat"/>
              </a:rPr>
              <a:t>R</a:t>
            </a:r>
            <a:r>
              <a:rPr lang="es-MX" sz="2800" b="0" strike="noStrike" spc="-1" dirty="0">
                <a:solidFill>
                  <a:srgbClr val="808080"/>
                </a:solidFill>
                <a:latin typeface="Montserrat"/>
                <a:ea typeface="DejaVu Sans"/>
              </a:rPr>
              <a:t>eunión CNO 795</a:t>
            </a:r>
            <a:br>
              <a:rPr dirty="0"/>
            </a:br>
            <a:r>
              <a:rPr lang="es-MX" sz="2800" spc="-1" dirty="0">
                <a:solidFill>
                  <a:srgbClr val="808080"/>
                </a:solidFill>
                <a:latin typeface="Montserrat"/>
              </a:rPr>
              <a:t>5 de junio de 2025</a:t>
            </a:r>
            <a:endParaRPr lang="es-CO" sz="2800" b="0" strike="noStrike" spc="-1" dirty="0">
              <a:latin typeface="Arial"/>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12DBD-D560-A57A-AD94-9A51CB060BA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125F62CA-89CF-B245-CAD5-3B9711CEE45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del plazo para la presentación de los resultados de las pruebas de banda muerta de la central Escuela de Minas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631B3A9D-4366-BE5C-AC9F-B4E885156449}"/>
              </a:ext>
            </a:extLst>
          </p:cNvPr>
          <p:cNvSpPr/>
          <p:nvPr/>
        </p:nvSpPr>
        <p:spPr>
          <a:xfrm>
            <a:off x="1122480" y="1381320"/>
            <a:ext cx="7750440" cy="7404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023 de 2001, Acuerdo 1805 de 2024</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597A0868-A214-232D-63A9-3EE8A0609E44}"/>
              </a:ext>
            </a:extLst>
          </p:cNvPr>
          <p:cNvPicPr>
            <a:picLocks noChangeAspect="1"/>
          </p:cNvPicPr>
          <p:nvPr/>
        </p:nvPicPr>
        <p:blipFill>
          <a:blip r:embed="rId2"/>
          <a:stretch>
            <a:fillRect/>
          </a:stretch>
        </p:blipFill>
        <p:spPr>
          <a:xfrm>
            <a:off x="1251873" y="2723300"/>
            <a:ext cx="7821283" cy="596951"/>
          </a:xfrm>
          <a:prstGeom prst="rect">
            <a:avLst/>
          </a:prstGeom>
        </p:spPr>
      </p:pic>
    </p:spTree>
    <p:extLst>
      <p:ext uri="{BB962C8B-B14F-4D97-AF65-F5344CB8AC3E}">
        <p14:creationId xmlns:p14="http://schemas.microsoft.com/office/powerpoint/2010/main" val="189859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 las configuraciones, rampas, curvas de acoplamiento gas-vapor y curva de carga de la planta Termosierra CC y sus unidades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 y Subcomité de Controles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7FE7B279-D54C-99ED-AE5D-955DB8AFFB69}"/>
              </a:ext>
            </a:extLst>
          </p:cNvPr>
          <p:cNvPicPr>
            <a:picLocks noChangeAspect="1"/>
          </p:cNvPicPr>
          <p:nvPr/>
        </p:nvPicPr>
        <p:blipFill>
          <a:blip r:embed="rId2"/>
          <a:stretch>
            <a:fillRect/>
          </a:stretch>
        </p:blipFill>
        <p:spPr>
          <a:xfrm>
            <a:off x="1122480" y="2056379"/>
            <a:ext cx="3553037" cy="2768745"/>
          </a:xfrm>
          <a:prstGeom prst="rect">
            <a:avLst/>
          </a:prstGeom>
        </p:spPr>
      </p:pic>
      <p:pic>
        <p:nvPicPr>
          <p:cNvPr id="6" name="Imagen 5">
            <a:extLst>
              <a:ext uri="{FF2B5EF4-FFF2-40B4-BE49-F238E27FC236}">
                <a16:creationId xmlns:a16="http://schemas.microsoft.com/office/drawing/2014/main" id="{D2703B51-7948-DF97-AEF4-30E31B0FBA6E}"/>
              </a:ext>
            </a:extLst>
          </p:cNvPr>
          <p:cNvPicPr>
            <a:picLocks noChangeAspect="1"/>
          </p:cNvPicPr>
          <p:nvPr/>
        </p:nvPicPr>
        <p:blipFill>
          <a:blip r:embed="rId3"/>
          <a:stretch>
            <a:fillRect/>
          </a:stretch>
        </p:blipFill>
        <p:spPr>
          <a:xfrm>
            <a:off x="4773283" y="2115410"/>
            <a:ext cx="4044534" cy="2169044"/>
          </a:xfrm>
          <a:prstGeom prst="rect">
            <a:avLst/>
          </a:prstGeom>
        </p:spPr>
      </p:pic>
      <p:pic>
        <p:nvPicPr>
          <p:cNvPr id="8" name="Imagen 7">
            <a:extLst>
              <a:ext uri="{FF2B5EF4-FFF2-40B4-BE49-F238E27FC236}">
                <a16:creationId xmlns:a16="http://schemas.microsoft.com/office/drawing/2014/main" id="{72984E3F-89D7-343C-5001-84159AE4B8C5}"/>
              </a:ext>
            </a:extLst>
          </p:cNvPr>
          <p:cNvPicPr>
            <a:picLocks noChangeAspect="1"/>
          </p:cNvPicPr>
          <p:nvPr/>
        </p:nvPicPr>
        <p:blipFill>
          <a:blip r:embed="rId4"/>
          <a:stretch>
            <a:fillRect/>
          </a:stretch>
        </p:blipFill>
        <p:spPr>
          <a:xfrm>
            <a:off x="4675517" y="4460940"/>
            <a:ext cx="4313208" cy="340605"/>
          </a:xfrm>
          <a:prstGeom prst="rect">
            <a:avLst/>
          </a:prstGeom>
        </p:spPr>
      </p:pic>
    </p:spTree>
    <p:extLst>
      <p:ext uri="{BB962C8B-B14F-4D97-AF65-F5344CB8AC3E}">
        <p14:creationId xmlns:p14="http://schemas.microsoft.com/office/powerpoint/2010/main" val="32550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8AF2-62B2-D242-E7A6-1C509D75666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CA1E61D8-BA97-9E2C-127C-EB291F09CAA8}"/>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 la "Metodología para la declaración y actualización de las series de datos para el cálculo de la ENFICC de las plantas solares"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BEAB4D5D-C3CD-16B8-7963-4402FF2442D6}"/>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101 007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BF1C1802-2D28-29E9-39D8-9BEC29B1BA67}"/>
              </a:ext>
            </a:extLst>
          </p:cNvPr>
          <p:cNvPicPr>
            <a:picLocks noChangeAspect="1"/>
          </p:cNvPicPr>
          <p:nvPr/>
        </p:nvPicPr>
        <p:blipFill>
          <a:blip r:embed="rId2"/>
          <a:stretch>
            <a:fillRect/>
          </a:stretch>
        </p:blipFill>
        <p:spPr>
          <a:xfrm>
            <a:off x="1172407" y="2733614"/>
            <a:ext cx="7700513" cy="590032"/>
          </a:xfrm>
          <a:prstGeom prst="rect">
            <a:avLst/>
          </a:prstGeom>
        </p:spPr>
      </p:pic>
      <p:sp>
        <p:nvSpPr>
          <p:cNvPr id="5" name="CuadroTexto 4">
            <a:extLst>
              <a:ext uri="{FF2B5EF4-FFF2-40B4-BE49-F238E27FC236}">
                <a16:creationId xmlns:a16="http://schemas.microsoft.com/office/drawing/2014/main" id="{4900F545-3D51-84AF-5D8B-105C85E1F26D}"/>
              </a:ext>
            </a:extLst>
          </p:cNvPr>
          <p:cNvSpPr txBox="1"/>
          <p:nvPr/>
        </p:nvSpPr>
        <p:spPr>
          <a:xfrm>
            <a:off x="1172407" y="3323646"/>
            <a:ext cx="7750441" cy="1754326"/>
          </a:xfrm>
          <a:prstGeom prst="rect">
            <a:avLst/>
          </a:prstGeom>
          <a:noFill/>
        </p:spPr>
        <p:txBody>
          <a:bodyPr wrap="square" rtlCol="0">
            <a:spAutoFit/>
          </a:bodyPr>
          <a:lstStyle/>
          <a:p>
            <a:pPr algn="ctr"/>
            <a:r>
              <a:rPr lang="es-MX" sz="1200" dirty="0">
                <a:solidFill>
                  <a:schemeClr val="accent6"/>
                </a:solidFill>
                <a:latin typeface="Montserrat" pitchFamily="2" charset="0"/>
              </a:rPr>
              <a:t>Se actualiza el protocolo según el concepto CREG</a:t>
            </a:r>
            <a:r>
              <a:rPr lang="es-ES" sz="1200" dirty="0">
                <a:solidFill>
                  <a:schemeClr val="accent6"/>
                </a:solidFill>
                <a:latin typeface="Montserrat" pitchFamily="2" charset="0"/>
              </a:rPr>
              <a:t> S2024011310 del 14 de diciembre de 2024, </a:t>
            </a:r>
            <a:r>
              <a:rPr lang="es-MX" sz="1200" dirty="0">
                <a:solidFill>
                  <a:schemeClr val="accent6"/>
                </a:solidFill>
                <a:latin typeface="Montserrat" pitchFamily="2" charset="0"/>
              </a:rPr>
              <a:t>sobre la actualización de las series y el coeficiente de correlación de Pearson.</a:t>
            </a:r>
          </a:p>
          <a:p>
            <a:pPr algn="ctr"/>
            <a:endParaRPr lang="es-MX" sz="1200" i="1" dirty="0">
              <a:solidFill>
                <a:schemeClr val="accent6"/>
              </a:solidFill>
              <a:latin typeface="Montserrat" pitchFamily="2" charset="0"/>
            </a:endParaRPr>
          </a:p>
          <a:p>
            <a:pPr algn="ctr"/>
            <a:r>
              <a:rPr lang="es-ES" sz="1200" i="1" dirty="0">
                <a:solidFill>
                  <a:schemeClr val="accent6"/>
                </a:solidFill>
                <a:latin typeface="Montserrat" pitchFamily="2" charset="0"/>
              </a:rPr>
              <a:t>(...) "En conclusión, siempre que se tengan nuevos datos en sitio, el objetivo es actualizar la serie completa de datos por medio de los datos extrapolados (al menos hasta tener 10 años de medición en sitio); pero para esto, siempre debe verificarse el factor de correlación teniendo en cuenta el mínimo de 1 año requerido y los nuevos datos medidos que se tengan. Estos pasos son necesarios para la aplicación de la metodología de cálculo de ENFICC, pues son parte integral de la metodología."</a:t>
            </a:r>
          </a:p>
        </p:txBody>
      </p:sp>
    </p:spTree>
    <p:extLst>
      <p:ext uri="{BB962C8B-B14F-4D97-AF65-F5344CB8AC3E}">
        <p14:creationId xmlns:p14="http://schemas.microsoft.com/office/powerpoint/2010/main" val="1244535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BA6EF-121F-8F80-5D79-03FF62D2DFD8}"/>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FD301C4E-C8CE-658A-1891-E06F838D1EED}"/>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del "Protocolo para la aplicación de la metodología de ajuste de las series de datos para plantas solares"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82FE8E06-3339-D54D-EA70-5AA47189714F}"/>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101 007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F343DA01-A539-115C-5FDB-511FE3F9880D}"/>
              </a:ext>
            </a:extLst>
          </p:cNvPr>
          <p:cNvPicPr>
            <a:picLocks noChangeAspect="1"/>
          </p:cNvPicPr>
          <p:nvPr/>
        </p:nvPicPr>
        <p:blipFill>
          <a:blip r:embed="rId2"/>
          <a:stretch>
            <a:fillRect/>
          </a:stretch>
        </p:blipFill>
        <p:spPr>
          <a:xfrm>
            <a:off x="1172407" y="2733614"/>
            <a:ext cx="7700513" cy="590032"/>
          </a:xfrm>
          <a:prstGeom prst="rect">
            <a:avLst/>
          </a:prstGeom>
        </p:spPr>
      </p:pic>
      <p:sp>
        <p:nvSpPr>
          <p:cNvPr id="2" name="CuadroTexto 1">
            <a:extLst>
              <a:ext uri="{FF2B5EF4-FFF2-40B4-BE49-F238E27FC236}">
                <a16:creationId xmlns:a16="http://schemas.microsoft.com/office/drawing/2014/main" id="{066D1A4B-2719-7DDA-2DF4-E248F81FD761}"/>
              </a:ext>
            </a:extLst>
          </p:cNvPr>
          <p:cNvSpPr txBox="1"/>
          <p:nvPr/>
        </p:nvSpPr>
        <p:spPr>
          <a:xfrm>
            <a:off x="1172407" y="3323646"/>
            <a:ext cx="7750441" cy="1754326"/>
          </a:xfrm>
          <a:prstGeom prst="rect">
            <a:avLst/>
          </a:prstGeom>
          <a:noFill/>
        </p:spPr>
        <p:txBody>
          <a:bodyPr wrap="square" rtlCol="0">
            <a:spAutoFit/>
          </a:bodyPr>
          <a:lstStyle/>
          <a:p>
            <a:pPr algn="ctr"/>
            <a:r>
              <a:rPr lang="es-MX" sz="1200" dirty="0">
                <a:solidFill>
                  <a:schemeClr val="accent6"/>
                </a:solidFill>
                <a:latin typeface="Montserrat" pitchFamily="2" charset="0"/>
              </a:rPr>
              <a:t>Se actualiza el protocolo según el concepto CREG</a:t>
            </a:r>
            <a:r>
              <a:rPr lang="es-ES" sz="1200" dirty="0">
                <a:solidFill>
                  <a:schemeClr val="accent6"/>
                </a:solidFill>
                <a:latin typeface="Montserrat" pitchFamily="2" charset="0"/>
              </a:rPr>
              <a:t> S2024011310 del 14 de diciembre de 2024, </a:t>
            </a:r>
            <a:r>
              <a:rPr lang="es-MX" sz="1200" dirty="0">
                <a:solidFill>
                  <a:schemeClr val="accent6"/>
                </a:solidFill>
                <a:latin typeface="Montserrat" pitchFamily="2" charset="0"/>
              </a:rPr>
              <a:t>sobre la actualización de las series y el coeficiente de correlación de Pearson.</a:t>
            </a:r>
          </a:p>
          <a:p>
            <a:pPr algn="ctr"/>
            <a:endParaRPr lang="es-MX" sz="1200" i="1" dirty="0">
              <a:solidFill>
                <a:schemeClr val="accent6"/>
              </a:solidFill>
              <a:latin typeface="Montserrat" pitchFamily="2" charset="0"/>
            </a:endParaRPr>
          </a:p>
          <a:p>
            <a:pPr algn="ctr"/>
            <a:r>
              <a:rPr lang="es-ES" sz="1200" i="1" dirty="0">
                <a:solidFill>
                  <a:schemeClr val="accent6"/>
                </a:solidFill>
                <a:latin typeface="Montserrat" pitchFamily="2" charset="0"/>
              </a:rPr>
              <a:t>(...) "En conclusión, siempre que se tengan nuevos datos en sitio, el objetivo es actualizar la serie completa de datos por medio de los datos extrapolados (al menos hasta tener 10 años de medición en sitio); pero para esto, siempre debe verificarse el factor de correlación teniendo en cuenta el mínimo de 1 año requerido y los nuevos datos medidos que se tengan. Estos pasos son necesarios para la aplicación de la metodología de cálculo de ENFICC, pues son parte integral de la metodología."</a:t>
            </a:r>
          </a:p>
        </p:txBody>
      </p:sp>
    </p:spTree>
    <p:extLst>
      <p:ext uri="{BB962C8B-B14F-4D97-AF65-F5344CB8AC3E}">
        <p14:creationId xmlns:p14="http://schemas.microsoft.com/office/powerpoint/2010/main" val="315242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F479-9577-1DF3-7535-3B6D69C10F06}"/>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04948FAA-8708-ACEF-6550-5FAD3D7B005F}"/>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 la "Metodología para la declaración y actualización de las series de datos para el cálculo de la ENFICC de las plantas eólicas"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6F8C9B3A-4B9C-8BCE-DEB8-BA6D2C2EB691}"/>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101 006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07DAD1B7-BD6B-4E11-8847-44D606EAB2A7}"/>
              </a:ext>
            </a:extLst>
          </p:cNvPr>
          <p:cNvPicPr>
            <a:picLocks noChangeAspect="1"/>
          </p:cNvPicPr>
          <p:nvPr/>
        </p:nvPicPr>
        <p:blipFill>
          <a:blip r:embed="rId2"/>
          <a:stretch>
            <a:fillRect/>
          </a:stretch>
        </p:blipFill>
        <p:spPr>
          <a:xfrm>
            <a:off x="1190360" y="2472661"/>
            <a:ext cx="7750440" cy="630850"/>
          </a:xfrm>
          <a:prstGeom prst="rect">
            <a:avLst/>
          </a:prstGeom>
        </p:spPr>
      </p:pic>
      <p:sp>
        <p:nvSpPr>
          <p:cNvPr id="2" name="CuadroTexto 1">
            <a:extLst>
              <a:ext uri="{FF2B5EF4-FFF2-40B4-BE49-F238E27FC236}">
                <a16:creationId xmlns:a16="http://schemas.microsoft.com/office/drawing/2014/main" id="{C4ABEDEB-CBA5-E12A-1F70-4AFF8A5280B0}"/>
              </a:ext>
            </a:extLst>
          </p:cNvPr>
          <p:cNvSpPr txBox="1"/>
          <p:nvPr/>
        </p:nvSpPr>
        <p:spPr>
          <a:xfrm>
            <a:off x="1172407" y="3323646"/>
            <a:ext cx="7750441" cy="1754326"/>
          </a:xfrm>
          <a:prstGeom prst="rect">
            <a:avLst/>
          </a:prstGeom>
          <a:noFill/>
        </p:spPr>
        <p:txBody>
          <a:bodyPr wrap="square" rtlCol="0">
            <a:spAutoFit/>
          </a:bodyPr>
          <a:lstStyle/>
          <a:p>
            <a:pPr algn="ctr"/>
            <a:r>
              <a:rPr lang="es-MX" sz="1200" dirty="0">
                <a:solidFill>
                  <a:schemeClr val="accent6"/>
                </a:solidFill>
                <a:latin typeface="Montserrat" pitchFamily="2" charset="0"/>
              </a:rPr>
              <a:t>Se actualiza el protocolo según el concepto CREG</a:t>
            </a:r>
            <a:r>
              <a:rPr lang="es-ES" sz="1200" dirty="0">
                <a:solidFill>
                  <a:schemeClr val="accent6"/>
                </a:solidFill>
                <a:latin typeface="Montserrat" pitchFamily="2" charset="0"/>
              </a:rPr>
              <a:t> S2024011310 del 14 de diciembre de 2024, </a:t>
            </a:r>
            <a:r>
              <a:rPr lang="es-MX" sz="1200" dirty="0">
                <a:solidFill>
                  <a:schemeClr val="accent6"/>
                </a:solidFill>
                <a:latin typeface="Montserrat" pitchFamily="2" charset="0"/>
              </a:rPr>
              <a:t>sobre la actualización de las series y el coeficiente de correlación de Pearson.</a:t>
            </a:r>
          </a:p>
          <a:p>
            <a:pPr algn="ctr"/>
            <a:endParaRPr lang="es-MX" sz="1200" i="1" dirty="0">
              <a:solidFill>
                <a:schemeClr val="accent6"/>
              </a:solidFill>
              <a:latin typeface="Montserrat" pitchFamily="2" charset="0"/>
            </a:endParaRPr>
          </a:p>
          <a:p>
            <a:pPr algn="ctr"/>
            <a:r>
              <a:rPr lang="es-ES" sz="1200" i="1" dirty="0">
                <a:solidFill>
                  <a:schemeClr val="accent6"/>
                </a:solidFill>
                <a:latin typeface="Montserrat" pitchFamily="2" charset="0"/>
              </a:rPr>
              <a:t>(...) "En conclusión, siempre que se tengan nuevos datos en sitio, el objetivo es actualizar la serie completa de datos por medio de los datos extrapolados (al menos hasta tener 10 años de medición en sitio); pero para esto, siempre debe verificarse el factor de correlación teniendo en cuenta el mínimo de 1 año requerido y los nuevos datos medidos que se tengan. Estos pasos son necesarios para la aplicación de la metodología de cálculo de ENFICC, pues son parte integral de la metodología."</a:t>
            </a:r>
          </a:p>
        </p:txBody>
      </p:sp>
    </p:spTree>
    <p:extLst>
      <p:ext uri="{BB962C8B-B14F-4D97-AF65-F5344CB8AC3E}">
        <p14:creationId xmlns:p14="http://schemas.microsoft.com/office/powerpoint/2010/main" val="195240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C6620-2BFF-7D50-B32B-1B448E04FF77}"/>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E92CF0D2-64ED-B9AA-94A1-23533F8450F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el "Protocolo para la aplicación de la metodología de ajuste de las series de datos para plantas eólicas"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2375B147-411D-F7DA-8A9D-D9CAC856874B}"/>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101 006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 </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7DD2E19F-E9C7-096E-BBB5-B975A51A68E6}"/>
              </a:ext>
            </a:extLst>
          </p:cNvPr>
          <p:cNvPicPr>
            <a:picLocks noChangeAspect="1"/>
          </p:cNvPicPr>
          <p:nvPr/>
        </p:nvPicPr>
        <p:blipFill>
          <a:blip r:embed="rId2"/>
          <a:stretch>
            <a:fillRect/>
          </a:stretch>
        </p:blipFill>
        <p:spPr>
          <a:xfrm>
            <a:off x="1171840" y="2521780"/>
            <a:ext cx="7861300" cy="604716"/>
          </a:xfrm>
          <a:prstGeom prst="rect">
            <a:avLst/>
          </a:prstGeom>
        </p:spPr>
      </p:pic>
      <p:sp>
        <p:nvSpPr>
          <p:cNvPr id="2" name="CuadroTexto 1">
            <a:extLst>
              <a:ext uri="{FF2B5EF4-FFF2-40B4-BE49-F238E27FC236}">
                <a16:creationId xmlns:a16="http://schemas.microsoft.com/office/drawing/2014/main" id="{511679A4-B02D-6D5A-E521-1AA37F7959B9}"/>
              </a:ext>
            </a:extLst>
          </p:cNvPr>
          <p:cNvSpPr txBox="1"/>
          <p:nvPr/>
        </p:nvSpPr>
        <p:spPr>
          <a:xfrm>
            <a:off x="1172407" y="3323646"/>
            <a:ext cx="7750441" cy="1754326"/>
          </a:xfrm>
          <a:prstGeom prst="rect">
            <a:avLst/>
          </a:prstGeom>
          <a:noFill/>
        </p:spPr>
        <p:txBody>
          <a:bodyPr wrap="square" rtlCol="0">
            <a:spAutoFit/>
          </a:bodyPr>
          <a:lstStyle/>
          <a:p>
            <a:pPr algn="ctr"/>
            <a:r>
              <a:rPr lang="es-MX" sz="1200" dirty="0">
                <a:solidFill>
                  <a:schemeClr val="accent6"/>
                </a:solidFill>
                <a:latin typeface="Montserrat" pitchFamily="2" charset="0"/>
              </a:rPr>
              <a:t>Se actualiza el protocolo según el concepto CREG</a:t>
            </a:r>
            <a:r>
              <a:rPr lang="es-ES" sz="1200" dirty="0">
                <a:solidFill>
                  <a:schemeClr val="accent6"/>
                </a:solidFill>
                <a:latin typeface="Montserrat" pitchFamily="2" charset="0"/>
              </a:rPr>
              <a:t> S2024011310 del 14 de diciembre de 2024, </a:t>
            </a:r>
            <a:r>
              <a:rPr lang="es-MX" sz="1200" dirty="0">
                <a:solidFill>
                  <a:schemeClr val="accent6"/>
                </a:solidFill>
                <a:latin typeface="Montserrat" pitchFamily="2" charset="0"/>
              </a:rPr>
              <a:t>sobre la actualización de las series y el coeficiente de correlación de Pearson.</a:t>
            </a:r>
          </a:p>
          <a:p>
            <a:pPr algn="ctr"/>
            <a:endParaRPr lang="es-MX" sz="1200" i="1" dirty="0">
              <a:solidFill>
                <a:schemeClr val="accent6"/>
              </a:solidFill>
              <a:latin typeface="Montserrat" pitchFamily="2" charset="0"/>
            </a:endParaRPr>
          </a:p>
          <a:p>
            <a:pPr algn="ctr"/>
            <a:r>
              <a:rPr lang="es-ES" sz="1200" i="1" dirty="0">
                <a:solidFill>
                  <a:schemeClr val="accent6"/>
                </a:solidFill>
                <a:latin typeface="Montserrat" pitchFamily="2" charset="0"/>
              </a:rPr>
              <a:t>(...) "En conclusión, siempre que se tengan nuevos datos en sitio, el objetivo es actualizar la serie completa de datos por medio de los datos extrapolados (al menos hasta tener 10 años de medición en sitio); pero para esto, siempre debe verificarse el factor de correlación teniendo en cuenta el mínimo de 1 año requerido y los nuevos datos medidos que se tengan. Estos pasos son necesarios para la aplicación de la metodología de cálculo de ENFICC, pues son parte integral de la metodología."</a:t>
            </a:r>
          </a:p>
        </p:txBody>
      </p:sp>
    </p:spTree>
    <p:extLst>
      <p:ext uri="{BB962C8B-B14F-4D97-AF65-F5344CB8AC3E}">
        <p14:creationId xmlns:p14="http://schemas.microsoft.com/office/powerpoint/2010/main" val="188618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25A8-0FC1-923B-FAD9-5C3DC7138A7A}"/>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F2017B52-9DE6-8E5E-8E60-2E19C3DA5D6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el "Protocolo de definición de la metodología de modelamiento y el Procedimiento para la revisión y actualización del modelamiento de plantas solares"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2FCF89DC-FFD3-9DD5-4DCE-CD758AE56951}"/>
              </a:ext>
            </a:extLst>
          </p:cNvPr>
          <p:cNvSpPr/>
          <p:nvPr/>
        </p:nvSpPr>
        <p:spPr>
          <a:xfrm>
            <a:off x="1122480" y="1381319"/>
            <a:ext cx="7750440" cy="8309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101 007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SURER</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lang="es-CO" sz="1100" spc="-1" dirty="0" err="1">
                <a:solidFill>
                  <a:srgbClr val="808080"/>
                </a:solidFill>
                <a:latin typeface="Montserrat Medium"/>
                <a:ea typeface="DejaVu Sans"/>
              </a:rPr>
              <a:t>Rec</a:t>
            </a:r>
            <a:r>
              <a:rPr kumimoji="0" lang="es-CO" sz="1100" b="0" i="0" u="none" strike="noStrike" kern="1200" cap="none" spc="-1" normalizeH="0" baseline="0" noProof="0" dirty="0" err="1">
                <a:ln>
                  <a:noFill/>
                </a:ln>
                <a:solidFill>
                  <a:srgbClr val="808080"/>
                </a:solidFill>
                <a:effectLst/>
                <a:uLnTx/>
                <a:uFillTx/>
                <a:latin typeface="Montserrat Medium"/>
                <a:ea typeface="DejaVu Sans"/>
              </a:rPr>
              <a:t>omendación</a:t>
            </a:r>
            <a:r>
              <a:rPr kumimoji="0" lang="es-CO" sz="1100" b="0" i="0" u="none" strike="noStrike" kern="1200" cap="none" spc="-1" normalizeH="0" baseline="0" noProof="0" dirty="0">
                <a:ln>
                  <a:noFill/>
                </a:ln>
                <a:solidFill>
                  <a:srgbClr val="808080"/>
                </a:solidFill>
                <a:effectLst/>
                <a:uLnTx/>
                <a:uFillTx/>
                <a:latin typeface="Montserrat Medium"/>
                <a:ea typeface="DejaVu Sans"/>
              </a:rPr>
              <a:t>: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6C2FBCBA-3DE5-7120-3874-5E460CACE222}"/>
              </a:ext>
            </a:extLst>
          </p:cNvPr>
          <p:cNvPicPr>
            <a:picLocks noChangeAspect="1"/>
          </p:cNvPicPr>
          <p:nvPr/>
        </p:nvPicPr>
        <p:blipFill>
          <a:blip r:embed="rId2"/>
          <a:stretch>
            <a:fillRect/>
          </a:stretch>
        </p:blipFill>
        <p:spPr>
          <a:xfrm>
            <a:off x="1638800" y="2407463"/>
            <a:ext cx="7234120" cy="747771"/>
          </a:xfrm>
          <a:prstGeom prst="rect">
            <a:avLst/>
          </a:prstGeom>
        </p:spPr>
      </p:pic>
      <p:sp>
        <p:nvSpPr>
          <p:cNvPr id="5" name="CuadroTexto 4">
            <a:extLst>
              <a:ext uri="{FF2B5EF4-FFF2-40B4-BE49-F238E27FC236}">
                <a16:creationId xmlns:a16="http://schemas.microsoft.com/office/drawing/2014/main" id="{BC6358C1-F957-4C91-3808-AFE8688B90EE}"/>
              </a:ext>
            </a:extLst>
          </p:cNvPr>
          <p:cNvSpPr txBox="1"/>
          <p:nvPr/>
        </p:nvSpPr>
        <p:spPr>
          <a:xfrm>
            <a:off x="1835150" y="3350381"/>
            <a:ext cx="6629400" cy="1477328"/>
          </a:xfrm>
          <a:prstGeom prst="rect">
            <a:avLst/>
          </a:prstGeom>
          <a:noFill/>
        </p:spPr>
        <p:txBody>
          <a:bodyPr wrap="square" rtlCol="0">
            <a:spAutoFit/>
          </a:bodyPr>
          <a:lstStyle/>
          <a:p>
            <a:pPr algn="ctr"/>
            <a:r>
              <a:rPr lang="es-ES" dirty="0">
                <a:solidFill>
                  <a:schemeClr val="accent6"/>
                </a:solidFill>
              </a:rPr>
              <a:t>Se ajusta el cálculo de la degradación del panel incluyendo el coeficiente de degradación del panel en el primer año y se ajusta la definición del número de años en el cálculo de la degradación, diferenciando entre plantas nuevas, especiales y existentes.</a:t>
            </a:r>
          </a:p>
        </p:txBody>
      </p:sp>
    </p:spTree>
    <p:extLst>
      <p:ext uri="{BB962C8B-B14F-4D97-AF65-F5344CB8AC3E}">
        <p14:creationId xmlns:p14="http://schemas.microsoft.com/office/powerpoint/2010/main" val="61340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D957-C078-B0C7-08EC-B2BF5FD59DAE}"/>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3181AF98-0C8F-A3D9-BFFB-3340BD3FB45E}"/>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integración de la lista de empresas verificadoras de los planes de inversión de los operadores de red</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539D6F5B-1934-020B-9856-D21F395E0921}"/>
              </a:ext>
            </a:extLst>
          </p:cNvPr>
          <p:cNvSpPr/>
          <p:nvPr/>
        </p:nvSpPr>
        <p:spPr>
          <a:xfrm>
            <a:off x="1122480" y="138132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101 022 de 2022</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lang="es-CO" sz="1100" spc="-1" dirty="0" err="1">
                <a:solidFill>
                  <a:srgbClr val="808080"/>
                </a:solidFill>
                <a:latin typeface="Montserrat Medium"/>
                <a:ea typeface="DejaVu Sans"/>
              </a:rPr>
              <a:t>Rec</a:t>
            </a:r>
            <a:r>
              <a:rPr kumimoji="0" lang="es-CO" sz="1100" b="0" i="0" u="none" strike="noStrike" kern="1200" cap="none" spc="-1" normalizeH="0" baseline="0" noProof="0" dirty="0" err="1">
                <a:ln>
                  <a:noFill/>
                </a:ln>
                <a:solidFill>
                  <a:srgbClr val="808080"/>
                </a:solidFill>
                <a:effectLst/>
                <a:uLnTx/>
                <a:uFillTx/>
                <a:latin typeface="Montserrat Medium"/>
                <a:ea typeface="DejaVu Sans"/>
              </a:rPr>
              <a:t>omendación</a:t>
            </a:r>
            <a:r>
              <a:rPr kumimoji="0" lang="es-CO" sz="1100" b="0" i="0" u="none" strike="noStrike" kern="1200" cap="none" spc="-1" normalizeH="0" baseline="0" noProof="0" dirty="0">
                <a:ln>
                  <a:noFill/>
                </a:ln>
                <a:solidFill>
                  <a:srgbClr val="808080"/>
                </a:solidFill>
                <a:effectLst/>
                <a:uLnTx/>
                <a:uFillTx/>
                <a:latin typeface="Montserrat Medium"/>
                <a:ea typeface="DejaVu Sans"/>
              </a:rPr>
              <a:t>:		Comité de Distribución</a:t>
            </a:r>
            <a:endParaRPr kumimoji="0" lang="es-CO" sz="1100" b="0" i="0" u="none" strike="noStrike" kern="1200" cap="none" spc="-1" normalizeH="0" baseline="0" noProof="0" dirty="0">
              <a:ln>
                <a:noFill/>
              </a:ln>
              <a:solidFill>
                <a:prstClr val="black"/>
              </a:solidFill>
              <a:effectLst/>
              <a:uLnTx/>
              <a:uFillTx/>
              <a:latin typeface="Arial"/>
            </a:endParaRPr>
          </a:p>
        </p:txBody>
      </p:sp>
      <p:sp>
        <p:nvSpPr>
          <p:cNvPr id="2" name="CuadroTexto 1">
            <a:extLst>
              <a:ext uri="{FF2B5EF4-FFF2-40B4-BE49-F238E27FC236}">
                <a16:creationId xmlns:a16="http://schemas.microsoft.com/office/drawing/2014/main" id="{33C36BD9-D3AF-DB47-C9E7-94A6908C4A08}"/>
              </a:ext>
            </a:extLst>
          </p:cNvPr>
          <p:cNvSpPr txBox="1"/>
          <p:nvPr/>
        </p:nvSpPr>
        <p:spPr>
          <a:xfrm>
            <a:off x="1981200" y="3517900"/>
            <a:ext cx="6203950" cy="646331"/>
          </a:xfrm>
          <a:prstGeom prst="rect">
            <a:avLst/>
          </a:prstGeom>
          <a:noFill/>
        </p:spPr>
        <p:txBody>
          <a:bodyPr wrap="square" rtlCol="0">
            <a:spAutoFit/>
          </a:bodyPr>
          <a:lstStyle/>
          <a:p>
            <a:pPr algn="ctr"/>
            <a:r>
              <a:rPr lang="es-MX" dirty="0">
                <a:solidFill>
                  <a:schemeClr val="accent6"/>
                </a:solidFill>
              </a:rPr>
              <a:t>Se incluye un experto en subestaciones en el equipo de la empresa OR BETTER LTDA (Anexo del Acuerdo)</a:t>
            </a:r>
            <a:endParaRPr lang="es-ES" dirty="0">
              <a:solidFill>
                <a:schemeClr val="accent6"/>
              </a:solidFill>
            </a:endParaRPr>
          </a:p>
        </p:txBody>
      </p:sp>
      <p:pic>
        <p:nvPicPr>
          <p:cNvPr id="6" name="Imagen 5">
            <a:extLst>
              <a:ext uri="{FF2B5EF4-FFF2-40B4-BE49-F238E27FC236}">
                <a16:creationId xmlns:a16="http://schemas.microsoft.com/office/drawing/2014/main" id="{CFD74649-29F1-5686-8F3F-F42923FC749B}"/>
              </a:ext>
            </a:extLst>
          </p:cNvPr>
          <p:cNvPicPr>
            <a:picLocks noChangeAspect="1"/>
          </p:cNvPicPr>
          <p:nvPr/>
        </p:nvPicPr>
        <p:blipFill>
          <a:blip r:embed="rId2"/>
          <a:stretch>
            <a:fillRect/>
          </a:stretch>
        </p:blipFill>
        <p:spPr>
          <a:xfrm>
            <a:off x="1602170" y="2477760"/>
            <a:ext cx="7270750" cy="553402"/>
          </a:xfrm>
          <a:prstGeom prst="rect">
            <a:avLst/>
          </a:prstGeom>
        </p:spPr>
      </p:pic>
    </p:spTree>
    <p:extLst>
      <p:ext uri="{BB962C8B-B14F-4D97-AF65-F5344CB8AC3E}">
        <p14:creationId xmlns:p14="http://schemas.microsoft.com/office/powerpoint/2010/main" val="190346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5C95-FDAD-793A-6070-D627B9CD4AFD}"/>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C31500CF-96F7-8CF1-6CA1-5B956C72E942}"/>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actualiza la lista de auditores de verificación de parámetros para el cálculo de la ENFICC de las plantas eólicas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BFAB4901-B572-8469-0693-7A99C32738EB}"/>
              </a:ext>
            </a:extLst>
          </p:cNvPr>
          <p:cNvSpPr/>
          <p:nvPr/>
        </p:nvSpPr>
        <p:spPr>
          <a:xfrm>
            <a:off x="1122480" y="138132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101 006 de 2023</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lang="es-CO" sz="1100" spc="-1" dirty="0">
                <a:solidFill>
                  <a:srgbClr val="808080"/>
                </a:solidFill>
                <a:latin typeface="Montserrat Medium"/>
                <a:ea typeface="DejaVu Sans"/>
              </a:rPr>
              <a:t>Rec</a:t>
            </a:r>
            <a:r>
              <a:rPr kumimoji="0" lang="es-CO" sz="1100" b="0" i="0" u="none" strike="noStrike" kern="1200" cap="none" spc="-1" normalizeH="0" baseline="0" noProof="0" dirty="0" err="1">
                <a:ln>
                  <a:noFill/>
                </a:ln>
                <a:solidFill>
                  <a:srgbClr val="808080"/>
                </a:solidFill>
                <a:effectLst/>
                <a:uLnTx/>
                <a:uFillTx/>
                <a:latin typeface="Montserrat Medium"/>
                <a:ea typeface="DejaVu Sans"/>
              </a:rPr>
              <a:t>omendación</a:t>
            </a:r>
            <a:r>
              <a:rPr kumimoji="0" lang="es-CO" sz="1100" b="0" i="0" u="none" strike="noStrike" kern="1200" cap="none" spc="-1" normalizeH="0" baseline="0" noProof="0" dirty="0">
                <a:ln>
                  <a:noFill/>
                </a:ln>
                <a:solidFill>
                  <a:srgbClr val="808080"/>
                </a:solidFill>
                <a:effectLst/>
                <a:uLnTx/>
                <a:uFillTx/>
                <a:latin typeface="Montserrat Medium"/>
                <a:ea typeface="DejaVu Sans"/>
              </a:rPr>
              <a:t>: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8812CE79-DECC-E161-B373-1AB823941B9D}"/>
              </a:ext>
            </a:extLst>
          </p:cNvPr>
          <p:cNvPicPr>
            <a:picLocks noChangeAspect="1"/>
          </p:cNvPicPr>
          <p:nvPr/>
        </p:nvPicPr>
        <p:blipFill>
          <a:blip r:embed="rId2"/>
          <a:stretch>
            <a:fillRect/>
          </a:stretch>
        </p:blipFill>
        <p:spPr>
          <a:xfrm>
            <a:off x="1327150" y="2630186"/>
            <a:ext cx="7702550" cy="919259"/>
          </a:xfrm>
          <a:prstGeom prst="rect">
            <a:avLst/>
          </a:prstGeom>
        </p:spPr>
      </p:pic>
    </p:spTree>
    <p:extLst>
      <p:ext uri="{BB962C8B-B14F-4D97-AF65-F5344CB8AC3E}">
        <p14:creationId xmlns:p14="http://schemas.microsoft.com/office/powerpoint/2010/main" val="91065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349829" y="0"/>
            <a:ext cx="7523091" cy="5739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2400" b="1" i="0" u="none" strike="noStrike" kern="1200" cap="none" spc="-1" normalizeH="0" baseline="0" noProof="0" dirty="0">
                <a:ln>
                  <a:noFill/>
                </a:ln>
                <a:solidFill>
                  <a:srgbClr val="00A666"/>
                </a:solidFill>
                <a:effectLst/>
                <a:uLnTx/>
                <a:uFillTx/>
                <a:latin typeface="Montserrat"/>
                <a:ea typeface="DejaVu Sans"/>
              </a:rPr>
              <a:t>Actas pendientes</a:t>
            </a:r>
            <a:endParaRPr kumimoji="0" lang="es-CO" sz="2400" b="0" i="0" u="none" strike="noStrike" kern="1200" cap="none" spc="-1" normalizeH="0" baseline="0" noProof="0" dirty="0">
              <a:ln>
                <a:noFill/>
              </a:ln>
              <a:solidFill>
                <a:prstClr val="black"/>
              </a:solidFill>
              <a:effectLst/>
              <a:uLnTx/>
              <a:uFillTx/>
              <a:latin typeface="Arial"/>
            </a:endParaRPr>
          </a:p>
        </p:txBody>
      </p:sp>
      <p:sp>
        <p:nvSpPr>
          <p:cNvPr id="202" name="CustomShape 2"/>
          <p:cNvSpPr/>
          <p:nvPr/>
        </p:nvSpPr>
        <p:spPr>
          <a:xfrm>
            <a:off x="1349829" y="1251599"/>
            <a:ext cx="7794171" cy="1896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Montserrat" pitchFamily="2" charset="0"/>
            </a:endParaRPr>
          </a:p>
        </p:txBody>
      </p:sp>
      <p:sp>
        <p:nvSpPr>
          <p:cNvPr id="4" name="CuadroTexto 3">
            <a:extLst>
              <a:ext uri="{FF2B5EF4-FFF2-40B4-BE49-F238E27FC236}">
                <a16:creationId xmlns:a16="http://schemas.microsoft.com/office/drawing/2014/main" id="{881DCA46-22CA-0E7D-B56B-2E13757333B1}"/>
              </a:ext>
            </a:extLst>
          </p:cNvPr>
          <p:cNvSpPr txBox="1"/>
          <p:nvPr/>
        </p:nvSpPr>
        <p:spPr>
          <a:xfrm>
            <a:off x="1360094" y="1040860"/>
            <a:ext cx="7794171" cy="3508653"/>
          </a:xfrm>
          <a:prstGeom prst="rect">
            <a:avLst/>
          </a:prstGeom>
          <a:noFill/>
        </p:spPr>
        <p:txBody>
          <a:bodyPr wrap="square">
            <a:spAutoFit/>
          </a:bodyPr>
          <a:lstStyle/>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2400" b="0" i="0" u="none" strike="noStrike" kern="1200" cap="none" spc="0" normalizeH="0" baseline="0" noProof="0" dirty="0">
                <a:ln>
                  <a:noFill/>
                </a:ln>
                <a:solidFill>
                  <a:prstClr val="black"/>
                </a:solidFill>
                <a:effectLst/>
                <a:uLnTx/>
                <a:uFillTx/>
                <a:latin typeface="Montserrat" pitchFamily="2" charset="0"/>
              </a:rPr>
              <a:t>Acta 793: Publicada para comentarios el 30 de mayo. Comentarios de PROELECTRICA, ISAGEN y EDELS.</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24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24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2400" b="0" i="0" u="none" strike="noStrike" kern="1200" cap="none" spc="0" normalizeH="0" baseline="0" noProof="0" dirty="0">
                <a:ln>
                  <a:noFill/>
                </a:ln>
                <a:solidFill>
                  <a:prstClr val="black"/>
                </a:solidFill>
                <a:effectLst/>
                <a:uLnTx/>
                <a:uFillTx/>
                <a:latin typeface="Montserrat" pitchFamily="2" charset="0"/>
              </a:rPr>
              <a:t>Acta 794: Publicada para comentarios el 30 de mayo. Comentarios de PROELECTRICA y XM.</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Acuerdos</a:t>
            </a:r>
            <a:endParaRPr lang="es-CO" sz="4000" b="0" strike="noStrike" spc="-1">
              <a:latin typeface="Arial"/>
            </a:endParaRPr>
          </a:p>
        </p:txBody>
      </p:sp>
      <p:sp>
        <p:nvSpPr>
          <p:cNvPr id="204"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del plazo para la realización de las pruebas de capacidad efectiva neta y consumo térmico específico de la unidad 4 de la planta </a:t>
            </a:r>
            <a:r>
              <a:rPr kumimoji="0" lang="es-ES" sz="1400" b="0" i="0" u="none" strike="noStrike" kern="1200" cap="none" spc="-1" normalizeH="0" baseline="0" noProof="0" dirty="0" err="1">
                <a:ln>
                  <a:noFill/>
                </a:ln>
                <a:solidFill>
                  <a:srgbClr val="00A666"/>
                </a:solidFill>
                <a:effectLst/>
                <a:uLnTx/>
                <a:uFillTx/>
                <a:latin typeface="Montserrat"/>
                <a:ea typeface="DejaVu Sans"/>
              </a:rPr>
              <a:t>Termoyopal</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7973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1850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1CBCF3C2-9136-5879-A429-B843C75B7CB4}"/>
              </a:ext>
            </a:extLst>
          </p:cNvPr>
          <p:cNvPicPr>
            <a:picLocks noChangeAspect="1"/>
          </p:cNvPicPr>
          <p:nvPr/>
        </p:nvPicPr>
        <p:blipFill>
          <a:blip r:embed="rId2"/>
          <a:stretch>
            <a:fillRect/>
          </a:stretch>
        </p:blipFill>
        <p:spPr>
          <a:xfrm>
            <a:off x="1230832" y="2631475"/>
            <a:ext cx="7533736" cy="8207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A88E8-FC2C-E4C2-79A8-0AE2D6569543}"/>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DB4B58AD-B3EC-94E9-A037-2466B918E5C3}"/>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del plazo para la realización de las pruebas de capacidad efectiva neta y consumo térmico específico de la unidad Tasajero 1</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A25DC98C-43F3-9AA2-55E2-E7065F983893}"/>
              </a:ext>
            </a:extLst>
          </p:cNvPr>
          <p:cNvSpPr/>
          <p:nvPr/>
        </p:nvSpPr>
        <p:spPr>
          <a:xfrm>
            <a:off x="1122480" y="1381320"/>
            <a:ext cx="7750440" cy="7973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1850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1D5E4720-CF75-663D-55CC-F9168E311A67}"/>
              </a:ext>
            </a:extLst>
          </p:cNvPr>
          <p:cNvPicPr>
            <a:picLocks noChangeAspect="1"/>
          </p:cNvPicPr>
          <p:nvPr/>
        </p:nvPicPr>
        <p:blipFill>
          <a:blip r:embed="rId2"/>
          <a:stretch>
            <a:fillRect/>
          </a:stretch>
        </p:blipFill>
        <p:spPr>
          <a:xfrm>
            <a:off x="1259457" y="2571750"/>
            <a:ext cx="7706264" cy="789922"/>
          </a:xfrm>
          <a:prstGeom prst="rect">
            <a:avLst/>
          </a:prstGeom>
        </p:spPr>
      </p:pic>
    </p:spTree>
    <p:extLst>
      <p:ext uri="{BB962C8B-B14F-4D97-AF65-F5344CB8AC3E}">
        <p14:creationId xmlns:p14="http://schemas.microsoft.com/office/powerpoint/2010/main" val="177159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5CFDD-15AD-443F-706D-B5654F496A19}"/>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E18D92D5-BADF-2F6A-417F-0F4E0B6D7211}"/>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ampliación del plazo para la realización de las pruebas de capacidad efectiva neta y consumo térmico específico de la planta </a:t>
            </a:r>
            <a:r>
              <a:rPr kumimoji="0" lang="es-ES" sz="1400" b="0" i="0" u="none" strike="noStrike" kern="1200" cap="none" spc="-1" normalizeH="0" baseline="0" noProof="0" dirty="0" err="1">
                <a:ln>
                  <a:noFill/>
                </a:ln>
                <a:solidFill>
                  <a:srgbClr val="00A666"/>
                </a:solidFill>
                <a:effectLst/>
                <a:uLnTx/>
                <a:uFillTx/>
                <a:latin typeface="Montserrat"/>
                <a:ea typeface="DejaVu Sans"/>
              </a:rPr>
              <a:t>Proelectrica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92585B1C-7F8F-2948-D0B9-E715556934DE}"/>
              </a:ext>
            </a:extLst>
          </p:cNvPr>
          <p:cNvSpPr/>
          <p:nvPr/>
        </p:nvSpPr>
        <p:spPr>
          <a:xfrm>
            <a:off x="1122480" y="1381320"/>
            <a:ext cx="7750440" cy="7973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1850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F09D5898-A7DA-11B9-7D58-E875504E3529}"/>
              </a:ext>
            </a:extLst>
          </p:cNvPr>
          <p:cNvPicPr>
            <a:picLocks noChangeAspect="1"/>
          </p:cNvPicPr>
          <p:nvPr/>
        </p:nvPicPr>
        <p:blipFill>
          <a:blip r:embed="rId2"/>
          <a:stretch>
            <a:fillRect/>
          </a:stretch>
        </p:blipFill>
        <p:spPr>
          <a:xfrm>
            <a:off x="1250960" y="2362237"/>
            <a:ext cx="7493479" cy="824106"/>
          </a:xfrm>
          <a:prstGeom prst="rect">
            <a:avLst/>
          </a:prstGeom>
        </p:spPr>
      </p:pic>
    </p:spTree>
    <p:extLst>
      <p:ext uri="{BB962C8B-B14F-4D97-AF65-F5344CB8AC3E}">
        <p14:creationId xmlns:p14="http://schemas.microsoft.com/office/powerpoint/2010/main" val="63169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incorporación de la actualización del factor de conversión mediano de la central hidroeléctrica Darío Valencia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694 de 2014, 1671 de 2023 y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 y SURER</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02E5B5E4-C8D7-578D-E22A-BE0CDC12E95E}"/>
              </a:ext>
            </a:extLst>
          </p:cNvPr>
          <p:cNvPicPr>
            <a:picLocks noChangeAspect="1"/>
          </p:cNvPicPr>
          <p:nvPr/>
        </p:nvPicPr>
        <p:blipFill>
          <a:blip r:embed="rId2"/>
          <a:stretch>
            <a:fillRect/>
          </a:stretch>
        </p:blipFill>
        <p:spPr>
          <a:xfrm>
            <a:off x="1705285" y="2571750"/>
            <a:ext cx="6584830" cy="1876296"/>
          </a:xfrm>
          <a:prstGeom prst="rect">
            <a:avLst/>
          </a:prstGeom>
        </p:spPr>
      </p:pic>
    </p:spTree>
    <p:extLst>
      <p:ext uri="{BB962C8B-B14F-4D97-AF65-F5344CB8AC3E}">
        <p14:creationId xmlns:p14="http://schemas.microsoft.com/office/powerpoint/2010/main" val="106688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modifica el parámetro de velocidad de toma de carga y descarga de las unidades 1 y 2 de la planta Guatapé</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1789 de 2024 y 1898 de 2024</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4100633B-DAAF-0F76-DF48-2B19F661F5AF}"/>
              </a:ext>
            </a:extLst>
          </p:cNvPr>
          <p:cNvPicPr>
            <a:picLocks noChangeAspect="1"/>
          </p:cNvPicPr>
          <p:nvPr/>
        </p:nvPicPr>
        <p:blipFill>
          <a:blip r:embed="rId2"/>
          <a:stretch>
            <a:fillRect/>
          </a:stretch>
        </p:blipFill>
        <p:spPr>
          <a:xfrm>
            <a:off x="1697663" y="2225055"/>
            <a:ext cx="6600073" cy="1961632"/>
          </a:xfrm>
          <a:prstGeom prst="rect">
            <a:avLst/>
          </a:prstGeom>
        </p:spPr>
      </p:pic>
    </p:spTree>
    <p:extLst>
      <p:ext uri="{BB962C8B-B14F-4D97-AF65-F5344CB8AC3E}">
        <p14:creationId xmlns:p14="http://schemas.microsoft.com/office/powerpoint/2010/main" val="139435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11259</TotalTime>
  <Words>1325</Words>
  <Application>Microsoft Office PowerPoint</Application>
  <PresentationFormat>Presentación en pantalla (16:9)</PresentationFormat>
  <Paragraphs>78</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19</vt:i4>
      </vt:variant>
    </vt:vector>
  </HeadingPairs>
  <TitlesOfParts>
    <vt:vector size="29" baseType="lpstr">
      <vt:lpstr>Arial</vt:lpstr>
      <vt:lpstr>Montserrat</vt:lpstr>
      <vt:lpstr>Montserrat Medium</vt:lpstr>
      <vt:lpstr>Symbol</vt:lpstr>
      <vt:lpstr>Wingdings</vt:lpstr>
      <vt:lpstr>Office Theme</vt:lpstr>
      <vt:lpstr>Office Theme</vt:lpstr>
      <vt:lpstr>Office Theme</vt:lpstr>
      <vt:lpstr>2_Office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148</cp:revision>
  <dcterms:created xsi:type="dcterms:W3CDTF">2021-10-06T02:04:35Z</dcterms:created>
  <dcterms:modified xsi:type="dcterms:W3CDTF">2025-06-05T12:35:28Z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