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26" r:id="rId8"/>
    <p:sldId id="259" r:id="rId9"/>
    <p:sldId id="260" r:id="rId10"/>
    <p:sldId id="317" r:id="rId11"/>
    <p:sldId id="316" r:id="rId12"/>
    <p:sldId id="309" r:id="rId13"/>
    <p:sldId id="289" r:id="rId14"/>
    <p:sldId id="318" r:id="rId15"/>
    <p:sldId id="319" r:id="rId16"/>
    <p:sldId id="320" r:id="rId17"/>
    <p:sldId id="321" r:id="rId18"/>
    <p:sldId id="323" r:id="rId19"/>
    <p:sldId id="324" r:id="rId20"/>
    <p:sldId id="265" r:id="rId21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R</a:t>
            </a: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eunión CNO 775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5 de diciembre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25A8-0FC1-923B-FAD9-5C3DC713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2017B52-9DE6-8E5E-8E60-2E19C3DA5D6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las actualizaciones del mínimo técnico y las rampas de la planta Termosierra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2FCF89DC-FFD3-9DD5-4DCE-CD758AE56951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6B46D-633E-B9EB-A0F5-11061512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99" y="2306995"/>
            <a:ext cx="4803602" cy="12263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FAC0D0-026D-D2E0-CEB1-803EF9F0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60" y="3856861"/>
            <a:ext cx="6827680" cy="7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DE04F-726A-C6F0-2652-DE366971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460FF68-C210-77B6-70E4-B6276BC51B50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certifican las pruebas de estatismo y banda muerta de las unidades y plantas de generación conectadas al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13A4B2C5-9164-1AD0-3035-2D530EB26F7F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23 de 2001, Acuerdo 1805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581E7-6C9C-0833-925C-C665E771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86" y="2931185"/>
            <a:ext cx="7394627" cy="7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C5E8-FFA0-E7E2-595B-2A693A81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A469DAB3-71F5-7A6D-4C88-A398B9BCD4C6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procedimiento para la realización de las pruebas de verificación de la curva de capacidad de las plantas eólicas y solares fotovoltaicas conectadas al SDL con capacidad efectiva neta o potencia máxima declarada igual o mayor a 5 MW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EABC4821-FA99-A15E-805A-8ED0CD3F0BC5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148 de 2021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200C14-8C46-15C1-623F-3B301A94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68" y="2306995"/>
            <a:ext cx="6300064" cy="10635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45F3AC-0051-7242-C058-AF7C394C2309}"/>
              </a:ext>
            </a:extLst>
          </p:cNvPr>
          <p:cNvSpPr txBox="1"/>
          <p:nvPr/>
        </p:nvSpPr>
        <p:spPr>
          <a:xfrm>
            <a:off x="2307265" y="3625702"/>
            <a:ext cx="5284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6"/>
                </a:solidFill>
                <a:latin typeface="Montserrat" pitchFamily="2" charset="0"/>
              </a:rPr>
              <a:t>Se actualiza el procedimiento en el que se incluyen cambios que consideran la posibilidad de realizar pruebas mínimo hasta el 90 % de la potencia nominal.</a:t>
            </a:r>
          </a:p>
        </p:txBody>
      </p:sp>
    </p:spTree>
    <p:extLst>
      <p:ext uri="{BB962C8B-B14F-4D97-AF65-F5344CB8AC3E}">
        <p14:creationId xmlns:p14="http://schemas.microsoft.com/office/powerpoint/2010/main" val="418046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5364-DD45-95AA-198B-EACDA613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5E89ACCD-D0A5-EEC3-25EB-E0361BFDC1BD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modifican los parámetros Velocidad máxima de cambio de carga del Sistema y Velocidad mínima de cambio de carga por unidad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03389BC-88D0-8B60-E942-A7236798121F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198 de 1997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2BC97D-F31D-B181-F2D9-B4946F9E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69" y="2128057"/>
            <a:ext cx="4071062" cy="21267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623F84-269D-AEE6-50D5-778777A7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47" y="4347114"/>
            <a:ext cx="7337706" cy="5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0E17-10E3-0D0C-13D3-4EEF391F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52816A85-7403-14CB-03B6-95732FEE4F2E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firmas interventoras de los proyectos de expansión que se ejecuten en los Sistemas de Transmisión Regional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STRs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DDC838D2-13AA-12C1-EBC6-C79B6C97A27B}"/>
              </a:ext>
            </a:extLst>
          </p:cNvPr>
          <p:cNvSpPr/>
          <p:nvPr/>
        </p:nvSpPr>
        <p:spPr>
          <a:xfrm>
            <a:off x="1122480" y="1381319"/>
            <a:ext cx="7750440" cy="5518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024 de 2013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11976D-3CC5-C7EF-EF68-09CF938C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93" y="1933156"/>
            <a:ext cx="3620106" cy="31156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4715B5-4991-D73F-247A-245DA040E0CA}"/>
              </a:ext>
            </a:extLst>
          </p:cNvPr>
          <p:cNvSpPr txBox="1"/>
          <p:nvPr/>
        </p:nvSpPr>
        <p:spPr>
          <a:xfrm>
            <a:off x="5730949" y="2584180"/>
            <a:ext cx="314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6"/>
                </a:solidFill>
                <a:latin typeface="Montserrat" pitchFamily="2" charset="0"/>
              </a:rPr>
              <a:t>Se incluyen nuevos profesionales en el equipo interventor de la empresa GERS.</a:t>
            </a:r>
            <a:endParaRPr lang="es-ES" dirty="0">
              <a:solidFill>
                <a:schemeClr val="accent6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C4BC8-0C5F-7A52-462A-26E4DB87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9F48013D-96B9-CD39-4F42-42F4974CAE07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"Procedimiento para la realización de las pruebas de verificación de la curva de capacidad de las plantas de generación eólicos y solares fotovoltaicas conectados al STN y STR y de los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autogeneradores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conectados al STN y al STR sin entrega de excedentes"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295517E3-068A-E6E8-F237-ADD07A7B4981}"/>
              </a:ext>
            </a:extLst>
          </p:cNvPr>
          <p:cNvSpPr/>
          <p:nvPr/>
        </p:nvSpPr>
        <p:spPr>
          <a:xfrm>
            <a:off x="1122480" y="1381319"/>
            <a:ext cx="7750440" cy="7664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05 de 1995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no tiene recomendación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17FB0E-E0EF-502F-CA46-78FC830A4950}"/>
              </a:ext>
            </a:extLst>
          </p:cNvPr>
          <p:cNvSpPr txBox="1"/>
          <p:nvPr/>
        </p:nvSpPr>
        <p:spPr>
          <a:xfrm>
            <a:off x="1616149" y="2242456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6"/>
                </a:solidFill>
                <a:latin typeface="Montserrat" pitchFamily="2" charset="0"/>
              </a:rPr>
              <a:t>I</a:t>
            </a:r>
            <a:r>
              <a:rPr lang="es-ES" sz="1600" b="0" i="0" dirty="0">
                <a:solidFill>
                  <a:schemeClr val="accent6"/>
                </a:solidFill>
                <a:effectLst/>
                <a:latin typeface="Montserrat" pitchFamily="2" charset="0"/>
              </a:rPr>
              <a:t>ncluye un cambio asociado a permitir un ajuste en el requerimiento de curva de carga para potencias debajo del 10 % de la potencia nominal de los </a:t>
            </a:r>
            <a:r>
              <a:rPr lang="es-ES" sz="1600" b="0" i="0" dirty="0" err="1">
                <a:solidFill>
                  <a:schemeClr val="accent6"/>
                </a:solidFill>
                <a:effectLst/>
                <a:latin typeface="Montserrat" pitchFamily="2" charset="0"/>
              </a:rPr>
              <a:t>autogeneradores</a:t>
            </a:r>
            <a:r>
              <a:rPr lang="es-ES" sz="1600" b="0" i="0" dirty="0">
                <a:solidFill>
                  <a:schemeClr val="accent6"/>
                </a:solidFill>
                <a:effectLst/>
                <a:latin typeface="Montserrat" pitchFamily="2" charset="0"/>
              </a:rPr>
              <a:t> que no entregan excedentes.</a:t>
            </a:r>
            <a:endParaRPr lang="es-ES" sz="1600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4A255D-7A9C-83B9-7213-A5CDC959374E}"/>
              </a:ext>
            </a:extLst>
          </p:cNvPr>
          <p:cNvSpPr txBox="1"/>
          <p:nvPr/>
        </p:nvSpPr>
        <p:spPr>
          <a:xfrm>
            <a:off x="1233378" y="3604437"/>
            <a:ext cx="763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Montserrat" pitchFamily="2" charset="0"/>
              </a:rPr>
              <a:t>El CO no recomendó la expedición del presente Acuerdo, teniendo en cuenta la entrada en vigencia del Decreto 1403 de 2024 que modificó </a:t>
            </a:r>
            <a:r>
              <a:rPr lang="es-ES" sz="1600" dirty="0">
                <a:latin typeface="Montserrat" pitchFamily="2" charset="0"/>
              </a:rPr>
              <a:t>el Decreto 1073 de 2015, en relación con los lineamientos de política energética en materia de autogeneración y producción marginal.</a:t>
            </a:r>
          </a:p>
        </p:txBody>
      </p:sp>
    </p:spTree>
    <p:extLst>
      <p:ext uri="{BB962C8B-B14F-4D97-AF65-F5344CB8AC3E}">
        <p14:creationId xmlns:p14="http://schemas.microsoft.com/office/powerpoint/2010/main" val="31020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1DCA46-22CA-0E7D-B56B-2E13757333B1}"/>
              </a:ext>
            </a:extLst>
          </p:cNvPr>
          <p:cNvSpPr txBox="1"/>
          <p:nvPr/>
        </p:nvSpPr>
        <p:spPr>
          <a:xfrm>
            <a:off x="1349829" y="304800"/>
            <a:ext cx="779417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771: Publicada para comentarios el 12 de noviembre. Sin Comentarios..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772: Publicada para comentarios el 30 de noviembre. Sin Comentarios.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773: Publicada para comentarios el 30 de noviembre. </a:t>
            </a:r>
            <a:r>
              <a:rPr kumimoji="0" lang="es-MX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Sin comentarios.</a:t>
            </a: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774: C N O no Presencial.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realización de las pruebas de capacidad efectiva neta y consumo térmico específico de la planta Termosierra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1850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B14AE4-3367-204D-D6B5-249AC3AE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69" y="2888064"/>
            <a:ext cx="7426097" cy="7582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plazo para la presentación de los resultados de las pruebas de estatismo y banda muerta de las unidades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Termoyopal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G3 y G5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23 de 2001, Acuerdo 1805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E10F2-7330-A686-01B6-CD35697C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24" y="2831581"/>
            <a:ext cx="7531552" cy="5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 la vigencia del Volumen Útil y del Volumen Mínimo Técnico temporales del embalse Guavio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BBC46D-F0BF-4C53-1CAA-72DC4F49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571750"/>
            <a:ext cx="4606516" cy="16053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CA3323-C32D-4484-52E6-29597ECB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31581"/>
            <a:ext cx="4300920" cy="1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mínimo técnico de la unidad 1 de la planta de generación Urra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B8E03C-9329-421C-7E58-107FAE2B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53" y="2571750"/>
            <a:ext cx="6582694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aprueba la actualización de la serie hidrológica para la central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Amoyá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 de 2021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A5FC08-47A5-9344-94C2-A31D3E47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38" y="2478082"/>
            <a:ext cx="7162924" cy="13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10918</TotalTime>
  <Words>746</Words>
  <Application>Microsoft Office PowerPoint</Application>
  <PresentationFormat>Presentación en pantalla (16:9)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133</cp:revision>
  <dcterms:created xsi:type="dcterms:W3CDTF">2021-10-06T02:04:35Z</dcterms:created>
  <dcterms:modified xsi:type="dcterms:W3CDTF">2024-12-05T11:37:03Z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