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 id="2147483700" r:id="rId4"/>
    <p:sldMasterId id="2147483713" r:id="rId5"/>
  </p:sldMasterIdLst>
  <p:sldIdLst>
    <p:sldId id="256" r:id="rId6"/>
    <p:sldId id="257" r:id="rId7"/>
    <p:sldId id="315" r:id="rId8"/>
    <p:sldId id="259" r:id="rId9"/>
    <p:sldId id="260" r:id="rId10"/>
    <p:sldId id="317" r:id="rId11"/>
    <p:sldId id="316" r:id="rId12"/>
    <p:sldId id="309" r:id="rId13"/>
    <p:sldId id="289" r:id="rId14"/>
    <p:sldId id="265" r:id="rId15"/>
  </p:sldIdLst>
  <p:sldSz cx="9144000" cy="5143500" type="screen16x9"/>
  <p:notesSz cx="7772400" cy="10058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snapToGrid="0">
      <p:cViewPr varScale="1">
        <p:scale>
          <a:sx n="81" d="100"/>
          <a:sy n="81" d="100"/>
        </p:scale>
        <p:origin x="152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4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5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5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5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6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7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7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7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7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7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7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7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2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4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5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5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6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8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8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9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09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200067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96946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8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478856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1073825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1615634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9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9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521759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9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152352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547226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0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174972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1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64844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1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387589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n 7"/>
          <p:cNvPicPr/>
          <p:nvPr/>
        </p:nvPicPr>
        <p:blipFill>
          <a:blip r:embed="rId14"/>
          <a:stretch/>
        </p:blipFill>
        <p:spPr>
          <a:xfrm>
            <a:off x="113400" y="360"/>
            <a:ext cx="8925480" cy="5039640"/>
          </a:xfrm>
          <a:prstGeom prst="rect">
            <a:avLst/>
          </a:prstGeom>
          <a:ln>
            <a:noFill/>
          </a:ln>
        </p:spPr>
      </p:pic>
      <p:sp>
        <p:nvSpPr>
          <p:cNvPr id="4" name="PlaceHolder 1"/>
          <p:cNvSpPr>
            <a:spLocks noGrp="1"/>
          </p:cNvSpPr>
          <p:nvPr>
            <p:ph type="title"/>
          </p:nvPr>
        </p:nvSpPr>
        <p:spPr>
          <a:xfrm>
            <a:off x="457200" y="205200"/>
            <a:ext cx="8228880" cy="858240"/>
          </a:xfrm>
          <a:prstGeom prst="rect">
            <a:avLst/>
          </a:prstGeom>
        </p:spPr>
        <p:txBody>
          <a:bodyPr lIns="0" tIns="0" rIns="0" bIns="0" anchor="ctr">
            <a:noAutofit/>
          </a:bodyPr>
          <a:lstStyle/>
          <a:p>
            <a:r>
              <a:rPr lang="es-CO" sz="1800" b="0" strike="noStrike" spc="-1">
                <a:latin typeface="Arial"/>
              </a:rPr>
              <a:t>Pulse para editar el formato del texto de título</a:t>
            </a:r>
          </a:p>
        </p:txBody>
      </p:sp>
      <p:sp>
        <p:nvSpPr>
          <p:cNvPr id="2" name="PlaceHolder 2"/>
          <p:cNvSpPr>
            <a:spLocks noGrp="1"/>
          </p:cNvSpPr>
          <p:nvPr>
            <p:ph type="body"/>
          </p:nvPr>
        </p:nvSpPr>
        <p:spPr>
          <a:xfrm>
            <a:off x="457200" y="1203480"/>
            <a:ext cx="8228880" cy="2982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8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1800" b="0" strike="noStrike" spc="-1">
                <a:latin typeface="Arial"/>
              </a:rPr>
              <a:t>Tercer nivel del esquema</a:t>
            </a:r>
          </a:p>
          <a:p>
            <a:pPr marL="1728000" lvl="3" indent="-216000">
              <a:spcBef>
                <a:spcPts val="567"/>
              </a:spcBef>
              <a:buClr>
                <a:srgbClr val="000000"/>
              </a:buClr>
              <a:buSzPct val="75000"/>
              <a:buFont typeface="Symbol" charset="2"/>
              <a:buChar char=""/>
            </a:pPr>
            <a:r>
              <a:rPr lang="es-CO"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O"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O" sz="1800" b="0" strike="noStrike" spc="-1">
                <a:latin typeface="Arial"/>
              </a:rPr>
              <a:t>Sexto nivel del esquema</a:t>
            </a:r>
          </a:p>
          <a:p>
            <a:pPr marL="3024000" lvl="6" indent="-216000">
              <a:spcBef>
                <a:spcPts val="283"/>
              </a:spcBef>
              <a:buClr>
                <a:srgbClr val="000000"/>
              </a:buClr>
              <a:buSzPct val="45000"/>
              <a:buFont typeface="Wingdings" charset="2"/>
              <a:buChar char=""/>
            </a:pPr>
            <a:r>
              <a:rPr lang="es-CO"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n 7"/>
          <p:cNvPicPr/>
          <p:nvPr/>
        </p:nvPicPr>
        <p:blipFill>
          <a:blip r:embed="rId14"/>
          <a:stretch/>
        </p:blipFill>
        <p:spPr>
          <a:xfrm>
            <a:off x="46080" y="0"/>
            <a:ext cx="9050400" cy="5142600"/>
          </a:xfrm>
          <a:prstGeom prst="rect">
            <a:avLst/>
          </a:prstGeom>
          <a:ln>
            <a:noFill/>
          </a:ln>
        </p:spPr>
      </p:pic>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41"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CustomShape 1"/>
          <p:cNvSpPr/>
          <p:nvPr/>
        </p:nvSpPr>
        <p:spPr>
          <a:xfrm>
            <a:off x="0" y="4873320"/>
            <a:ext cx="133200" cy="115560"/>
          </a:xfrm>
          <a:prstGeom prst="rect">
            <a:avLst/>
          </a:prstGeom>
          <a:solidFill>
            <a:srgbClr val="00A666"/>
          </a:solidFill>
          <a:ln>
            <a:noFill/>
          </a:ln>
        </p:spPr>
        <p:style>
          <a:lnRef idx="0">
            <a:scrgbClr r="0" g="0" b="0"/>
          </a:lnRef>
          <a:fillRef idx="0">
            <a:scrgbClr r="0" g="0" b="0"/>
          </a:fillRef>
          <a:effectRef idx="0">
            <a:scrgbClr r="0" g="0" b="0"/>
          </a:effectRef>
          <a:fontRef idx="minor"/>
        </p:style>
      </p:sp>
      <p:pic>
        <p:nvPicPr>
          <p:cNvPr id="119" name="Imagen 4"/>
          <p:cNvPicPr/>
          <p:nvPr/>
        </p:nvPicPr>
        <p:blipFill>
          <a:blip r:embed="rId14"/>
          <a:stretch/>
        </p:blipFill>
        <p:spPr>
          <a:xfrm>
            <a:off x="0" y="497160"/>
            <a:ext cx="1075320" cy="4047120"/>
          </a:xfrm>
          <a:prstGeom prst="rect">
            <a:avLst/>
          </a:prstGeom>
          <a:ln>
            <a:noFill/>
          </a:ln>
        </p:spPr>
      </p:pic>
      <p:sp>
        <p:nvSpPr>
          <p:cNvPr id="120" name="PlaceHolder 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21" name="PlaceHolder 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8" name="Imagen 1"/>
          <p:cNvPicPr/>
          <p:nvPr/>
        </p:nvPicPr>
        <p:blipFill>
          <a:blip r:embed="rId14"/>
          <a:stretch/>
        </p:blipFill>
        <p:spPr>
          <a:xfrm>
            <a:off x="0" y="0"/>
            <a:ext cx="9142920" cy="5142600"/>
          </a:xfrm>
          <a:prstGeom prst="rect">
            <a:avLst/>
          </a:prstGeom>
          <a:ln>
            <a:noFill/>
          </a:ln>
        </p:spPr>
      </p:pic>
      <p:sp>
        <p:nvSpPr>
          <p:cNvPr id="1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60"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CustomShape 1"/>
          <p:cNvSpPr/>
          <p:nvPr/>
        </p:nvSpPr>
        <p:spPr>
          <a:xfrm>
            <a:off x="0" y="4873320"/>
            <a:ext cx="133200" cy="115560"/>
          </a:xfrm>
          <a:prstGeom prst="rect">
            <a:avLst/>
          </a:prstGeom>
          <a:solidFill>
            <a:srgbClr val="00A666"/>
          </a:solidFill>
          <a:ln>
            <a:noFill/>
          </a:ln>
        </p:spPr>
        <p:style>
          <a:lnRef idx="0">
            <a:scrgbClr r="0" g="0" b="0"/>
          </a:lnRef>
          <a:fillRef idx="0">
            <a:scrgbClr r="0" g="0" b="0"/>
          </a:fillRef>
          <a:effectRef idx="0">
            <a:scrgbClr r="0" g="0" b="0"/>
          </a:effectRef>
          <a:fontRef idx="minor"/>
        </p:style>
      </p:sp>
      <p:pic>
        <p:nvPicPr>
          <p:cNvPr id="79" name="Google Shape;203;p14"/>
          <p:cNvPicPr/>
          <p:nvPr/>
        </p:nvPicPr>
        <p:blipFill>
          <a:blip r:embed="rId14"/>
          <a:srcRect l="22479"/>
          <a:stretch/>
        </p:blipFill>
        <p:spPr>
          <a:xfrm>
            <a:off x="0" y="405360"/>
            <a:ext cx="1382040" cy="3778200"/>
          </a:xfrm>
          <a:prstGeom prst="rect">
            <a:avLst/>
          </a:prstGeom>
          <a:ln>
            <a:noFill/>
          </a:ln>
        </p:spPr>
      </p:pic>
      <p:sp>
        <p:nvSpPr>
          <p:cNvPr id="80" name="PlaceHolder 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81" name="PlaceHolder 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371215494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97" name="CustomShape 1"/>
          <p:cNvSpPr/>
          <p:nvPr/>
        </p:nvSpPr>
        <p:spPr>
          <a:xfrm>
            <a:off x="277920" y="1676520"/>
            <a:ext cx="8587080" cy="178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es-MX" sz="2800" b="1" strike="noStrike" spc="-1" dirty="0">
                <a:solidFill>
                  <a:srgbClr val="808080"/>
                </a:solidFill>
                <a:latin typeface="Montserrat"/>
                <a:ea typeface="DejaVu Sans"/>
              </a:rPr>
              <a:t>Presentación actas y acuerdos</a:t>
            </a:r>
            <a:br>
              <a:rPr dirty="0"/>
            </a:br>
            <a:r>
              <a:rPr lang="es-MX" sz="2800" spc="-1" dirty="0">
                <a:solidFill>
                  <a:srgbClr val="808080"/>
                </a:solidFill>
                <a:latin typeface="Montserrat"/>
              </a:rPr>
              <a:t>R</a:t>
            </a:r>
            <a:r>
              <a:rPr lang="es-MX" sz="2800" b="0" strike="noStrike" spc="-1" dirty="0">
                <a:solidFill>
                  <a:srgbClr val="808080"/>
                </a:solidFill>
                <a:latin typeface="Montserrat"/>
                <a:ea typeface="DejaVu Sans"/>
              </a:rPr>
              <a:t>eunión CNO 772</a:t>
            </a:r>
            <a:br>
              <a:rPr dirty="0"/>
            </a:br>
            <a:r>
              <a:rPr lang="es-MX" sz="2800" spc="-1" dirty="0">
                <a:solidFill>
                  <a:srgbClr val="808080"/>
                </a:solidFill>
                <a:latin typeface="Montserrat"/>
              </a:rPr>
              <a:t>14 de noviembre de 2024</a:t>
            </a:r>
            <a:endParaRPr lang="es-CO" sz="2800" b="0" strike="noStrike" spc="-1" dirty="0">
              <a:latin typeface="Arial"/>
            </a:endParaRPr>
          </a:p>
        </p:txBody>
      </p:sp>
      <p:pic>
        <p:nvPicPr>
          <p:cNvPr id="198" name="Imagen 3"/>
          <p:cNvPicPr/>
          <p:nvPr/>
        </p:nvPicPr>
        <p:blipFill>
          <a:blip r:embed="rId2"/>
          <a:stretch/>
        </p:blipFill>
        <p:spPr>
          <a:xfrm>
            <a:off x="659520" y="561240"/>
            <a:ext cx="1351440" cy="8179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933120" y="2338560"/>
            <a:ext cx="4372920" cy="155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751"/>
              </a:spcBef>
              <a:tabLst>
                <a:tab pos="0" algn="l"/>
              </a:tabLst>
            </a:pPr>
            <a:r>
              <a:rPr lang="es-CO" sz="4000" b="1" strike="noStrike" spc="-1">
                <a:solidFill>
                  <a:srgbClr val="F2F2F2"/>
                </a:solidFill>
                <a:latin typeface="Montserrat"/>
                <a:ea typeface="DejaVu Sans"/>
              </a:rPr>
              <a:t>Gracias</a:t>
            </a:r>
            <a:endParaRPr lang="es-CO" sz="40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s-CO" sz="4000" b="1" strike="noStrike" spc="-1">
                <a:solidFill>
                  <a:srgbClr val="F2F2F2"/>
                </a:solidFill>
                <a:latin typeface="Montserrat"/>
                <a:ea typeface="DejaVu Sans"/>
              </a:rPr>
              <a:t>Actas</a:t>
            </a:r>
            <a:endParaRPr lang="es-CO" sz="4000" b="0" strike="noStrike" spc="-1">
              <a:latin typeface="Arial"/>
            </a:endParaRPr>
          </a:p>
        </p:txBody>
      </p:sp>
      <p:sp>
        <p:nvSpPr>
          <p:cNvPr id="200" name="CustomShape 2"/>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1526760" y="405360"/>
            <a:ext cx="734616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CO" sz="2000" b="1" i="0" u="none" strike="noStrike" kern="1200" cap="none" spc="-1" normalizeH="0" baseline="0" noProof="0" dirty="0">
                <a:ln>
                  <a:noFill/>
                </a:ln>
                <a:solidFill>
                  <a:srgbClr val="00A666"/>
                </a:solidFill>
                <a:effectLst/>
                <a:uLnTx/>
                <a:uFillTx/>
                <a:latin typeface="Montserrat"/>
                <a:ea typeface="DejaVu Sans"/>
              </a:rPr>
              <a:t>Actas pendientes</a:t>
            </a:r>
            <a:endParaRPr kumimoji="0" lang="es-CO" sz="2000" b="0" i="0" u="none" strike="noStrike" kern="1200" cap="none" spc="-1" normalizeH="0" baseline="0" noProof="0" dirty="0">
              <a:ln>
                <a:noFill/>
              </a:ln>
              <a:solidFill>
                <a:prstClr val="black"/>
              </a:solidFill>
              <a:effectLst/>
              <a:uLnTx/>
              <a:uFillTx/>
              <a:latin typeface="Arial"/>
            </a:endParaRPr>
          </a:p>
        </p:txBody>
      </p:sp>
      <p:sp>
        <p:nvSpPr>
          <p:cNvPr id="202" name="CustomShape 2"/>
          <p:cNvSpPr/>
          <p:nvPr/>
        </p:nvSpPr>
        <p:spPr>
          <a:xfrm>
            <a:off x="1349829" y="1251599"/>
            <a:ext cx="7794171" cy="18961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1" normalizeH="0" baseline="0" noProof="0" dirty="0">
              <a:ln>
                <a:noFill/>
              </a:ln>
              <a:solidFill>
                <a:prstClr val="black"/>
              </a:solidFill>
              <a:effectLst/>
              <a:uLnTx/>
              <a:uFillTx/>
              <a:latin typeface="Montserrat" pitchFamily="2" charset="0"/>
            </a:endParaRPr>
          </a:p>
        </p:txBody>
      </p:sp>
      <p:sp>
        <p:nvSpPr>
          <p:cNvPr id="4" name="CuadroTexto 3">
            <a:extLst>
              <a:ext uri="{FF2B5EF4-FFF2-40B4-BE49-F238E27FC236}">
                <a16:creationId xmlns:a16="http://schemas.microsoft.com/office/drawing/2014/main" id="{881DCA46-22CA-0E7D-B56B-2E13757333B1}"/>
              </a:ext>
            </a:extLst>
          </p:cNvPr>
          <p:cNvSpPr txBox="1"/>
          <p:nvPr/>
        </p:nvSpPr>
        <p:spPr>
          <a:xfrm>
            <a:off x="1361924" y="168330"/>
            <a:ext cx="7871459" cy="4524315"/>
          </a:xfrm>
          <a:prstGeom prst="rect">
            <a:avLst/>
          </a:prstGeom>
          <a:noFill/>
        </p:spPr>
        <p:txBody>
          <a:bodyPr wrap="square">
            <a:spAutoFit/>
          </a:bodyPr>
          <a:lstStyle/>
          <a:p>
            <a:pPr marL="0" marR="0" lvl="2" indent="0" algn="just" defTabSz="914400" rtl="0" eaLnBrk="1" fontAlgn="auto" latinLnBrk="0" hangingPunct="1">
              <a:lnSpc>
                <a:spcPct val="100000"/>
              </a:lnSpc>
              <a:spcBef>
                <a:spcPts val="0"/>
              </a:spcBef>
              <a:spcAft>
                <a:spcPts val="0"/>
              </a:spcAft>
              <a:buClrTx/>
              <a:buSzTx/>
              <a:buFontTx/>
              <a:buNone/>
              <a:tabLst/>
              <a:defRPr/>
            </a:pPr>
            <a:endParaRPr kumimoji="0" lang="es-MX" altLang="es-CO" sz="2400" b="0" i="0" u="none" strike="noStrike" kern="1200" cap="none" spc="0" normalizeH="0" baseline="0" noProof="0" dirty="0">
              <a:ln>
                <a:noFill/>
              </a:ln>
              <a:solidFill>
                <a:prstClr val="black"/>
              </a:solidFill>
              <a:effectLst/>
              <a:uLnTx/>
              <a:uFillTx/>
              <a:latin typeface="Montserrat" pitchFamily="2" charset="0"/>
            </a:endParaRPr>
          </a:p>
          <a:p>
            <a:pPr marL="0" marR="0" lvl="2" indent="0" algn="just" defTabSz="914400" rtl="0" eaLnBrk="1" fontAlgn="auto" latinLnBrk="0" hangingPunct="1">
              <a:lnSpc>
                <a:spcPct val="100000"/>
              </a:lnSpc>
              <a:spcBef>
                <a:spcPts val="0"/>
              </a:spcBef>
              <a:spcAft>
                <a:spcPts val="0"/>
              </a:spcAft>
              <a:buClrTx/>
              <a:buSzTx/>
              <a:buFontTx/>
              <a:buNone/>
              <a:tabLst/>
              <a:defRPr/>
            </a:pPr>
            <a:endParaRPr kumimoji="0" lang="es-MX" altLang="es-CO" sz="24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altLang="es-CO" sz="1500" dirty="0">
                <a:solidFill>
                  <a:prstClr val="black"/>
                </a:solidFill>
                <a:latin typeface="Montserrat" pitchFamily="2" charset="0"/>
              </a:rPr>
              <a:t>ACTA 766. Publicada para comentarios el 28 de octubre. Comentarios de XM, PROELECTRICA.</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altLang="es-CO" sz="1500" dirty="0">
              <a:solidFill>
                <a:prstClr val="black"/>
              </a:solidFill>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1500" b="0" i="0" u="none" strike="noStrike" kern="1200" cap="none" spc="0" normalizeH="0" baseline="0" noProof="0" dirty="0">
                <a:ln>
                  <a:noFill/>
                </a:ln>
                <a:solidFill>
                  <a:prstClr val="black"/>
                </a:solidFill>
                <a:effectLst/>
                <a:uLnTx/>
                <a:uFillTx/>
                <a:latin typeface="Montserrat" pitchFamily="2" charset="0"/>
              </a:rPr>
              <a:t>A</a:t>
            </a:r>
            <a:r>
              <a:rPr lang="es-MX" altLang="es-CO" sz="1500" dirty="0">
                <a:solidFill>
                  <a:prstClr val="black"/>
                </a:solidFill>
                <a:latin typeface="Montserrat" pitchFamily="2" charset="0"/>
              </a:rPr>
              <a:t>CTAS 767. Publicada para comentarios el 1 de noviembre. Comentarios de ISAGEN.</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altLang="es-CO" sz="1500" dirty="0">
              <a:solidFill>
                <a:prstClr val="black"/>
              </a:solidFill>
              <a:latin typeface="Montserrat" pitchFamily="2" charset="0"/>
            </a:endParaRPr>
          </a:p>
          <a:p>
            <a:pPr marL="457200" lvl="2" indent="-457200" algn="just">
              <a:buFont typeface="Wingdings" panose="05000000000000000000" pitchFamily="2" charset="2"/>
              <a:buChar char="§"/>
              <a:defRPr/>
            </a:pPr>
            <a:r>
              <a:rPr lang="es-MX" altLang="es-CO" sz="1500" dirty="0">
                <a:solidFill>
                  <a:prstClr val="black"/>
                </a:solidFill>
                <a:latin typeface="Montserrat" pitchFamily="2" charset="0"/>
              </a:rPr>
              <a:t>ACTA 768. Publicada para comentarios el 1 de noviembre. Comentarios de ISAGEN.</a:t>
            </a:r>
          </a:p>
          <a:p>
            <a:pPr marL="457200" lvl="2" indent="-457200" algn="just">
              <a:buFont typeface="Wingdings" panose="05000000000000000000" pitchFamily="2" charset="2"/>
              <a:buChar char="§"/>
              <a:defRPr/>
            </a:pPr>
            <a:endParaRPr lang="es-MX" altLang="es-CO" sz="1500" dirty="0">
              <a:solidFill>
                <a:prstClr val="black"/>
              </a:solidFill>
              <a:latin typeface="Montserrat" pitchFamily="2" charset="0"/>
            </a:endParaRPr>
          </a:p>
          <a:p>
            <a:pPr marL="457200" lvl="2" indent="-457200" algn="just">
              <a:buFont typeface="Wingdings" panose="05000000000000000000" pitchFamily="2" charset="2"/>
              <a:buChar char="§"/>
              <a:defRPr/>
            </a:pPr>
            <a:r>
              <a:rPr lang="es-MX" altLang="es-CO" sz="1500" dirty="0">
                <a:solidFill>
                  <a:prstClr val="black"/>
                </a:solidFill>
                <a:latin typeface="Montserrat" pitchFamily="2" charset="0"/>
              </a:rPr>
              <a:t>ACTA 769. Publicada para comentarios el 1 de noviembre. Comentarios de ISAGEN.</a:t>
            </a:r>
          </a:p>
          <a:p>
            <a:pPr marL="457200" lvl="2" indent="-457200" algn="just">
              <a:buFont typeface="Wingdings" panose="05000000000000000000" pitchFamily="2" charset="2"/>
              <a:buChar char="§"/>
              <a:defRPr/>
            </a:pPr>
            <a:endParaRPr lang="es-MX" altLang="es-CO" sz="1500" dirty="0">
              <a:solidFill>
                <a:prstClr val="black"/>
              </a:solidFill>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1500" b="0" i="0" u="none" strike="noStrike" kern="1200" cap="none" spc="0" normalizeH="0" baseline="0" noProof="0" dirty="0">
                <a:ln>
                  <a:noFill/>
                </a:ln>
                <a:solidFill>
                  <a:prstClr val="black"/>
                </a:solidFill>
                <a:effectLst/>
                <a:uLnTx/>
                <a:uFillTx/>
                <a:latin typeface="Montserrat" pitchFamily="2" charset="0"/>
              </a:rPr>
              <a:t>ACTA 770. Publicada para comentarios el 5 de noviembre. Comentarios de PROELECTRICA. </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5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MX" altLang="es-CO" sz="1500" dirty="0">
                <a:solidFill>
                  <a:prstClr val="black"/>
                </a:solidFill>
                <a:latin typeface="Montserrat" pitchFamily="2" charset="0"/>
              </a:rPr>
              <a:t>ACTA 771: Publicada para comentarios el 12 de noviembre. </a:t>
            </a:r>
            <a:endParaRPr lang="es-MX" altLang="es-CO" dirty="0">
              <a:solidFill>
                <a:prstClr val="black"/>
              </a:solidFill>
              <a:latin typeface="Montserrat"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s-CO" sz="4000" b="1" strike="noStrike" spc="-1">
                <a:solidFill>
                  <a:srgbClr val="F2F2F2"/>
                </a:solidFill>
                <a:latin typeface="Montserrat"/>
                <a:ea typeface="DejaVu Sans"/>
              </a:rPr>
              <a:t>Acuerdos</a:t>
            </a:r>
            <a:endParaRPr lang="es-CO" sz="4000" b="0" strike="noStrike" spc="-1">
              <a:latin typeface="Arial"/>
            </a:endParaRPr>
          </a:p>
        </p:txBody>
      </p:sp>
      <p:sp>
        <p:nvSpPr>
          <p:cNvPr id="204" name="CustomShape 2"/>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just">
              <a:lnSpc>
                <a:spcPct val="90000"/>
              </a:lnSpc>
            </a:pPr>
            <a:r>
              <a:rPr lang="es-ES" sz="1400" b="0" strike="noStrike" spc="-1" dirty="0">
                <a:solidFill>
                  <a:srgbClr val="00A666"/>
                </a:solidFill>
                <a:latin typeface="Montserrat"/>
                <a:ea typeface="DejaVu Sans"/>
              </a:rPr>
              <a:t>Por el cual se actualizan los requisitos y procedimientos necesarios para la prestación del servicio de AGC por las unidades conectadas al SIN</a:t>
            </a:r>
            <a:endParaRPr lang="es-CO" sz="1400" b="0" strike="noStrike" spc="-1" dirty="0">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Resolución CREG 025 de 1995</a:t>
            </a:r>
          </a:p>
          <a:p>
            <a:pPr>
              <a:lnSpc>
                <a:spcPct val="90000"/>
              </a:lnSpc>
              <a:spcBef>
                <a:spcPts val="751"/>
              </a:spcBef>
              <a:tabLst>
                <a:tab pos="0" algn="l"/>
              </a:tabLst>
            </a:pPr>
            <a:r>
              <a:rPr lang="es-CO" sz="1100" b="0" strike="noStrike" spc="-1" dirty="0">
                <a:solidFill>
                  <a:srgbClr val="808080"/>
                </a:solidFill>
                <a:latin typeface="Montserrat Medium"/>
                <a:ea typeface="DejaVu Sans"/>
              </a:rPr>
              <a:t>Concepto:			Subcomité de Controles</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Operación</a:t>
            </a:r>
            <a:endParaRPr lang="es-CO" sz="1100" b="0" strike="noStrike" spc="-1" dirty="0">
              <a:latin typeface="Arial"/>
            </a:endParaRPr>
          </a:p>
        </p:txBody>
      </p:sp>
      <p:pic>
        <p:nvPicPr>
          <p:cNvPr id="3" name="Imagen 2">
            <a:extLst>
              <a:ext uri="{FF2B5EF4-FFF2-40B4-BE49-F238E27FC236}">
                <a16:creationId xmlns:a16="http://schemas.microsoft.com/office/drawing/2014/main" id="{1B22D9F2-39FF-F470-3E6C-DCAE2C3F61FC}"/>
              </a:ext>
            </a:extLst>
          </p:cNvPr>
          <p:cNvPicPr>
            <a:picLocks noChangeAspect="1"/>
          </p:cNvPicPr>
          <p:nvPr/>
        </p:nvPicPr>
        <p:blipFill>
          <a:blip r:embed="rId2"/>
          <a:stretch>
            <a:fillRect/>
          </a:stretch>
        </p:blipFill>
        <p:spPr>
          <a:xfrm>
            <a:off x="1412497" y="2311920"/>
            <a:ext cx="7170403" cy="962190"/>
          </a:xfrm>
          <a:prstGeom prst="rect">
            <a:avLst/>
          </a:prstGeom>
        </p:spPr>
      </p:pic>
      <p:sp>
        <p:nvSpPr>
          <p:cNvPr id="5" name="CuadroTexto 4">
            <a:extLst>
              <a:ext uri="{FF2B5EF4-FFF2-40B4-BE49-F238E27FC236}">
                <a16:creationId xmlns:a16="http://schemas.microsoft.com/office/drawing/2014/main" id="{5A799395-754F-06A2-5197-EFF905C93882}"/>
              </a:ext>
            </a:extLst>
          </p:cNvPr>
          <p:cNvSpPr txBox="1"/>
          <p:nvPr/>
        </p:nvSpPr>
        <p:spPr>
          <a:xfrm>
            <a:off x="1635020" y="3469875"/>
            <a:ext cx="6685414" cy="584775"/>
          </a:xfrm>
          <a:prstGeom prst="rect">
            <a:avLst/>
          </a:prstGeom>
          <a:noFill/>
        </p:spPr>
        <p:txBody>
          <a:bodyPr wrap="square" rtlCol="0">
            <a:spAutoFit/>
          </a:bodyPr>
          <a:lstStyle/>
          <a:p>
            <a:pPr algn="just"/>
            <a:r>
              <a:rPr lang="es-ES" sz="1600" dirty="0">
                <a:solidFill>
                  <a:schemeClr val="accent6"/>
                </a:solidFill>
                <a:latin typeface="Montserrat" pitchFamily="2" charset="0"/>
              </a:rPr>
              <a:t>Se incluyó el máximo para AGC y eliminó el Anexo 2 del Acuerdo, porque ya fue incorporado en el Anexo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just">
              <a:lnSpc>
                <a:spcPct val="90000"/>
              </a:lnSpc>
            </a:pPr>
            <a:r>
              <a:rPr lang="es-ES" sz="1400" b="0" strike="noStrike" spc="-1" dirty="0">
                <a:solidFill>
                  <a:srgbClr val="00A666"/>
                </a:solidFill>
                <a:latin typeface="Montserrat"/>
                <a:ea typeface="DejaVu Sans"/>
              </a:rPr>
              <a:t>Por el cual se actualiza el "Protocolo de definición de la metodología de modelamiento y el Procedimiento para la revisión y actualización del modelamiento de plantas solares"</a:t>
            </a:r>
            <a:endParaRPr lang="es-CO" sz="1400" b="0" strike="noStrike" spc="-1" dirty="0">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Resolución CREG 101 007</a:t>
            </a:r>
          </a:p>
          <a:p>
            <a:pPr>
              <a:lnSpc>
                <a:spcPct val="90000"/>
              </a:lnSpc>
              <a:spcBef>
                <a:spcPts val="751"/>
              </a:spcBef>
              <a:tabLst>
                <a:tab pos="0" algn="l"/>
              </a:tabLst>
            </a:pPr>
            <a:r>
              <a:rPr lang="es-CO" sz="1100" b="0" strike="noStrike" spc="-1" dirty="0">
                <a:solidFill>
                  <a:srgbClr val="808080"/>
                </a:solidFill>
                <a:latin typeface="Montserrat Medium"/>
                <a:ea typeface="DejaVu Sans"/>
              </a:rPr>
              <a:t>Concepto:			SURER</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Operación</a:t>
            </a:r>
            <a:endParaRPr lang="es-CO" sz="1100" b="0" strike="noStrike" spc="-1" dirty="0">
              <a:latin typeface="Arial"/>
            </a:endParaRPr>
          </a:p>
        </p:txBody>
      </p:sp>
      <p:pic>
        <p:nvPicPr>
          <p:cNvPr id="3" name="Imagen 2">
            <a:extLst>
              <a:ext uri="{FF2B5EF4-FFF2-40B4-BE49-F238E27FC236}">
                <a16:creationId xmlns:a16="http://schemas.microsoft.com/office/drawing/2014/main" id="{5A15FE53-9AF4-7E31-4717-DADAEFBA5D75}"/>
              </a:ext>
            </a:extLst>
          </p:cNvPr>
          <p:cNvPicPr>
            <a:picLocks noChangeAspect="1"/>
          </p:cNvPicPr>
          <p:nvPr/>
        </p:nvPicPr>
        <p:blipFill>
          <a:blip r:embed="rId2"/>
          <a:stretch>
            <a:fillRect/>
          </a:stretch>
        </p:blipFill>
        <p:spPr>
          <a:xfrm>
            <a:off x="1529937" y="2491286"/>
            <a:ext cx="6935526" cy="680589"/>
          </a:xfrm>
          <a:prstGeom prst="rect">
            <a:avLst/>
          </a:prstGeom>
        </p:spPr>
      </p:pic>
      <p:sp>
        <p:nvSpPr>
          <p:cNvPr id="5" name="CuadroTexto 4">
            <a:extLst>
              <a:ext uri="{FF2B5EF4-FFF2-40B4-BE49-F238E27FC236}">
                <a16:creationId xmlns:a16="http://schemas.microsoft.com/office/drawing/2014/main" id="{FAE0A237-7635-BC4B-3717-31A2CB3BBF14}"/>
              </a:ext>
            </a:extLst>
          </p:cNvPr>
          <p:cNvSpPr txBox="1"/>
          <p:nvPr/>
        </p:nvSpPr>
        <p:spPr>
          <a:xfrm>
            <a:off x="1701325" y="3288206"/>
            <a:ext cx="6764138" cy="1600438"/>
          </a:xfrm>
          <a:prstGeom prst="rect">
            <a:avLst/>
          </a:prstGeom>
          <a:noFill/>
        </p:spPr>
        <p:txBody>
          <a:bodyPr wrap="square" rtlCol="0">
            <a:spAutoFit/>
          </a:bodyPr>
          <a:lstStyle/>
          <a:p>
            <a:pPr algn="just"/>
            <a:r>
              <a:rPr lang="es-ES" sz="1400" dirty="0">
                <a:solidFill>
                  <a:schemeClr val="accent6"/>
                </a:solidFill>
                <a:latin typeface="Montserrat" pitchFamily="2" charset="0"/>
              </a:rPr>
              <a:t>Se actualizaron los siguientes aspectos de la metodología de modelamiento y el Procedimiento para la revisión y actualización del modelamiento de plantas solares: eliminación de la restricción de cifras decimales de los parámetros, eliminación de la restricción de los rangos para los parámetros de los módulos y de los inversores, adición de la descripción de la fórmula para el cálculo de la degradación acumulada de la </a:t>
            </a:r>
            <a:r>
              <a:rPr lang="es-ES" sz="1400" dirty="0">
                <a:solidFill>
                  <a:schemeClr val="accent6"/>
                </a:solidFill>
              </a:rPr>
              <a:t>planta.</a:t>
            </a:r>
          </a:p>
        </p:txBody>
      </p:sp>
    </p:spTree>
    <p:extLst>
      <p:ext uri="{BB962C8B-B14F-4D97-AF65-F5344CB8AC3E}">
        <p14:creationId xmlns:p14="http://schemas.microsoft.com/office/powerpoint/2010/main" val="106688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7500" lnSpcReduction="20000"/>
          </a:bodyPr>
          <a:lstStyle/>
          <a:p>
            <a:pPr algn="just">
              <a:lnSpc>
                <a:spcPct val="90000"/>
              </a:lnSpc>
            </a:pPr>
            <a:r>
              <a:rPr lang="es-ES" sz="1400" b="0" strike="noStrike" spc="-1" dirty="0">
                <a:solidFill>
                  <a:srgbClr val="00A666"/>
                </a:solidFill>
                <a:latin typeface="Montserrat"/>
                <a:ea typeface="DejaVu Sans"/>
              </a:rPr>
              <a:t>Por el cual se aprueba la actualización del "Procedimiento para la declaración de entrada en operación comercial de proyectos de transmisión que incluyan activos de uso del Sistema de Transmisión Nacional - STN -, del Sistema de Transmisión Regional - STR –, de usuarios conectados directamente al STN, al STR y de recursos de generación"</a:t>
            </a:r>
            <a:endParaRPr lang="es-CO" sz="1400" b="0" strike="noStrike" spc="-1" dirty="0">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Resolución CREG 148 de 2021</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Concepto:			Grupo de trabajo entrada de nuevos proyectos</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Operación, Transmisión y Distribución</a:t>
            </a:r>
            <a:endParaRPr lang="es-CO" sz="1100" b="0" strike="noStrike" spc="-1" dirty="0">
              <a:latin typeface="Arial"/>
            </a:endParaRPr>
          </a:p>
        </p:txBody>
      </p:sp>
      <p:pic>
        <p:nvPicPr>
          <p:cNvPr id="4" name="Imagen 3">
            <a:extLst>
              <a:ext uri="{FF2B5EF4-FFF2-40B4-BE49-F238E27FC236}">
                <a16:creationId xmlns:a16="http://schemas.microsoft.com/office/drawing/2014/main" id="{AF01E7F6-62F1-84EB-344F-647BC2755D5B}"/>
              </a:ext>
            </a:extLst>
          </p:cNvPr>
          <p:cNvPicPr>
            <a:picLocks noChangeAspect="1"/>
          </p:cNvPicPr>
          <p:nvPr/>
        </p:nvPicPr>
        <p:blipFill>
          <a:blip r:embed="rId2"/>
          <a:stretch>
            <a:fillRect/>
          </a:stretch>
        </p:blipFill>
        <p:spPr>
          <a:xfrm>
            <a:off x="1122480" y="2231468"/>
            <a:ext cx="5155501" cy="2164112"/>
          </a:xfrm>
          <a:prstGeom prst="rect">
            <a:avLst/>
          </a:prstGeom>
        </p:spPr>
      </p:pic>
      <p:sp>
        <p:nvSpPr>
          <p:cNvPr id="5" name="CuadroTexto 4">
            <a:extLst>
              <a:ext uri="{FF2B5EF4-FFF2-40B4-BE49-F238E27FC236}">
                <a16:creationId xmlns:a16="http://schemas.microsoft.com/office/drawing/2014/main" id="{28EE60DA-ADE8-096D-E330-CDF60324394A}"/>
              </a:ext>
            </a:extLst>
          </p:cNvPr>
          <p:cNvSpPr txBox="1"/>
          <p:nvPr/>
        </p:nvSpPr>
        <p:spPr>
          <a:xfrm>
            <a:off x="6400800" y="2211468"/>
            <a:ext cx="2659380" cy="2062103"/>
          </a:xfrm>
          <a:prstGeom prst="rect">
            <a:avLst/>
          </a:prstGeom>
          <a:noFill/>
        </p:spPr>
        <p:txBody>
          <a:bodyPr wrap="square" rtlCol="0">
            <a:spAutoFit/>
          </a:bodyPr>
          <a:lstStyle/>
          <a:p>
            <a:pPr algn="just"/>
            <a:r>
              <a:rPr lang="es-MX" sz="1600" dirty="0">
                <a:solidFill>
                  <a:schemeClr val="accent6"/>
                </a:solidFill>
                <a:latin typeface="Montserrat" pitchFamily="2" charset="0"/>
              </a:rPr>
              <a:t>Se </a:t>
            </a:r>
            <a:r>
              <a:rPr lang="es-ES" sz="1600" dirty="0">
                <a:solidFill>
                  <a:schemeClr val="accent6"/>
                </a:solidFill>
                <a:latin typeface="Montserrat" pitchFamily="2" charset="0"/>
              </a:rPr>
              <a:t>actualizaron los requisitos de entrada en operación previstos en el Anexo 1, teniendo en cuenta lo previsto en el numeral 11.3.7 del Anexo de la Resolución CREG 148 de 2021.</a:t>
            </a:r>
          </a:p>
        </p:txBody>
      </p:sp>
    </p:spTree>
    <p:extLst>
      <p:ext uri="{BB962C8B-B14F-4D97-AF65-F5344CB8AC3E}">
        <p14:creationId xmlns:p14="http://schemas.microsoft.com/office/powerpoint/2010/main" val="1394352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12DBD-D560-A57A-AD94-9A51CB060BAC}"/>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125F62CA-89CF-B245-CAD5-3B9711CEE455}"/>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just">
              <a:lnSpc>
                <a:spcPct val="90000"/>
              </a:lnSpc>
            </a:pPr>
            <a:r>
              <a:rPr lang="es-ES" sz="1400" b="0" strike="noStrike" spc="-1" dirty="0">
                <a:solidFill>
                  <a:srgbClr val="00A666"/>
                </a:solidFill>
                <a:latin typeface="Montserrat"/>
                <a:ea typeface="DejaVu Sans"/>
              </a:rPr>
              <a:t>Por el cual se aprueba la actualización de los procedimientos para solicitar el cambio de parámetros técnicos de las plantas de generación, activos de uso del STN, activos de conexión al STN y sistemas de almacenamiento de energía con baterías SAEB</a:t>
            </a:r>
            <a:endParaRPr lang="es-CO" sz="1400" b="0" strike="noStrike" spc="-1" dirty="0">
              <a:latin typeface="Arial"/>
            </a:endParaRPr>
          </a:p>
        </p:txBody>
      </p:sp>
      <p:sp>
        <p:nvSpPr>
          <p:cNvPr id="206" name="CustomShape 2">
            <a:extLst>
              <a:ext uri="{FF2B5EF4-FFF2-40B4-BE49-F238E27FC236}">
                <a16:creationId xmlns:a16="http://schemas.microsoft.com/office/drawing/2014/main" id="{631B3A9D-4366-BE5C-AC9F-B4E885156449}"/>
              </a:ext>
            </a:extLst>
          </p:cNvPr>
          <p:cNvSpPr/>
          <p:nvPr/>
        </p:nvSpPr>
        <p:spPr>
          <a:xfrm>
            <a:off x="1122480" y="1381320"/>
            <a:ext cx="7750440" cy="7404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Resolución CREG 025 de 1995</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Concepto:			SAPE</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Operación</a:t>
            </a:r>
            <a:r>
              <a:rPr lang="es-CO" sz="1100" spc="-1" dirty="0">
                <a:solidFill>
                  <a:srgbClr val="808080"/>
                </a:solidFill>
                <a:latin typeface="Montserrat Medium"/>
                <a:ea typeface="DejaVu Sans"/>
              </a:rPr>
              <a:t>,</a:t>
            </a:r>
            <a:r>
              <a:rPr lang="es-CO" sz="1100" b="0" strike="noStrike" spc="-1" dirty="0">
                <a:solidFill>
                  <a:srgbClr val="808080"/>
                </a:solidFill>
                <a:latin typeface="Montserrat Medium"/>
                <a:ea typeface="DejaVu Sans"/>
              </a:rPr>
              <a:t> Transmisión y Distribución</a:t>
            </a:r>
            <a:endParaRPr lang="es-CO" sz="1100" b="0" strike="noStrike" spc="-1" dirty="0">
              <a:latin typeface="Arial"/>
            </a:endParaRPr>
          </a:p>
        </p:txBody>
      </p:sp>
      <p:sp>
        <p:nvSpPr>
          <p:cNvPr id="2" name="CuadroTexto 1">
            <a:extLst>
              <a:ext uri="{FF2B5EF4-FFF2-40B4-BE49-F238E27FC236}">
                <a16:creationId xmlns:a16="http://schemas.microsoft.com/office/drawing/2014/main" id="{389F15E3-EA6E-F75A-B3CA-0F814982539B}"/>
              </a:ext>
            </a:extLst>
          </p:cNvPr>
          <p:cNvSpPr txBox="1"/>
          <p:nvPr/>
        </p:nvSpPr>
        <p:spPr>
          <a:xfrm>
            <a:off x="6026280" y="2301240"/>
            <a:ext cx="2846640" cy="1569660"/>
          </a:xfrm>
          <a:prstGeom prst="rect">
            <a:avLst/>
          </a:prstGeom>
          <a:noFill/>
        </p:spPr>
        <p:txBody>
          <a:bodyPr wrap="square" rtlCol="0">
            <a:spAutoFit/>
          </a:bodyPr>
          <a:lstStyle/>
          <a:p>
            <a:pPr algn="just"/>
            <a:r>
              <a:rPr lang="es-ES" sz="1600" dirty="0">
                <a:solidFill>
                  <a:schemeClr val="accent6"/>
                </a:solidFill>
                <a:latin typeface="Montserrat" pitchFamily="2" charset="0"/>
              </a:rPr>
              <a:t>Se actualiza el procedimiento a seguir para declarar el cambio de emergencia de los parámetros de los activos del STN y del STR.</a:t>
            </a:r>
          </a:p>
        </p:txBody>
      </p:sp>
      <p:pic>
        <p:nvPicPr>
          <p:cNvPr id="5" name="Imagen 4">
            <a:extLst>
              <a:ext uri="{FF2B5EF4-FFF2-40B4-BE49-F238E27FC236}">
                <a16:creationId xmlns:a16="http://schemas.microsoft.com/office/drawing/2014/main" id="{809DAF40-B917-F43C-47F8-67970EDB8B42}"/>
              </a:ext>
            </a:extLst>
          </p:cNvPr>
          <p:cNvPicPr>
            <a:picLocks noChangeAspect="1"/>
          </p:cNvPicPr>
          <p:nvPr/>
        </p:nvPicPr>
        <p:blipFill>
          <a:blip r:embed="rId2"/>
          <a:stretch>
            <a:fillRect/>
          </a:stretch>
        </p:blipFill>
        <p:spPr>
          <a:xfrm>
            <a:off x="1122481" y="2216405"/>
            <a:ext cx="4805880" cy="2157857"/>
          </a:xfrm>
          <a:prstGeom prst="rect">
            <a:avLst/>
          </a:prstGeom>
        </p:spPr>
      </p:pic>
    </p:spTree>
    <p:extLst>
      <p:ext uri="{BB962C8B-B14F-4D97-AF65-F5344CB8AC3E}">
        <p14:creationId xmlns:p14="http://schemas.microsoft.com/office/powerpoint/2010/main" val="189859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just">
              <a:lnSpc>
                <a:spcPct val="90000"/>
              </a:lnSpc>
            </a:pPr>
            <a:r>
              <a:rPr lang="es-ES" sz="1400" b="0" strike="noStrike" spc="-1" dirty="0">
                <a:solidFill>
                  <a:srgbClr val="00A666"/>
                </a:solidFill>
                <a:latin typeface="Montserrat"/>
                <a:ea typeface="DejaVu Sans"/>
              </a:rPr>
              <a:t> Por el cual se actualiza la integración de la lista de empresas verificadoras de los planes de inversión de los operadores de red</a:t>
            </a:r>
            <a:endParaRPr lang="es-CO" sz="1400" b="0" strike="noStrike" spc="-1" dirty="0">
              <a:latin typeface="Arial"/>
            </a:endParaRPr>
          </a:p>
        </p:txBody>
      </p:sp>
      <p:sp>
        <p:nvSpPr>
          <p:cNvPr id="206" name="CustomShape 2"/>
          <p:cNvSpPr/>
          <p:nvPr/>
        </p:nvSpPr>
        <p:spPr>
          <a:xfrm>
            <a:off x="1122480" y="138132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751"/>
              </a:spcBef>
              <a:tabLst>
                <a:tab pos="0" algn="l"/>
              </a:tabLst>
            </a:pPr>
            <a:r>
              <a:rPr lang="es-CO" sz="1100" b="0" strike="noStrike" spc="-1" dirty="0">
                <a:solidFill>
                  <a:srgbClr val="808080"/>
                </a:solidFill>
                <a:latin typeface="Montserrat Medium"/>
                <a:ea typeface="DejaVu Sans"/>
              </a:rPr>
              <a:t>Cumplimiento:		Resolución CREG 101 022 de 2022 </a:t>
            </a:r>
            <a:endParaRPr lang="es-CO" sz="1100" b="0" strike="noStrike" spc="-1" dirty="0">
              <a:latin typeface="Arial"/>
            </a:endParaRPr>
          </a:p>
          <a:p>
            <a:pPr>
              <a:lnSpc>
                <a:spcPct val="90000"/>
              </a:lnSpc>
              <a:spcBef>
                <a:spcPts val="751"/>
              </a:spcBef>
              <a:tabLst>
                <a:tab pos="0" algn="l"/>
              </a:tabLst>
            </a:pPr>
            <a:r>
              <a:rPr lang="es-CO" sz="1100" b="0" strike="noStrike" spc="-1" dirty="0">
                <a:solidFill>
                  <a:srgbClr val="808080"/>
                </a:solidFill>
                <a:latin typeface="Montserrat Medium"/>
                <a:ea typeface="DejaVu Sans"/>
              </a:rPr>
              <a:t>Recomendación:		Comité de Distribución</a:t>
            </a:r>
            <a:endParaRPr lang="es-CO" sz="1100" b="0" strike="noStrike" spc="-1" dirty="0">
              <a:latin typeface="Arial"/>
            </a:endParaRPr>
          </a:p>
        </p:txBody>
      </p:sp>
      <p:pic>
        <p:nvPicPr>
          <p:cNvPr id="4" name="Imagen 3">
            <a:extLst>
              <a:ext uri="{FF2B5EF4-FFF2-40B4-BE49-F238E27FC236}">
                <a16:creationId xmlns:a16="http://schemas.microsoft.com/office/drawing/2014/main" id="{A03A09C9-8C90-3ACC-84E9-02C721C4D5F9}"/>
              </a:ext>
            </a:extLst>
          </p:cNvPr>
          <p:cNvPicPr>
            <a:picLocks noChangeAspect="1"/>
          </p:cNvPicPr>
          <p:nvPr/>
        </p:nvPicPr>
        <p:blipFill>
          <a:blip r:embed="rId2"/>
          <a:stretch>
            <a:fillRect/>
          </a:stretch>
        </p:blipFill>
        <p:spPr>
          <a:xfrm>
            <a:off x="1311720" y="1996470"/>
            <a:ext cx="4799520" cy="2323262"/>
          </a:xfrm>
          <a:prstGeom prst="rect">
            <a:avLst/>
          </a:prstGeom>
        </p:spPr>
      </p:pic>
      <p:sp>
        <p:nvSpPr>
          <p:cNvPr id="5" name="CuadroTexto 4">
            <a:extLst>
              <a:ext uri="{FF2B5EF4-FFF2-40B4-BE49-F238E27FC236}">
                <a16:creationId xmlns:a16="http://schemas.microsoft.com/office/drawing/2014/main" id="{CEAE001F-E502-BD32-1105-6DFD7D63ABC0}"/>
              </a:ext>
            </a:extLst>
          </p:cNvPr>
          <p:cNvSpPr txBox="1"/>
          <p:nvPr/>
        </p:nvSpPr>
        <p:spPr>
          <a:xfrm>
            <a:off x="6271260" y="2080080"/>
            <a:ext cx="2601660" cy="830997"/>
          </a:xfrm>
          <a:prstGeom prst="rect">
            <a:avLst/>
          </a:prstGeom>
          <a:noFill/>
        </p:spPr>
        <p:txBody>
          <a:bodyPr wrap="square" rtlCol="0">
            <a:spAutoFit/>
          </a:bodyPr>
          <a:lstStyle/>
          <a:p>
            <a:pPr algn="just"/>
            <a:r>
              <a:rPr lang="es-MX" sz="1600" dirty="0">
                <a:solidFill>
                  <a:schemeClr val="accent6"/>
                </a:solidFill>
                <a:latin typeface="Montserrat" pitchFamily="2" charset="0"/>
              </a:rPr>
              <a:t>Se incluye en la lista el Consorcio USAENE – Outsourcing Oriente</a:t>
            </a:r>
            <a:endParaRPr lang="es-ES" sz="1600" dirty="0">
              <a:solidFill>
                <a:schemeClr val="accent6"/>
              </a:solidFill>
              <a:latin typeface="Montserrat" pitchFamily="2" charset="0"/>
            </a:endParaRPr>
          </a:p>
        </p:txBody>
      </p:sp>
    </p:spTree>
    <p:extLst>
      <p:ext uri="{BB962C8B-B14F-4D97-AF65-F5344CB8AC3E}">
        <p14:creationId xmlns:p14="http://schemas.microsoft.com/office/powerpoint/2010/main" val="325505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CNO Turquesa</Template>
  <TotalTime>10813</TotalTime>
  <Words>566</Words>
  <Application>Microsoft Office PowerPoint</Application>
  <PresentationFormat>Presentación en pantalla (16:9)</PresentationFormat>
  <Paragraphs>42</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10</vt:i4>
      </vt:variant>
    </vt:vector>
  </HeadingPairs>
  <TitlesOfParts>
    <vt:vector size="20" baseType="lpstr">
      <vt:lpstr>Arial</vt:lpstr>
      <vt:lpstr>Montserrat</vt:lpstr>
      <vt:lpstr>Montserrat Medium</vt:lpstr>
      <vt:lpstr>Symbol</vt:lpstr>
      <vt:lpstr>Wingdings</vt:lpstr>
      <vt:lpstr>Office Theme</vt:lpstr>
      <vt:lpstr>Office Theme</vt:lpstr>
      <vt:lpstr>Office Theme</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actas y acuerdos Reunión CNO 645 7 de octubre de 2021</dc:title>
  <dc:subject/>
  <dc:creator>Adriana Perez</dc:creator>
  <dc:description/>
  <cp:lastModifiedBy>Alberto Olarte</cp:lastModifiedBy>
  <cp:revision>129</cp:revision>
  <dcterms:created xsi:type="dcterms:W3CDTF">2021-10-06T02:04:35Z</dcterms:created>
  <dcterms:modified xsi:type="dcterms:W3CDTF">2024-11-14T11:37:22Z</dcterms:modified>
  <dc:language>es-CO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(16:9)</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