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</p:sldMasterIdLst>
  <p:sldIdLst>
    <p:sldId id="256" r:id="rId6"/>
    <p:sldId id="257" r:id="rId7"/>
    <p:sldId id="315" r:id="rId8"/>
    <p:sldId id="259" r:id="rId9"/>
    <p:sldId id="260" r:id="rId10"/>
    <p:sldId id="316" r:id="rId11"/>
    <p:sldId id="309" r:id="rId12"/>
    <p:sldId id="289" r:id="rId13"/>
    <p:sldId id="301" r:id="rId14"/>
    <p:sldId id="300" r:id="rId15"/>
    <p:sldId id="310" r:id="rId16"/>
    <p:sldId id="313" r:id="rId17"/>
    <p:sldId id="318" r:id="rId18"/>
    <p:sldId id="317" r:id="rId19"/>
    <p:sldId id="319" r:id="rId20"/>
    <p:sldId id="265" r:id="rId21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6" autoAdjust="0"/>
    <p:restoredTop sz="94660"/>
  </p:normalViewPr>
  <p:slideViewPr>
    <p:cSldViewPr snapToGrid="0">
      <p:cViewPr>
        <p:scale>
          <a:sx n="75" d="100"/>
          <a:sy n="75" d="100"/>
        </p:scale>
        <p:origin x="180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Olarte" userId="560779a233298cf9" providerId="LiveId" clId="{DBCE2D42-3454-4299-B5E6-3C035373BF02}"/>
    <pc:docChg chg="modSld">
      <pc:chgData name="Alberto Olarte" userId="560779a233298cf9" providerId="LiveId" clId="{DBCE2D42-3454-4299-B5E6-3C035373BF02}" dt="2024-08-01T00:52:19.113" v="91" actId="20577"/>
      <pc:docMkLst>
        <pc:docMk/>
      </pc:docMkLst>
      <pc:sldChg chg="modSp mod">
        <pc:chgData name="Alberto Olarte" userId="560779a233298cf9" providerId="LiveId" clId="{DBCE2D42-3454-4299-B5E6-3C035373BF02}" dt="2024-08-01T00:52:19.113" v="91" actId="20577"/>
        <pc:sldMkLst>
          <pc:docMk/>
          <pc:sldMk cId="0" sldId="315"/>
        </pc:sldMkLst>
        <pc:spChg chg="mod">
          <ac:chgData name="Alberto Olarte" userId="560779a233298cf9" providerId="LiveId" clId="{DBCE2D42-3454-4299-B5E6-3C035373BF02}" dt="2024-08-01T00:52:19.113" v="91" actId="20577"/>
          <ac:spMkLst>
            <pc:docMk/>
            <pc:sldMk cId="0" sldId="315"/>
            <ac:spMk id="3" creationId="{6A65418C-807C-BF3B-FC5D-36948F57E4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44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3645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886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291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858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114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3674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775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813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790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10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6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2104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758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1 de agosto de 2024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aprueban los resultados de las pruebas previas a la entrada en operación de la planta solar fotovoltaica Bosques Solares </a:t>
            </a:r>
            <a:r>
              <a:rPr lang="es-ES" sz="1400" b="0" strike="noStrike" spc="-1">
                <a:solidFill>
                  <a:srgbClr val="00A666"/>
                </a:solidFill>
                <a:latin typeface="Montserrat"/>
                <a:ea typeface="DejaVu Sans"/>
              </a:rPr>
              <a:t>de Bolívar 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BSB503 y se aprueba su curva de carga asociada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1612, 1826, 1830, 1833 y 1835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722B9A-B763-AB16-BAC5-58E617ED3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490596"/>
            <a:ext cx="3769884" cy="15562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84F5C5-320D-5E3A-C461-5A12C2218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17" y="2311920"/>
            <a:ext cx="3118474" cy="24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3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aprueban los resultados de las pruebas previas a la entrada en operación de la planta solar fotovoltaica Bosques Solares de Bolívar BSB504 y se aprueba su curva de carga asociada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</a:t>
            </a:r>
            <a:r>
              <a:rPr lang="es-ES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Acuerdos 1612, 1826, 1830, 1833 y 1835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Controles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A65154-E6D0-E087-D163-A6E15675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438400"/>
            <a:ext cx="3812532" cy="16038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589BCB-AD62-2640-5C6F-C54BC30F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336" y="2110508"/>
            <a:ext cx="3462331" cy="26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procedimiento para la realización de las mediciones de batimetría en los embalses de las plantas despachadas centralmente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R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8E2ACF-4F19-8318-C295-FF4FBB14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4" y="2208972"/>
            <a:ext cx="7384869" cy="79697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18D3B8-AE95-8CCE-E09A-DF0BB828226A}"/>
              </a:ext>
            </a:extLst>
          </p:cNvPr>
          <p:cNvSpPr txBox="1"/>
          <p:nvPr/>
        </p:nvSpPr>
        <p:spPr>
          <a:xfrm>
            <a:off x="1598023" y="3243943"/>
            <a:ext cx="651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accent6"/>
                </a:solidFill>
              </a:rPr>
              <a:t>El SURER recomendó mayoritariamente incluir este artículo, para mantener la trazabilidad de la aplicación del Acuerdo 565 de 2012.</a:t>
            </a:r>
            <a:endParaRPr lang="es-E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4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actualizan los requisitos de protecciones para la conexión de sistemas de generación en el SIN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19"/>
            <a:ext cx="7750440" cy="922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Resoluciones 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CREG 030 de 2018, 200 de 2019, 148 de 2021, 174 de 				2021, 101 022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Protecciones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R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ecomendación:		Comité de Operación, Comité de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63C650-25C3-E3C0-10B8-ABC2C390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51" y="2353327"/>
            <a:ext cx="7076735" cy="210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la lista de firmas auditoras de las pruebas de potencia reactiva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796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ón CREG 135 de 2013, Acuerdo 1746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R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4A9F47-19EB-946F-D3F0-88D331DB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74" y="2512421"/>
            <a:ext cx="6451364" cy="15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la integración de la lista de empresas verificadoras de los planes de inversión de los operadores de red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5345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ón CREG 101 022 de 2022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R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ecomendación:		Comité de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EB02FB-E43E-BA24-961B-79ED539C4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18" y="1915886"/>
            <a:ext cx="5680363" cy="25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8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-121920"/>
            <a:ext cx="7346160" cy="633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1200" cap="none" spc="-1" normalizeH="0" baseline="0" noProof="0" dirty="0">
              <a:ln>
                <a:noFill/>
              </a:ln>
              <a:solidFill>
                <a:srgbClr val="00A666"/>
              </a:solidFill>
              <a:effectLst/>
              <a:uLnTx/>
              <a:uFillTx/>
              <a:latin typeface="Montserrat"/>
              <a:ea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1200" cap="none" spc="-1" normalizeH="0" baseline="0" noProof="0" dirty="0">
              <a:ln>
                <a:noFill/>
              </a:ln>
              <a:solidFill>
                <a:srgbClr val="00A666"/>
              </a:solidFill>
              <a:effectLst/>
              <a:uLnTx/>
              <a:uFillTx/>
              <a:latin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1200" cap="none" spc="-1" normalizeH="0" baseline="0" noProof="0" dirty="0">
              <a:ln>
                <a:noFill/>
              </a:ln>
              <a:solidFill>
                <a:srgbClr val="00A666"/>
              </a:solidFill>
              <a:effectLst/>
              <a:uLnTx/>
              <a:uFillTx/>
              <a:latin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349829" y="1251599"/>
            <a:ext cx="7794171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5418C-807C-BF3B-FC5D-36948F57E4F4}"/>
              </a:ext>
            </a:extLst>
          </p:cNvPr>
          <p:cNvSpPr txBox="1"/>
          <p:nvPr/>
        </p:nvSpPr>
        <p:spPr>
          <a:xfrm>
            <a:off x="1349828" y="475746"/>
            <a:ext cx="77470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PENDIENTES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753 Publicada para comentarios el 1 de julio, comentarios de PROELECTRICA, EPM, XM e ISAGEN. 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MX" altLang="es-CO" sz="2000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755: Publicada para comentarios el 1 de julio, comentarios de EPM.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757: Publicada para comentarios el 29 de julio, </a:t>
            </a:r>
            <a:r>
              <a:rPr kumimoji="0" lang="es-MX" alt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Comentarios de EPM, PROELECTRICA, ISAGEN y ENEL. </a:t>
            </a:r>
            <a:endParaRPr kumimoji="0" lang="es-MX" alt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plazo para la presentación de los resultados de las pruebas de estatismo y banda muerta de las unidades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Termoyopal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G3 y G5 y de las unidades 1 y 2 de la planta de generación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Termocentro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CC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1805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81DCD7-D28E-E531-13F7-9BEFCA10A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60" y="2512777"/>
            <a:ext cx="7475035" cy="13198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estimación del factor de conversión de la central hidroeléctrica Guatapé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694 y 1671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DEBAAF-56DE-C3E5-CBC2-2A01A309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45" y="2786419"/>
            <a:ext cx="7553093" cy="6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2DBD-D560-A57A-AD94-9A51CB06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25F62CA-89CF-B245-CAD5-3B9711CEE45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ampliación del plazo para la actualización de información de unos parámetros técnicos de los volúmenes del embalse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Neusa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31B3A9D-4366-BE5C-AC9F-B4E885156449}"/>
              </a:ext>
            </a:extLst>
          </p:cNvPr>
          <p:cNvSpPr/>
          <p:nvPr/>
        </p:nvSpPr>
        <p:spPr>
          <a:xfrm>
            <a:off x="1122480" y="1381320"/>
            <a:ext cx="7750440" cy="74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565, 1287, 1853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F81648-4689-2932-ECDE-D91928F28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19" y="2571750"/>
            <a:ext cx="7415561" cy="8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 la actualización del factor de conversión mediano de la planta Salto II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1585 y 1671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8C8AA0-9A17-71FE-5867-477D66FB4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08" y="2453191"/>
            <a:ext cx="7218899" cy="16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del cambio en los límites de generación y absorción de potencia reactiva de las unidades Tesorito 1 a Tesorito 11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1585 y 1586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ubcomité de Controles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8597BF-7199-A697-0203-68F7A419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32" y="2512741"/>
            <a:ext cx="3854605" cy="16995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F895E6-0411-57B2-595E-076AC716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51" y="1970912"/>
            <a:ext cx="2970626" cy="27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7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10695</TotalTime>
  <Words>653</Words>
  <Application>Microsoft Office PowerPoint</Application>
  <PresentationFormat>Presentación en pantalla (16:9)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122</cp:revision>
  <dcterms:created xsi:type="dcterms:W3CDTF">2021-10-06T02:04:35Z</dcterms:created>
  <dcterms:modified xsi:type="dcterms:W3CDTF">2024-08-01T00:52:24Z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