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16" r:id="rId11"/>
    <p:sldId id="309" r:id="rId12"/>
    <p:sldId id="289" r:id="rId13"/>
    <p:sldId id="301" r:id="rId14"/>
    <p:sldId id="300" r:id="rId15"/>
    <p:sldId id="317" r:id="rId16"/>
    <p:sldId id="313" r:id="rId17"/>
    <p:sldId id="265" r:id="rId18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79DFA-025C-460D-ADE5-33C924CA8EFF}" v="1" dt="2024-07-04T12:28:16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757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4 de julio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“Procedimiento para realizar la prueba de consumo térmico específico neto y capacidad efectiva neta de las plantas térmicas del SIN” y se fija la periodicidad de realización de las mismas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Resolución CREG 071 de 2006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E42A56-E727-3AB7-C689-68B57ED8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60" y="2267712"/>
            <a:ext cx="7682560" cy="7845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86A012-AFAD-931F-F73E-D5A6A15B4DCC}"/>
              </a:ext>
            </a:extLst>
          </p:cNvPr>
          <p:cNvSpPr txBox="1"/>
          <p:nvPr/>
        </p:nvSpPr>
        <p:spPr>
          <a:xfrm>
            <a:off x="1299029" y="3130244"/>
            <a:ext cx="7155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6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Actualización del procedimiento de definición de la capacidad efectiva neta de las plantas térmicas cuando la alimentación de los servicios auxiliares y/o consumo propio de la planta de generación se abastezca en su totalidad y de manera permanente por una fuente externa.</a:t>
            </a:r>
            <a:endParaRPr lang="es-E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el "Procedimiento de definición de la capacidad efectiva neta de las plantas hidráulicas"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Resolución CREG 071 de 2006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ACA7D6-34FE-F253-91C5-19477768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40" y="2130759"/>
            <a:ext cx="7602920" cy="6186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958E01-3FFD-C616-77B2-B7434F1A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47" y="2672390"/>
            <a:ext cx="3730106" cy="14198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646ED3-F9E9-95E7-D166-355C8824B5D6}"/>
              </a:ext>
            </a:extLst>
          </p:cNvPr>
          <p:cNvSpPr txBox="1"/>
          <p:nvPr/>
        </p:nvSpPr>
        <p:spPr>
          <a:xfrm>
            <a:off x="1196240" y="4207568"/>
            <a:ext cx="7506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</a:rPr>
              <a:t>El CO recomendó mayoritariamente al CNO aprobar el Acuerdo sin incluir el numeral 11 previsto en el Anexo, porque consideró que su aporte al procedimiento no es significativo, y solicita el análisis y definición del CNO.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31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protocolos de pruebas para la estimación de las siguientes variables asociadas a plantas hidráulicas: Volumen Mínimo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Técnico,Volumen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Máximo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Técnico,Volumen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de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Espera,Curva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Guía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Mínima,Curva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Guía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Máxima,Arcos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Generación,Arcos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Descarga,Arcos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Bombeo,Demanda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Acueducto y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Riego,Factor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Retorno de Acueducto y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Riego,Factores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de Serie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Menor,Volumen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Útil y Volumen Muerto y se actualizan las definiciones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1EFD7E-7A13-9B1A-EDCC-4686042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3" y="1876613"/>
            <a:ext cx="4668194" cy="31435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2A5D70-FDF8-5E09-069F-35977F5DA3C8}"/>
              </a:ext>
            </a:extLst>
          </p:cNvPr>
          <p:cNvSpPr txBox="1"/>
          <p:nvPr/>
        </p:nvSpPr>
        <p:spPr>
          <a:xfrm>
            <a:off x="6045200" y="2358572"/>
            <a:ext cx="297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6"/>
                </a:solidFill>
              </a:rPr>
              <a:t>Se elimina el Anexo que corresponde al procedimiento de CEN de las plantas hidráulicas, porque se aprueba por acuerdo independiente.</a:t>
            </a:r>
            <a:endParaRPr lang="es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-121920"/>
            <a:ext cx="7346160" cy="633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02754" y="475746"/>
            <a:ext cx="77941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740: Publicada para comentarios el 30 de abril. Comentarios de ISAGEN y XM.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sz="1600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743 : CNO NO PRESENCIAL.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744, 745, 746 y 747: Publicadas el 27 de mayo. Comentarios de EPM ( 744, 745, 746, 747), ISAGEN (744, 745, 746,  747), XM(744, 745, 746 y 747) y TEBSA ( 744, 745 , 746 ,747).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748: Publicada para comentarios el 3 de junio. Comentarios de ISAGEN y GECELCA.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749, 750, 751, 752, 754 y 756: CNO NO PRESENCIALES.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sz="1600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753 y 755: Publicadas para comentarios el 1 de julio, comentarios de PROELECTRICA ( 753).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entrega de la actualización de la serie hidrológica asociada con la central Cucuana (series Cucuana y desviación San Marcos)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3B6C71-0921-73E3-8FB4-ACA53491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30" y="2571750"/>
            <a:ext cx="7695727" cy="667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entrega de la actualización de la serie hidrológica asociada con la central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Amoyá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48155B-BCA6-E104-5BF2-C981CE3A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46" y="2668877"/>
            <a:ext cx="7468738" cy="6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de la vigencia de los resultados de la batimetría del embalse Prado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 y 1287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5DFC-BCFF-82F9-D40E-9E6F45BF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689549"/>
            <a:ext cx="7697788" cy="8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procedimiento para determinar la velocidad de toma de carga y descarga de las unidades de generación del SIN y el plan de pruebas para su determinación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CREG 025 de 1995, 136 de 2020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D7C99D-0750-8740-65ED-A9389E2F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71" y="2137869"/>
            <a:ext cx="7197929" cy="15171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CADEEE2-94CE-F47D-D1B3-A7D30CFEC485}"/>
              </a:ext>
            </a:extLst>
          </p:cNvPr>
          <p:cNvSpPr txBox="1"/>
          <p:nvPr/>
        </p:nvSpPr>
        <p:spPr>
          <a:xfrm>
            <a:off x="1214383" y="3585028"/>
            <a:ext cx="756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6"/>
                </a:solidFill>
                <a:latin typeface="Montserrat" pitchFamily="2" charset="0"/>
              </a:rPr>
              <a:t>Se actualiza el procedimiento de realización de pruebas para determinar la velocidad de toma de carga para el caso de unidades que presenten una respuesta oscilatoria debido a condiciones técnicas propias del conjunto turbina generador (numeral 4 del Anexo 1).</a:t>
            </a:r>
          </a:p>
        </p:txBody>
      </p:sp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procedimiento para la realización de las mediciones de batimetría en los embalses de las plantas despachadas centralmente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1321 y 1585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FB70B7-2C7F-2754-C778-78618BEC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80286"/>
            <a:ext cx="7653721" cy="6553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2841F-C973-C9F5-B5B6-41D9AF9D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9560"/>
            <a:ext cx="7576457" cy="1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10536</TotalTime>
  <Words>744</Words>
  <Application>Microsoft Office PowerPoint</Application>
  <PresentationFormat>Presentación en pantalla (16:9)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118</cp:revision>
  <dcterms:created xsi:type="dcterms:W3CDTF">2021-10-06T02:04:35Z</dcterms:created>
  <dcterms:modified xsi:type="dcterms:W3CDTF">2024-07-04T12:29:13Z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