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315" r:id="rId8"/>
    <p:sldId id="259" r:id="rId9"/>
    <p:sldId id="260" r:id="rId10"/>
    <p:sldId id="309" r:id="rId11"/>
    <p:sldId id="289" r:id="rId12"/>
    <p:sldId id="301" r:id="rId13"/>
    <p:sldId id="300" r:id="rId14"/>
    <p:sldId id="265" r:id="rId15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662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009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970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115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047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611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1149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51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131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77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163073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742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4 de abril de 2024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1349829" y="1009440"/>
            <a:ext cx="77941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730: Publicada para comentarios el 5 de marzo. Comentarios de ISAGEN, GECELCA, XM, EPM y PROELECTRICA.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731: Publicada para comentarios el 5 de marzo. Comentarios de ISAGEN, PROELECTRICA y XM.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736: Publicada para comentarios el 2 de abril. Comentarios </a:t>
            </a:r>
            <a:r>
              <a:rPr kumimoji="0" lang="es-MX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de PROELECTRICA, GECELCA </a:t>
            </a: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y EPM.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740 y 741 : Aún no han sido publicadas.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estimación del factor de conversión de la central hidroeléctrica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Urrá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694 de 2014 y 1671 de 2023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 y 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C2AF7C-22A7-3BDB-48BD-D86E8FF1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03" y="2651204"/>
            <a:ext cx="7274332" cy="6203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del cambio en los límites de generación y absorción de potencia reactiva de las unidades Ituango 3 y 4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1585 y 1586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6383AB-8FDB-1A6F-79C4-6DC7FD801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26" y="2216405"/>
            <a:ext cx="4044719" cy="13751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F2A928-CC41-5829-CE35-5310FD9F6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274" y="2216405"/>
            <a:ext cx="3437292" cy="24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"Procedimiento de pruebas de las características del control de potencia activa/frecuencia de las plantas eólicas y solares fotovoltaicas conectadas al STN y STR"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Resoluciones CREG 23 de 2001, 060 de 2019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04DA51-B689-0138-67F9-DBE9DB490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63" y="2571750"/>
            <a:ext cx="7308674" cy="7291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CFF55E-6BAE-5122-0CAC-8F7C6FD9CC2C}"/>
              </a:ext>
            </a:extLst>
          </p:cNvPr>
          <p:cNvSpPr txBox="1"/>
          <p:nvPr/>
        </p:nvSpPr>
        <p:spPr>
          <a:xfrm>
            <a:off x="1461704" y="3610879"/>
            <a:ext cx="708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Montserrat" pitchFamily="2" charset="0"/>
              </a:rPr>
              <a:t>Se incluyeron requisitos que aplican a los </a:t>
            </a:r>
            <a:r>
              <a:rPr lang="es-ES" sz="1400" dirty="0" err="1">
                <a:latin typeface="Montserrat" pitchFamily="2" charset="0"/>
              </a:rPr>
              <a:t>autogeneradores</a:t>
            </a:r>
            <a:r>
              <a:rPr lang="es-ES" sz="1400" dirty="0">
                <a:latin typeface="Montserrat" pitchFamily="2" charset="0"/>
              </a:rPr>
              <a:t> sin entrega de excedentes. (Concepto CREG del 28 de agosto de 2023)</a:t>
            </a:r>
          </a:p>
        </p:txBody>
      </p:sp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el "Procedimiento para la realización de las pruebas de verificación de la curva de capacidad de las plantas de generación y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autogeneradores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eólicos y solares fotovoltaicas conectados al STN y STR"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Resoluciones CREG 025 de 1995, 060 de 2019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18AFC7-8BCE-BFDE-D35A-30201F15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73" y="2574309"/>
            <a:ext cx="7321053" cy="7355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3A29D4-6652-5766-7440-837536EF0426}"/>
              </a:ext>
            </a:extLst>
          </p:cNvPr>
          <p:cNvSpPr txBox="1"/>
          <p:nvPr/>
        </p:nvSpPr>
        <p:spPr>
          <a:xfrm>
            <a:off x="1501752" y="3434542"/>
            <a:ext cx="68947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Montserrat" pitchFamily="2" charset="0"/>
              </a:rPr>
              <a:t>Se actualiza el Procedimiento General para la realización de pruebas de verificación de la curva de capacidad con la inclusión de los requisitos que aplican a los </a:t>
            </a:r>
            <a:r>
              <a:rPr lang="es-ES" sz="1400" dirty="0" err="1">
                <a:latin typeface="Montserrat" pitchFamily="2" charset="0"/>
              </a:rPr>
              <a:t>autogeneradores</a:t>
            </a:r>
            <a:r>
              <a:rPr lang="es-ES" sz="1400" dirty="0">
                <a:latin typeface="Montserrat" pitchFamily="2" charset="0"/>
              </a:rPr>
              <a:t> sin entrega de excedentes</a:t>
            </a:r>
            <a:r>
              <a:rPr lang="es-ES" sz="1400">
                <a:latin typeface="Montserrat" pitchFamily="2" charset="0"/>
              </a:rPr>
              <a:t>. (</a:t>
            </a:r>
            <a:r>
              <a:rPr lang="es-ES" sz="1400" dirty="0">
                <a:latin typeface="Montserrat" pitchFamily="2" charset="0"/>
              </a:rPr>
              <a:t>Concepto CREG del 28 de agosto de 2023)</a:t>
            </a:r>
          </a:p>
        </p:txBody>
      </p:sp>
    </p:spTree>
    <p:extLst>
      <p:ext uri="{BB962C8B-B14F-4D97-AF65-F5344CB8AC3E}">
        <p14:creationId xmlns:p14="http://schemas.microsoft.com/office/powerpoint/2010/main" val="141981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establecen los requerimientos para la obtención y validación de parámetros del generador y los modelos del sistema de excitación, control de velocidad/potencia y estabilizadores de sistemas de potencia de las unidades de generación sincrónicas del SIN despachadas centralmente, y se definen las pautas para las pruebas y reajustes de los controles de generación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</a:t>
            </a:r>
            <a:r>
              <a:rPr lang="es-ES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Resoluciones CREG 23 de 2001, 060 de 2019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ED9E81-900E-20D4-BEB8-A3F35AF56887}"/>
              </a:ext>
            </a:extLst>
          </p:cNvPr>
          <p:cNvSpPr txBox="1"/>
          <p:nvPr/>
        </p:nvSpPr>
        <p:spPr>
          <a:xfrm>
            <a:off x="2161058" y="2406600"/>
            <a:ext cx="5673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Montserrat" pitchFamily="2" charset="0"/>
              </a:rPr>
              <a:t>Se actualizan los anexos 3, 4 y 5 del Acuerdo.</a:t>
            </a:r>
          </a:p>
          <a:p>
            <a:pPr algn="ctr"/>
            <a:endParaRPr lang="es-ES" sz="1400" dirty="0">
              <a:latin typeface="Montserrat" pitchFamily="2" charset="0"/>
            </a:endParaRPr>
          </a:p>
          <a:p>
            <a:pPr algn="just"/>
            <a:r>
              <a:rPr lang="es-ES" sz="1400" dirty="0">
                <a:latin typeface="Montserrat" pitchFamily="2" charset="0"/>
              </a:rPr>
              <a:t>Anexo 3: se realizaron actualizaciones asociadas a los indicadores y se agregó la opción de uso de registros.</a:t>
            </a:r>
          </a:p>
          <a:p>
            <a:pPr algn="just"/>
            <a:endParaRPr lang="es-ES" sz="1400" dirty="0">
              <a:latin typeface="Montserrat" pitchFamily="2" charset="0"/>
            </a:endParaRPr>
          </a:p>
          <a:p>
            <a:pPr algn="just"/>
            <a:r>
              <a:rPr lang="es-ES" sz="1400" dirty="0">
                <a:latin typeface="Montserrat" pitchFamily="2" charset="0"/>
              </a:rPr>
              <a:t>Anexo 4: se realizaron ajustes a las pruebas de validación del sistema de excitación y de reguladores de velocidad y se realizaron cambios al formato incluido en el Anexo 5. </a:t>
            </a:r>
          </a:p>
        </p:txBody>
      </p:sp>
    </p:spTree>
    <p:extLst>
      <p:ext uri="{BB962C8B-B14F-4D97-AF65-F5344CB8AC3E}">
        <p14:creationId xmlns:p14="http://schemas.microsoft.com/office/powerpoint/2010/main" val="140613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10359</TotalTime>
  <Words>540</Words>
  <Application>Microsoft Office PowerPoint</Application>
  <PresentationFormat>Presentación en pantalla (16:9)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110</cp:revision>
  <dcterms:created xsi:type="dcterms:W3CDTF">2021-10-06T02:04:35Z</dcterms:created>
  <dcterms:modified xsi:type="dcterms:W3CDTF">2024-04-04T12:12:44Z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