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312" r:id="rId8"/>
    <p:sldId id="259" r:id="rId9"/>
    <p:sldId id="260" r:id="rId10"/>
    <p:sldId id="289" r:id="rId11"/>
    <p:sldId id="300" r:id="rId12"/>
    <p:sldId id="301" r:id="rId13"/>
    <p:sldId id="288" r:id="rId14"/>
    <p:sldId id="302" r:id="rId15"/>
    <p:sldId id="303" r:id="rId16"/>
    <p:sldId id="304" r:id="rId17"/>
    <p:sldId id="305" r:id="rId18"/>
    <p:sldId id="306" r:id="rId19"/>
    <p:sldId id="307" r:id="rId20"/>
    <p:sldId id="308" r:id="rId21"/>
    <p:sldId id="311" r:id="rId22"/>
    <p:sldId id="309" r:id="rId23"/>
    <p:sldId id="310" r:id="rId24"/>
    <p:sldId id="265" r:id="rId25"/>
  </p:sldIdLst>
  <p:sldSz cx="9144000" cy="5143500" type="screen16x9"/>
  <p:notesSz cx="7772400" cy="10058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88" d="100"/>
          <a:sy n="88" d="100"/>
        </p:scale>
        <p:origin x="64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5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7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7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7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7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7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7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7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8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9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9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0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1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1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2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4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5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5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6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8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8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9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n 7"/>
          <p:cNvPicPr/>
          <p:nvPr/>
        </p:nvPicPr>
        <p:blipFill>
          <a:blip r:embed="rId14"/>
          <a:stretch/>
        </p:blipFill>
        <p:spPr>
          <a:xfrm>
            <a:off x="113400" y="360"/>
            <a:ext cx="8925480" cy="5039640"/>
          </a:xfrm>
          <a:prstGeom prst="rect">
            <a:avLst/>
          </a:prstGeom>
          <a:ln>
            <a:noFill/>
          </a:ln>
        </p:spPr>
      </p:pic>
      <p:sp>
        <p:nvSpPr>
          <p:cNvPr id="4" name="PlaceHolder 1"/>
          <p:cNvSpPr>
            <a:spLocks noGrp="1"/>
          </p:cNvSpPr>
          <p:nvPr>
            <p:ph type="title"/>
          </p:nvPr>
        </p:nvSpPr>
        <p:spPr>
          <a:xfrm>
            <a:off x="457200" y="205200"/>
            <a:ext cx="8228880" cy="858240"/>
          </a:xfrm>
          <a:prstGeom prst="rect">
            <a:avLst/>
          </a:prstGeom>
        </p:spPr>
        <p:txBody>
          <a:bodyPr lIns="0" tIns="0" rIns="0" bIns="0" anchor="ctr">
            <a:noAutofit/>
          </a:bodyPr>
          <a:lstStyle/>
          <a:p>
            <a:r>
              <a:rPr lang="es-CO" sz="1800" b="0" strike="noStrike" spc="-1">
                <a:latin typeface="Arial"/>
              </a:rPr>
              <a:t>Pulse para editar el formato del texto de título</a:t>
            </a:r>
          </a:p>
        </p:txBody>
      </p:sp>
      <p:sp>
        <p:nvSpPr>
          <p:cNvPr id="2" name="PlaceHolder 2"/>
          <p:cNvSpPr>
            <a:spLocks noGrp="1"/>
          </p:cNvSpPr>
          <p:nvPr>
            <p:ph type="body"/>
          </p:nvPr>
        </p:nvSpPr>
        <p:spPr>
          <a:xfrm>
            <a:off x="457200" y="1203480"/>
            <a:ext cx="8228880" cy="2982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8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1800" b="0" strike="noStrike" spc="-1">
                <a:latin typeface="Arial"/>
              </a:rPr>
              <a:t>Tercer nivel del esquema</a:t>
            </a:r>
          </a:p>
          <a:p>
            <a:pPr marL="1728000" lvl="3" indent="-216000">
              <a:spcBef>
                <a:spcPts val="567"/>
              </a:spcBef>
              <a:buClr>
                <a:srgbClr val="000000"/>
              </a:buClr>
              <a:buSzPct val="75000"/>
              <a:buFont typeface="Symbol" charset="2"/>
              <a:buChar char=""/>
            </a:pPr>
            <a:r>
              <a:rPr lang="es-CO"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O"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O" sz="1800" b="0" strike="noStrike" spc="-1">
                <a:latin typeface="Arial"/>
              </a:rPr>
              <a:t>Sexto nivel del esquema</a:t>
            </a:r>
          </a:p>
          <a:p>
            <a:pPr marL="3024000" lvl="6" indent="-216000">
              <a:spcBef>
                <a:spcPts val="283"/>
              </a:spcBef>
              <a:buClr>
                <a:srgbClr val="000000"/>
              </a:buClr>
              <a:buSzPct val="45000"/>
              <a:buFont typeface="Wingdings" charset="2"/>
              <a:buChar char=""/>
            </a:pPr>
            <a:r>
              <a:rPr lang="es-CO"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n 7"/>
          <p:cNvPicPr/>
          <p:nvPr/>
        </p:nvPicPr>
        <p:blipFill>
          <a:blip r:embed="rId14"/>
          <a:stretch/>
        </p:blipFill>
        <p:spPr>
          <a:xfrm>
            <a:off x="46080" y="0"/>
            <a:ext cx="9050400" cy="5142600"/>
          </a:xfrm>
          <a:prstGeom prst="rect">
            <a:avLst/>
          </a:prstGeom>
          <a:ln>
            <a:noFill/>
          </a:ln>
        </p:spPr>
      </p:pic>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41"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79" name="Google Shape;203;p14"/>
          <p:cNvPicPr/>
          <p:nvPr/>
        </p:nvPicPr>
        <p:blipFill>
          <a:blip r:embed="rId14"/>
          <a:srcRect l="22479"/>
          <a:stretch/>
        </p:blipFill>
        <p:spPr>
          <a:xfrm>
            <a:off x="0" y="405360"/>
            <a:ext cx="1382040" cy="3778200"/>
          </a:xfrm>
          <a:prstGeom prst="rect">
            <a:avLst/>
          </a:prstGeom>
          <a:ln>
            <a:noFill/>
          </a:ln>
        </p:spPr>
      </p:pic>
      <p:sp>
        <p:nvSpPr>
          <p:cNvPr id="8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8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119" name="Imagen 4"/>
          <p:cNvPicPr/>
          <p:nvPr/>
        </p:nvPicPr>
        <p:blipFill>
          <a:blip r:embed="rId14"/>
          <a:stretch/>
        </p:blipFill>
        <p:spPr>
          <a:xfrm>
            <a:off x="0" y="497160"/>
            <a:ext cx="1075320" cy="4047120"/>
          </a:xfrm>
          <a:prstGeom prst="rect">
            <a:avLst/>
          </a:prstGeom>
          <a:ln>
            <a:noFill/>
          </a:ln>
        </p:spPr>
      </p:pic>
      <p:sp>
        <p:nvSpPr>
          <p:cNvPr id="12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2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8" name="Imagen 1"/>
          <p:cNvPicPr/>
          <p:nvPr/>
        </p:nvPicPr>
        <p:blipFill>
          <a:blip r:embed="rId14"/>
          <a:stretch/>
        </p:blipFill>
        <p:spPr>
          <a:xfrm>
            <a:off x="0" y="0"/>
            <a:ext cx="9142920" cy="5142600"/>
          </a:xfrm>
          <a:prstGeom prst="rect">
            <a:avLst/>
          </a:prstGeom>
          <a:ln>
            <a:noFill/>
          </a:ln>
        </p:spPr>
      </p:pic>
      <p:sp>
        <p:nvSpPr>
          <p:cNvPr id="1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60"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97" name="CustomShape 1"/>
          <p:cNvSpPr/>
          <p:nvPr/>
        </p:nvSpPr>
        <p:spPr>
          <a:xfrm>
            <a:off x="277920" y="1676520"/>
            <a:ext cx="8587080" cy="178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es-MX" sz="2800" b="1" strike="noStrike" spc="-1" dirty="0">
                <a:solidFill>
                  <a:srgbClr val="808080"/>
                </a:solidFill>
                <a:latin typeface="Montserrat"/>
                <a:ea typeface="DejaVu Sans"/>
              </a:rPr>
              <a:t>Presentación actas y acuerdos</a:t>
            </a:r>
            <a:br>
              <a:rPr dirty="0"/>
            </a:br>
            <a:r>
              <a:rPr lang="es-MX" sz="2800" b="0" strike="noStrike" spc="-1" dirty="0">
                <a:solidFill>
                  <a:srgbClr val="808080"/>
                </a:solidFill>
                <a:latin typeface="Montserrat"/>
                <a:ea typeface="DejaVu Sans"/>
              </a:rPr>
              <a:t>Reunión CNO 727</a:t>
            </a:r>
            <a:br>
              <a:rPr dirty="0"/>
            </a:br>
            <a:r>
              <a:rPr lang="es-MX" sz="2800" spc="-1" dirty="0">
                <a:solidFill>
                  <a:srgbClr val="808080"/>
                </a:solidFill>
                <a:latin typeface="Montserrat"/>
              </a:rPr>
              <a:t>7 de diciembre de 2023</a:t>
            </a:r>
            <a:endParaRPr lang="es-CO" sz="2800" b="0" strike="noStrike" spc="-1" dirty="0">
              <a:latin typeface="Arial"/>
            </a:endParaRPr>
          </a:p>
        </p:txBody>
      </p:sp>
      <p:pic>
        <p:nvPicPr>
          <p:cNvPr id="198" name="Imagen 3"/>
          <p:cNvPicPr/>
          <p:nvPr/>
        </p:nvPicPr>
        <p:blipFill>
          <a:blip r:embed="rId2"/>
          <a:stretch/>
        </p:blipFill>
        <p:spPr>
          <a:xfrm>
            <a:off x="659520" y="561240"/>
            <a:ext cx="1351440" cy="8179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s-ES" sz="1400" b="0" strike="noStrike" spc="-1" dirty="0">
                <a:solidFill>
                  <a:srgbClr val="00A666"/>
                </a:solidFill>
                <a:latin typeface="Montserrat"/>
                <a:ea typeface="DejaVu Sans"/>
              </a:rPr>
              <a:t>Por el cual se aprueba la modificación del Tiempo Mínimo de Generación de la unidad Tasajero 2</a:t>
            </a:r>
            <a:endParaRPr lang="es-CO" sz="1400" b="0" strike="noStrike" spc="-1" dirty="0">
              <a:latin typeface="Arial"/>
            </a:endParaRPr>
          </a:p>
        </p:txBody>
      </p:sp>
      <p:sp>
        <p:nvSpPr>
          <p:cNvPr id="206" name="CustomShape 2"/>
          <p:cNvSpPr/>
          <p:nvPr/>
        </p:nvSpPr>
        <p:spPr>
          <a:xfrm>
            <a:off x="1122480" y="1381319"/>
            <a:ext cx="7750440" cy="7453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Acuerdo 1585 de 2022</a:t>
            </a:r>
          </a:p>
          <a:p>
            <a:pPr>
              <a:lnSpc>
                <a:spcPct val="90000"/>
              </a:lnSpc>
              <a:spcBef>
                <a:spcPts val="751"/>
              </a:spcBef>
              <a:tabLst>
                <a:tab pos="0" algn="l"/>
              </a:tabLst>
            </a:pPr>
            <a:r>
              <a:rPr lang="es-CO" sz="1100" spc="-1" dirty="0">
                <a:solidFill>
                  <a:srgbClr val="808080"/>
                </a:solidFill>
                <a:latin typeface="Montserrat Medium"/>
              </a:rPr>
              <a:t>Concepto:			Subcomité de Plantas	</a:t>
            </a:r>
            <a:r>
              <a:rPr lang="es-CO" sz="1100" b="0" strike="noStrike" spc="-1" dirty="0">
                <a:solidFill>
                  <a:schemeClr val="bg1">
                    <a:lumMod val="50000"/>
                  </a:schemeClr>
                </a:solidFill>
                <a:latin typeface="Montserrat" pitchFamily="2" charset="0"/>
              </a:rPr>
              <a:t>		</a:t>
            </a: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a:t>
            </a:r>
            <a:r>
              <a:rPr lang="es-CO" sz="1100" spc="-1" dirty="0">
                <a:solidFill>
                  <a:srgbClr val="808080"/>
                </a:solidFill>
                <a:latin typeface="Montserrat Medium"/>
                <a:ea typeface="DejaVu Sans"/>
              </a:rPr>
              <a:t>Operación</a:t>
            </a:r>
            <a:endParaRPr lang="es-CO" sz="1100" b="0" strike="noStrike" spc="-1" dirty="0">
              <a:latin typeface="Arial"/>
            </a:endParaRPr>
          </a:p>
        </p:txBody>
      </p:sp>
      <p:pic>
        <p:nvPicPr>
          <p:cNvPr id="3" name="Imagen 2">
            <a:extLst>
              <a:ext uri="{FF2B5EF4-FFF2-40B4-BE49-F238E27FC236}">
                <a16:creationId xmlns:a16="http://schemas.microsoft.com/office/drawing/2014/main" id="{C2ADDD1E-3FEA-6A5E-2A91-B8CD6F0ED336}"/>
              </a:ext>
            </a:extLst>
          </p:cNvPr>
          <p:cNvPicPr>
            <a:picLocks noChangeAspect="1"/>
          </p:cNvPicPr>
          <p:nvPr/>
        </p:nvPicPr>
        <p:blipFill>
          <a:blip r:embed="rId2"/>
          <a:stretch>
            <a:fillRect/>
          </a:stretch>
        </p:blipFill>
        <p:spPr>
          <a:xfrm>
            <a:off x="1377701" y="2291493"/>
            <a:ext cx="7239998" cy="2169447"/>
          </a:xfrm>
          <a:prstGeom prst="rect">
            <a:avLst/>
          </a:prstGeom>
        </p:spPr>
      </p:pic>
    </p:spTree>
    <p:extLst>
      <p:ext uri="{BB962C8B-B14F-4D97-AF65-F5344CB8AC3E}">
        <p14:creationId xmlns:p14="http://schemas.microsoft.com/office/powerpoint/2010/main" val="54409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nSpc>
                <a:spcPct val="90000"/>
              </a:lnSpc>
            </a:pPr>
            <a:r>
              <a:rPr lang="es-ES" sz="1400" b="0" strike="noStrike" spc="-1" dirty="0">
                <a:solidFill>
                  <a:srgbClr val="00A666"/>
                </a:solidFill>
                <a:latin typeface="Montserrat"/>
                <a:ea typeface="DejaVu Sans"/>
              </a:rPr>
              <a:t>Por el cual se aprueba la actualización de la capacidad efectiva neta y el mínimo técnico de la planta </a:t>
            </a:r>
            <a:r>
              <a:rPr lang="es-ES" sz="1400" b="0" strike="noStrike" spc="-1" dirty="0" err="1">
                <a:solidFill>
                  <a:srgbClr val="00A666"/>
                </a:solidFill>
                <a:latin typeface="Montserrat"/>
                <a:ea typeface="DejaVu Sans"/>
              </a:rPr>
              <a:t>Termoemcali</a:t>
            </a:r>
            <a:r>
              <a:rPr lang="es-ES" sz="1400" b="0" strike="noStrike" spc="-1" dirty="0">
                <a:solidFill>
                  <a:srgbClr val="00A666"/>
                </a:solidFill>
                <a:latin typeface="Montserrat"/>
                <a:ea typeface="DejaVu Sans"/>
              </a:rPr>
              <a:t> CC y los límites de absorción y generación de reactivos de la planta </a:t>
            </a:r>
            <a:r>
              <a:rPr lang="es-ES" sz="1400" b="0" strike="noStrike" spc="-1" dirty="0" err="1">
                <a:solidFill>
                  <a:srgbClr val="00A666"/>
                </a:solidFill>
                <a:latin typeface="Montserrat"/>
                <a:ea typeface="DejaVu Sans"/>
              </a:rPr>
              <a:t>Termoemcali</a:t>
            </a:r>
            <a:r>
              <a:rPr lang="es-ES" sz="1400" b="0" strike="noStrike" spc="-1" dirty="0">
                <a:solidFill>
                  <a:srgbClr val="00A666"/>
                </a:solidFill>
                <a:latin typeface="Montserrat"/>
                <a:ea typeface="DejaVu Sans"/>
              </a:rPr>
              <a:t> CC</a:t>
            </a:r>
            <a:endParaRPr lang="es-CO" sz="1400" b="0" strike="noStrike" spc="-1" dirty="0">
              <a:latin typeface="Arial"/>
            </a:endParaRPr>
          </a:p>
        </p:txBody>
      </p:sp>
      <p:sp>
        <p:nvSpPr>
          <p:cNvPr id="206" name="CustomShape 2"/>
          <p:cNvSpPr/>
          <p:nvPr/>
        </p:nvSpPr>
        <p:spPr>
          <a:xfrm>
            <a:off x="1122480" y="1381319"/>
            <a:ext cx="7750440" cy="7453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Acuerdo 1585, 1586 y 1615 de 2022</a:t>
            </a:r>
          </a:p>
          <a:p>
            <a:pPr>
              <a:lnSpc>
                <a:spcPct val="90000"/>
              </a:lnSpc>
              <a:spcBef>
                <a:spcPts val="751"/>
              </a:spcBef>
              <a:tabLst>
                <a:tab pos="0" algn="l"/>
              </a:tabLst>
            </a:pPr>
            <a:r>
              <a:rPr lang="es-CO" sz="1100" spc="-1" dirty="0">
                <a:solidFill>
                  <a:srgbClr val="808080"/>
                </a:solidFill>
                <a:latin typeface="Montserrat Medium"/>
              </a:rPr>
              <a:t>Concepto:			Subcomité de Plantas y Subcomité de Controles</a:t>
            </a:r>
            <a:r>
              <a:rPr lang="es-CO" sz="1100" b="0" strike="noStrike" spc="-1" dirty="0">
                <a:solidFill>
                  <a:schemeClr val="bg1">
                    <a:lumMod val="50000"/>
                  </a:schemeClr>
                </a:solidFill>
                <a:latin typeface="Montserrat" pitchFamily="2" charset="0"/>
              </a:rPr>
              <a:t>		</a:t>
            </a: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a:t>
            </a:r>
            <a:r>
              <a:rPr lang="es-CO" sz="1100" spc="-1" dirty="0">
                <a:solidFill>
                  <a:srgbClr val="808080"/>
                </a:solidFill>
                <a:latin typeface="Montserrat Medium"/>
                <a:ea typeface="DejaVu Sans"/>
              </a:rPr>
              <a:t>Operación</a:t>
            </a:r>
            <a:endParaRPr lang="es-CO" sz="1100" b="0" strike="noStrike" spc="-1" dirty="0">
              <a:latin typeface="Arial"/>
            </a:endParaRPr>
          </a:p>
        </p:txBody>
      </p:sp>
      <p:pic>
        <p:nvPicPr>
          <p:cNvPr id="4" name="Imagen 3">
            <a:extLst>
              <a:ext uri="{FF2B5EF4-FFF2-40B4-BE49-F238E27FC236}">
                <a16:creationId xmlns:a16="http://schemas.microsoft.com/office/drawing/2014/main" id="{B634ADBE-0AEA-A1BB-00DE-7C45490F0E2F}"/>
              </a:ext>
            </a:extLst>
          </p:cNvPr>
          <p:cNvPicPr>
            <a:picLocks noChangeAspect="1"/>
          </p:cNvPicPr>
          <p:nvPr/>
        </p:nvPicPr>
        <p:blipFill>
          <a:blip r:embed="rId2"/>
          <a:stretch>
            <a:fillRect/>
          </a:stretch>
        </p:blipFill>
        <p:spPr>
          <a:xfrm>
            <a:off x="1226128" y="2242790"/>
            <a:ext cx="4218708" cy="1172692"/>
          </a:xfrm>
          <a:prstGeom prst="rect">
            <a:avLst/>
          </a:prstGeom>
        </p:spPr>
      </p:pic>
      <p:pic>
        <p:nvPicPr>
          <p:cNvPr id="6" name="Imagen 5">
            <a:extLst>
              <a:ext uri="{FF2B5EF4-FFF2-40B4-BE49-F238E27FC236}">
                <a16:creationId xmlns:a16="http://schemas.microsoft.com/office/drawing/2014/main" id="{82E75C29-58DF-9B42-288B-B49AD6EE9A2D}"/>
              </a:ext>
            </a:extLst>
          </p:cNvPr>
          <p:cNvPicPr>
            <a:picLocks noChangeAspect="1"/>
          </p:cNvPicPr>
          <p:nvPr/>
        </p:nvPicPr>
        <p:blipFill>
          <a:blip r:embed="rId3"/>
          <a:stretch>
            <a:fillRect/>
          </a:stretch>
        </p:blipFill>
        <p:spPr>
          <a:xfrm>
            <a:off x="3685745" y="3415481"/>
            <a:ext cx="4994128" cy="1092097"/>
          </a:xfrm>
          <a:prstGeom prst="rect">
            <a:avLst/>
          </a:prstGeom>
        </p:spPr>
      </p:pic>
    </p:spTree>
    <p:extLst>
      <p:ext uri="{BB962C8B-B14F-4D97-AF65-F5344CB8AC3E}">
        <p14:creationId xmlns:p14="http://schemas.microsoft.com/office/powerpoint/2010/main" val="106514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nSpc>
                <a:spcPct val="90000"/>
              </a:lnSpc>
            </a:pPr>
            <a:r>
              <a:rPr lang="es-ES" sz="1400" b="0" strike="noStrike" spc="-1" dirty="0">
                <a:solidFill>
                  <a:srgbClr val="00A666"/>
                </a:solidFill>
                <a:latin typeface="Montserrat"/>
                <a:ea typeface="DejaVu Sans"/>
              </a:rPr>
              <a:t>Por el cual se establecen y actualizan las definiciones y los formatos de reporte de los parámetros técnicos de las unidades y plantas hidráulicas, térmicas, eólicas y solares y de los activos del STN y del STR para el planeamiento operativo y la operación del SIN</a:t>
            </a:r>
            <a:endParaRPr lang="es-CO" sz="1400" b="0" strike="noStrike" spc="-1" dirty="0">
              <a:latin typeface="Arial"/>
            </a:endParaRPr>
          </a:p>
        </p:txBody>
      </p:sp>
      <p:sp>
        <p:nvSpPr>
          <p:cNvPr id="206" name="CustomShape 2"/>
          <p:cNvSpPr/>
          <p:nvPr/>
        </p:nvSpPr>
        <p:spPr>
          <a:xfrm>
            <a:off x="1122480" y="1381319"/>
            <a:ext cx="7750440" cy="7453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Acuerdo 1585, 1586 y 1615 de 2022</a:t>
            </a:r>
          </a:p>
          <a:p>
            <a:pPr>
              <a:lnSpc>
                <a:spcPct val="90000"/>
              </a:lnSpc>
              <a:spcBef>
                <a:spcPts val="751"/>
              </a:spcBef>
              <a:tabLst>
                <a:tab pos="0" algn="l"/>
              </a:tabLst>
            </a:pPr>
            <a:r>
              <a:rPr lang="es-CO" sz="1100" spc="-1" dirty="0">
                <a:solidFill>
                  <a:srgbClr val="808080"/>
                </a:solidFill>
                <a:latin typeface="Montserrat Medium"/>
              </a:rPr>
              <a:t>Concepto:			Subcomité de Plantas</a:t>
            </a:r>
            <a:r>
              <a:rPr lang="es-CO" sz="1100" b="0" strike="noStrike" spc="-1" dirty="0">
                <a:solidFill>
                  <a:schemeClr val="bg1">
                    <a:lumMod val="50000"/>
                  </a:schemeClr>
                </a:solidFill>
                <a:latin typeface="Montserrat" pitchFamily="2" charset="0"/>
              </a:rPr>
              <a:t>		</a:t>
            </a: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a:t>
            </a:r>
            <a:r>
              <a:rPr lang="es-CO" sz="1100" spc="-1" dirty="0">
                <a:solidFill>
                  <a:srgbClr val="808080"/>
                </a:solidFill>
                <a:latin typeface="Montserrat Medium"/>
                <a:ea typeface="DejaVu Sans"/>
              </a:rPr>
              <a:t>Operación</a:t>
            </a:r>
            <a:endParaRPr lang="es-CO" sz="1100" b="0" strike="noStrike" spc="-1" dirty="0">
              <a:latin typeface="Arial"/>
            </a:endParaRPr>
          </a:p>
        </p:txBody>
      </p:sp>
      <p:pic>
        <p:nvPicPr>
          <p:cNvPr id="3" name="Imagen 2">
            <a:extLst>
              <a:ext uri="{FF2B5EF4-FFF2-40B4-BE49-F238E27FC236}">
                <a16:creationId xmlns:a16="http://schemas.microsoft.com/office/drawing/2014/main" id="{E79F5AAE-A33C-C989-C9C5-4ABAD67B5011}"/>
              </a:ext>
            </a:extLst>
          </p:cNvPr>
          <p:cNvPicPr>
            <a:picLocks noChangeAspect="1"/>
          </p:cNvPicPr>
          <p:nvPr/>
        </p:nvPicPr>
        <p:blipFill>
          <a:blip r:embed="rId2"/>
          <a:stretch>
            <a:fillRect/>
          </a:stretch>
        </p:blipFill>
        <p:spPr>
          <a:xfrm>
            <a:off x="1222104" y="2656543"/>
            <a:ext cx="7374641" cy="1106197"/>
          </a:xfrm>
          <a:prstGeom prst="rect">
            <a:avLst/>
          </a:prstGeom>
        </p:spPr>
      </p:pic>
      <p:sp>
        <p:nvSpPr>
          <p:cNvPr id="5" name="CuadroTexto 4">
            <a:extLst>
              <a:ext uri="{FF2B5EF4-FFF2-40B4-BE49-F238E27FC236}">
                <a16:creationId xmlns:a16="http://schemas.microsoft.com/office/drawing/2014/main" id="{06CD72BC-88A1-9BE9-F44C-68204F81F32D}"/>
              </a:ext>
            </a:extLst>
          </p:cNvPr>
          <p:cNvSpPr txBox="1"/>
          <p:nvPr/>
        </p:nvSpPr>
        <p:spPr>
          <a:xfrm>
            <a:off x="1607127" y="3856861"/>
            <a:ext cx="6421582" cy="584775"/>
          </a:xfrm>
          <a:prstGeom prst="rect">
            <a:avLst/>
          </a:prstGeom>
          <a:noFill/>
        </p:spPr>
        <p:txBody>
          <a:bodyPr wrap="square" rtlCol="0">
            <a:spAutoFit/>
          </a:bodyPr>
          <a:lstStyle/>
          <a:p>
            <a:pPr algn="ctr"/>
            <a:r>
              <a:rPr lang="es-ES" sz="1600" b="0" i="0" dirty="0">
                <a:solidFill>
                  <a:schemeClr val="accent6">
                    <a:lumMod val="75000"/>
                  </a:schemeClr>
                </a:solidFill>
                <a:effectLst/>
                <a:latin typeface="Montserrat" pitchFamily="2" charset="0"/>
              </a:rPr>
              <a:t>Actualización de los anexos 1,2 y 3 del Acuerdo CNO 1670 (modelamiento de rampas plantas de generación)</a:t>
            </a:r>
            <a:endParaRPr lang="es-ES" sz="1600" dirty="0">
              <a:solidFill>
                <a:schemeClr val="accent6">
                  <a:lumMod val="75000"/>
                </a:schemeClr>
              </a:solidFill>
              <a:latin typeface="Montserrat" pitchFamily="2" charset="0"/>
            </a:endParaRPr>
          </a:p>
        </p:txBody>
      </p:sp>
    </p:spTree>
    <p:extLst>
      <p:ext uri="{BB962C8B-B14F-4D97-AF65-F5344CB8AC3E}">
        <p14:creationId xmlns:p14="http://schemas.microsoft.com/office/powerpoint/2010/main" val="291438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000" lnSpcReduction="10000"/>
          </a:bodyPr>
          <a:lstStyle/>
          <a:p>
            <a:pPr>
              <a:lnSpc>
                <a:spcPct val="90000"/>
              </a:lnSpc>
            </a:pPr>
            <a:r>
              <a:rPr lang="es-ES" sz="1400" b="0" strike="noStrike" spc="-1" dirty="0">
                <a:solidFill>
                  <a:srgbClr val="00A666"/>
                </a:solidFill>
                <a:latin typeface="Montserrat"/>
                <a:ea typeface="DejaVu Sans"/>
              </a:rPr>
              <a:t>Por el cual se aprueban las variables adicionales a la información para el despacho económico que deben enviar los agentes generadores en la oferta, los mecanismos para recuperar ofertas de variables adicionales válidas y el procedimiento para declarar los requisitos mínimos obligatorios</a:t>
            </a:r>
            <a:endParaRPr lang="es-CO" sz="1400" b="0" strike="noStrike" spc="-1" dirty="0">
              <a:latin typeface="Arial"/>
            </a:endParaRPr>
          </a:p>
        </p:txBody>
      </p:sp>
      <p:sp>
        <p:nvSpPr>
          <p:cNvPr id="206" name="CustomShape 2"/>
          <p:cNvSpPr/>
          <p:nvPr/>
        </p:nvSpPr>
        <p:spPr>
          <a:xfrm>
            <a:off x="1122480" y="1381319"/>
            <a:ext cx="7750440" cy="7453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Resolución CREG 025 de 1995</a:t>
            </a:r>
          </a:p>
          <a:p>
            <a:pPr>
              <a:lnSpc>
                <a:spcPct val="90000"/>
              </a:lnSpc>
              <a:spcBef>
                <a:spcPts val="751"/>
              </a:spcBef>
              <a:tabLst>
                <a:tab pos="0" algn="l"/>
              </a:tabLst>
            </a:pPr>
            <a:r>
              <a:rPr lang="es-CO" sz="1100" spc="-1" dirty="0">
                <a:solidFill>
                  <a:srgbClr val="808080"/>
                </a:solidFill>
                <a:latin typeface="Montserrat Medium"/>
              </a:rPr>
              <a:t>Concepto:			Subcomité de Plantas</a:t>
            </a:r>
            <a:r>
              <a:rPr lang="es-CO" sz="1100" b="0" strike="noStrike" spc="-1" dirty="0">
                <a:solidFill>
                  <a:schemeClr val="bg1">
                    <a:lumMod val="50000"/>
                  </a:schemeClr>
                </a:solidFill>
                <a:latin typeface="Montserrat" pitchFamily="2" charset="0"/>
              </a:rPr>
              <a:t>		</a:t>
            </a: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a:t>
            </a:r>
            <a:r>
              <a:rPr lang="es-CO" sz="1100" spc="-1" dirty="0">
                <a:solidFill>
                  <a:srgbClr val="808080"/>
                </a:solidFill>
                <a:latin typeface="Montserrat Medium"/>
                <a:ea typeface="DejaVu Sans"/>
              </a:rPr>
              <a:t>Operación</a:t>
            </a:r>
            <a:endParaRPr lang="es-CO" sz="1100" b="0" strike="noStrike" spc="-1" dirty="0">
              <a:latin typeface="Arial"/>
            </a:endParaRPr>
          </a:p>
        </p:txBody>
      </p:sp>
      <p:pic>
        <p:nvPicPr>
          <p:cNvPr id="7" name="Imagen 6">
            <a:extLst>
              <a:ext uri="{FF2B5EF4-FFF2-40B4-BE49-F238E27FC236}">
                <a16:creationId xmlns:a16="http://schemas.microsoft.com/office/drawing/2014/main" id="{DC1F2ABB-D6C0-B2B5-3977-A1344149D8E2}"/>
              </a:ext>
            </a:extLst>
          </p:cNvPr>
          <p:cNvPicPr>
            <a:picLocks noChangeAspect="1"/>
          </p:cNvPicPr>
          <p:nvPr/>
        </p:nvPicPr>
        <p:blipFill>
          <a:blip r:embed="rId2"/>
          <a:stretch>
            <a:fillRect/>
          </a:stretch>
        </p:blipFill>
        <p:spPr>
          <a:xfrm>
            <a:off x="1077753" y="2249754"/>
            <a:ext cx="3494247" cy="2272878"/>
          </a:xfrm>
          <a:prstGeom prst="rect">
            <a:avLst/>
          </a:prstGeom>
        </p:spPr>
      </p:pic>
      <p:sp>
        <p:nvSpPr>
          <p:cNvPr id="8" name="CuadroTexto 7">
            <a:extLst>
              <a:ext uri="{FF2B5EF4-FFF2-40B4-BE49-F238E27FC236}">
                <a16:creationId xmlns:a16="http://schemas.microsoft.com/office/drawing/2014/main" id="{C5E0788D-C9ED-0C2F-5B6E-095FAA9F613E}"/>
              </a:ext>
            </a:extLst>
          </p:cNvPr>
          <p:cNvSpPr txBox="1"/>
          <p:nvPr/>
        </p:nvSpPr>
        <p:spPr>
          <a:xfrm>
            <a:off x="4844955" y="2239725"/>
            <a:ext cx="4144370" cy="2292935"/>
          </a:xfrm>
          <a:prstGeom prst="rect">
            <a:avLst/>
          </a:prstGeom>
          <a:noFill/>
        </p:spPr>
        <p:txBody>
          <a:bodyPr wrap="square" rtlCol="0">
            <a:spAutoFit/>
          </a:bodyPr>
          <a:lstStyle/>
          <a:p>
            <a:pPr algn="just"/>
            <a:r>
              <a:rPr lang="es-MX" sz="1100" dirty="0">
                <a:solidFill>
                  <a:schemeClr val="accent6">
                    <a:lumMod val="75000"/>
                  </a:schemeClr>
                </a:solidFill>
                <a:latin typeface="Montserrat" pitchFamily="2" charset="0"/>
              </a:rPr>
              <a:t>Según concepto de la CREG, el CNO tiene la competencia para definir </a:t>
            </a:r>
            <a:r>
              <a:rPr lang="es-ES" sz="1100" dirty="0">
                <a:solidFill>
                  <a:schemeClr val="accent6">
                    <a:lumMod val="75000"/>
                  </a:schemeClr>
                </a:solidFill>
                <a:latin typeface="Montserrat" pitchFamily="2" charset="0"/>
              </a:rPr>
              <a:t>mediante acuerdo el procedimiento para declarar los parámetros que delimitan el rango no operativo de la capacidad de una planta de generación.</a:t>
            </a:r>
          </a:p>
          <a:p>
            <a:pPr algn="just"/>
            <a:endParaRPr lang="es-ES" sz="1100" dirty="0">
              <a:solidFill>
                <a:schemeClr val="accent6">
                  <a:lumMod val="75000"/>
                </a:schemeClr>
              </a:solidFill>
              <a:latin typeface="Montserrat" pitchFamily="2" charset="0"/>
            </a:endParaRPr>
          </a:p>
          <a:p>
            <a:pPr algn="just"/>
            <a:r>
              <a:rPr lang="es-ES" sz="1100" dirty="0">
                <a:solidFill>
                  <a:schemeClr val="accent6">
                    <a:lumMod val="75000"/>
                  </a:schemeClr>
                </a:solidFill>
                <a:latin typeface="Montserrat" pitchFamily="2" charset="0"/>
              </a:rPr>
              <a:t>Se crea y define una variable del despacho económico denominada Zona No Operativa, y se establece el procedimiento de declaración de la ZNO en la oferta diaria. Además, se establece el procedimiento para que los agentes representantes de las plantas de generación puedan estar habilitados para declarar las variables Zona No Operativa - ZNO y/o Mínimo Obligatorio.</a:t>
            </a:r>
          </a:p>
        </p:txBody>
      </p:sp>
    </p:spTree>
    <p:extLst>
      <p:ext uri="{BB962C8B-B14F-4D97-AF65-F5344CB8AC3E}">
        <p14:creationId xmlns:p14="http://schemas.microsoft.com/office/powerpoint/2010/main" val="34147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nSpc>
                <a:spcPct val="90000"/>
              </a:lnSpc>
            </a:pPr>
            <a:r>
              <a:rPr lang="es-ES" sz="1400" b="0" strike="noStrike" spc="-1" dirty="0">
                <a:solidFill>
                  <a:srgbClr val="00A666"/>
                </a:solidFill>
                <a:latin typeface="Montserrat"/>
                <a:ea typeface="DejaVu Sans"/>
              </a:rPr>
              <a:t>Por el cual se establece el procedimiento para el reporte de información de los agentes para la actualización de los documentos guías y lineamientos generales para el restablecimiento del SIN</a:t>
            </a:r>
            <a:endParaRPr lang="es-CO" sz="1400" b="0" strike="noStrike" spc="-1" dirty="0">
              <a:latin typeface="Arial"/>
            </a:endParaRPr>
          </a:p>
        </p:txBody>
      </p:sp>
      <p:sp>
        <p:nvSpPr>
          <p:cNvPr id="206" name="CustomShape 2"/>
          <p:cNvSpPr/>
          <p:nvPr/>
        </p:nvSpPr>
        <p:spPr>
          <a:xfrm>
            <a:off x="1122480" y="1381319"/>
            <a:ext cx="7750440" cy="7453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Resolución CREG 025 de 1995 y Resolución CREG 080 de 1999</a:t>
            </a: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a:t>
            </a:r>
            <a:r>
              <a:rPr lang="es-CO" sz="1100" spc="-1" dirty="0">
                <a:solidFill>
                  <a:srgbClr val="808080"/>
                </a:solidFill>
                <a:latin typeface="Montserrat Medium"/>
                <a:ea typeface="DejaVu Sans"/>
              </a:rPr>
              <a:t>Operación, Comité de Transmisión y Comité de 					Distribución</a:t>
            </a:r>
            <a:endParaRPr lang="es-CO" sz="1100" b="0" strike="noStrike" spc="-1" dirty="0">
              <a:latin typeface="Arial"/>
            </a:endParaRPr>
          </a:p>
        </p:txBody>
      </p:sp>
      <p:pic>
        <p:nvPicPr>
          <p:cNvPr id="3" name="Imagen 2">
            <a:extLst>
              <a:ext uri="{FF2B5EF4-FFF2-40B4-BE49-F238E27FC236}">
                <a16:creationId xmlns:a16="http://schemas.microsoft.com/office/drawing/2014/main" id="{5A7302D7-7348-E074-71CC-15BBCDF13225}"/>
              </a:ext>
            </a:extLst>
          </p:cNvPr>
          <p:cNvPicPr>
            <a:picLocks noChangeAspect="1"/>
          </p:cNvPicPr>
          <p:nvPr/>
        </p:nvPicPr>
        <p:blipFill>
          <a:blip r:embed="rId2"/>
          <a:stretch>
            <a:fillRect/>
          </a:stretch>
        </p:blipFill>
        <p:spPr>
          <a:xfrm>
            <a:off x="1291986" y="2221351"/>
            <a:ext cx="7615451" cy="1250386"/>
          </a:xfrm>
          <a:prstGeom prst="rect">
            <a:avLst/>
          </a:prstGeom>
        </p:spPr>
      </p:pic>
    </p:spTree>
    <p:extLst>
      <p:ext uri="{BB962C8B-B14F-4D97-AF65-F5344CB8AC3E}">
        <p14:creationId xmlns:p14="http://schemas.microsoft.com/office/powerpoint/2010/main" val="967108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s-ES" sz="1400" b="0" strike="noStrike" spc="-1" dirty="0">
                <a:solidFill>
                  <a:srgbClr val="00A666"/>
                </a:solidFill>
                <a:latin typeface="Montserrat"/>
                <a:ea typeface="DejaVu Sans"/>
              </a:rPr>
              <a:t>Por el cual se integra la lista de auditores de la construcción de la infraestructura de importación de combustibles</a:t>
            </a:r>
            <a:endParaRPr lang="es-CO" sz="1400" b="0" strike="noStrike" spc="-1" dirty="0">
              <a:latin typeface="Arial"/>
            </a:endParaRPr>
          </a:p>
        </p:txBody>
      </p:sp>
      <p:sp>
        <p:nvSpPr>
          <p:cNvPr id="206" name="CustomShape 2"/>
          <p:cNvSpPr/>
          <p:nvPr/>
        </p:nvSpPr>
        <p:spPr>
          <a:xfrm>
            <a:off x="1122480" y="1381319"/>
            <a:ext cx="7750440" cy="7453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t>
            </a:r>
            <a:r>
              <a:rPr lang="es-ES" sz="1100" b="0" strike="noStrike" spc="-1" dirty="0">
                <a:solidFill>
                  <a:srgbClr val="808080"/>
                </a:solidFill>
                <a:latin typeface="Montserrat Medium"/>
                <a:ea typeface="DejaVu Sans"/>
              </a:rPr>
              <a:t>Resolución CREG 101 024 de 2022</a:t>
            </a:r>
          </a:p>
          <a:p>
            <a:pPr>
              <a:lnSpc>
                <a:spcPct val="90000"/>
              </a:lnSpc>
              <a:spcBef>
                <a:spcPts val="751"/>
              </a:spcBef>
              <a:tabLst>
                <a:tab pos="0" algn="l"/>
              </a:tabLst>
            </a:pPr>
            <a:r>
              <a:rPr lang="es-ES" sz="1100" spc="-1" dirty="0">
                <a:solidFill>
                  <a:srgbClr val="808080"/>
                </a:solidFill>
                <a:latin typeface="Montserrat Medium"/>
                <a:ea typeface="DejaVu Sans"/>
              </a:rPr>
              <a:t>Concepto:			Subcomité de Plantas</a:t>
            </a:r>
            <a:endParaRPr lang="es-CO" sz="1100" b="0" strike="noStrike" spc="-1" dirty="0">
              <a:solidFill>
                <a:srgbClr val="808080"/>
              </a:solidFill>
              <a:latin typeface="Montserrat Medium"/>
              <a:ea typeface="DejaVu Sans"/>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a:t>
            </a:r>
            <a:r>
              <a:rPr lang="es-CO" sz="1100" spc="-1" dirty="0">
                <a:solidFill>
                  <a:srgbClr val="808080"/>
                </a:solidFill>
                <a:latin typeface="Montserrat Medium"/>
                <a:ea typeface="DejaVu Sans"/>
              </a:rPr>
              <a:t>Operación</a:t>
            </a:r>
            <a:endParaRPr lang="es-CO" sz="1100" b="0" strike="noStrike" spc="-1" dirty="0">
              <a:latin typeface="Arial"/>
            </a:endParaRPr>
          </a:p>
        </p:txBody>
      </p:sp>
      <p:pic>
        <p:nvPicPr>
          <p:cNvPr id="4" name="Imagen 3">
            <a:extLst>
              <a:ext uri="{FF2B5EF4-FFF2-40B4-BE49-F238E27FC236}">
                <a16:creationId xmlns:a16="http://schemas.microsoft.com/office/drawing/2014/main" id="{8EA2AE6B-98C0-2704-E2DF-9955E6940BD6}"/>
              </a:ext>
            </a:extLst>
          </p:cNvPr>
          <p:cNvPicPr>
            <a:picLocks noChangeAspect="1"/>
          </p:cNvPicPr>
          <p:nvPr/>
        </p:nvPicPr>
        <p:blipFill>
          <a:blip r:embed="rId2"/>
          <a:stretch>
            <a:fillRect/>
          </a:stretch>
        </p:blipFill>
        <p:spPr>
          <a:xfrm>
            <a:off x="1233463" y="2486595"/>
            <a:ext cx="7878691" cy="1060468"/>
          </a:xfrm>
          <a:prstGeom prst="rect">
            <a:avLst/>
          </a:prstGeom>
        </p:spPr>
      </p:pic>
    </p:spTree>
    <p:extLst>
      <p:ext uri="{BB962C8B-B14F-4D97-AF65-F5344CB8AC3E}">
        <p14:creationId xmlns:p14="http://schemas.microsoft.com/office/powerpoint/2010/main" val="346828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s-ES" sz="1400" b="0" strike="noStrike" spc="-1" dirty="0">
                <a:solidFill>
                  <a:srgbClr val="00A666"/>
                </a:solidFill>
                <a:latin typeface="Montserrat"/>
                <a:ea typeface="DejaVu Sans"/>
              </a:rPr>
              <a:t>Por el cual se actualiza la integración de la lista de verificadores de la aplicación de la regulación de la calidad del servicio en los Sistemas de Distribución Local</a:t>
            </a:r>
            <a:endParaRPr lang="es-CO" sz="1400" b="0" strike="noStrike" spc="-1" dirty="0">
              <a:latin typeface="Arial"/>
            </a:endParaRPr>
          </a:p>
        </p:txBody>
      </p:sp>
      <p:sp>
        <p:nvSpPr>
          <p:cNvPr id="206" name="CustomShape 2"/>
          <p:cNvSpPr/>
          <p:nvPr/>
        </p:nvSpPr>
        <p:spPr>
          <a:xfrm>
            <a:off x="1122480" y="1381319"/>
            <a:ext cx="7750440" cy="7453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t>
            </a:r>
            <a:r>
              <a:rPr lang="es-ES" sz="1100" b="0" strike="noStrike" spc="-1" dirty="0">
                <a:solidFill>
                  <a:srgbClr val="808080"/>
                </a:solidFill>
                <a:latin typeface="Montserrat Medium"/>
                <a:ea typeface="DejaVu Sans"/>
              </a:rPr>
              <a:t>Resolución CREG 101 032 de 2022</a:t>
            </a: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Distribución</a:t>
            </a:r>
            <a:endParaRPr lang="es-CO" sz="1100" b="0" strike="noStrike" spc="-1" dirty="0">
              <a:latin typeface="Arial"/>
            </a:endParaRPr>
          </a:p>
        </p:txBody>
      </p:sp>
      <p:pic>
        <p:nvPicPr>
          <p:cNvPr id="3" name="Imagen 2">
            <a:extLst>
              <a:ext uri="{FF2B5EF4-FFF2-40B4-BE49-F238E27FC236}">
                <a16:creationId xmlns:a16="http://schemas.microsoft.com/office/drawing/2014/main" id="{9C3BC485-B235-BEC4-6C54-B890694B953A}"/>
              </a:ext>
            </a:extLst>
          </p:cNvPr>
          <p:cNvPicPr>
            <a:picLocks noChangeAspect="1"/>
          </p:cNvPicPr>
          <p:nvPr/>
        </p:nvPicPr>
        <p:blipFill>
          <a:blip r:embed="rId2"/>
          <a:stretch>
            <a:fillRect/>
          </a:stretch>
        </p:blipFill>
        <p:spPr>
          <a:xfrm>
            <a:off x="1182806" y="1887616"/>
            <a:ext cx="5113362" cy="1915012"/>
          </a:xfrm>
          <a:prstGeom prst="rect">
            <a:avLst/>
          </a:prstGeom>
        </p:spPr>
      </p:pic>
      <p:sp>
        <p:nvSpPr>
          <p:cNvPr id="5" name="CuadroTexto 4">
            <a:extLst>
              <a:ext uri="{FF2B5EF4-FFF2-40B4-BE49-F238E27FC236}">
                <a16:creationId xmlns:a16="http://schemas.microsoft.com/office/drawing/2014/main" id="{1905211C-2024-5794-A3BB-4106E17674AC}"/>
              </a:ext>
            </a:extLst>
          </p:cNvPr>
          <p:cNvSpPr txBox="1"/>
          <p:nvPr/>
        </p:nvSpPr>
        <p:spPr>
          <a:xfrm>
            <a:off x="6400800" y="1992574"/>
            <a:ext cx="2574877" cy="1569660"/>
          </a:xfrm>
          <a:prstGeom prst="rect">
            <a:avLst/>
          </a:prstGeom>
          <a:noFill/>
        </p:spPr>
        <p:txBody>
          <a:bodyPr wrap="square" rtlCol="0">
            <a:spAutoFit/>
          </a:bodyPr>
          <a:lstStyle/>
          <a:p>
            <a:pPr algn="just"/>
            <a:r>
              <a:rPr lang="es-MX" sz="1600" dirty="0">
                <a:solidFill>
                  <a:schemeClr val="accent6">
                    <a:lumMod val="75000"/>
                  </a:schemeClr>
                </a:solidFill>
                <a:latin typeface="Montserrat" pitchFamily="2" charset="0"/>
              </a:rPr>
              <a:t>La empresa Consorcio Calidad SDL 2023 incluye 1 profesional experto eléctrico y 1 profesional verificador de calidad</a:t>
            </a:r>
            <a:endParaRPr lang="es-ES" sz="1600" dirty="0">
              <a:solidFill>
                <a:schemeClr val="accent6">
                  <a:lumMod val="75000"/>
                </a:schemeClr>
              </a:solidFill>
              <a:latin typeface="Montserrat" pitchFamily="2" charset="0"/>
            </a:endParaRPr>
          </a:p>
        </p:txBody>
      </p:sp>
    </p:spTree>
    <p:extLst>
      <p:ext uri="{BB962C8B-B14F-4D97-AF65-F5344CB8AC3E}">
        <p14:creationId xmlns:p14="http://schemas.microsoft.com/office/powerpoint/2010/main" val="1658625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78" y="159395"/>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just">
              <a:lnSpc>
                <a:spcPct val="90000"/>
              </a:lnSpc>
            </a:pPr>
            <a:r>
              <a:rPr lang="es-ES" sz="1400" b="0" strike="noStrike" spc="-1" dirty="0">
                <a:solidFill>
                  <a:srgbClr val="00A666"/>
                </a:solidFill>
                <a:latin typeface="Montserrat"/>
                <a:ea typeface="DejaVu Sans"/>
              </a:rPr>
              <a:t>Por el cual se actualiza la lista de firmas auditoras de las pruebas de potencia reactiva</a:t>
            </a:r>
            <a:endParaRPr lang="es-CO" sz="1400" b="0" strike="noStrike" spc="-1" dirty="0">
              <a:latin typeface="Arial"/>
            </a:endParaRPr>
          </a:p>
        </p:txBody>
      </p:sp>
      <p:sp>
        <p:nvSpPr>
          <p:cNvPr id="206" name="CustomShape 2"/>
          <p:cNvSpPr/>
          <p:nvPr/>
        </p:nvSpPr>
        <p:spPr>
          <a:xfrm>
            <a:off x="1122478" y="763475"/>
            <a:ext cx="7750440" cy="8796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Resolución CREG 135 de 2013, Acuerdo 1586 de 2022, Acuerdo 1746 				de 2023</a:t>
            </a:r>
          </a:p>
          <a:p>
            <a:pPr>
              <a:lnSpc>
                <a:spcPct val="90000"/>
              </a:lnSpc>
              <a:spcBef>
                <a:spcPts val="751"/>
              </a:spcBef>
              <a:tabLst>
                <a:tab pos="0" algn="l"/>
              </a:tabLst>
            </a:pPr>
            <a:r>
              <a:rPr lang="es-CO" sz="1100" spc="-1" dirty="0">
                <a:solidFill>
                  <a:srgbClr val="808080"/>
                </a:solidFill>
                <a:latin typeface="Montserrat Medium"/>
                <a:ea typeface="DejaVu Sans"/>
              </a:rPr>
              <a:t>Concepto: 			Subcomité de Controles</a:t>
            </a:r>
            <a:endParaRPr lang="es-CO" sz="1100" b="0" strike="noStrike" spc="-1" dirty="0">
              <a:solidFill>
                <a:srgbClr val="808080"/>
              </a:solidFill>
              <a:latin typeface="Montserrat Medium"/>
              <a:ea typeface="DejaVu Sans"/>
            </a:endParaRPr>
          </a:p>
          <a:p>
            <a:pPr>
              <a:lnSpc>
                <a:spcPct val="90000"/>
              </a:lnSpc>
              <a:spcBef>
                <a:spcPts val="751"/>
              </a:spcBef>
              <a:tabLst>
                <a:tab pos="0" algn="l"/>
              </a:tabLst>
            </a:pPr>
            <a:r>
              <a:rPr lang="es-CO" sz="1100" spc="-1" dirty="0">
                <a:solidFill>
                  <a:srgbClr val="808080"/>
                </a:solidFill>
                <a:latin typeface="Montserrat Medium"/>
                <a:ea typeface="DejaVu Sans"/>
              </a:rPr>
              <a:t>Recomendación:</a:t>
            </a:r>
            <a:r>
              <a:rPr lang="es-CO" sz="1100" b="0" strike="noStrike" spc="-1" dirty="0">
                <a:solidFill>
                  <a:srgbClr val="808080"/>
                </a:solidFill>
                <a:latin typeface="Montserrat Medium"/>
                <a:ea typeface="DejaVu Sans"/>
              </a:rPr>
              <a:t>		Comité de Operación</a:t>
            </a:r>
            <a:endParaRPr lang="es-CO" sz="1100" b="0" strike="noStrike" spc="-1" dirty="0">
              <a:latin typeface="Arial"/>
            </a:endParaRPr>
          </a:p>
        </p:txBody>
      </p:sp>
      <p:pic>
        <p:nvPicPr>
          <p:cNvPr id="4" name="Imagen 3">
            <a:extLst>
              <a:ext uri="{FF2B5EF4-FFF2-40B4-BE49-F238E27FC236}">
                <a16:creationId xmlns:a16="http://schemas.microsoft.com/office/drawing/2014/main" id="{B469D562-325A-5FA8-5BEE-38941F4D3875}"/>
              </a:ext>
            </a:extLst>
          </p:cNvPr>
          <p:cNvPicPr>
            <a:picLocks noChangeAspect="1"/>
          </p:cNvPicPr>
          <p:nvPr/>
        </p:nvPicPr>
        <p:blipFill>
          <a:blip r:embed="rId2"/>
          <a:stretch>
            <a:fillRect/>
          </a:stretch>
        </p:blipFill>
        <p:spPr>
          <a:xfrm>
            <a:off x="3363553" y="1643135"/>
            <a:ext cx="4205441" cy="967252"/>
          </a:xfrm>
          <a:prstGeom prst="rect">
            <a:avLst/>
          </a:prstGeom>
        </p:spPr>
      </p:pic>
      <p:sp>
        <p:nvSpPr>
          <p:cNvPr id="6" name="CuadroTexto 5">
            <a:extLst>
              <a:ext uri="{FF2B5EF4-FFF2-40B4-BE49-F238E27FC236}">
                <a16:creationId xmlns:a16="http://schemas.microsoft.com/office/drawing/2014/main" id="{E0248CE7-23CA-874F-9261-0FA6C50D5FCC}"/>
              </a:ext>
            </a:extLst>
          </p:cNvPr>
          <p:cNvSpPr txBox="1"/>
          <p:nvPr/>
        </p:nvSpPr>
        <p:spPr>
          <a:xfrm>
            <a:off x="1208915" y="2610387"/>
            <a:ext cx="7750439" cy="2246769"/>
          </a:xfrm>
          <a:prstGeom prst="rect">
            <a:avLst/>
          </a:prstGeom>
          <a:noFill/>
        </p:spPr>
        <p:txBody>
          <a:bodyPr wrap="square" rtlCol="0">
            <a:spAutoFit/>
          </a:bodyPr>
          <a:lstStyle/>
          <a:p>
            <a:pPr algn="just"/>
            <a:r>
              <a:rPr lang="es-ES" sz="1000" dirty="0">
                <a:solidFill>
                  <a:schemeClr val="accent6">
                    <a:lumMod val="75000"/>
                  </a:schemeClr>
                </a:solidFill>
                <a:latin typeface="Montserrat" pitchFamily="2" charset="0"/>
              </a:rPr>
              <a:t>Previo cumplimiento del debido proceso del numeral 3.4 del Acuerdo 1746 de 2023 se retira la empresa IEB Ingeniería Especializada S.A. de la lista de firmas auditoras de las pruebas de potencia reactiva. </a:t>
            </a:r>
          </a:p>
          <a:p>
            <a:pPr algn="just"/>
            <a:endParaRPr lang="es-ES" sz="1000" dirty="0">
              <a:solidFill>
                <a:schemeClr val="accent6">
                  <a:lumMod val="75000"/>
                </a:schemeClr>
              </a:solidFill>
              <a:latin typeface="Montserrat" pitchFamily="2" charset="0"/>
            </a:endParaRPr>
          </a:p>
          <a:p>
            <a:pPr algn="just"/>
            <a:r>
              <a:rPr lang="es-ES" sz="1000" dirty="0">
                <a:solidFill>
                  <a:schemeClr val="accent6">
                    <a:lumMod val="75000"/>
                  </a:schemeClr>
                </a:solidFill>
                <a:latin typeface="Montserrat" pitchFamily="2" charset="0"/>
              </a:rPr>
              <a:t>Siguiendo lo previsto en el numeral 4 del Acuerdo 1746 de 2023, la empresa podrá solicitar la integración de la misma lista de la cual fueron retirados, pasados seis (6) meses de la fecha de expedición del Acuerdo por el cual se decide el retiro de la lista, previo el cumplimiento de los siguientes requisitos:</a:t>
            </a:r>
          </a:p>
          <a:p>
            <a:pPr algn="just"/>
            <a:endParaRPr lang="es-ES" sz="1000" dirty="0">
              <a:solidFill>
                <a:schemeClr val="accent6">
                  <a:lumMod val="75000"/>
                </a:schemeClr>
              </a:solidFill>
              <a:latin typeface="Montserrat" pitchFamily="2" charset="0"/>
            </a:endParaRPr>
          </a:p>
          <a:p>
            <a:pPr algn="just"/>
            <a:r>
              <a:rPr lang="es-ES" sz="1000" dirty="0">
                <a:solidFill>
                  <a:schemeClr val="accent6">
                    <a:lumMod val="75000"/>
                  </a:schemeClr>
                </a:solidFill>
                <a:latin typeface="Montserrat" pitchFamily="2" charset="0"/>
              </a:rPr>
              <a:t>"a. La solicitud de integración de la lista debe dirigirse al Secretario Técnico del CNO.</a:t>
            </a:r>
          </a:p>
          <a:p>
            <a:pPr algn="just"/>
            <a:r>
              <a:rPr lang="es-ES" sz="1000" dirty="0">
                <a:solidFill>
                  <a:schemeClr val="accent6">
                    <a:lumMod val="75000"/>
                  </a:schemeClr>
                </a:solidFill>
                <a:latin typeface="Montserrat" pitchFamily="2" charset="0"/>
              </a:rPr>
              <a:t>b. La solicitud debe estar acompañada de los siguientes documentos:</a:t>
            </a:r>
          </a:p>
          <a:p>
            <a:pPr algn="just"/>
            <a:endParaRPr lang="es-ES" sz="1000" dirty="0">
              <a:solidFill>
                <a:schemeClr val="accent6">
                  <a:lumMod val="75000"/>
                </a:schemeClr>
              </a:solidFill>
              <a:latin typeface="Montserrat" pitchFamily="2" charset="0"/>
            </a:endParaRPr>
          </a:p>
          <a:p>
            <a:pPr algn="just"/>
            <a:r>
              <a:rPr lang="es-ES" sz="1000" dirty="0">
                <a:solidFill>
                  <a:schemeClr val="accent6">
                    <a:lumMod val="75000"/>
                  </a:schemeClr>
                </a:solidFill>
                <a:latin typeface="Montserrat" pitchFamily="2" charset="0"/>
              </a:rPr>
              <a:t>1. Documentos exigidos por los términos de referencia para integrar la lista.</a:t>
            </a:r>
          </a:p>
          <a:p>
            <a:pPr algn="just"/>
            <a:r>
              <a:rPr lang="es-ES" sz="1000" dirty="0">
                <a:solidFill>
                  <a:schemeClr val="accent6">
                    <a:lumMod val="75000"/>
                  </a:schemeClr>
                </a:solidFill>
                <a:latin typeface="Montserrat" pitchFamily="2" charset="0"/>
              </a:rPr>
              <a:t>2. Metodología de realización del dictamen, de la auditoría, interventoría o verificación, según corresponda.</a:t>
            </a:r>
          </a:p>
          <a:p>
            <a:pPr algn="just"/>
            <a:r>
              <a:rPr lang="es-ES" sz="1000" dirty="0">
                <a:solidFill>
                  <a:schemeClr val="accent6">
                    <a:lumMod val="75000"/>
                  </a:schemeClr>
                </a:solidFill>
                <a:latin typeface="Montserrat" pitchFamily="2" charset="0"/>
              </a:rPr>
              <a:t>3. Compromiso de la persona natural o el Representante Legal de la persona jurídica, de dar cumplimiento a los deberes regulatorios, o las funciones previstas en un Acuerdo del CNO, según aplique."</a:t>
            </a:r>
          </a:p>
        </p:txBody>
      </p:sp>
    </p:spTree>
    <p:extLst>
      <p:ext uri="{BB962C8B-B14F-4D97-AF65-F5344CB8AC3E}">
        <p14:creationId xmlns:p14="http://schemas.microsoft.com/office/powerpoint/2010/main" val="8481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s-ES" sz="1400" b="0" strike="noStrike" spc="-1" dirty="0">
                <a:solidFill>
                  <a:srgbClr val="00A666"/>
                </a:solidFill>
                <a:latin typeface="Montserrat"/>
                <a:ea typeface="DejaVu Sans"/>
              </a:rPr>
              <a:t>Por el cual se aprueba la modificación del Reglamento Interno del Consejo Nacional de Operación</a:t>
            </a:r>
            <a:endParaRPr lang="es-CO" sz="1400" b="0" strike="noStrike" spc="-1" dirty="0">
              <a:latin typeface="Arial"/>
            </a:endParaRPr>
          </a:p>
        </p:txBody>
      </p:sp>
      <p:sp>
        <p:nvSpPr>
          <p:cNvPr id="206" name="CustomShape 2"/>
          <p:cNvSpPr/>
          <p:nvPr/>
        </p:nvSpPr>
        <p:spPr>
          <a:xfrm>
            <a:off x="1122480" y="1381320"/>
            <a:ext cx="7750440" cy="4929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t>
            </a:r>
            <a:r>
              <a:rPr lang="es-ES" sz="1100" b="0" strike="noStrike" spc="-1" dirty="0">
                <a:solidFill>
                  <a:srgbClr val="808080"/>
                </a:solidFill>
                <a:latin typeface="Montserrat Medium"/>
                <a:ea typeface="DejaVu Sans"/>
              </a:rPr>
              <a:t>Ley 2294 de 2023 "POR EL CUAL SE EXPIDE EL PLAN NACIONAL DE 				DESARROLLO 2022- 2026 “</a:t>
            </a:r>
          </a:p>
        </p:txBody>
      </p:sp>
      <p:pic>
        <p:nvPicPr>
          <p:cNvPr id="4" name="Imagen 3">
            <a:extLst>
              <a:ext uri="{FF2B5EF4-FFF2-40B4-BE49-F238E27FC236}">
                <a16:creationId xmlns:a16="http://schemas.microsoft.com/office/drawing/2014/main" id="{35F380E3-CF7A-3050-530A-E354B48325A7}"/>
              </a:ext>
            </a:extLst>
          </p:cNvPr>
          <p:cNvPicPr>
            <a:picLocks noChangeAspect="1"/>
          </p:cNvPicPr>
          <p:nvPr/>
        </p:nvPicPr>
        <p:blipFill>
          <a:blip r:embed="rId2"/>
          <a:stretch>
            <a:fillRect/>
          </a:stretch>
        </p:blipFill>
        <p:spPr>
          <a:xfrm>
            <a:off x="1310185" y="1968974"/>
            <a:ext cx="7369792" cy="597396"/>
          </a:xfrm>
          <a:prstGeom prst="rect">
            <a:avLst/>
          </a:prstGeom>
        </p:spPr>
      </p:pic>
      <p:sp>
        <p:nvSpPr>
          <p:cNvPr id="6" name="CuadroTexto 5">
            <a:extLst>
              <a:ext uri="{FF2B5EF4-FFF2-40B4-BE49-F238E27FC236}">
                <a16:creationId xmlns:a16="http://schemas.microsoft.com/office/drawing/2014/main" id="{5832A621-9131-8084-81F4-FE90C153D67A}"/>
              </a:ext>
            </a:extLst>
          </p:cNvPr>
          <p:cNvSpPr txBox="1"/>
          <p:nvPr/>
        </p:nvSpPr>
        <p:spPr>
          <a:xfrm>
            <a:off x="1310185" y="2620106"/>
            <a:ext cx="7210567" cy="1754326"/>
          </a:xfrm>
          <a:prstGeom prst="rect">
            <a:avLst/>
          </a:prstGeom>
          <a:noFill/>
        </p:spPr>
        <p:txBody>
          <a:bodyPr wrap="square" rtlCol="0">
            <a:spAutoFit/>
          </a:bodyPr>
          <a:lstStyle/>
          <a:p>
            <a:pPr algn="just"/>
            <a:r>
              <a:rPr lang="es-MX" sz="1200" dirty="0">
                <a:solidFill>
                  <a:schemeClr val="accent6">
                    <a:lumMod val="75000"/>
                  </a:schemeClr>
                </a:solidFill>
                <a:latin typeface="Montserrat" pitchFamily="2" charset="0"/>
              </a:rPr>
              <a:t>Se incluye como criterio de la selección del miembro por elección del CNO que representa a las empresas que generan de forma exclusiva con FNCER lo previsto en el artículo 235 de la Ley 2294 de 2023 que modificó el numeral 10 del artículo 5 de la Ley 1715 de 2014, así:</a:t>
            </a:r>
          </a:p>
          <a:p>
            <a:pPr algn="just"/>
            <a:endParaRPr lang="es-MX" sz="1200" dirty="0">
              <a:solidFill>
                <a:schemeClr val="accent6">
                  <a:lumMod val="75000"/>
                </a:schemeClr>
              </a:solidFill>
              <a:latin typeface="Montserrat" pitchFamily="2" charset="0"/>
            </a:endParaRPr>
          </a:p>
          <a:p>
            <a:pPr algn="just"/>
            <a:r>
              <a:rPr lang="es-ES" sz="1200" dirty="0">
                <a:solidFill>
                  <a:schemeClr val="accent6">
                    <a:lumMod val="75000"/>
                  </a:schemeClr>
                </a:solidFill>
                <a:latin typeface="Montserrat" pitchFamily="2" charset="0"/>
              </a:rPr>
              <a:t>Se entenderá por pequeños aprovechamientos hidráulicos:</a:t>
            </a:r>
          </a:p>
          <a:p>
            <a:pPr algn="just"/>
            <a:endParaRPr lang="es-ES" sz="1200" dirty="0">
              <a:solidFill>
                <a:schemeClr val="accent6">
                  <a:lumMod val="75000"/>
                </a:schemeClr>
              </a:solidFill>
              <a:latin typeface="Montserrat" pitchFamily="2" charset="0"/>
            </a:endParaRPr>
          </a:p>
          <a:p>
            <a:pPr algn="just"/>
            <a:r>
              <a:rPr lang="es-ES" sz="1200" dirty="0">
                <a:solidFill>
                  <a:schemeClr val="accent6">
                    <a:lumMod val="75000"/>
                  </a:schemeClr>
                </a:solidFill>
                <a:latin typeface="Montserrat" pitchFamily="2" charset="0"/>
              </a:rPr>
              <a:t>“10. Energía de pequeños aprovechamientos hidroeléctricos: Energía obtenida a partir de cuerpos de agua de pequeña escala, instalada a filo de agua y de capacidad menor a los 50 MW.”</a:t>
            </a:r>
          </a:p>
        </p:txBody>
      </p:sp>
    </p:spTree>
    <p:extLst>
      <p:ext uri="{BB962C8B-B14F-4D97-AF65-F5344CB8AC3E}">
        <p14:creationId xmlns:p14="http://schemas.microsoft.com/office/powerpoint/2010/main" val="94234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s-ES" sz="1400" b="0" strike="noStrike" spc="-1" dirty="0">
                <a:solidFill>
                  <a:srgbClr val="00A666"/>
                </a:solidFill>
                <a:latin typeface="Montserrat"/>
                <a:ea typeface="DejaVu Sans"/>
              </a:rPr>
              <a:t>Por el cual se nombran los miembros del Consejo Nacional de Operación para el año 2024</a:t>
            </a:r>
            <a:endParaRPr lang="es-CO" sz="1400" b="0" strike="noStrike" spc="-1" dirty="0">
              <a:latin typeface="Arial"/>
            </a:endParaRPr>
          </a:p>
        </p:txBody>
      </p:sp>
      <p:sp>
        <p:nvSpPr>
          <p:cNvPr id="206" name="CustomShape 2"/>
          <p:cNvSpPr/>
          <p:nvPr/>
        </p:nvSpPr>
        <p:spPr>
          <a:xfrm>
            <a:off x="1122480" y="1381320"/>
            <a:ext cx="7750440" cy="4929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t>
            </a:r>
            <a:r>
              <a:rPr lang="es-ES" sz="1100" b="0" strike="noStrike" spc="-1" dirty="0">
                <a:solidFill>
                  <a:srgbClr val="808080"/>
                </a:solidFill>
                <a:latin typeface="Montserrat Medium"/>
                <a:ea typeface="DejaVu Sans"/>
              </a:rPr>
              <a:t>Ley </a:t>
            </a:r>
            <a:r>
              <a:rPr lang="es-ES" sz="1100" spc="-1" dirty="0">
                <a:solidFill>
                  <a:srgbClr val="808080"/>
                </a:solidFill>
                <a:latin typeface="Montserrat Medium"/>
                <a:ea typeface="DejaVu Sans"/>
              </a:rPr>
              <a:t>143 de 1994 modificada por la Ley 2099 de 2021 y el Acuerdo de 				Reglamento Interno del CNO</a:t>
            </a:r>
            <a:endParaRPr lang="es-ES" sz="1100" b="0" strike="noStrike" spc="-1" dirty="0">
              <a:solidFill>
                <a:srgbClr val="808080"/>
              </a:solidFill>
              <a:latin typeface="Montserrat Medium"/>
              <a:ea typeface="DejaVu Sans"/>
            </a:endParaRPr>
          </a:p>
        </p:txBody>
      </p:sp>
      <p:pic>
        <p:nvPicPr>
          <p:cNvPr id="3" name="Imagen 2">
            <a:extLst>
              <a:ext uri="{FF2B5EF4-FFF2-40B4-BE49-F238E27FC236}">
                <a16:creationId xmlns:a16="http://schemas.microsoft.com/office/drawing/2014/main" id="{6CAC4263-5261-06B0-B3D4-8B3AB4ECE8FC}"/>
              </a:ext>
            </a:extLst>
          </p:cNvPr>
          <p:cNvPicPr>
            <a:picLocks noChangeAspect="1"/>
          </p:cNvPicPr>
          <p:nvPr/>
        </p:nvPicPr>
        <p:blipFill>
          <a:blip r:embed="rId2"/>
          <a:stretch>
            <a:fillRect/>
          </a:stretch>
        </p:blipFill>
        <p:spPr>
          <a:xfrm>
            <a:off x="1122480" y="1874294"/>
            <a:ext cx="3585997" cy="2127235"/>
          </a:xfrm>
          <a:prstGeom prst="rect">
            <a:avLst/>
          </a:prstGeom>
        </p:spPr>
      </p:pic>
      <p:pic>
        <p:nvPicPr>
          <p:cNvPr id="7" name="Imagen 6">
            <a:extLst>
              <a:ext uri="{FF2B5EF4-FFF2-40B4-BE49-F238E27FC236}">
                <a16:creationId xmlns:a16="http://schemas.microsoft.com/office/drawing/2014/main" id="{B2534563-A398-CB37-32BF-A4DEE7399CEB}"/>
              </a:ext>
            </a:extLst>
          </p:cNvPr>
          <p:cNvPicPr>
            <a:picLocks noChangeAspect="1"/>
          </p:cNvPicPr>
          <p:nvPr/>
        </p:nvPicPr>
        <p:blipFill>
          <a:blip r:embed="rId3"/>
          <a:stretch>
            <a:fillRect/>
          </a:stretch>
        </p:blipFill>
        <p:spPr>
          <a:xfrm>
            <a:off x="4893067" y="2204196"/>
            <a:ext cx="4174060" cy="1489798"/>
          </a:xfrm>
          <a:prstGeom prst="rect">
            <a:avLst/>
          </a:prstGeom>
        </p:spPr>
      </p:pic>
      <p:sp>
        <p:nvSpPr>
          <p:cNvPr id="8" name="CuadroTexto 7">
            <a:extLst>
              <a:ext uri="{FF2B5EF4-FFF2-40B4-BE49-F238E27FC236}">
                <a16:creationId xmlns:a16="http://schemas.microsoft.com/office/drawing/2014/main" id="{AD5B87D4-47DF-0392-4B2E-7A52330D3C4E}"/>
              </a:ext>
            </a:extLst>
          </p:cNvPr>
          <p:cNvSpPr txBox="1"/>
          <p:nvPr/>
        </p:nvSpPr>
        <p:spPr>
          <a:xfrm>
            <a:off x="1122480" y="4091281"/>
            <a:ext cx="7750440" cy="523220"/>
          </a:xfrm>
          <a:prstGeom prst="rect">
            <a:avLst/>
          </a:prstGeom>
          <a:noFill/>
        </p:spPr>
        <p:txBody>
          <a:bodyPr wrap="square" rtlCol="0">
            <a:spAutoFit/>
          </a:bodyPr>
          <a:lstStyle/>
          <a:p>
            <a:pPr algn="just"/>
            <a:r>
              <a:rPr lang="es-ES" sz="1400" dirty="0">
                <a:solidFill>
                  <a:schemeClr val="accent6">
                    <a:lumMod val="75000"/>
                  </a:schemeClr>
                </a:solidFill>
                <a:latin typeface="Montserrat" pitchFamily="2" charset="0"/>
              </a:rPr>
              <a:t>Hay vacancia de 1 representante de los transmisores nacionales, 1 representante de los distribuidores y el representante de la demanda no regulada.</a:t>
            </a:r>
          </a:p>
        </p:txBody>
      </p:sp>
    </p:spTree>
    <p:extLst>
      <p:ext uri="{BB962C8B-B14F-4D97-AF65-F5344CB8AC3E}">
        <p14:creationId xmlns:p14="http://schemas.microsoft.com/office/powerpoint/2010/main" val="299063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Actas</a:t>
            </a:r>
            <a:endParaRPr lang="es-CO" sz="4000" b="0" strike="noStrike" spc="-1">
              <a:latin typeface="Arial"/>
            </a:endParaRPr>
          </a:p>
        </p:txBody>
      </p:sp>
      <p:sp>
        <p:nvSpPr>
          <p:cNvPr id="200"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933120" y="2338560"/>
            <a:ext cx="4372920" cy="155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751"/>
              </a:spcBef>
              <a:tabLst>
                <a:tab pos="0" algn="l"/>
              </a:tabLst>
            </a:pPr>
            <a:r>
              <a:rPr lang="es-CO" sz="4000" b="1" strike="noStrike" spc="-1">
                <a:solidFill>
                  <a:srgbClr val="F2F2F2"/>
                </a:solidFill>
                <a:latin typeface="Montserrat"/>
                <a:ea typeface="DejaVu Sans"/>
              </a:rPr>
              <a:t>Gracias</a:t>
            </a:r>
            <a:endParaRPr lang="es-CO" sz="40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1526760" y="405360"/>
            <a:ext cx="734616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CO" sz="2000" b="1" i="0" u="none" strike="noStrike" kern="1200" cap="none" spc="-1" normalizeH="0" baseline="0" noProof="0" dirty="0">
                <a:ln>
                  <a:noFill/>
                </a:ln>
                <a:solidFill>
                  <a:srgbClr val="00A666"/>
                </a:solidFill>
                <a:effectLst/>
                <a:uLnTx/>
                <a:uFillTx/>
                <a:latin typeface="Montserrat"/>
                <a:ea typeface="DejaVu Sans"/>
              </a:rPr>
              <a:t>Actas pendientes</a:t>
            </a:r>
            <a:endParaRPr kumimoji="0" lang="es-CO" sz="2000" b="0" i="0" u="none" strike="noStrike" kern="1200" cap="none" spc="-1" normalizeH="0" baseline="0" noProof="0" dirty="0">
              <a:ln>
                <a:noFill/>
              </a:ln>
              <a:solidFill>
                <a:prstClr val="black"/>
              </a:solidFill>
              <a:effectLst/>
              <a:uLnTx/>
              <a:uFillTx/>
              <a:latin typeface="Arial"/>
            </a:endParaRPr>
          </a:p>
        </p:txBody>
      </p:sp>
      <p:sp>
        <p:nvSpPr>
          <p:cNvPr id="202" name="CustomShape 2"/>
          <p:cNvSpPr/>
          <p:nvPr/>
        </p:nvSpPr>
        <p:spPr>
          <a:xfrm>
            <a:off x="898920" y="975828"/>
            <a:ext cx="7346160" cy="18961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1" normalizeH="0" baseline="0" noProof="0" dirty="0">
              <a:ln>
                <a:noFill/>
              </a:ln>
              <a:solidFill>
                <a:prstClr val="black"/>
              </a:solidFill>
              <a:effectLst/>
              <a:uLnTx/>
              <a:uFillTx/>
              <a:latin typeface="Montserrat" pitchFamily="2" charset="0"/>
            </a:endParaRPr>
          </a:p>
        </p:txBody>
      </p:sp>
      <p:sp>
        <p:nvSpPr>
          <p:cNvPr id="3" name="CuadroTexto 2">
            <a:extLst>
              <a:ext uri="{FF2B5EF4-FFF2-40B4-BE49-F238E27FC236}">
                <a16:creationId xmlns:a16="http://schemas.microsoft.com/office/drawing/2014/main" id="{6A65418C-807C-BF3B-FC5D-36948F57E4F4}"/>
              </a:ext>
            </a:extLst>
          </p:cNvPr>
          <p:cNvSpPr txBox="1"/>
          <p:nvPr/>
        </p:nvSpPr>
        <p:spPr>
          <a:xfrm>
            <a:off x="1335314" y="1009440"/>
            <a:ext cx="7656286" cy="3693319"/>
          </a:xfrm>
          <a:prstGeom prst="rect">
            <a:avLst/>
          </a:prstGeom>
          <a:noFill/>
        </p:spPr>
        <p:txBody>
          <a:bodyPr wrap="square">
            <a:spAutoFit/>
          </a:bodyPr>
          <a:lstStyle/>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800" b="0" i="0" u="none" strike="noStrike" kern="1200" cap="none" spc="0" normalizeH="0" baseline="0" noProof="0" dirty="0">
                <a:ln>
                  <a:noFill/>
                </a:ln>
                <a:solidFill>
                  <a:prstClr val="black"/>
                </a:solidFill>
                <a:effectLst/>
                <a:uLnTx/>
                <a:uFillTx/>
                <a:latin typeface="Montserrat" pitchFamily="2" charset="0"/>
              </a:rPr>
              <a:t>ACTA 718: publicada para comentarios el 7 de noviembre. Comentarios  ISAGEN, TEBSA, XM y PROELECTRICA.</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800" b="0" i="0" u="none" strike="noStrike" kern="1200" cap="none" spc="0" normalizeH="0" baseline="0" noProof="0" dirty="0">
                <a:ln>
                  <a:noFill/>
                </a:ln>
                <a:solidFill>
                  <a:prstClr val="black"/>
                </a:solidFill>
                <a:effectLst/>
                <a:uLnTx/>
                <a:uFillTx/>
                <a:latin typeface="Montserrat" pitchFamily="2" charset="0"/>
              </a:rPr>
              <a:t>ACTA 723: Publicada para comentarios el 4 de diciembre. Comentarios de ISAGEN, PROELECTRICA, EPM, EDELS y TEBSA.</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altLang="es-CO" dirty="0">
              <a:solidFill>
                <a:prstClr val="black"/>
              </a:solidFill>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800" b="0" i="0" u="none" strike="noStrike" kern="1200" cap="none" spc="0" normalizeH="0" baseline="0" noProof="0" dirty="0">
                <a:ln>
                  <a:noFill/>
                </a:ln>
                <a:solidFill>
                  <a:prstClr val="black"/>
                </a:solidFill>
                <a:effectLst/>
                <a:uLnTx/>
                <a:uFillTx/>
                <a:latin typeface="Montserrat" pitchFamily="2" charset="0"/>
              </a:rPr>
              <a:t>ACTA 724: Publicada para comentarios el 4 de diciembre. Comentarios de ISAGEN, TEBSA  y EPM.</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altLang="es-CO" dirty="0">
              <a:solidFill>
                <a:prstClr val="black"/>
              </a:solidFill>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800" b="0" i="0" u="none" strike="noStrike" kern="1200" cap="none" spc="0" normalizeH="0" baseline="0" noProof="0" dirty="0">
                <a:ln>
                  <a:noFill/>
                </a:ln>
                <a:solidFill>
                  <a:prstClr val="black"/>
                </a:solidFill>
                <a:effectLst/>
                <a:uLnTx/>
                <a:uFillTx/>
                <a:latin typeface="Montserrat" pitchFamily="2" charset="0"/>
              </a:rPr>
              <a:t>ACTA 725: Publicada para comentarios el 4 de diciembre. Comentarios de ISAGEN, EPM y TEBSA.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Acuerdos</a:t>
            </a:r>
            <a:endParaRPr lang="es-CO" sz="4000" b="0" strike="noStrike" spc="-1">
              <a:latin typeface="Arial"/>
            </a:endParaRPr>
          </a:p>
        </p:txBody>
      </p:sp>
      <p:sp>
        <p:nvSpPr>
          <p:cNvPr id="204"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just">
              <a:lnSpc>
                <a:spcPct val="90000"/>
              </a:lnSpc>
            </a:pPr>
            <a:r>
              <a:rPr lang="es-ES" sz="1400" b="0" strike="noStrike" spc="-1" dirty="0">
                <a:solidFill>
                  <a:srgbClr val="00A666"/>
                </a:solidFill>
                <a:latin typeface="Montserrat"/>
                <a:ea typeface="DejaVu Sans"/>
              </a:rPr>
              <a:t>Por el cual se aprueba el plazo para la realización de las pruebas de estatismo y banda muerta de la planta de generación Termosierra</a:t>
            </a:r>
            <a:endParaRPr lang="es-CO" sz="1400" b="0" strike="noStrike" spc="-1" dirty="0">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Acuerdo 1673 de 2023</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Concepto:			Subcomité de Controles</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Operación</a:t>
            </a:r>
            <a:endParaRPr lang="es-CO" sz="1100" b="0" strike="noStrike" spc="-1" dirty="0">
              <a:latin typeface="Arial"/>
            </a:endParaRPr>
          </a:p>
        </p:txBody>
      </p:sp>
      <p:pic>
        <p:nvPicPr>
          <p:cNvPr id="3" name="Imagen 2">
            <a:extLst>
              <a:ext uri="{FF2B5EF4-FFF2-40B4-BE49-F238E27FC236}">
                <a16:creationId xmlns:a16="http://schemas.microsoft.com/office/drawing/2014/main" id="{CE72643D-6F0B-641C-60DE-F2E1385C7E7D}"/>
              </a:ext>
            </a:extLst>
          </p:cNvPr>
          <p:cNvPicPr>
            <a:picLocks noChangeAspect="1"/>
          </p:cNvPicPr>
          <p:nvPr/>
        </p:nvPicPr>
        <p:blipFill>
          <a:blip r:embed="rId2"/>
          <a:stretch>
            <a:fillRect/>
          </a:stretch>
        </p:blipFill>
        <p:spPr>
          <a:xfrm>
            <a:off x="1122480" y="2662186"/>
            <a:ext cx="7866986" cy="6343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s-ES" sz="1400" b="0" strike="noStrike" spc="-1" dirty="0">
                <a:solidFill>
                  <a:srgbClr val="00A666"/>
                </a:solidFill>
                <a:latin typeface="Montserrat"/>
                <a:ea typeface="DejaVu Sans"/>
              </a:rPr>
              <a:t>Por el cual se aprueba la ampliación del plazo para la entrega de la actualización de la serie hidrológica asociada con la central </a:t>
            </a:r>
            <a:r>
              <a:rPr lang="es-ES" sz="1400" b="0" strike="noStrike" spc="-1" dirty="0" err="1">
                <a:solidFill>
                  <a:srgbClr val="00A666"/>
                </a:solidFill>
                <a:latin typeface="Montserrat"/>
                <a:ea typeface="DejaVu Sans"/>
              </a:rPr>
              <a:t>Amoyá</a:t>
            </a:r>
            <a:endParaRPr lang="es-CO" sz="1400" b="0" strike="noStrike" spc="-1" dirty="0">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Acuerdo 1420 de 2021</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Concepto:			SURER</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Operación</a:t>
            </a:r>
            <a:endParaRPr lang="es-CO" sz="1100" b="0" strike="noStrike" spc="-1" dirty="0">
              <a:latin typeface="Arial"/>
            </a:endParaRPr>
          </a:p>
        </p:txBody>
      </p:sp>
      <p:pic>
        <p:nvPicPr>
          <p:cNvPr id="4" name="Imagen 3">
            <a:extLst>
              <a:ext uri="{FF2B5EF4-FFF2-40B4-BE49-F238E27FC236}">
                <a16:creationId xmlns:a16="http://schemas.microsoft.com/office/drawing/2014/main" id="{2144E6F1-6CA0-7092-840C-FFB652CA7C42}"/>
              </a:ext>
            </a:extLst>
          </p:cNvPr>
          <p:cNvPicPr>
            <a:picLocks noChangeAspect="1"/>
          </p:cNvPicPr>
          <p:nvPr/>
        </p:nvPicPr>
        <p:blipFill>
          <a:blip r:embed="rId2"/>
          <a:stretch>
            <a:fillRect/>
          </a:stretch>
        </p:blipFill>
        <p:spPr>
          <a:xfrm>
            <a:off x="1190708" y="2627549"/>
            <a:ext cx="7750440" cy="622947"/>
          </a:xfrm>
          <a:prstGeom prst="rect">
            <a:avLst/>
          </a:prstGeom>
        </p:spPr>
      </p:pic>
    </p:spTree>
    <p:extLst>
      <p:ext uri="{BB962C8B-B14F-4D97-AF65-F5344CB8AC3E}">
        <p14:creationId xmlns:p14="http://schemas.microsoft.com/office/powerpoint/2010/main" val="32550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just">
              <a:lnSpc>
                <a:spcPct val="90000"/>
              </a:lnSpc>
            </a:pPr>
            <a:r>
              <a:rPr lang="es-ES" sz="1400" b="0" strike="noStrike" spc="-1" dirty="0">
                <a:solidFill>
                  <a:srgbClr val="00A666"/>
                </a:solidFill>
                <a:latin typeface="Montserrat"/>
                <a:ea typeface="DejaVu Sans"/>
              </a:rPr>
              <a:t>Por el cual se aprueba la actualización del consumo térmico específico de la planta Barranquilla 3</a:t>
            </a:r>
            <a:endParaRPr lang="es-CO" sz="1400" b="0" strike="noStrike" spc="-1" dirty="0">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Acuerdo 1585 de 2022</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Concepto:			Subcomité de Plantas</a:t>
            </a: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Operación</a:t>
            </a:r>
            <a:endParaRPr lang="es-CO" sz="1100" b="0" strike="noStrike" spc="-1" dirty="0">
              <a:latin typeface="Arial"/>
            </a:endParaRPr>
          </a:p>
        </p:txBody>
      </p:sp>
      <p:pic>
        <p:nvPicPr>
          <p:cNvPr id="5" name="Imagen 4">
            <a:extLst>
              <a:ext uri="{FF2B5EF4-FFF2-40B4-BE49-F238E27FC236}">
                <a16:creationId xmlns:a16="http://schemas.microsoft.com/office/drawing/2014/main" id="{2C8CE53D-3636-1AC3-E0F4-6978A0C4AD5B}"/>
              </a:ext>
            </a:extLst>
          </p:cNvPr>
          <p:cNvPicPr>
            <a:picLocks noChangeAspect="1"/>
          </p:cNvPicPr>
          <p:nvPr/>
        </p:nvPicPr>
        <p:blipFill>
          <a:blip r:embed="rId2"/>
          <a:stretch>
            <a:fillRect/>
          </a:stretch>
        </p:blipFill>
        <p:spPr>
          <a:xfrm>
            <a:off x="1263831" y="2460786"/>
            <a:ext cx="7476416" cy="1614704"/>
          </a:xfrm>
          <a:prstGeom prst="rect">
            <a:avLst/>
          </a:prstGeom>
        </p:spPr>
      </p:pic>
    </p:spTree>
    <p:extLst>
      <p:ext uri="{BB962C8B-B14F-4D97-AF65-F5344CB8AC3E}">
        <p14:creationId xmlns:p14="http://schemas.microsoft.com/office/powerpoint/2010/main" val="140613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just">
              <a:lnSpc>
                <a:spcPct val="90000"/>
              </a:lnSpc>
            </a:pPr>
            <a:r>
              <a:rPr lang="es-ES" sz="1400" b="0" strike="noStrike" spc="-1" dirty="0">
                <a:solidFill>
                  <a:srgbClr val="00A666"/>
                </a:solidFill>
                <a:latin typeface="Montserrat"/>
                <a:ea typeface="DejaVu Sans"/>
              </a:rPr>
              <a:t>Por el cual se aprueba la actualización de los parámetros del generador y de los sistemas de control de velocidad asociados a las unidades 1 y 2 de la planta Esmeralda</a:t>
            </a:r>
            <a:endParaRPr lang="es-CO" sz="1400" b="0" strike="noStrike" spc="-1" dirty="0">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Acuerdo 1585 de 2022 y 1643 de 2022</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Concepto:			Subcomité de Controles</a:t>
            </a: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Operación</a:t>
            </a:r>
            <a:endParaRPr lang="es-CO" sz="1100" b="0" strike="noStrike" spc="-1" dirty="0">
              <a:latin typeface="Arial"/>
            </a:endParaRPr>
          </a:p>
        </p:txBody>
      </p:sp>
      <p:pic>
        <p:nvPicPr>
          <p:cNvPr id="5" name="Imagen 4">
            <a:extLst>
              <a:ext uri="{FF2B5EF4-FFF2-40B4-BE49-F238E27FC236}">
                <a16:creationId xmlns:a16="http://schemas.microsoft.com/office/drawing/2014/main" id="{63DF0E6F-039C-845D-5A01-AC6AEAF55A10}"/>
              </a:ext>
            </a:extLst>
          </p:cNvPr>
          <p:cNvPicPr>
            <a:picLocks noChangeAspect="1"/>
          </p:cNvPicPr>
          <p:nvPr/>
        </p:nvPicPr>
        <p:blipFill>
          <a:blip r:embed="rId2"/>
          <a:stretch>
            <a:fillRect/>
          </a:stretch>
        </p:blipFill>
        <p:spPr>
          <a:xfrm>
            <a:off x="1258616" y="2580409"/>
            <a:ext cx="7478167" cy="774728"/>
          </a:xfrm>
          <a:prstGeom prst="rect">
            <a:avLst/>
          </a:prstGeom>
        </p:spPr>
      </p:pic>
    </p:spTree>
    <p:extLst>
      <p:ext uri="{BB962C8B-B14F-4D97-AF65-F5344CB8AC3E}">
        <p14:creationId xmlns:p14="http://schemas.microsoft.com/office/powerpoint/2010/main" val="186177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s-ES" sz="1400" b="0" strike="noStrike" spc="-1" dirty="0">
                <a:solidFill>
                  <a:srgbClr val="00A666"/>
                </a:solidFill>
                <a:latin typeface="Montserrat"/>
                <a:ea typeface="DejaVu Sans"/>
              </a:rPr>
              <a:t>Por el cual se aprueba la modificación del Tiempo Mínimo de Generación de la unidad Tasajero 1</a:t>
            </a:r>
            <a:endParaRPr lang="es-CO" sz="1400" b="0" strike="noStrike" spc="-1" dirty="0">
              <a:latin typeface="Arial"/>
            </a:endParaRPr>
          </a:p>
        </p:txBody>
      </p:sp>
      <p:sp>
        <p:nvSpPr>
          <p:cNvPr id="206" name="CustomShape 2"/>
          <p:cNvSpPr/>
          <p:nvPr/>
        </p:nvSpPr>
        <p:spPr>
          <a:xfrm>
            <a:off x="1122480" y="1381319"/>
            <a:ext cx="7750440" cy="7453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Acuerdo 1585 de 2022</a:t>
            </a:r>
          </a:p>
          <a:p>
            <a:pPr>
              <a:lnSpc>
                <a:spcPct val="90000"/>
              </a:lnSpc>
              <a:spcBef>
                <a:spcPts val="751"/>
              </a:spcBef>
              <a:tabLst>
                <a:tab pos="0" algn="l"/>
              </a:tabLst>
            </a:pPr>
            <a:r>
              <a:rPr lang="es-CO" sz="1100" spc="-1" dirty="0">
                <a:solidFill>
                  <a:srgbClr val="808080"/>
                </a:solidFill>
                <a:latin typeface="Montserrat Medium"/>
              </a:rPr>
              <a:t>Concepto:			Subcomité de Plantas	</a:t>
            </a:r>
            <a:r>
              <a:rPr lang="es-CO" sz="1100" b="0" strike="noStrike" spc="-1" dirty="0">
                <a:solidFill>
                  <a:schemeClr val="bg1">
                    <a:lumMod val="50000"/>
                  </a:schemeClr>
                </a:solidFill>
                <a:latin typeface="Montserrat" pitchFamily="2" charset="0"/>
              </a:rPr>
              <a:t>		</a:t>
            </a: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a:t>
            </a:r>
            <a:r>
              <a:rPr lang="es-CO" sz="1100" spc="-1" dirty="0">
                <a:solidFill>
                  <a:srgbClr val="808080"/>
                </a:solidFill>
                <a:latin typeface="Montserrat Medium"/>
                <a:ea typeface="DejaVu Sans"/>
              </a:rPr>
              <a:t>Operación</a:t>
            </a:r>
            <a:endParaRPr lang="es-CO" sz="1100" b="0" strike="noStrike" spc="-1" dirty="0">
              <a:latin typeface="Arial"/>
            </a:endParaRPr>
          </a:p>
        </p:txBody>
      </p:sp>
      <p:pic>
        <p:nvPicPr>
          <p:cNvPr id="4" name="Imagen 3">
            <a:extLst>
              <a:ext uri="{FF2B5EF4-FFF2-40B4-BE49-F238E27FC236}">
                <a16:creationId xmlns:a16="http://schemas.microsoft.com/office/drawing/2014/main" id="{B922D55F-9A90-236D-3840-19B479872259}"/>
              </a:ext>
            </a:extLst>
          </p:cNvPr>
          <p:cNvPicPr>
            <a:picLocks noChangeAspect="1"/>
          </p:cNvPicPr>
          <p:nvPr/>
        </p:nvPicPr>
        <p:blipFill>
          <a:blip r:embed="rId2"/>
          <a:stretch>
            <a:fillRect/>
          </a:stretch>
        </p:blipFill>
        <p:spPr>
          <a:xfrm>
            <a:off x="1475509" y="2221351"/>
            <a:ext cx="6932425" cy="2364799"/>
          </a:xfrm>
          <a:prstGeom prst="rect">
            <a:avLst/>
          </a:prstGeom>
        </p:spPr>
      </p:pic>
    </p:spTree>
    <p:extLst>
      <p:ext uri="{BB962C8B-B14F-4D97-AF65-F5344CB8AC3E}">
        <p14:creationId xmlns:p14="http://schemas.microsoft.com/office/powerpoint/2010/main" val="3854079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CNO Turquesa</Template>
  <TotalTime>10235</TotalTime>
  <Words>1335</Words>
  <Application>Microsoft Office PowerPoint</Application>
  <PresentationFormat>Presentación en pantalla (16:9)</PresentationFormat>
  <Paragraphs>88</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20</vt:i4>
      </vt:variant>
    </vt:vector>
  </HeadingPairs>
  <TitlesOfParts>
    <vt:vector size="30" baseType="lpstr">
      <vt:lpstr>Arial</vt:lpstr>
      <vt:lpstr>Montserrat</vt:lpstr>
      <vt:lpstr>Montserrat Medium</vt:lpstr>
      <vt:lpstr>Symbol</vt:lpstr>
      <vt:lpstr>Wingdings</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subject/>
  <dc:creator>Adriana Perez</dc:creator>
  <dc:description/>
  <cp:lastModifiedBy>Alberto Olarte</cp:lastModifiedBy>
  <cp:revision>102</cp:revision>
  <dcterms:created xsi:type="dcterms:W3CDTF">2021-10-06T02:04:35Z</dcterms:created>
  <dcterms:modified xsi:type="dcterms:W3CDTF">2023-12-07T12:47:11Z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(16:9)</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