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87" r:id="rId3"/>
    <p:sldMasterId id="2147483700" r:id="rId4"/>
  </p:sldMasterIdLst>
  <p:sldIdLst>
    <p:sldId id="256" r:id="rId5"/>
    <p:sldId id="257" r:id="rId6"/>
    <p:sldId id="296" r:id="rId7"/>
    <p:sldId id="259" r:id="rId8"/>
    <p:sldId id="260" r:id="rId9"/>
    <p:sldId id="289" r:id="rId10"/>
    <p:sldId id="288" r:id="rId11"/>
    <p:sldId id="290" r:id="rId12"/>
    <p:sldId id="291" r:id="rId13"/>
    <p:sldId id="297" r:id="rId14"/>
    <p:sldId id="298" r:id="rId15"/>
    <p:sldId id="299" r:id="rId16"/>
    <p:sldId id="265" r:id="rId17"/>
  </p:sldIdLst>
  <p:sldSz cx="9144000" cy="5143500" type="screen16x9"/>
  <p:notesSz cx="7772400" cy="10058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88" d="100"/>
          <a:sy n="88" d="100"/>
        </p:scale>
        <p:origin x="64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9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4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5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6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7"/>
          <p:cNvPicPr/>
          <p:nvPr/>
        </p:nvPicPr>
        <p:blipFill>
          <a:blip r:embed="rId14"/>
          <a:stretch/>
        </p:blipFill>
        <p:spPr>
          <a:xfrm>
            <a:off x="113400" y="360"/>
            <a:ext cx="8925480" cy="503964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CO" sz="18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1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18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n 7"/>
          <p:cNvPicPr/>
          <p:nvPr/>
        </p:nvPicPr>
        <p:blipFill>
          <a:blip r:embed="rId14"/>
          <a:stretch/>
        </p:blipFill>
        <p:spPr>
          <a:xfrm>
            <a:off x="46080" y="0"/>
            <a:ext cx="9050400" cy="5142600"/>
          </a:xfrm>
          <a:prstGeom prst="rect">
            <a:avLst/>
          </a:prstGeom>
          <a:ln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CO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32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0" y="4873320"/>
            <a:ext cx="133200" cy="11556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9" name="Imagen 4"/>
          <p:cNvPicPr/>
          <p:nvPr/>
        </p:nvPicPr>
        <p:blipFill>
          <a:blip r:embed="rId14"/>
          <a:stretch/>
        </p:blipFill>
        <p:spPr>
          <a:xfrm>
            <a:off x="0" y="497160"/>
            <a:ext cx="1075320" cy="4047120"/>
          </a:xfrm>
          <a:prstGeom prst="rect">
            <a:avLst/>
          </a:prstGeom>
          <a:ln>
            <a:noFill/>
          </a:ln>
        </p:spPr>
      </p:pic>
      <p:sp>
        <p:nvSpPr>
          <p:cNvPr id="120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CO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32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Imagen 1"/>
          <p:cNvPicPr/>
          <p:nvPr/>
        </p:nvPicPr>
        <p:blipFill>
          <a:blip r:embed="rId14"/>
          <a:stretch/>
        </p:blipFill>
        <p:spPr>
          <a:xfrm>
            <a:off x="0" y="0"/>
            <a:ext cx="9142920" cy="5142600"/>
          </a:xfrm>
          <a:prstGeom prst="rect">
            <a:avLst/>
          </a:prstGeom>
          <a:ln>
            <a:noFill/>
          </a:ln>
        </p:spPr>
      </p:pic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CO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32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277920" y="1676520"/>
            <a:ext cx="8587080" cy="178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s-MX" sz="2800" b="1" strike="noStrike" spc="-1" dirty="0">
                <a:solidFill>
                  <a:srgbClr val="808080"/>
                </a:solidFill>
                <a:latin typeface="Montserrat"/>
                <a:ea typeface="DejaVu Sans"/>
              </a:rPr>
              <a:t>Presentación actas y acuerdos</a:t>
            </a:r>
            <a:br>
              <a:rPr dirty="0"/>
            </a:br>
            <a:r>
              <a:rPr lang="es-MX" sz="2800" b="0" strike="noStrike" spc="-1" dirty="0">
                <a:solidFill>
                  <a:srgbClr val="808080"/>
                </a:solidFill>
                <a:latin typeface="Montserrat"/>
                <a:ea typeface="DejaVu Sans"/>
              </a:rPr>
              <a:t>Reunión CNO 718</a:t>
            </a:r>
            <a:br>
              <a:rPr dirty="0"/>
            </a:br>
            <a:r>
              <a:rPr lang="es-MX" sz="2800" spc="-1" dirty="0">
                <a:solidFill>
                  <a:srgbClr val="808080"/>
                </a:solidFill>
                <a:latin typeface="Montserrat"/>
              </a:rPr>
              <a:t>5 de octubre de 2023</a:t>
            </a:r>
            <a:endParaRPr lang="es-CO" sz="2800" b="0" strike="noStrike" spc="-1" dirty="0">
              <a:latin typeface="Arial"/>
            </a:endParaRPr>
          </a:p>
        </p:txBody>
      </p:sp>
      <p:pic>
        <p:nvPicPr>
          <p:cNvPr id="198" name="Imagen 3"/>
          <p:cNvPicPr/>
          <p:nvPr/>
        </p:nvPicPr>
        <p:blipFill>
          <a:blip r:embed="rId2"/>
          <a:stretch/>
        </p:blipFill>
        <p:spPr>
          <a:xfrm>
            <a:off x="659520" y="561240"/>
            <a:ext cx="1351440" cy="817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1400" spc="-1" dirty="0">
                <a:solidFill>
                  <a:srgbClr val="00A666"/>
                </a:solidFill>
                <a:latin typeface="Montserrat"/>
                <a:ea typeface="DejaVu Sans"/>
              </a:rPr>
              <a:t>P</a:t>
            </a: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or el cual se aprueba la actualización de la capacidad efectiva neta de la unidad Ituango 2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1122480" y="1381320"/>
            <a:ext cx="7750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Acuerdo 1585 de 2020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Subcomité de Plantas</a:t>
            </a: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99F0377-424F-FED0-181D-A1FBDF142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958" y="2491844"/>
            <a:ext cx="6796223" cy="139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030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aprueban los protocolos asociados al cálculo de la ENFICC de las plantas eólicas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1122480" y="1381320"/>
            <a:ext cx="7750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Resolución CREG 167 de 2017 </a:t>
            </a: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SURER</a:t>
            </a: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3CAB8DA-BACD-9DFC-48CF-07DB982E3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138" y="2207513"/>
            <a:ext cx="5481124" cy="68352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333B07F-02D2-2E52-8741-F46F2413C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3554" y="2786634"/>
            <a:ext cx="4480905" cy="226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79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aprueba el procedimiento para la verificación de las series de plantas eólicas cuando provienen de fuentes secundarias según los artículos 23 y 24 de la resolución CREG 101 006 de 2023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1122480" y="1381320"/>
            <a:ext cx="7750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Resolución CREG 101 006 de 2023 </a:t>
            </a: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SURER</a:t>
            </a: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333B07F-02D2-2E52-8741-F46F2413C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3554" y="2786634"/>
            <a:ext cx="4480905" cy="226183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1E55FED-4A8F-D35F-A342-ED02744A6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233" y="2167148"/>
            <a:ext cx="5621533" cy="47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86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933120" y="2338560"/>
            <a:ext cx="4372920" cy="1557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4000" b="1" strike="noStrike" spc="-1">
                <a:solidFill>
                  <a:srgbClr val="F2F2F2"/>
                </a:solidFill>
                <a:latin typeface="Montserrat"/>
                <a:ea typeface="DejaVu Sans"/>
              </a:rPr>
              <a:t>Gracias</a:t>
            </a:r>
            <a:endParaRPr lang="es-CO" sz="4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268920" y="1282320"/>
            <a:ext cx="8595360" cy="213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s-CO" sz="4000" b="1" strike="noStrike" spc="-1">
                <a:solidFill>
                  <a:srgbClr val="F2F2F2"/>
                </a:solidFill>
                <a:latin typeface="Montserrat"/>
                <a:ea typeface="DejaVu Sans"/>
              </a:rPr>
              <a:t>Actas</a:t>
            </a:r>
            <a:endParaRPr lang="es-CO" sz="4000" b="0" strike="noStrike" spc="-1">
              <a:latin typeface="Arial"/>
            </a:endParaRPr>
          </a:p>
        </p:txBody>
      </p:sp>
      <p:sp>
        <p:nvSpPr>
          <p:cNvPr id="200" name="CustomShape 2"/>
          <p:cNvSpPr/>
          <p:nvPr/>
        </p:nvSpPr>
        <p:spPr>
          <a:xfrm>
            <a:off x="268920" y="3441960"/>
            <a:ext cx="8595360" cy="112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1526760" y="405360"/>
            <a:ext cx="734616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-1" normalizeH="0" baseline="0" noProof="0" dirty="0">
                <a:ln>
                  <a:noFill/>
                </a:ln>
                <a:solidFill>
                  <a:srgbClr val="00A666"/>
                </a:solidFill>
                <a:effectLst/>
                <a:uLnTx/>
                <a:uFillTx/>
                <a:latin typeface="Montserrat"/>
                <a:ea typeface="DejaVu Sans"/>
              </a:rPr>
              <a:t>Actas pendientes</a:t>
            </a:r>
            <a:endParaRPr kumimoji="0" lang="es-CO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2" name="CustomShape 2"/>
          <p:cNvSpPr/>
          <p:nvPr/>
        </p:nvSpPr>
        <p:spPr>
          <a:xfrm>
            <a:off x="898920" y="975828"/>
            <a:ext cx="7346160" cy="18961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A65418C-807C-BF3B-FC5D-36948F57E4F4}"/>
              </a:ext>
            </a:extLst>
          </p:cNvPr>
          <p:cNvSpPr txBox="1"/>
          <p:nvPr/>
        </p:nvSpPr>
        <p:spPr>
          <a:xfrm>
            <a:off x="341086" y="1009440"/>
            <a:ext cx="865051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MX" alt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</a:endParaRPr>
          </a:p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alt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</a:rPr>
              <a:t> ACTA 710: Publicada para comentarios el 4 de septiembre. Comentarios de PROELECTRICA, AIRE, TEBSA, XM e ISAGEN.</a:t>
            </a:r>
          </a:p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MX" alt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</a:endParaRPr>
          </a:p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alt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</a:rPr>
              <a:t>ACTAS 711,712,713, 715, 716 y 717 : C N O  no presenciales.</a:t>
            </a:r>
          </a:p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MX" alt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</a:endParaRPr>
          </a:p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alt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</a:rPr>
              <a:t>ACTAS 714: Publicada para comentarios el 2 de octubre. Comentarios </a:t>
            </a:r>
            <a:r>
              <a:rPr kumimoji="0" lang="es-MX" altLang="es-CO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</a:rPr>
              <a:t>deTEBSA</a:t>
            </a:r>
            <a:r>
              <a:rPr kumimoji="0" lang="es-MX" alt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</a:rPr>
              <a:t> e ISAGEN.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268920" y="1282320"/>
            <a:ext cx="8595360" cy="213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s-CO" sz="4000" b="1" strike="noStrike" spc="-1">
                <a:solidFill>
                  <a:srgbClr val="F2F2F2"/>
                </a:solidFill>
                <a:latin typeface="Montserrat"/>
                <a:ea typeface="DejaVu Sans"/>
              </a:rPr>
              <a:t>Acuerdos</a:t>
            </a:r>
            <a:endParaRPr lang="es-CO" sz="4000" b="0" strike="noStrike" spc="-1">
              <a:latin typeface="Arial"/>
            </a:endParaRPr>
          </a:p>
        </p:txBody>
      </p:sp>
      <p:sp>
        <p:nvSpPr>
          <p:cNvPr id="204" name="CustomShape 2"/>
          <p:cNvSpPr/>
          <p:nvPr/>
        </p:nvSpPr>
        <p:spPr>
          <a:xfrm>
            <a:off x="268920" y="3441960"/>
            <a:ext cx="8595360" cy="112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aprueba la actualización de información de unos parámetros técnicos de los volúmenes de los embalses Alto Anchicayá y Salvajina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1122480" y="1381320"/>
            <a:ext cx="7750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Acuerdo 565 de 2012, 1287 de 2020 y 1585 de 2022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SURER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71D1011-7558-4E14-9641-7285D4A32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740" y="2153120"/>
            <a:ext cx="5646519" cy="21618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modifica el parámetro de velocidad de toma de carga y descarga de las unidades Barranquilla 3 y Barranquilla 4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1122480" y="1381320"/>
            <a:ext cx="7750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Acuerdo 1573 y 1585 de 2022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Subcomité de Controles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14DC4EC-5652-54D5-24BE-C5C996BF6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476" y="2501606"/>
            <a:ext cx="7058447" cy="131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05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aprueba la incorporación del cambio en los límites de generación y absorción de potencia reactiva de las unidades Barranquilla 3 y 4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1122480" y="1381320"/>
            <a:ext cx="7750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Acuerdo 1585 y 1586 de 2021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Subcomité de Controles </a:t>
            </a: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2474B0F-BE49-7B30-6FD4-41C5511AA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648" y="2455294"/>
            <a:ext cx="3736180" cy="154914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BAA6CE6-4553-243A-5159-1F02A018A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8711" y="2144110"/>
            <a:ext cx="2934128" cy="272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079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aprueba la actualización Capacidad Efectiva Neta, Consumo Térmico Específico y otros parámetros de la planta de generación </a:t>
            </a:r>
            <a:r>
              <a:rPr lang="es-ES" sz="1400" b="0" strike="noStrike" spc="-1" dirty="0" err="1">
                <a:solidFill>
                  <a:srgbClr val="00A666"/>
                </a:solidFill>
                <a:latin typeface="Montserrat"/>
                <a:ea typeface="DejaVu Sans"/>
              </a:rPr>
              <a:t>Termodorada</a:t>
            </a: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 1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1122480" y="1381320"/>
            <a:ext cx="7750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Acuerdo 1585 de 2021 y 1615 de 2022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Subcomité de Plantas</a:t>
            </a: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C1F8B44-428F-E11D-243A-8BA2D5B64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6033" y="2135102"/>
            <a:ext cx="2931934" cy="292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848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1400" spc="-1" dirty="0">
                <a:solidFill>
                  <a:srgbClr val="00A666"/>
                </a:solidFill>
                <a:latin typeface="Montserrat"/>
                <a:ea typeface="DejaVu Sans"/>
              </a:rPr>
              <a:t>P</a:t>
            </a: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or el cual se aprueba la actualización de la capacidad efectiva neta de la unidad Ituango 1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1122480" y="1381320"/>
            <a:ext cx="7750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Acuerdo 1585 de 2020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Subcomité de Plantas</a:t>
            </a: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D753163-DFAA-0AD9-4285-7F6593679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817" y="2473640"/>
            <a:ext cx="6873766" cy="147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90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CNO Turquesa</Template>
  <TotalTime>10021</TotalTime>
  <Words>453</Words>
  <Application>Microsoft Office PowerPoint</Application>
  <PresentationFormat>Presentación en pantalla (16:9)</PresentationFormat>
  <Paragraphs>43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13</vt:i4>
      </vt:variant>
    </vt:vector>
  </HeadingPairs>
  <TitlesOfParts>
    <vt:vector size="22" baseType="lpstr">
      <vt:lpstr>Arial</vt:lpstr>
      <vt:lpstr>Montserrat</vt:lpstr>
      <vt:lpstr>Montserrat Medium</vt:lpstr>
      <vt:lpstr>Symbol</vt:lpstr>
      <vt:lpstr>Wingdings</vt:lpstr>
      <vt:lpstr>Office Theme</vt:lpstr>
      <vt:lpstr>Office Theme</vt:lpstr>
      <vt:lpstr>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actas y acuerdos Reunión CNO 645 7 de octubre de 2021</dc:title>
  <dc:subject/>
  <dc:creator>Adriana Perez</dc:creator>
  <dc:description/>
  <cp:lastModifiedBy>Alberto Olarte</cp:lastModifiedBy>
  <cp:revision>85</cp:revision>
  <dcterms:created xsi:type="dcterms:W3CDTF">2021-10-06T02:04:35Z</dcterms:created>
  <dcterms:modified xsi:type="dcterms:W3CDTF">2023-10-05T01:35:35Z</dcterms:modified>
  <dc:language>es-CO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Presentación en pantalla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</vt:i4>
  </property>
</Properties>
</file>