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87" r:id="rId3"/>
    <p:sldMasterId id="2147483700" r:id="rId4"/>
  </p:sldMasterIdLst>
  <p:sldIdLst>
    <p:sldId id="256" r:id="rId5"/>
    <p:sldId id="257" r:id="rId6"/>
    <p:sldId id="296" r:id="rId7"/>
    <p:sldId id="259" r:id="rId8"/>
    <p:sldId id="260" r:id="rId9"/>
    <p:sldId id="289" r:id="rId10"/>
    <p:sldId id="288" r:id="rId11"/>
    <p:sldId id="290" r:id="rId12"/>
    <p:sldId id="291" r:id="rId13"/>
    <p:sldId id="292" r:id="rId14"/>
    <p:sldId id="293" r:id="rId15"/>
    <p:sldId id="294" r:id="rId16"/>
    <p:sldId id="295" r:id="rId17"/>
    <p:sldId id="265" r:id="rId18"/>
  </p:sldIdLst>
  <p:sldSz cx="9144000" cy="5143500" type="screen16x9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64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7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4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5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6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CO" sz="4400" b="0" strike="noStrike" spc="-1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CO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7"/>
          <p:cNvPicPr/>
          <p:nvPr/>
        </p:nvPicPr>
        <p:blipFill>
          <a:blip r:embed="rId14"/>
          <a:stretch/>
        </p:blipFill>
        <p:spPr>
          <a:xfrm>
            <a:off x="113400" y="360"/>
            <a:ext cx="8925480" cy="503964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CO" sz="18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18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18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Imagen 7"/>
          <p:cNvPicPr/>
          <p:nvPr/>
        </p:nvPicPr>
        <p:blipFill>
          <a:blip r:embed="rId14"/>
          <a:stretch/>
        </p:blipFill>
        <p:spPr>
          <a:xfrm>
            <a:off x="46080" y="0"/>
            <a:ext cx="9050400" cy="514260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0" y="4873320"/>
            <a:ext cx="133200" cy="115560"/>
          </a:xfrm>
          <a:prstGeom prst="rect">
            <a:avLst/>
          </a:prstGeom>
          <a:solidFill>
            <a:srgbClr val="00A66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19" name="Imagen 4"/>
          <p:cNvPicPr/>
          <p:nvPr/>
        </p:nvPicPr>
        <p:blipFill>
          <a:blip r:embed="rId14"/>
          <a:stretch/>
        </p:blipFill>
        <p:spPr>
          <a:xfrm>
            <a:off x="0" y="497160"/>
            <a:ext cx="1075320" cy="4047120"/>
          </a:xfrm>
          <a:prstGeom prst="rect">
            <a:avLst/>
          </a:prstGeom>
          <a:ln>
            <a:noFill/>
          </a:ln>
        </p:spPr>
      </p:pic>
      <p:sp>
        <p:nvSpPr>
          <p:cNvPr id="120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Imagen 1"/>
          <p:cNvPicPr/>
          <p:nvPr/>
        </p:nvPicPr>
        <p:blipFill>
          <a:blip r:embed="rId14"/>
          <a:stretch/>
        </p:blipFill>
        <p:spPr>
          <a:xfrm>
            <a:off x="0" y="0"/>
            <a:ext cx="9142920" cy="5142600"/>
          </a:xfrm>
          <a:prstGeom prst="rect">
            <a:avLst/>
          </a:prstGeom>
          <a:ln>
            <a:noFill/>
          </a:ln>
        </p:spPr>
      </p:pic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s-CO" sz="4400" b="0" strike="noStrike" spc="-1">
                <a:latin typeface="Arial"/>
              </a:rPr>
              <a:t>Pulse para editar el formato del texto de título</a:t>
            </a: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 fontScale="88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3200" b="0" strike="noStrike" spc="-1">
                <a:latin typeface="Arial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800" b="0" strike="noStrike" spc="-1">
                <a:latin typeface="Arial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400" b="0" strike="noStrike" spc="-1">
                <a:latin typeface="Arial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CO" sz="2000" b="0" strike="noStrike" spc="-1">
                <a:latin typeface="Arial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CO" sz="2000" b="0" strike="noStrike" spc="-1">
                <a:latin typeface="Arial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277920" y="1676520"/>
            <a:ext cx="8587080" cy="1789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s-MX" sz="2800" b="1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Presentación actas y acuerdos</a:t>
            </a:r>
            <a:br>
              <a:rPr dirty="0"/>
            </a:br>
            <a:r>
              <a:rPr lang="es-MX" sz="2800" b="0" strike="noStrike" spc="-1" dirty="0">
                <a:solidFill>
                  <a:srgbClr val="808080"/>
                </a:solidFill>
                <a:latin typeface="Montserrat"/>
                <a:ea typeface="DejaVu Sans"/>
              </a:rPr>
              <a:t>Reunión CNO 714</a:t>
            </a:r>
            <a:br>
              <a:rPr dirty="0"/>
            </a:br>
            <a:r>
              <a:rPr lang="es-MX" sz="2800" spc="-1" dirty="0">
                <a:solidFill>
                  <a:srgbClr val="808080"/>
                </a:solidFill>
                <a:latin typeface="Montserrat"/>
              </a:rPr>
              <a:t>7 de septiembre de 2023</a:t>
            </a:r>
            <a:endParaRPr lang="es-CO" sz="2800" b="0" strike="noStrike" spc="-1" dirty="0">
              <a:latin typeface="Arial"/>
            </a:endParaRPr>
          </a:p>
        </p:txBody>
      </p:sp>
      <p:pic>
        <p:nvPicPr>
          <p:cNvPr id="198" name="Imagen 3"/>
          <p:cNvPicPr/>
          <p:nvPr/>
        </p:nvPicPr>
        <p:blipFill>
          <a:blip r:embed="rId2"/>
          <a:stretch/>
        </p:blipFill>
        <p:spPr>
          <a:xfrm>
            <a:off x="659520" y="561240"/>
            <a:ext cx="1351440" cy="817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actualización de la lista de auditores de verificación de parámetros para el cálculo de la ENFICC de las plantas eólicas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Resolución CREG 101 006 de 2023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C6F52901-69E4-2293-00C4-4F5795B3C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247" y="2234128"/>
            <a:ext cx="7401610" cy="99670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27CAE9AB-7EB3-F180-6471-635EAB8680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3430" y="3230833"/>
            <a:ext cx="7507325" cy="836124"/>
          </a:xfrm>
          <a:prstGeom prst="rect">
            <a:avLst/>
          </a:prstGeom>
        </p:spPr>
      </p:pic>
      <p:sp>
        <p:nvSpPr>
          <p:cNvPr id="10" name="Flecha: hacia la izquierda 9">
            <a:extLst>
              <a:ext uri="{FF2B5EF4-FFF2-40B4-BE49-F238E27FC236}">
                <a16:creationId xmlns:a16="http://schemas.microsoft.com/office/drawing/2014/main" id="{C1BD36F0-2900-91C1-1BB2-7AB1169835B2}"/>
              </a:ext>
            </a:extLst>
          </p:cNvPr>
          <p:cNvSpPr/>
          <p:nvPr/>
        </p:nvSpPr>
        <p:spPr>
          <a:xfrm>
            <a:off x="3602699" y="3000812"/>
            <a:ext cx="732656" cy="153347"/>
          </a:xfrm>
          <a:prstGeom prst="left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7536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actualiza la lista de firmas auditoras para la realización de las pruebas de Consumo Térmico Específico y Capacidad Efectiva Neta de las plantas térmicas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5269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Plantas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E3FF090-EF73-5A93-892A-0528D6B6F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984" y="2125509"/>
            <a:ext cx="7573432" cy="1914792"/>
          </a:xfrm>
          <a:prstGeom prst="rect">
            <a:avLst/>
          </a:prstGeom>
        </p:spPr>
      </p:pic>
      <p:sp>
        <p:nvSpPr>
          <p:cNvPr id="5" name="Flecha: hacia la izquierda 4">
            <a:extLst>
              <a:ext uri="{FF2B5EF4-FFF2-40B4-BE49-F238E27FC236}">
                <a16:creationId xmlns:a16="http://schemas.microsoft.com/office/drawing/2014/main" id="{44C8DA00-8CC3-0E5A-54CE-AEC8C29F2742}"/>
              </a:ext>
            </a:extLst>
          </p:cNvPr>
          <p:cNvSpPr/>
          <p:nvPr/>
        </p:nvSpPr>
        <p:spPr>
          <a:xfrm>
            <a:off x="4026768" y="3816626"/>
            <a:ext cx="732656" cy="153347"/>
          </a:xfrm>
          <a:prstGeom prst="left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535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actualiza la integración de la lista de firmas interventoras de los proyectos de expansión que se ejecuten en los Sistemas de Transmisión Regional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STRs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5269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Resolución CREG 024 de 2013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Distribución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F154163-EC2F-AB1A-682F-FEBD9C3CE5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702" y="1858175"/>
            <a:ext cx="3460596" cy="3046785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58940E74-5D23-4822-D439-210B8844925A}"/>
              </a:ext>
            </a:extLst>
          </p:cNvPr>
          <p:cNvSpPr txBox="1"/>
          <p:nvPr/>
        </p:nvSpPr>
        <p:spPr>
          <a:xfrm>
            <a:off x="6349684" y="1965108"/>
            <a:ext cx="25232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2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Se incluyen 2 profesionales en los roles: </a:t>
            </a:r>
            <a:r>
              <a:rPr lang="es-ES" sz="12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experiencia en diseño y/o interventoría de diseño de líneas y experiencia en control, protecciones y manejo de las interfaces, en general, en puesta en servicio de un proyecto de líneas o subestaciones con equipos e infraestructura existente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EA769101-BBA2-FFE8-A10A-AD32A3CBF573}"/>
              </a:ext>
            </a:extLst>
          </p:cNvPr>
          <p:cNvSpPr/>
          <p:nvPr/>
        </p:nvSpPr>
        <p:spPr>
          <a:xfrm>
            <a:off x="3448834" y="2271050"/>
            <a:ext cx="732656" cy="153347"/>
          </a:xfrm>
          <a:prstGeom prst="leftArrow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1562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el procedimiento de integración y modificación de las listas que elabore el CNO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52699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Funciones legales del CNO 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Legal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C451AB3-C484-FEB5-57DD-3569AECA9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666" y="2002993"/>
            <a:ext cx="7245515" cy="61717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0F7508E-8D0A-0ACB-A5C8-69E03A9AB354}"/>
              </a:ext>
            </a:extLst>
          </p:cNvPr>
          <p:cNvSpPr txBox="1"/>
          <p:nvPr/>
        </p:nvSpPr>
        <p:spPr>
          <a:xfrm>
            <a:off x="1444666" y="2620172"/>
            <a:ext cx="729816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es-MX" sz="10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Se armonizan los Acuerdos 501 de 2010 y 770 de 2010 que tratan sobre el procedimiento de integración y modificación de las listas del CNO.</a:t>
            </a:r>
          </a:p>
          <a:p>
            <a:pPr marL="171450" indent="-171450">
              <a:buFont typeface="Courier New" panose="02070309020205020404" pitchFamily="49" charset="0"/>
              <a:buChar char="o"/>
            </a:pPr>
            <a:endParaRPr lang="es-MX" sz="1000" dirty="0">
              <a:solidFill>
                <a:schemeClr val="accent6">
                  <a:lumMod val="75000"/>
                </a:schemeClr>
              </a:solidFill>
              <a:latin typeface="Montserrat" pitchFamily="2" charset="0"/>
            </a:endParaRP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es-MX" sz="10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Se precisan los procedimientos de integración y modificación de las listas. 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endParaRPr lang="es-MX" sz="1000" dirty="0">
              <a:solidFill>
                <a:schemeClr val="accent6">
                  <a:lumMod val="75000"/>
                </a:schemeClr>
              </a:solidFill>
              <a:latin typeface="Montserrat" pitchFamily="2" charset="0"/>
            </a:endParaRP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es-MX" sz="10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Se adicionan los siguientes procedimientos: </a:t>
            </a:r>
          </a:p>
          <a:p>
            <a:pPr algn="just"/>
            <a:endParaRPr lang="es-MX" sz="1000" dirty="0">
              <a:solidFill>
                <a:schemeClr val="accent6">
                  <a:lumMod val="75000"/>
                </a:schemeClr>
              </a:solidFill>
              <a:latin typeface="Montserrat" pitchFamily="2" charset="0"/>
            </a:endParaRPr>
          </a:p>
          <a:p>
            <a:pPr marL="628650" lvl="1" indent="-171450" algn="just">
              <a:buFont typeface="Wingdings" panose="05000000000000000000" pitchFamily="2" charset="2"/>
              <a:buChar char="§"/>
            </a:pPr>
            <a:r>
              <a:rPr lang="es-ES" sz="9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PROCEDIMIENTO ANTE PRESUNTO INCUMPLIMIENTO DE DEBERES DE LOS INTEGRANTES DE LAS LISTAS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es-ES" sz="900" dirty="0">
              <a:solidFill>
                <a:schemeClr val="accent6">
                  <a:lumMod val="75000"/>
                </a:schemeClr>
              </a:solidFill>
              <a:latin typeface="Montserrat" pitchFamily="2" charset="0"/>
            </a:endParaRPr>
          </a:p>
          <a:p>
            <a:pPr marL="628650" lvl="1" indent="-171450" algn="just">
              <a:buFont typeface="Wingdings" panose="05000000000000000000" pitchFamily="2" charset="2"/>
              <a:buChar char="§"/>
            </a:pPr>
            <a:r>
              <a:rPr lang="es-ES" sz="9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MODIFICACIÓN POR INACTIVIDAD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es-ES" sz="900" dirty="0">
              <a:solidFill>
                <a:schemeClr val="accent6">
                  <a:lumMod val="75000"/>
                </a:schemeClr>
              </a:solidFill>
              <a:latin typeface="Montserrat" pitchFamily="2" charset="0"/>
            </a:endParaRPr>
          </a:p>
          <a:p>
            <a:pPr marL="628650" lvl="1" indent="-171450" algn="just">
              <a:buFont typeface="Wingdings" panose="05000000000000000000" pitchFamily="2" charset="2"/>
              <a:buChar char="§"/>
            </a:pPr>
            <a:r>
              <a:rPr lang="es-ES" sz="9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MODIFICACIÓN POR APORTE DE INFORMACIÓN EQUÍVOCA O INEXACTA</a:t>
            </a: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es-ES" sz="900" dirty="0">
              <a:solidFill>
                <a:schemeClr val="accent6">
                  <a:lumMod val="75000"/>
                </a:schemeClr>
              </a:solidFill>
              <a:latin typeface="Montserrat" pitchFamily="2" charset="0"/>
            </a:endParaRPr>
          </a:p>
          <a:p>
            <a:pPr marL="628650" lvl="1" indent="-171450" algn="just">
              <a:buFont typeface="Wingdings" panose="05000000000000000000" pitchFamily="2" charset="2"/>
              <a:buChar char="§"/>
            </a:pPr>
            <a:r>
              <a:rPr lang="es-ES" sz="9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PROCEDIMIENTO DE INTEGRACIÓN DE LISTAS DE PERSONAS NATURALES Y JURÍDICAS RETIRADAS POR EL CNO.</a:t>
            </a:r>
          </a:p>
        </p:txBody>
      </p:sp>
    </p:spTree>
    <p:extLst>
      <p:ext uri="{BB962C8B-B14F-4D97-AF65-F5344CB8AC3E}">
        <p14:creationId xmlns:p14="http://schemas.microsoft.com/office/powerpoint/2010/main" val="98227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CustomShape 1"/>
          <p:cNvSpPr/>
          <p:nvPr/>
        </p:nvSpPr>
        <p:spPr>
          <a:xfrm>
            <a:off x="933120" y="2338560"/>
            <a:ext cx="4372920" cy="1557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Gracias</a:t>
            </a:r>
            <a:endParaRPr lang="es-CO" sz="4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Actas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CustomShape 1"/>
          <p:cNvSpPr/>
          <p:nvPr/>
        </p:nvSpPr>
        <p:spPr>
          <a:xfrm>
            <a:off x="1526760" y="405360"/>
            <a:ext cx="734616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-1" normalizeH="0" baseline="0" noProof="0" dirty="0">
                <a:ln>
                  <a:noFill/>
                </a:ln>
                <a:solidFill>
                  <a:srgbClr val="00A666"/>
                </a:solidFill>
                <a:effectLst/>
                <a:uLnTx/>
                <a:uFillTx/>
                <a:latin typeface="Montserrat"/>
                <a:ea typeface="DejaVu Sans"/>
              </a:rPr>
              <a:t>Actas pendientes</a:t>
            </a:r>
            <a:endParaRPr kumimoji="0" lang="es-CO" sz="20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02" name="CustomShape 2"/>
          <p:cNvSpPr/>
          <p:nvPr/>
        </p:nvSpPr>
        <p:spPr>
          <a:xfrm>
            <a:off x="898920" y="975828"/>
            <a:ext cx="7346160" cy="189611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-1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A65418C-807C-BF3B-FC5D-36948F57E4F4}"/>
              </a:ext>
            </a:extLst>
          </p:cNvPr>
          <p:cNvSpPr txBox="1"/>
          <p:nvPr/>
        </p:nvSpPr>
        <p:spPr>
          <a:xfrm>
            <a:off x="341086" y="1009440"/>
            <a:ext cx="8650514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707: Publicada para comentarios el 31 de julio. Comentarios de PROELECTRICA, ISAGEN, EPM, TEBSA y ENERTOTAL. 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ACTA 708: Publicada para comentarios el 1 de agosto. Comentarios de EPM. </a:t>
            </a: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s-MX" alt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tserrat" pitchFamily="2" charset="0"/>
            </a:endParaRPr>
          </a:p>
          <a:p>
            <a:pPr marL="457200" marR="0" lvl="2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s-MX" altLang="es-C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tserrat" pitchFamily="2" charset="0"/>
              </a:rPr>
              <a:t> ACTA 710: Publicada para comentarios el 4 de septiembre. Comentarios de PROELECTRICA, AIRE e ISAGEN.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CustomShape 1"/>
          <p:cNvSpPr/>
          <p:nvPr/>
        </p:nvSpPr>
        <p:spPr>
          <a:xfrm>
            <a:off x="268920" y="1282320"/>
            <a:ext cx="8595360" cy="21384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>
              <a:lnSpc>
                <a:spcPct val="90000"/>
              </a:lnSpc>
            </a:pPr>
            <a:r>
              <a:rPr lang="es-CO" sz="4000" b="1" strike="noStrike" spc="-1">
                <a:solidFill>
                  <a:srgbClr val="F2F2F2"/>
                </a:solidFill>
                <a:latin typeface="Montserrat"/>
                <a:ea typeface="DejaVu Sans"/>
              </a:rPr>
              <a:t>Acuerdos</a:t>
            </a:r>
            <a:endParaRPr lang="es-CO" sz="4000" b="0" strike="noStrike" spc="-1">
              <a:latin typeface="Arial"/>
            </a:endParaRPr>
          </a:p>
        </p:txBody>
      </p:sp>
      <p:sp>
        <p:nvSpPr>
          <p:cNvPr id="204" name="CustomShape 2"/>
          <p:cNvSpPr/>
          <p:nvPr/>
        </p:nvSpPr>
        <p:spPr>
          <a:xfrm>
            <a:off x="268920" y="3441960"/>
            <a:ext cx="8595360" cy="1123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modifica el parámetro de velocidad de toma de carga y descarga de las unidades de la planta Sogamoso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1573 y 1585 de 2022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Controles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E91DDD7-E3D0-D1EC-5F33-5764CA63E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857" y="2497472"/>
            <a:ext cx="6744667" cy="147613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modifica el parámetro de velocidad de toma de carga y descarga de las unidades de las plantas Guajira 1 Guajira 2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1573 y 1585 de 2022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Controles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75647B8-33FA-695C-5DB2-89DAA46E22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2439" y="2571750"/>
            <a:ext cx="7210522" cy="155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05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actualización de la capacidad efectiva neta del </a:t>
            </a:r>
            <a:r>
              <a:rPr lang="es-ES" sz="1400" b="0" strike="noStrike" spc="-1" dirty="0" err="1">
                <a:solidFill>
                  <a:srgbClr val="00A666"/>
                </a:solidFill>
                <a:latin typeface="Montserrat"/>
                <a:ea typeface="DejaVu Sans"/>
              </a:rPr>
              <a:t>autogenerador</a:t>
            </a: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 Argos Sogamoso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 1585 de 2021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Plantas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85CA63B-AFEE-5F83-CC8F-E5C57A418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893" y="2278205"/>
            <a:ext cx="6635613" cy="2146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079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 la actualización de unos parámetros técnicos de los volúmenes del embalse Guavio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Acuerdos 565 de 2012, 1287 de 2020 y 1585 de 2021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Plantas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 de Operación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5609C53-D790-6130-B195-6877190831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80" y="2652328"/>
            <a:ext cx="3736352" cy="126933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449E3FF-EDD6-477F-811A-4643D9B35F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167" y="2676998"/>
            <a:ext cx="3828510" cy="1783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848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CustomShape 1"/>
          <p:cNvSpPr/>
          <p:nvPr/>
        </p:nvSpPr>
        <p:spPr>
          <a:xfrm>
            <a:off x="1122480" y="682560"/>
            <a:ext cx="7750440" cy="60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s-ES" sz="1400" b="0" strike="noStrike" spc="-1" dirty="0">
                <a:solidFill>
                  <a:srgbClr val="00A666"/>
                </a:solidFill>
                <a:latin typeface="Montserrat"/>
                <a:ea typeface="DejaVu Sans"/>
              </a:rPr>
              <a:t>Por el cual se aprueban los requisitos de protecciones para la conexión de sistemas de generación en el SIN</a:t>
            </a:r>
            <a:endParaRPr lang="es-CO" sz="1400" b="0" strike="noStrike" spc="-1" dirty="0">
              <a:latin typeface="Arial"/>
            </a:endParaRPr>
          </a:p>
        </p:txBody>
      </p:sp>
      <p:sp>
        <p:nvSpPr>
          <p:cNvPr id="206" name="CustomShape 2"/>
          <p:cNvSpPr/>
          <p:nvPr/>
        </p:nvSpPr>
        <p:spPr>
          <a:xfrm>
            <a:off x="1122480" y="1381320"/>
            <a:ext cx="7750440" cy="93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Cumplimiento:		Resoluciones CREG 30 de 2018, 200 de 2019, 148 de 2021, 174 de 					2021, 101,011 de 2022</a:t>
            </a:r>
            <a:endParaRPr lang="es-CO" sz="11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Concepto:			Subcomité de Protecciones</a:t>
            </a:r>
          </a:p>
          <a:p>
            <a:pPr>
              <a:lnSpc>
                <a:spcPct val="90000"/>
              </a:lnSpc>
              <a:spcBef>
                <a:spcPts val="751"/>
              </a:spcBef>
              <a:tabLst>
                <a:tab pos="0" algn="l"/>
              </a:tabLst>
            </a:pPr>
            <a:r>
              <a:rPr lang="es-CO" sz="1100" b="0" strike="noStrike" spc="-1" dirty="0">
                <a:solidFill>
                  <a:srgbClr val="808080"/>
                </a:solidFill>
                <a:latin typeface="Montserrat Medium"/>
                <a:ea typeface="DejaVu Sans"/>
              </a:rPr>
              <a:t>Recomendación:		Comités de Operación y Distribución</a:t>
            </a:r>
            <a:endParaRPr lang="es-CO" sz="1100" b="0" strike="noStrike" spc="-1" dirty="0">
              <a:latin typeface="Arial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F014C64-79E9-29E3-6F5A-A6F80C4BA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780" y="2406600"/>
            <a:ext cx="7359840" cy="640739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1F2EFB9C-0B24-0E96-5D98-1793408602A4}"/>
              </a:ext>
            </a:extLst>
          </p:cNvPr>
          <p:cNvSpPr txBox="1"/>
          <p:nvPr/>
        </p:nvSpPr>
        <p:spPr>
          <a:xfrm>
            <a:off x="2050038" y="3299790"/>
            <a:ext cx="58953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>
                <a:solidFill>
                  <a:schemeClr val="accent6">
                    <a:lumMod val="75000"/>
                  </a:schemeClr>
                </a:solidFill>
                <a:latin typeface="Montserrat" pitchFamily="2" charset="0"/>
              </a:rPr>
              <a:t>Se actualiza el documento "Requisitos de Protecciones para la conexión de Sistemas de Generación en el SIN" para que incluya nuevas topologías para medición de la función ANSI 32, y otros ajustes para el mejor entendimiento del Acuerdo</a:t>
            </a:r>
          </a:p>
        </p:txBody>
      </p:sp>
    </p:spTree>
    <p:extLst>
      <p:ext uri="{BB962C8B-B14F-4D97-AF65-F5344CB8AC3E}">
        <p14:creationId xmlns:p14="http://schemas.microsoft.com/office/powerpoint/2010/main" val="3257490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CNO Turquesa</Template>
  <TotalTime>9684</TotalTime>
  <Words>662</Words>
  <Application>Microsoft Office PowerPoint</Application>
  <PresentationFormat>Presentación en pantalla (16:9)</PresentationFormat>
  <Paragraphs>58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14</vt:i4>
      </vt:variant>
    </vt:vector>
  </HeadingPairs>
  <TitlesOfParts>
    <vt:vector size="24" baseType="lpstr">
      <vt:lpstr>Arial</vt:lpstr>
      <vt:lpstr>Courier New</vt:lpstr>
      <vt:lpstr>Montserrat</vt:lpstr>
      <vt:lpstr>Montserrat Medium</vt:lpstr>
      <vt:lpstr>Symbol</vt:lpstr>
      <vt:lpstr>Wingdings</vt:lpstr>
      <vt:lpstr>Office Theme</vt:lpstr>
      <vt:lpstr>Office Theme</vt:lpstr>
      <vt:lpstr>Office Theme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actas y acuerdos Reunión CNO 645 7 de octubre de 2021</dc:title>
  <dc:subject/>
  <dc:creator>Adriana Perez</dc:creator>
  <dc:description/>
  <cp:lastModifiedBy>Alberto Olarte</cp:lastModifiedBy>
  <cp:revision>79</cp:revision>
  <dcterms:created xsi:type="dcterms:W3CDTF">2021-10-06T02:04:35Z</dcterms:created>
  <dcterms:modified xsi:type="dcterms:W3CDTF">2023-09-07T00:52:15Z</dcterms:modified>
  <dc:language>es-CO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Presentación en pantalla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8</vt:i4>
  </property>
</Properties>
</file>