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9"/>
  </p:notesMasterIdLst>
  <p:sldIdLst>
    <p:sldId id="257" r:id="rId3"/>
    <p:sldId id="262" r:id="rId4"/>
    <p:sldId id="265" r:id="rId5"/>
    <p:sldId id="318" r:id="rId6"/>
    <p:sldId id="320" r:id="rId7"/>
    <p:sldId id="263" r:id="rId8"/>
  </p:sldIdLst>
  <p:sldSz cx="9144000" cy="5143500" type="screen16x9"/>
  <p:notesSz cx="6858000" cy="9144000"/>
  <p:embeddedFontLst>
    <p:embeddedFont>
      <p:font typeface="Montserrat" panose="00000500000000000000" pitchFamily="2" charset="0"/>
      <p:regular r:id="rId10"/>
      <p:bold r:id="rId11"/>
      <p:italic r:id="rId12"/>
      <p:boldItalic r:id="rId13"/>
    </p:embeddedFont>
    <p:embeddedFont>
      <p:font typeface="Montserrat Light" panose="00000400000000000000" pitchFamily="2" charset="0"/>
      <p:regular r:id="rId14"/>
      <p:bold r:id="rId15"/>
      <p:italic r:id="rId16"/>
      <p:boldItalic r:id="rId17"/>
    </p:embeddedFont>
    <p:embeddedFont>
      <p:font typeface="Montserrat SemiBold" panose="000007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sZaYLmBnVP8xn3UIHD52yCJOp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604"/>
    <a:srgbClr val="8404AC"/>
    <a:srgbClr val="FF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6" autoAdjust="0"/>
    <p:restoredTop sz="94660"/>
  </p:normalViewPr>
  <p:slideViewPr>
    <p:cSldViewPr snapToGrid="0">
      <p:cViewPr varScale="1">
        <p:scale>
          <a:sx n="83" d="100"/>
          <a:sy n="83" d="100"/>
        </p:scale>
        <p:origin x="157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51"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2.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807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65138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x">
  <p:cSld name="TITLE_AND_BODY">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7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0" name="PlaceHolder 2"/>
          <p:cNvSpPr>
            <a:spLocks noGrp="1"/>
          </p:cNvSpPr>
          <p:nvPr>
            <p:ph type="subTitle"/>
          </p:nvPr>
        </p:nvSpPr>
        <p:spPr>
          <a:xfrm>
            <a:off x="3461400" y="3288960"/>
            <a:ext cx="4373640" cy="15580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extLst>
      <p:ext uri="{BB962C8B-B14F-4D97-AF65-F5344CB8AC3E}">
        <p14:creationId xmlns:p14="http://schemas.microsoft.com/office/powerpoint/2010/main" val="272760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2" name="PlaceHolder 2"/>
          <p:cNvSpPr>
            <a:spLocks noGrp="1"/>
          </p:cNvSpPr>
          <p:nvPr>
            <p:ph/>
          </p:nvPr>
        </p:nvSpPr>
        <p:spPr>
          <a:xfrm>
            <a:off x="3461400" y="3288960"/>
            <a:ext cx="437364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6693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4" name="PlaceHolder 2"/>
          <p:cNvSpPr>
            <a:spLocks noGrp="1"/>
          </p:cNvSpPr>
          <p:nvPr>
            <p:ph/>
          </p:nvPr>
        </p:nvSpPr>
        <p:spPr>
          <a:xfrm>
            <a:off x="3461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95" name="PlaceHolder 3"/>
          <p:cNvSpPr>
            <a:spLocks noGrp="1"/>
          </p:cNvSpPr>
          <p:nvPr>
            <p:ph/>
          </p:nvPr>
        </p:nvSpPr>
        <p:spPr>
          <a:xfrm>
            <a:off x="5702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316329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extLst>
      <p:ext uri="{BB962C8B-B14F-4D97-AF65-F5344CB8AC3E}">
        <p14:creationId xmlns:p14="http://schemas.microsoft.com/office/powerpoint/2010/main" val="13087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extLst>
      <p:ext uri="{BB962C8B-B14F-4D97-AF65-F5344CB8AC3E}">
        <p14:creationId xmlns:p14="http://schemas.microsoft.com/office/powerpoint/2010/main" val="429117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9"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0" name="PlaceHolder 3"/>
          <p:cNvSpPr>
            <a:spLocks noGrp="1"/>
          </p:cNvSpPr>
          <p:nvPr>
            <p:ph/>
          </p:nvPr>
        </p:nvSpPr>
        <p:spPr>
          <a:xfrm>
            <a:off x="5702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1" name="PlaceHolder 4"/>
          <p:cNvSpPr>
            <a:spLocks noGrp="1"/>
          </p:cNvSpPr>
          <p:nvPr>
            <p:ph/>
          </p:nvPr>
        </p:nvSpPr>
        <p:spPr>
          <a:xfrm>
            <a:off x="3461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404455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3" name="PlaceHolder 2"/>
          <p:cNvSpPr>
            <a:spLocks noGrp="1"/>
          </p:cNvSpPr>
          <p:nvPr>
            <p:ph/>
          </p:nvPr>
        </p:nvSpPr>
        <p:spPr>
          <a:xfrm>
            <a:off x="3461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4"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5" name="PlaceHolder 4"/>
          <p:cNvSpPr>
            <a:spLocks noGrp="1"/>
          </p:cNvSpPr>
          <p:nvPr>
            <p:ph/>
          </p:nvPr>
        </p:nvSpPr>
        <p:spPr>
          <a:xfrm>
            <a:off x="5702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103480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7"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8"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9" name="PlaceHolder 4"/>
          <p:cNvSpPr>
            <a:spLocks noGrp="1"/>
          </p:cNvSpPr>
          <p:nvPr>
            <p:ph/>
          </p:nvPr>
        </p:nvSpPr>
        <p:spPr>
          <a:xfrm>
            <a:off x="3461400" y="410292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243428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1" name="PlaceHolder 2"/>
          <p:cNvSpPr>
            <a:spLocks noGrp="1"/>
          </p:cNvSpPr>
          <p:nvPr>
            <p:ph/>
          </p:nvPr>
        </p:nvSpPr>
        <p:spPr>
          <a:xfrm>
            <a:off x="3461400" y="328896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2" name="PlaceHolder 3"/>
          <p:cNvSpPr>
            <a:spLocks noGrp="1"/>
          </p:cNvSpPr>
          <p:nvPr>
            <p:ph/>
          </p:nvPr>
        </p:nvSpPr>
        <p:spPr>
          <a:xfrm>
            <a:off x="3461400" y="410292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177645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type="twoColTx">
  <p:cSld name="TITLE_AND_TWO_COLUMNS">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4"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5"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6" name="PlaceHolder 4"/>
          <p:cNvSpPr>
            <a:spLocks noGrp="1"/>
          </p:cNvSpPr>
          <p:nvPr>
            <p:ph/>
          </p:nvPr>
        </p:nvSpPr>
        <p:spPr>
          <a:xfrm>
            <a:off x="3461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7" name="PlaceHolder 5"/>
          <p:cNvSpPr>
            <a:spLocks noGrp="1"/>
          </p:cNvSpPr>
          <p:nvPr>
            <p:ph/>
          </p:nvPr>
        </p:nvSpPr>
        <p:spPr>
          <a:xfrm>
            <a:off x="5702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248239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9" name="PlaceHolder 2"/>
          <p:cNvSpPr>
            <a:spLocks noGrp="1"/>
          </p:cNvSpPr>
          <p:nvPr>
            <p:ph/>
          </p:nvPr>
        </p:nvSpPr>
        <p:spPr>
          <a:xfrm>
            <a:off x="346140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0" name="PlaceHolder 3"/>
          <p:cNvSpPr>
            <a:spLocks noGrp="1"/>
          </p:cNvSpPr>
          <p:nvPr>
            <p:ph/>
          </p:nvPr>
        </p:nvSpPr>
        <p:spPr>
          <a:xfrm>
            <a:off x="494028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1" name="PlaceHolder 4"/>
          <p:cNvSpPr>
            <a:spLocks noGrp="1"/>
          </p:cNvSpPr>
          <p:nvPr>
            <p:ph/>
          </p:nvPr>
        </p:nvSpPr>
        <p:spPr>
          <a:xfrm>
            <a:off x="641880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2" name="PlaceHolder 5"/>
          <p:cNvSpPr>
            <a:spLocks noGrp="1"/>
          </p:cNvSpPr>
          <p:nvPr>
            <p:ph/>
          </p:nvPr>
        </p:nvSpPr>
        <p:spPr>
          <a:xfrm>
            <a:off x="346140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3" name="PlaceHolder 6"/>
          <p:cNvSpPr>
            <a:spLocks noGrp="1"/>
          </p:cNvSpPr>
          <p:nvPr>
            <p:ph/>
          </p:nvPr>
        </p:nvSpPr>
        <p:spPr>
          <a:xfrm>
            <a:off x="494028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4" name="PlaceHolder 7"/>
          <p:cNvSpPr>
            <a:spLocks noGrp="1"/>
          </p:cNvSpPr>
          <p:nvPr>
            <p:ph/>
          </p:nvPr>
        </p:nvSpPr>
        <p:spPr>
          <a:xfrm>
            <a:off x="641880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333161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p:cSld name="ONE_COLUMN_TEXT">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p:cSld name="MAIN_POINT">
    <p:bg>
      <p:bgPr>
        <a:solidFill>
          <a:schemeClr val="lt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p:cSld name="CUSTOM">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tada">
  <p:cSld name="CAPTION_ONLY">
    <p:bg>
      <p:bgPr>
        <a:solidFill>
          <a:schemeClr val="lt1"/>
        </a:solid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tada">
  <p:cSld name="BIG_NUMBER">
    <p:bg>
      <p:bgPr>
        <a:solidFill>
          <a:schemeClr val="lt1"/>
        </a:solid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rtada" type="blank">
  <p:cSld name="BLANK">
    <p:bg>
      <p:bgPr>
        <a:solidFill>
          <a:schemeClr val="lt1"/>
        </a:solidFill>
        <a:effectLst/>
      </p:bgPr>
    </p:bg>
    <p:spTree>
      <p:nvGrpSpPr>
        <p:cNvPr id="1" name="Shape 22"/>
        <p:cNvGrpSpPr/>
        <p:nvPr/>
      </p:nvGrpSpPr>
      <p:grpSpPr>
        <a:xfrm>
          <a:off x="0" y="0"/>
          <a:ext cx="0" cy="0"/>
          <a:chOff x="0" y="0"/>
          <a:chExt cx="0" cy="0"/>
        </a:xfrm>
      </p:grpSpPr>
      <p:sp>
        <p:nvSpPr>
          <p:cNvPr id="23" name="Google Shape;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p:cSld name="CUSTOM_2">
    <p:bg>
      <p:bgPr>
        <a:blipFill>
          <a:blip r:embed="rId2">
            <a:alphaModFix/>
          </a:blip>
          <a:stretch>
            <a:fillRect/>
          </a:stretch>
        </a:blipFill>
        <a:effectLst/>
      </p:bgPr>
    </p:bg>
    <p:spTree>
      <p:nvGrpSpPr>
        <p:cNvPr id="1"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8" r:id="rId6"/>
    <p:sldLayoutId id="2147483659" r:id="rId7"/>
    <p:sldLayoutId id="2147483660"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 name="Imagen 1"/>
          <p:cNvPicPr/>
          <p:nvPr/>
        </p:nvPicPr>
        <p:blipFill>
          <a:blip r:embed="rId14"/>
          <a:stretch/>
        </p:blipFill>
        <p:spPr>
          <a:xfrm>
            <a:off x="0" y="0"/>
            <a:ext cx="9143640" cy="5143320"/>
          </a:xfrm>
          <a:prstGeom prst="rect">
            <a:avLst/>
          </a:prstGeom>
          <a:ln w="0">
            <a:noFill/>
          </a:ln>
        </p:spPr>
      </p:pic>
      <p:sp>
        <p:nvSpPr>
          <p:cNvPr id="87" name="PlaceHolder 1"/>
          <p:cNvSpPr>
            <a:spLocks noGrp="1"/>
          </p:cNvSpPr>
          <p:nvPr>
            <p:ph type="body"/>
          </p:nvPr>
        </p:nvSpPr>
        <p:spPr>
          <a:xfrm>
            <a:off x="3461400" y="3288960"/>
            <a:ext cx="4373640" cy="1558080"/>
          </a:xfrm>
          <a:prstGeom prst="rect">
            <a:avLst/>
          </a:prstGeom>
          <a:noFill/>
          <a:ln w="0">
            <a:noFill/>
          </a:ln>
        </p:spPr>
        <p:txBody>
          <a:bodyPr anchor="t">
            <a:noAutofit/>
          </a:bodyPr>
          <a:lstStyle/>
          <a:p>
            <a:pPr marL="432000" indent="-324000">
              <a:lnSpc>
                <a:spcPct val="90000"/>
              </a:lnSpc>
              <a:spcBef>
                <a:spcPts val="751"/>
              </a:spcBef>
              <a:buClr>
                <a:srgbClr val="000000"/>
              </a:buClr>
              <a:buSzPct val="45000"/>
              <a:buFont typeface="Wingdings" charset="2"/>
              <a:buChar char=""/>
              <a:tabLst>
                <a:tab pos="0" algn="l"/>
              </a:tabLst>
            </a:pPr>
            <a:r>
              <a:rPr lang="es-ES" sz="1600" b="1" strike="noStrike" spc="-1">
                <a:solidFill>
                  <a:srgbClr val="F2F2F2"/>
                </a:solidFill>
                <a:latin typeface="Montserrat"/>
              </a:rPr>
              <a:t>Haga clic para modificar el estilo de texto del patrón</a:t>
            </a:r>
            <a:endParaRPr lang="en-US" sz="1600" b="0" strike="noStrike" spc="-1">
              <a:solidFill>
                <a:srgbClr val="404040"/>
              </a:solidFill>
              <a:latin typeface="Montserrat"/>
            </a:endParaRPr>
          </a:p>
        </p:txBody>
      </p:sp>
      <p:sp>
        <p:nvSpPr>
          <p:cNvPr id="88"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r>
              <a:rPr lang="en-US" sz="1400" b="0" strike="noStrike" spc="-1">
                <a:solidFill>
                  <a:srgbClr val="000000"/>
                </a:solidFill>
                <a:latin typeface="Arial"/>
              </a:rPr>
              <a:t>Click to edit the title text format</a:t>
            </a:r>
          </a:p>
        </p:txBody>
      </p:sp>
    </p:spTree>
    <p:extLst>
      <p:ext uri="{BB962C8B-B14F-4D97-AF65-F5344CB8AC3E}">
        <p14:creationId xmlns:p14="http://schemas.microsoft.com/office/powerpoint/2010/main" val="36589453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3.xml"/><Relationship Id="rId5" Type="http://schemas.openxmlformats.org/officeDocument/2006/relationships/hyperlink" Target="https://www.youtube.com/watch?v=1KTuOVjgpHg"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9"/>
        <p:cNvGrpSpPr/>
        <p:nvPr/>
      </p:nvGrpSpPr>
      <p:grpSpPr>
        <a:xfrm>
          <a:off x="0" y="0"/>
          <a:ext cx="0" cy="0"/>
          <a:chOff x="0" y="0"/>
          <a:chExt cx="0" cy="0"/>
        </a:xfrm>
      </p:grpSpPr>
      <p:sp>
        <p:nvSpPr>
          <p:cNvPr id="40" name="Google Shape;40;p2"/>
          <p:cNvSpPr txBox="1"/>
          <p:nvPr/>
        </p:nvSpPr>
        <p:spPr>
          <a:xfrm>
            <a:off x="2651240" y="3071214"/>
            <a:ext cx="4987418"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MX" sz="1200" dirty="0">
                <a:solidFill>
                  <a:srgbClr val="999999"/>
                </a:solidFill>
                <a:latin typeface="Montserrat SemiBold"/>
                <a:ea typeface="Montserrat SemiBold"/>
                <a:cs typeface="Montserrat SemiBold"/>
                <a:sym typeface="Montserrat SemiBold"/>
              </a:rPr>
              <a:t>Presentación CNO 746</a:t>
            </a: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999999"/>
              </a:solidFill>
              <a:latin typeface="Montserrat SemiBold"/>
              <a:ea typeface="Montserrat SemiBold"/>
              <a:cs typeface="Montserrat SemiBold"/>
              <a:sym typeface="Montserrat SemiBold"/>
            </a:endParaRPr>
          </a:p>
        </p:txBody>
      </p:sp>
      <p:sp>
        <p:nvSpPr>
          <p:cNvPr id="42" name="Google Shape;42;p2"/>
          <p:cNvSpPr txBox="1"/>
          <p:nvPr/>
        </p:nvSpPr>
        <p:spPr>
          <a:xfrm>
            <a:off x="5963479" y="3487350"/>
            <a:ext cx="1643766"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1" dirty="0">
                <a:solidFill>
                  <a:srgbClr val="999999"/>
                </a:solidFill>
                <a:latin typeface="Montserrat"/>
                <a:ea typeface="Montserrat"/>
                <a:cs typeface="Montserrat"/>
                <a:sym typeface="Montserrat"/>
              </a:rPr>
              <a:t>24 de abril</a:t>
            </a:r>
            <a:endParaRPr sz="1000" b="1" i="0" u="none" strike="noStrike" cap="none" dirty="0">
              <a:solidFill>
                <a:srgbClr val="999999"/>
              </a:solidFill>
              <a:latin typeface="Montserrat"/>
              <a:ea typeface="Montserrat"/>
              <a:cs typeface="Montserrat"/>
              <a:sym typeface="Montserrat"/>
            </a:endParaRPr>
          </a:p>
        </p:txBody>
      </p:sp>
      <p:sp>
        <p:nvSpPr>
          <p:cNvPr id="43" name="Google Shape;43;p2"/>
          <p:cNvSpPr txBox="1"/>
          <p:nvPr/>
        </p:nvSpPr>
        <p:spPr>
          <a:xfrm>
            <a:off x="6927145" y="3672000"/>
            <a:ext cx="680100"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 sz="1400" b="1" i="0" u="none" strike="noStrike" cap="none" dirty="0">
                <a:solidFill>
                  <a:srgbClr val="999999"/>
                </a:solidFill>
                <a:latin typeface="Montserrat"/>
                <a:ea typeface="Montserrat"/>
                <a:cs typeface="Montserrat"/>
                <a:sym typeface="Montserrat"/>
              </a:rPr>
              <a:t>2024</a:t>
            </a:r>
            <a:endParaRPr sz="1600" b="1" i="0" u="none" strike="noStrike" cap="none" dirty="0">
              <a:solidFill>
                <a:srgbClr val="999999"/>
              </a:solidFill>
              <a:latin typeface="Montserrat"/>
              <a:ea typeface="Montserrat"/>
              <a:cs typeface="Montserrat"/>
              <a:sym typeface="Montserrat"/>
            </a:endParaRPr>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96" name="Google Shape;96;p7"/>
          <p:cNvPicPr preferRelativeResize="0"/>
          <p:nvPr/>
        </p:nvPicPr>
        <p:blipFill rotWithShape="1">
          <a:blip r:embed="rId3">
            <a:alphaModFix/>
          </a:blip>
          <a:srcRect/>
          <a:stretch/>
        </p:blipFill>
        <p:spPr>
          <a:xfrm>
            <a:off x="3550350" y="-79500"/>
            <a:ext cx="1226185" cy="3384428"/>
          </a:xfrm>
          <a:prstGeom prst="rect">
            <a:avLst/>
          </a:prstGeom>
          <a:noFill/>
          <a:ln>
            <a:noFill/>
          </a:ln>
        </p:spPr>
      </p:pic>
      <p:sp>
        <p:nvSpPr>
          <p:cNvPr id="85" name="Google Shape;85;p7"/>
          <p:cNvSpPr txBox="1"/>
          <p:nvPr/>
        </p:nvSpPr>
        <p:spPr>
          <a:xfrm>
            <a:off x="4246900" y="842725"/>
            <a:ext cx="2316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dirty="0">
                <a:solidFill>
                  <a:srgbClr val="00A666"/>
                </a:solidFill>
                <a:latin typeface="Montserrat SemiBold"/>
                <a:ea typeface="Montserrat SemiBold"/>
                <a:cs typeface="Montserrat SemiBold"/>
                <a:sym typeface="Montserrat SemiBold"/>
              </a:rPr>
              <a:t>TABLA </a:t>
            </a:r>
          </a:p>
          <a:p>
            <a:pPr marL="0" marR="0" lvl="0" indent="0" algn="l" rtl="0">
              <a:lnSpc>
                <a:spcPct val="100000"/>
              </a:lnSpc>
              <a:spcBef>
                <a:spcPts val="0"/>
              </a:spcBef>
              <a:spcAft>
                <a:spcPts val="0"/>
              </a:spcAft>
              <a:buClr>
                <a:srgbClr val="000000"/>
              </a:buClr>
              <a:buSzPts val="1200"/>
              <a:buFont typeface="Arial"/>
              <a:buNone/>
            </a:pPr>
            <a:r>
              <a:rPr lang="es-CO" sz="1200" b="1" dirty="0">
                <a:solidFill>
                  <a:srgbClr val="00A666"/>
                </a:solidFill>
                <a:latin typeface="Montserrat SemiBold"/>
                <a:sym typeface="Montserrat SemiBold"/>
              </a:rPr>
              <a:t>DE CONTENIDO</a:t>
            </a:r>
          </a:p>
        </p:txBody>
      </p:sp>
      <p:pic>
        <p:nvPicPr>
          <p:cNvPr id="14" name="Google Shape;128;p9">
            <a:extLst>
              <a:ext uri="{FF2B5EF4-FFF2-40B4-BE49-F238E27FC236}">
                <a16:creationId xmlns:a16="http://schemas.microsoft.com/office/drawing/2014/main" id="{54C802C2-CAB7-4CD2-8A9C-1FA99C2E0516}"/>
              </a:ext>
            </a:extLst>
          </p:cNvPr>
          <p:cNvPicPr preferRelativeResize="0"/>
          <p:nvPr/>
        </p:nvPicPr>
        <p:blipFill rotWithShape="1">
          <a:blip r:embed="rId4">
            <a:alphaModFix/>
          </a:blip>
          <a:srcRect/>
          <a:stretch/>
        </p:blipFill>
        <p:spPr>
          <a:xfrm>
            <a:off x="185693" y="505525"/>
            <a:ext cx="3149959" cy="4197202"/>
          </a:xfrm>
          <a:prstGeom prst="rect">
            <a:avLst/>
          </a:prstGeom>
          <a:noFill/>
          <a:ln>
            <a:noFill/>
          </a:ln>
        </p:spPr>
      </p:pic>
      <p:sp>
        <p:nvSpPr>
          <p:cNvPr id="2" name="Google Shape;87;p7">
            <a:extLst>
              <a:ext uri="{FF2B5EF4-FFF2-40B4-BE49-F238E27FC236}">
                <a16:creationId xmlns:a16="http://schemas.microsoft.com/office/drawing/2014/main" id="{4BAEA986-B406-176B-8CDC-2F1220B36079}"/>
              </a:ext>
            </a:extLst>
          </p:cNvPr>
          <p:cNvSpPr txBox="1"/>
          <p:nvPr/>
        </p:nvSpPr>
        <p:spPr>
          <a:xfrm>
            <a:off x="4243167" y="1613357"/>
            <a:ext cx="4492217"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dirty="0">
                <a:solidFill>
                  <a:srgbClr val="00A666"/>
                </a:solidFill>
                <a:latin typeface="Montserrat"/>
                <a:ea typeface="Montserrat"/>
                <a:cs typeface="Montserrat"/>
                <a:sym typeface="Montserrat"/>
              </a:rPr>
              <a:t>PARTE 1</a:t>
            </a:r>
            <a:endParaRPr sz="1100" b="1" i="0" u="none" strike="noStrike" cap="none" dirty="0">
              <a:solidFill>
                <a:srgbClr val="00A666"/>
              </a:solidFill>
              <a:latin typeface="Montserrat"/>
              <a:ea typeface="Montserrat"/>
              <a:cs typeface="Montserrat"/>
              <a:sym typeface="Montserrat"/>
            </a:endParaRPr>
          </a:p>
          <a:p>
            <a:pPr>
              <a:buSzPts val="1100"/>
            </a:pPr>
            <a:endParaRPr lang="es-MX" sz="1100" dirty="0">
              <a:solidFill>
                <a:srgbClr val="00A666"/>
              </a:solidFill>
              <a:latin typeface="Montserrat"/>
              <a:ea typeface="Montserrat"/>
              <a:cs typeface="Montserrat"/>
              <a:sym typeface="Montserrat"/>
            </a:endParaRPr>
          </a:p>
          <a:p>
            <a:pPr>
              <a:buSzPts val="1100"/>
            </a:pPr>
            <a:r>
              <a:rPr lang="es-MX" sz="1100" dirty="0">
                <a:solidFill>
                  <a:srgbClr val="00A666"/>
                </a:solidFill>
                <a:latin typeface="Montserrat"/>
                <a:ea typeface="Montserrat"/>
                <a:cs typeface="Montserrat"/>
                <a:sym typeface="Montserrat"/>
              </a:rPr>
              <a:t>Resumen CACSSE 21, 22, 23 y 24 de abril.</a:t>
            </a:r>
            <a:endParaRPr lang="es-MX" sz="1100" b="0" i="0" u="none" strike="noStrike" cap="none" dirty="0">
              <a:solidFill>
                <a:srgbClr val="00A6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A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0"/>
          <p:cNvSpPr txBox="1"/>
          <p:nvPr/>
        </p:nvSpPr>
        <p:spPr>
          <a:xfrm>
            <a:off x="4012925" y="2084638"/>
            <a:ext cx="4152880" cy="3846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MX" sz="1300" b="0" i="0" u="none" strike="noStrike" cap="none" dirty="0">
                <a:solidFill>
                  <a:srgbClr val="00A666"/>
                </a:solidFill>
                <a:latin typeface="Montserrat SemiBold"/>
                <a:ea typeface="Montserrat SemiBold"/>
                <a:cs typeface="Montserrat SemiBold"/>
                <a:sym typeface="Montserrat SemiBold"/>
              </a:rPr>
              <a:t>Resumen CACSSE 21, 22, 23 y 24 de abril.</a:t>
            </a:r>
          </a:p>
        </p:txBody>
      </p:sp>
      <p:sp>
        <p:nvSpPr>
          <p:cNvPr id="134" name="Google Shape;134;p10"/>
          <p:cNvSpPr txBox="1"/>
          <p:nvPr/>
        </p:nvSpPr>
        <p:spPr>
          <a:xfrm>
            <a:off x="4012925" y="1885788"/>
            <a:ext cx="906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dirty="0">
                <a:solidFill>
                  <a:srgbClr val="00A666"/>
                </a:solidFill>
                <a:latin typeface="Montserrat"/>
                <a:ea typeface="Montserrat"/>
                <a:cs typeface="Montserrat"/>
                <a:sym typeface="Montserrat"/>
              </a:rPr>
              <a:t>PARTE 1</a:t>
            </a:r>
            <a:endParaRPr sz="1200" b="0" i="0" u="none" strike="noStrike" cap="none" dirty="0">
              <a:solidFill>
                <a:srgbClr val="00A666"/>
              </a:solidFill>
              <a:latin typeface="Montserrat"/>
              <a:ea typeface="Montserrat"/>
              <a:cs typeface="Montserrat"/>
              <a:sym typeface="Montserrat"/>
            </a:endParaRPr>
          </a:p>
        </p:txBody>
      </p:sp>
      <p:pic>
        <p:nvPicPr>
          <p:cNvPr id="139" name="Google Shape;139;p10"/>
          <p:cNvPicPr preferRelativeResize="0"/>
          <p:nvPr/>
        </p:nvPicPr>
        <p:blipFill rotWithShape="1">
          <a:blip r:embed="rId4">
            <a:alphaModFix/>
          </a:blip>
          <a:srcRect/>
          <a:stretch/>
        </p:blipFill>
        <p:spPr>
          <a:xfrm>
            <a:off x="187200" y="504000"/>
            <a:ext cx="3150000" cy="4197601"/>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1</a:t>
            </a:r>
            <a:endParaRPr sz="1000" b="0" i="0" u="none" strike="noStrike" cap="none" dirty="0">
              <a:solidFill>
                <a:srgbClr val="999999"/>
              </a:solidFill>
              <a:latin typeface="Montserrat Light"/>
              <a:ea typeface="Montserrat Light"/>
              <a:cs typeface="Montserrat Light"/>
              <a:sym typeface="Montserrat Light"/>
            </a:endParaRPr>
          </a:p>
        </p:txBody>
      </p:sp>
      <p:sp>
        <p:nvSpPr>
          <p:cNvPr id="2" name="CuadroTexto 1">
            <a:extLst>
              <a:ext uri="{FF2B5EF4-FFF2-40B4-BE49-F238E27FC236}">
                <a16:creationId xmlns:a16="http://schemas.microsoft.com/office/drawing/2014/main" id="{9DF9F957-2BA8-17D1-6B40-50F1EA68C3C2}"/>
              </a:ext>
            </a:extLst>
          </p:cNvPr>
          <p:cNvSpPr txBox="1"/>
          <p:nvPr/>
        </p:nvSpPr>
        <p:spPr>
          <a:xfrm>
            <a:off x="1772815" y="1286783"/>
            <a:ext cx="7262949" cy="4131900"/>
          </a:xfrm>
          <a:prstGeom prst="rect">
            <a:avLst/>
          </a:prstGeom>
          <a:noFill/>
        </p:spPr>
        <p:txBody>
          <a:bodyPr wrap="square">
            <a:spAutoFit/>
          </a:bodyPr>
          <a:lstStyle/>
          <a:p>
            <a:pPr marL="342900" lvl="2" indent="-342900" algn="just">
              <a:buFont typeface="Arial" panose="020B0604020202020204" pitchFamily="34" charset="0"/>
              <a:buChar char="●"/>
            </a:pPr>
            <a:r>
              <a:rPr lang="es-MX" sz="1050" dirty="0">
                <a:latin typeface="Montserrat" panose="00000500000000000000" pitchFamily="2" charset="0"/>
              </a:rPr>
              <a:t>IDEAM informó que actualizará semanalmente el pronóstico, y el mismo será presentado todos los lunes. Se resaltó que, respecto al pronóstico de la semana anterior, se están viendo mayores lluvias en mayo y lo que resta del mes de abril (consultar presentación IDEAM 22 de abril adjunta: </a:t>
            </a:r>
            <a:r>
              <a:rPr lang="es-MX" sz="1050" dirty="0">
                <a:latin typeface="Montserrat" panose="00000500000000000000" pitchFamily="2" charset="0"/>
                <a:hlinkClick r:id="rId5"/>
              </a:rPr>
              <a:t>https://www.youtube.com/watch?v=1KTuOVjgpHg</a:t>
            </a:r>
            <a:r>
              <a:rPr lang="es-MX" sz="1050" dirty="0">
                <a:latin typeface="Montserrat" panose="00000500000000000000" pitchFamily="2" charset="0"/>
              </a:rPr>
              <a:t>)</a:t>
            </a:r>
          </a:p>
          <a:p>
            <a:pPr marL="342900" lvl="2" indent="-342900" algn="just">
              <a:buFont typeface="Arial" panose="020B0604020202020204" pitchFamily="34" charset="0"/>
              <a:buChar char="●"/>
            </a:pPr>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Se interactuó con los diferentes gremios del sector (Demanda, Distribuidores, Comercializadores, Combustibles y Fuentes Renovables No Convencionales de Energía) para que ellos presentarán sus observaciones a las diferentes propuestas regulatorias. En general todos los invitados estuvieron de acuerdo con los proyectos normativos de la CREG, pero recomendaron en el caso de las desviaciones y la respuesta de la demanda, que dichas medidas no sean transitorias.    </a:t>
            </a:r>
          </a:p>
          <a:p>
            <a:pPr lvl="2" algn="just"/>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Se acordó llevar a cabo reunión CNO-CND-AES-ENEL para identificar potenciales riesgos de no suministro de potencia reactiva por parte de las unidades de generación de Chivor y Guavio por bajo nivel de embalse. Al respecto, se descartó dicha preocupación por parte de los agentes generadores.</a:t>
            </a:r>
          </a:p>
          <a:p>
            <a:pPr marL="342900" lvl="2" indent="-342900" algn="just">
              <a:buFont typeface="Arial" panose="020B0604020202020204" pitchFamily="34" charset="0"/>
              <a:buChar char="●"/>
            </a:pPr>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El día de hoy miércoles 24 de abril, por solicitud del CACSSE, se revisarán nuevamente los mantenimientos de las plantas de generación priorizadas, según la información compartida por el Subcomité de Plantas respecto a las horas máximas de operación. </a:t>
            </a:r>
          </a:p>
          <a:p>
            <a:pPr lvl="2" algn="just"/>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La CREG informó la expedición en firme de tres resoluciones, asociadas estas a Demanda </a:t>
            </a:r>
            <a:r>
              <a:rPr lang="es-MX" sz="1050" dirty="0" err="1">
                <a:latin typeface="Montserrat" panose="00000500000000000000" pitchFamily="2" charset="0"/>
              </a:rPr>
              <a:t>Desconectable</a:t>
            </a:r>
            <a:r>
              <a:rPr lang="es-MX" sz="1050" dirty="0">
                <a:latin typeface="Montserrat" panose="00000500000000000000" pitchFamily="2" charset="0"/>
              </a:rPr>
              <a:t>, Incentivo al Ahorro, Desviaciones en el SIN y Condiciones de Despacho de plantas hidroeléctricas con capacidad de regulación superior a 20 días.</a:t>
            </a:r>
          </a:p>
          <a:p>
            <a:pPr marL="342900" lvl="2" indent="-342900" algn="just">
              <a:buFont typeface="Arial" panose="020B0604020202020204" pitchFamily="34" charset="0"/>
              <a:buChar char="●"/>
            </a:pPr>
            <a:endParaRPr lang="es-MX" sz="1050" dirty="0">
              <a:latin typeface="Montserrat" panose="00000500000000000000" pitchFamily="2" charset="0"/>
            </a:endParaRPr>
          </a:p>
          <a:p>
            <a:pPr marL="342900" lvl="2" indent="-342900" algn="just">
              <a:buFont typeface="Arial" panose="020B0604020202020204" pitchFamily="34" charset="0"/>
              <a:buChar char="●"/>
            </a:pPr>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 </a:t>
            </a:r>
          </a:p>
        </p:txBody>
      </p:sp>
      <p:sp>
        <p:nvSpPr>
          <p:cNvPr id="3" name="Google Shape;196;p15">
            <a:extLst>
              <a:ext uri="{FF2B5EF4-FFF2-40B4-BE49-F238E27FC236}">
                <a16:creationId xmlns:a16="http://schemas.microsoft.com/office/drawing/2014/main" id="{58BBBBF6-4C25-83BE-29F4-782EF16C827F}"/>
              </a:ext>
            </a:extLst>
          </p:cNvPr>
          <p:cNvSpPr txBox="1"/>
          <p:nvPr/>
        </p:nvSpPr>
        <p:spPr>
          <a:xfrm>
            <a:off x="5374433" y="468644"/>
            <a:ext cx="3223760" cy="584745"/>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00A666"/>
                </a:solidFill>
                <a:latin typeface="Montserrat SemiBold"/>
                <a:sym typeface="Montserrat SemiBold"/>
              </a:rPr>
              <a:t>Resumen CACSSE 21, 22, 23 y 24 de abril</a:t>
            </a:r>
          </a:p>
        </p:txBody>
      </p:sp>
    </p:spTree>
    <p:extLst>
      <p:ext uri="{BB962C8B-B14F-4D97-AF65-F5344CB8AC3E}">
        <p14:creationId xmlns:p14="http://schemas.microsoft.com/office/powerpoint/2010/main" val="2898187807"/>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1</a:t>
            </a:r>
            <a:endParaRPr sz="1000" b="0" i="0" u="none" strike="noStrike" cap="none" dirty="0">
              <a:solidFill>
                <a:srgbClr val="999999"/>
              </a:solidFill>
              <a:latin typeface="Montserrat Light"/>
              <a:ea typeface="Montserrat Light"/>
              <a:cs typeface="Montserrat Light"/>
              <a:sym typeface="Montserrat Light"/>
            </a:endParaRPr>
          </a:p>
        </p:txBody>
      </p:sp>
      <p:sp>
        <p:nvSpPr>
          <p:cNvPr id="3" name="Google Shape;196;p15">
            <a:extLst>
              <a:ext uri="{FF2B5EF4-FFF2-40B4-BE49-F238E27FC236}">
                <a16:creationId xmlns:a16="http://schemas.microsoft.com/office/drawing/2014/main" id="{58BBBBF6-4C25-83BE-29F4-782EF16C827F}"/>
              </a:ext>
            </a:extLst>
          </p:cNvPr>
          <p:cNvSpPr txBox="1"/>
          <p:nvPr/>
        </p:nvSpPr>
        <p:spPr>
          <a:xfrm>
            <a:off x="5374433" y="468644"/>
            <a:ext cx="3223760" cy="584745"/>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00A666"/>
                </a:solidFill>
                <a:latin typeface="Montserrat SemiBold"/>
                <a:sym typeface="Montserrat SemiBold"/>
              </a:rPr>
              <a:t>Resumen CACSSE 21, 22, 23 y 24 de abril</a:t>
            </a:r>
          </a:p>
        </p:txBody>
      </p:sp>
      <p:sp>
        <p:nvSpPr>
          <p:cNvPr id="4" name="CuadroTexto 3">
            <a:extLst>
              <a:ext uri="{FF2B5EF4-FFF2-40B4-BE49-F238E27FC236}">
                <a16:creationId xmlns:a16="http://schemas.microsoft.com/office/drawing/2014/main" id="{F3318681-7608-9A80-A099-97B9BCC19FE3}"/>
              </a:ext>
            </a:extLst>
          </p:cNvPr>
          <p:cNvSpPr txBox="1"/>
          <p:nvPr/>
        </p:nvSpPr>
        <p:spPr>
          <a:xfrm>
            <a:off x="1772815" y="1286783"/>
            <a:ext cx="7262949" cy="1223412"/>
          </a:xfrm>
          <a:prstGeom prst="rect">
            <a:avLst/>
          </a:prstGeom>
          <a:noFill/>
        </p:spPr>
        <p:txBody>
          <a:bodyPr wrap="square">
            <a:spAutoFit/>
          </a:bodyPr>
          <a:lstStyle/>
          <a:p>
            <a:pPr marL="342900" lvl="2" indent="-342900" algn="just">
              <a:buFont typeface="Arial" panose="020B0604020202020204" pitchFamily="34" charset="0"/>
              <a:buChar char="●"/>
            </a:pPr>
            <a:r>
              <a:rPr lang="es-MX" sz="1050" dirty="0">
                <a:latin typeface="Montserrat" panose="00000500000000000000" pitchFamily="2" charset="0"/>
              </a:rPr>
              <a:t>Desde el punto de vista del panorama energético y de potencia, el CND identificó que la reserva caliente para la prestación del servicio de regulación secundaria de frecuencia es de 1000 MW, lo anterior contemplando los mantenimientos reportados recientemente (sin dos unidades de generación de Ituango).</a:t>
            </a:r>
          </a:p>
          <a:p>
            <a:pPr marL="342900" lvl="2" indent="-342900" algn="just">
              <a:buFont typeface="Arial" panose="020B0604020202020204" pitchFamily="34" charset="0"/>
              <a:buChar char="●"/>
            </a:pPr>
            <a:endParaRPr lang="es-MX" sz="1050" dirty="0">
              <a:latin typeface="Montserrat" panose="00000500000000000000" pitchFamily="2" charset="0"/>
            </a:endParaRPr>
          </a:p>
          <a:p>
            <a:pPr marL="342900" lvl="2" indent="-342900" algn="just">
              <a:buFont typeface="Arial" panose="020B0604020202020204" pitchFamily="34" charset="0"/>
              <a:buChar char="●"/>
            </a:pPr>
            <a:r>
              <a:rPr lang="es-MX" sz="1050" dirty="0">
                <a:latin typeface="Montserrat" panose="00000500000000000000" pitchFamily="2" charset="0"/>
              </a:rPr>
              <a:t>Adicionalmente y con información preliminar, se ve que la demanda del Sistema ha disminuido, y los aportes hídricos se han incrementado la última semana.</a:t>
            </a:r>
          </a:p>
        </p:txBody>
      </p:sp>
    </p:spTree>
    <p:extLst>
      <p:ext uri="{BB962C8B-B14F-4D97-AF65-F5344CB8AC3E}">
        <p14:creationId xmlns:p14="http://schemas.microsoft.com/office/powerpoint/2010/main" val="2316291048"/>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p:nvPr>
        </p:nvSpPr>
        <p:spPr>
          <a:xfrm>
            <a:off x="3461400" y="3288960"/>
            <a:ext cx="4373640" cy="1558080"/>
          </a:xfrm>
          <a:prstGeom prst="rect">
            <a:avLst/>
          </a:prstGeom>
          <a:noFill/>
          <a:ln w="0">
            <a:noFill/>
          </a:ln>
        </p:spPr>
        <p:txBody>
          <a:bodyPr anchor="t">
            <a:noAutofit/>
          </a:bodyPr>
          <a:lstStyle/>
          <a:p>
            <a:pPr>
              <a:lnSpc>
                <a:spcPct val="90000"/>
              </a:lnSpc>
              <a:spcBef>
                <a:spcPts val="751"/>
              </a:spcBef>
              <a:buNone/>
              <a:tabLst>
                <a:tab pos="0" algn="l"/>
              </a:tabLst>
            </a:pPr>
            <a:r>
              <a:rPr lang="es-CO" sz="3600" b="1" strike="noStrike" spc="-1">
                <a:solidFill>
                  <a:srgbClr val="F2F2F2"/>
                </a:solidFill>
                <a:latin typeface="Montserrat"/>
              </a:rPr>
              <a:t>Gracias</a:t>
            </a:r>
            <a:endParaRPr lang="en-US" sz="3600" b="0" strike="noStrike" spc="-1">
              <a:solidFill>
                <a:srgbClr val="404040"/>
              </a:solidFill>
              <a:latin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4953</TotalTime>
  <Words>416</Words>
  <Application>Microsoft Office PowerPoint</Application>
  <PresentationFormat>Presentación en pantalla (16:9)</PresentationFormat>
  <Paragraphs>30</Paragraphs>
  <Slides>6</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vt:i4>
      </vt:variant>
    </vt:vector>
  </HeadingPairs>
  <TitlesOfParts>
    <vt:vector size="13" baseType="lpstr">
      <vt:lpstr>Montserrat SemiBold</vt:lpstr>
      <vt:lpstr>Arial</vt:lpstr>
      <vt:lpstr>Montserrat</vt:lpstr>
      <vt:lpstr>Wingdings</vt:lpstr>
      <vt:lpstr>Montserrat Light</vt:lpstr>
      <vt:lpstr>Simple Light</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CARO</dc:creator>
  <cp:lastModifiedBy>Alberto Olarte</cp:lastModifiedBy>
  <cp:revision>253</cp:revision>
  <dcterms:modified xsi:type="dcterms:W3CDTF">2024-05-14T00:42:37Z</dcterms:modified>
</cp:coreProperties>
</file>