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12"/>
  </p:notesMasterIdLst>
  <p:sldIdLst>
    <p:sldId id="257" r:id="rId3"/>
    <p:sldId id="262" r:id="rId4"/>
    <p:sldId id="264" r:id="rId5"/>
    <p:sldId id="270" r:id="rId6"/>
    <p:sldId id="269" r:id="rId7"/>
    <p:sldId id="265" r:id="rId8"/>
    <p:sldId id="318" r:id="rId9"/>
    <p:sldId id="319" r:id="rId10"/>
    <p:sldId id="263" r:id="rId11"/>
  </p:sldIdLst>
  <p:sldSz cx="9144000" cy="5143500" type="screen16x9"/>
  <p:notesSz cx="6858000" cy="9144000"/>
  <p:embeddedFontLst>
    <p:embeddedFont>
      <p:font typeface="Montserrat" panose="00000500000000000000" pitchFamily="2" charset="0"/>
      <p:regular r:id="rId13"/>
      <p:bold r:id="rId14"/>
      <p:italic r:id="rId15"/>
      <p:boldItalic r:id="rId16"/>
    </p:embeddedFont>
    <p:embeddedFont>
      <p:font typeface="Montserrat Light" panose="00000400000000000000" pitchFamily="2" charset="0"/>
      <p:regular r:id="rId17"/>
      <p:bold r:id="rId18"/>
      <p:italic r:id="rId19"/>
      <p:boldItalic r:id="rId20"/>
    </p:embeddedFont>
    <p:embeddedFont>
      <p:font typeface="Montserrat SemiBold" panose="000007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sZaYLmBnVP8xn3UIHD52yCJOp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604"/>
    <a:srgbClr val="8404AC"/>
    <a:srgbClr val="FF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6" autoAdjust="0"/>
    <p:restoredTop sz="94660"/>
  </p:normalViewPr>
  <p:slideViewPr>
    <p:cSldViewPr snapToGrid="0">
      <p:cViewPr varScale="1">
        <p:scale>
          <a:sx n="83" d="100"/>
          <a:sy n="83" d="100"/>
        </p:scale>
        <p:origin x="157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51"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4568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517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807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02803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x">
  <p:cSld name="TITLE_AND_BODY">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7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0" name="PlaceHolder 2"/>
          <p:cNvSpPr>
            <a:spLocks noGrp="1"/>
          </p:cNvSpPr>
          <p:nvPr>
            <p:ph type="subTitle"/>
          </p:nvPr>
        </p:nvSpPr>
        <p:spPr>
          <a:xfrm>
            <a:off x="3461400" y="3288960"/>
            <a:ext cx="4373640" cy="15580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extLst>
      <p:ext uri="{BB962C8B-B14F-4D97-AF65-F5344CB8AC3E}">
        <p14:creationId xmlns:p14="http://schemas.microsoft.com/office/powerpoint/2010/main" val="272760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2" name="PlaceHolder 2"/>
          <p:cNvSpPr>
            <a:spLocks noGrp="1"/>
          </p:cNvSpPr>
          <p:nvPr>
            <p:ph/>
          </p:nvPr>
        </p:nvSpPr>
        <p:spPr>
          <a:xfrm>
            <a:off x="3461400" y="3288960"/>
            <a:ext cx="437364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6693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4" name="PlaceHolder 2"/>
          <p:cNvSpPr>
            <a:spLocks noGrp="1"/>
          </p:cNvSpPr>
          <p:nvPr>
            <p:ph/>
          </p:nvPr>
        </p:nvSpPr>
        <p:spPr>
          <a:xfrm>
            <a:off x="3461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95" name="PlaceHolder 3"/>
          <p:cNvSpPr>
            <a:spLocks noGrp="1"/>
          </p:cNvSpPr>
          <p:nvPr>
            <p:ph/>
          </p:nvPr>
        </p:nvSpPr>
        <p:spPr>
          <a:xfrm>
            <a:off x="5702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316329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Tree>
    <p:extLst>
      <p:ext uri="{BB962C8B-B14F-4D97-AF65-F5344CB8AC3E}">
        <p14:creationId xmlns:p14="http://schemas.microsoft.com/office/powerpoint/2010/main" val="130874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extLst>
      <p:ext uri="{BB962C8B-B14F-4D97-AF65-F5344CB8AC3E}">
        <p14:creationId xmlns:p14="http://schemas.microsoft.com/office/powerpoint/2010/main" val="429117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99" name="PlaceHolder 2"/>
          <p:cNvSpPr>
            <a:spLocks noGrp="1"/>
          </p:cNvSpPr>
          <p:nvPr>
            <p:ph/>
          </p:nvPr>
        </p:nvSpPr>
        <p:spPr>
          <a:xfrm>
            <a:off x="3461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0" name="PlaceHolder 3"/>
          <p:cNvSpPr>
            <a:spLocks noGrp="1"/>
          </p:cNvSpPr>
          <p:nvPr>
            <p:ph/>
          </p:nvPr>
        </p:nvSpPr>
        <p:spPr>
          <a:xfrm>
            <a:off x="5702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1" name="PlaceHolder 4"/>
          <p:cNvSpPr>
            <a:spLocks noGrp="1"/>
          </p:cNvSpPr>
          <p:nvPr>
            <p:ph/>
          </p:nvPr>
        </p:nvSpPr>
        <p:spPr>
          <a:xfrm>
            <a:off x="3461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404455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3" name="PlaceHolder 2"/>
          <p:cNvSpPr>
            <a:spLocks noGrp="1"/>
          </p:cNvSpPr>
          <p:nvPr>
            <p:ph/>
          </p:nvPr>
        </p:nvSpPr>
        <p:spPr>
          <a:xfrm>
            <a:off x="3461400" y="3288960"/>
            <a:ext cx="2134080" cy="155808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4" name="PlaceHolder 3"/>
          <p:cNvSpPr>
            <a:spLocks noGrp="1"/>
          </p:cNvSpPr>
          <p:nvPr>
            <p:ph/>
          </p:nvPr>
        </p:nvSpPr>
        <p:spPr>
          <a:xfrm>
            <a:off x="5702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5" name="PlaceHolder 4"/>
          <p:cNvSpPr>
            <a:spLocks noGrp="1"/>
          </p:cNvSpPr>
          <p:nvPr>
            <p:ph/>
          </p:nvPr>
        </p:nvSpPr>
        <p:spPr>
          <a:xfrm>
            <a:off x="5702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1034803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07" name="PlaceHolder 2"/>
          <p:cNvSpPr>
            <a:spLocks noGrp="1"/>
          </p:cNvSpPr>
          <p:nvPr>
            <p:ph/>
          </p:nvPr>
        </p:nvSpPr>
        <p:spPr>
          <a:xfrm>
            <a:off x="3461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8" name="PlaceHolder 3"/>
          <p:cNvSpPr>
            <a:spLocks noGrp="1"/>
          </p:cNvSpPr>
          <p:nvPr>
            <p:ph/>
          </p:nvPr>
        </p:nvSpPr>
        <p:spPr>
          <a:xfrm>
            <a:off x="5702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09" name="PlaceHolder 4"/>
          <p:cNvSpPr>
            <a:spLocks noGrp="1"/>
          </p:cNvSpPr>
          <p:nvPr>
            <p:ph/>
          </p:nvPr>
        </p:nvSpPr>
        <p:spPr>
          <a:xfrm>
            <a:off x="3461400" y="4102920"/>
            <a:ext cx="437364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243428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1" name="PlaceHolder 2"/>
          <p:cNvSpPr>
            <a:spLocks noGrp="1"/>
          </p:cNvSpPr>
          <p:nvPr>
            <p:ph/>
          </p:nvPr>
        </p:nvSpPr>
        <p:spPr>
          <a:xfrm>
            <a:off x="3461400" y="3288960"/>
            <a:ext cx="437364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2" name="PlaceHolder 3"/>
          <p:cNvSpPr>
            <a:spLocks noGrp="1"/>
          </p:cNvSpPr>
          <p:nvPr>
            <p:ph/>
          </p:nvPr>
        </p:nvSpPr>
        <p:spPr>
          <a:xfrm>
            <a:off x="3461400" y="4102920"/>
            <a:ext cx="437364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177645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type="twoColTx">
  <p:cSld name="TITLE_AND_TWO_COLUMNS">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4" name="PlaceHolder 2"/>
          <p:cNvSpPr>
            <a:spLocks noGrp="1"/>
          </p:cNvSpPr>
          <p:nvPr>
            <p:ph/>
          </p:nvPr>
        </p:nvSpPr>
        <p:spPr>
          <a:xfrm>
            <a:off x="3461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5" name="PlaceHolder 3"/>
          <p:cNvSpPr>
            <a:spLocks noGrp="1"/>
          </p:cNvSpPr>
          <p:nvPr>
            <p:ph/>
          </p:nvPr>
        </p:nvSpPr>
        <p:spPr>
          <a:xfrm>
            <a:off x="5702400" y="328896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6" name="PlaceHolder 4"/>
          <p:cNvSpPr>
            <a:spLocks noGrp="1"/>
          </p:cNvSpPr>
          <p:nvPr>
            <p:ph/>
          </p:nvPr>
        </p:nvSpPr>
        <p:spPr>
          <a:xfrm>
            <a:off x="3461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17" name="PlaceHolder 5"/>
          <p:cNvSpPr>
            <a:spLocks noGrp="1"/>
          </p:cNvSpPr>
          <p:nvPr>
            <p:ph/>
          </p:nvPr>
        </p:nvSpPr>
        <p:spPr>
          <a:xfrm>
            <a:off x="5702400" y="4102920"/>
            <a:ext cx="213408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248239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en-US" sz="1400" b="0" strike="noStrike" spc="-1">
              <a:solidFill>
                <a:srgbClr val="000000"/>
              </a:solidFill>
              <a:latin typeface="Arial"/>
            </a:endParaRPr>
          </a:p>
        </p:txBody>
      </p:sp>
      <p:sp>
        <p:nvSpPr>
          <p:cNvPr id="119" name="PlaceHolder 2"/>
          <p:cNvSpPr>
            <a:spLocks noGrp="1"/>
          </p:cNvSpPr>
          <p:nvPr>
            <p:ph/>
          </p:nvPr>
        </p:nvSpPr>
        <p:spPr>
          <a:xfrm>
            <a:off x="3461400" y="328896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0" name="PlaceHolder 3"/>
          <p:cNvSpPr>
            <a:spLocks noGrp="1"/>
          </p:cNvSpPr>
          <p:nvPr>
            <p:ph/>
          </p:nvPr>
        </p:nvSpPr>
        <p:spPr>
          <a:xfrm>
            <a:off x="4940280" y="328896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1" name="PlaceHolder 4"/>
          <p:cNvSpPr>
            <a:spLocks noGrp="1"/>
          </p:cNvSpPr>
          <p:nvPr>
            <p:ph/>
          </p:nvPr>
        </p:nvSpPr>
        <p:spPr>
          <a:xfrm>
            <a:off x="6418800" y="328896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2" name="PlaceHolder 5"/>
          <p:cNvSpPr>
            <a:spLocks noGrp="1"/>
          </p:cNvSpPr>
          <p:nvPr>
            <p:ph/>
          </p:nvPr>
        </p:nvSpPr>
        <p:spPr>
          <a:xfrm>
            <a:off x="3461400" y="410292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3" name="PlaceHolder 6"/>
          <p:cNvSpPr>
            <a:spLocks noGrp="1"/>
          </p:cNvSpPr>
          <p:nvPr>
            <p:ph/>
          </p:nvPr>
        </p:nvSpPr>
        <p:spPr>
          <a:xfrm>
            <a:off x="4940280" y="410292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
        <p:nvSpPr>
          <p:cNvPr id="124" name="PlaceHolder 7"/>
          <p:cNvSpPr>
            <a:spLocks noGrp="1"/>
          </p:cNvSpPr>
          <p:nvPr>
            <p:ph/>
          </p:nvPr>
        </p:nvSpPr>
        <p:spPr>
          <a:xfrm>
            <a:off x="6418800" y="4102920"/>
            <a:ext cx="1407960" cy="743040"/>
          </a:xfrm>
          <a:prstGeom prst="rect">
            <a:avLst/>
          </a:prstGeom>
          <a:noFill/>
          <a:ln w="0">
            <a:noFill/>
          </a:ln>
        </p:spPr>
        <p:txBody>
          <a:bodyPr lIns="0" tIns="0" rIns="0" bIns="0" anchor="t">
            <a:normAutofit/>
          </a:bodyPr>
          <a:lstStyle/>
          <a:p>
            <a:pPr>
              <a:lnSpc>
                <a:spcPct val="90000"/>
              </a:lnSpc>
              <a:spcBef>
                <a:spcPts val="1417"/>
              </a:spcBef>
              <a:buNone/>
            </a:pPr>
            <a:endParaRPr lang="en-US" sz="1200" b="0" strike="noStrike" spc="-1">
              <a:solidFill>
                <a:srgbClr val="404040"/>
              </a:solidFill>
              <a:latin typeface="Montserrat"/>
            </a:endParaRPr>
          </a:p>
        </p:txBody>
      </p:sp>
    </p:spTree>
    <p:extLst>
      <p:ext uri="{BB962C8B-B14F-4D97-AF65-F5344CB8AC3E}">
        <p14:creationId xmlns:p14="http://schemas.microsoft.com/office/powerpoint/2010/main" val="333161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p:cSld name="ONE_COLUMN_TEXT">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p:cSld name="MAIN_POINT">
    <p:bg>
      <p:bgPr>
        <a:solidFill>
          <a:schemeClr val="lt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p:cSld name="CUSTOM">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tada">
  <p:cSld name="CAPTION_ONLY">
    <p:bg>
      <p:bgPr>
        <a:solidFill>
          <a:schemeClr val="lt1"/>
        </a:solid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tada">
  <p:cSld name="BIG_NUMBER">
    <p:bg>
      <p:bgPr>
        <a:solidFill>
          <a:schemeClr val="lt1"/>
        </a:solidFill>
        <a:effectLst/>
      </p:bgPr>
    </p:bg>
    <p:spTree>
      <p:nvGrpSpPr>
        <p:cNvPr id="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rtada" type="blank">
  <p:cSld name="BLANK">
    <p:bg>
      <p:bgPr>
        <a:solidFill>
          <a:schemeClr val="lt1"/>
        </a:solidFill>
        <a:effectLst/>
      </p:bgPr>
    </p:bg>
    <p:spTree>
      <p:nvGrpSpPr>
        <p:cNvPr id="1" name="Shape 22"/>
        <p:cNvGrpSpPr/>
        <p:nvPr/>
      </p:nvGrpSpPr>
      <p:grpSpPr>
        <a:xfrm>
          <a:off x="0" y="0"/>
          <a:ext cx="0" cy="0"/>
          <a:chOff x="0" y="0"/>
          <a:chExt cx="0" cy="0"/>
        </a:xfrm>
      </p:grpSpPr>
      <p:sp>
        <p:nvSpPr>
          <p:cNvPr id="23" name="Google Shape;2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p:cSld name="CUSTOM_2">
    <p:bg>
      <p:bgPr>
        <a:blipFill>
          <a:blip r:embed="rId2">
            <a:alphaModFix/>
          </a:blip>
          <a:stretch>
            <a:fillRect/>
          </a:stretch>
        </a:blipFill>
        <a:effectLst/>
      </p:bgPr>
    </p:bg>
    <p:spTree>
      <p:nvGrpSpPr>
        <p:cNvPr id="1"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8" r:id="rId6"/>
    <p:sldLayoutId id="2147483659" r:id="rId7"/>
    <p:sldLayoutId id="2147483660"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 name="Imagen 1"/>
          <p:cNvPicPr/>
          <p:nvPr/>
        </p:nvPicPr>
        <p:blipFill>
          <a:blip r:embed="rId14"/>
          <a:stretch/>
        </p:blipFill>
        <p:spPr>
          <a:xfrm>
            <a:off x="0" y="0"/>
            <a:ext cx="9143640" cy="5143320"/>
          </a:xfrm>
          <a:prstGeom prst="rect">
            <a:avLst/>
          </a:prstGeom>
          <a:ln w="0">
            <a:noFill/>
          </a:ln>
        </p:spPr>
      </p:pic>
      <p:sp>
        <p:nvSpPr>
          <p:cNvPr id="87" name="PlaceHolder 1"/>
          <p:cNvSpPr>
            <a:spLocks noGrp="1"/>
          </p:cNvSpPr>
          <p:nvPr>
            <p:ph type="body"/>
          </p:nvPr>
        </p:nvSpPr>
        <p:spPr>
          <a:xfrm>
            <a:off x="3461400" y="3288960"/>
            <a:ext cx="4373640" cy="1558080"/>
          </a:xfrm>
          <a:prstGeom prst="rect">
            <a:avLst/>
          </a:prstGeom>
          <a:noFill/>
          <a:ln w="0">
            <a:noFill/>
          </a:ln>
        </p:spPr>
        <p:txBody>
          <a:bodyPr anchor="t">
            <a:noAutofit/>
          </a:bodyPr>
          <a:lstStyle/>
          <a:p>
            <a:pPr marL="432000" indent="-324000">
              <a:lnSpc>
                <a:spcPct val="90000"/>
              </a:lnSpc>
              <a:spcBef>
                <a:spcPts val="751"/>
              </a:spcBef>
              <a:buClr>
                <a:srgbClr val="000000"/>
              </a:buClr>
              <a:buSzPct val="45000"/>
              <a:buFont typeface="Wingdings" charset="2"/>
              <a:buChar char=""/>
              <a:tabLst>
                <a:tab pos="0" algn="l"/>
              </a:tabLst>
            </a:pPr>
            <a:r>
              <a:rPr lang="es-ES" sz="1600" b="1" strike="noStrike" spc="-1">
                <a:solidFill>
                  <a:srgbClr val="F2F2F2"/>
                </a:solidFill>
                <a:latin typeface="Montserrat"/>
              </a:rPr>
              <a:t>Haga clic para modificar el estilo de texto del patrón</a:t>
            </a:r>
            <a:endParaRPr lang="en-US" sz="1600" b="0" strike="noStrike" spc="-1">
              <a:solidFill>
                <a:srgbClr val="404040"/>
              </a:solidFill>
              <a:latin typeface="Montserrat"/>
            </a:endParaRPr>
          </a:p>
        </p:txBody>
      </p:sp>
      <p:sp>
        <p:nvSpPr>
          <p:cNvPr id="88"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r>
              <a:rPr lang="en-US" sz="1400" b="0" strike="noStrike" spc="-1">
                <a:solidFill>
                  <a:srgbClr val="000000"/>
                </a:solidFill>
                <a:latin typeface="Arial"/>
              </a:rPr>
              <a:t>Click to edit the title text format</a:t>
            </a:r>
          </a:p>
        </p:txBody>
      </p:sp>
    </p:spTree>
    <p:extLst>
      <p:ext uri="{BB962C8B-B14F-4D97-AF65-F5344CB8AC3E}">
        <p14:creationId xmlns:p14="http://schemas.microsoft.com/office/powerpoint/2010/main" val="36589453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hemeOverride" Target="../theme/themeOverride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hemeOverride" Target="../theme/themeOverride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9"/>
        <p:cNvGrpSpPr/>
        <p:nvPr/>
      </p:nvGrpSpPr>
      <p:grpSpPr>
        <a:xfrm>
          <a:off x="0" y="0"/>
          <a:ext cx="0" cy="0"/>
          <a:chOff x="0" y="0"/>
          <a:chExt cx="0" cy="0"/>
        </a:xfrm>
      </p:grpSpPr>
      <p:sp>
        <p:nvSpPr>
          <p:cNvPr id="40" name="Google Shape;40;p2"/>
          <p:cNvSpPr txBox="1"/>
          <p:nvPr/>
        </p:nvSpPr>
        <p:spPr>
          <a:xfrm>
            <a:off x="2651240" y="3071214"/>
            <a:ext cx="4987418"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MX" sz="1200" dirty="0">
                <a:solidFill>
                  <a:srgbClr val="999999"/>
                </a:solidFill>
                <a:latin typeface="Montserrat SemiBold"/>
                <a:ea typeface="Montserrat SemiBold"/>
                <a:cs typeface="Montserrat SemiBold"/>
                <a:sym typeface="Montserrat SemiBold"/>
              </a:rPr>
              <a:t>Presentación CNO 745</a:t>
            </a: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999999"/>
              </a:solidFill>
              <a:latin typeface="Montserrat SemiBold"/>
              <a:ea typeface="Montserrat SemiBold"/>
              <a:cs typeface="Montserrat SemiBold"/>
              <a:sym typeface="Montserrat SemiBold"/>
            </a:endParaRPr>
          </a:p>
        </p:txBody>
      </p:sp>
      <p:sp>
        <p:nvSpPr>
          <p:cNvPr id="42" name="Google Shape;42;p2"/>
          <p:cNvSpPr txBox="1"/>
          <p:nvPr/>
        </p:nvSpPr>
        <p:spPr>
          <a:xfrm>
            <a:off x="5963479" y="3487350"/>
            <a:ext cx="1643766"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1" dirty="0">
                <a:solidFill>
                  <a:srgbClr val="999999"/>
                </a:solidFill>
                <a:latin typeface="Montserrat"/>
                <a:ea typeface="Montserrat"/>
                <a:cs typeface="Montserrat"/>
                <a:sym typeface="Montserrat"/>
              </a:rPr>
              <a:t>18 de abril</a:t>
            </a:r>
            <a:endParaRPr sz="1000" b="1" i="0" u="none" strike="noStrike" cap="none" dirty="0">
              <a:solidFill>
                <a:srgbClr val="999999"/>
              </a:solidFill>
              <a:latin typeface="Montserrat"/>
              <a:ea typeface="Montserrat"/>
              <a:cs typeface="Montserrat"/>
              <a:sym typeface="Montserrat"/>
            </a:endParaRPr>
          </a:p>
        </p:txBody>
      </p:sp>
      <p:sp>
        <p:nvSpPr>
          <p:cNvPr id="43" name="Google Shape;43;p2"/>
          <p:cNvSpPr txBox="1"/>
          <p:nvPr/>
        </p:nvSpPr>
        <p:spPr>
          <a:xfrm>
            <a:off x="6927145" y="3672000"/>
            <a:ext cx="680100"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s" sz="1400" b="1" i="0" u="none" strike="noStrike" cap="none" dirty="0">
                <a:solidFill>
                  <a:srgbClr val="999999"/>
                </a:solidFill>
                <a:latin typeface="Montserrat"/>
                <a:ea typeface="Montserrat"/>
                <a:cs typeface="Montserrat"/>
                <a:sym typeface="Montserrat"/>
              </a:rPr>
              <a:t>2024</a:t>
            </a:r>
            <a:endParaRPr sz="1600" b="1" i="0" u="none" strike="noStrike" cap="none" dirty="0">
              <a:solidFill>
                <a:srgbClr val="999999"/>
              </a:solidFill>
              <a:latin typeface="Montserrat"/>
              <a:ea typeface="Montserrat"/>
              <a:cs typeface="Montserrat"/>
              <a:sym typeface="Montserrat"/>
            </a:endParaRPr>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96" name="Google Shape;96;p7"/>
          <p:cNvPicPr preferRelativeResize="0"/>
          <p:nvPr/>
        </p:nvPicPr>
        <p:blipFill rotWithShape="1">
          <a:blip r:embed="rId3">
            <a:alphaModFix/>
          </a:blip>
          <a:srcRect/>
          <a:stretch/>
        </p:blipFill>
        <p:spPr>
          <a:xfrm>
            <a:off x="3550350" y="-79500"/>
            <a:ext cx="1226185" cy="3384428"/>
          </a:xfrm>
          <a:prstGeom prst="rect">
            <a:avLst/>
          </a:prstGeom>
          <a:noFill/>
          <a:ln>
            <a:noFill/>
          </a:ln>
        </p:spPr>
      </p:pic>
      <p:sp>
        <p:nvSpPr>
          <p:cNvPr id="85" name="Google Shape;85;p7"/>
          <p:cNvSpPr txBox="1"/>
          <p:nvPr/>
        </p:nvSpPr>
        <p:spPr>
          <a:xfrm>
            <a:off x="4246900" y="842725"/>
            <a:ext cx="2316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1" i="0" u="none" strike="noStrike" cap="none" dirty="0">
                <a:solidFill>
                  <a:srgbClr val="00A666"/>
                </a:solidFill>
                <a:latin typeface="Montserrat SemiBold"/>
                <a:ea typeface="Montserrat SemiBold"/>
                <a:cs typeface="Montserrat SemiBold"/>
                <a:sym typeface="Montserrat SemiBold"/>
              </a:rPr>
              <a:t>TABLA </a:t>
            </a:r>
          </a:p>
          <a:p>
            <a:pPr marL="0" marR="0" lvl="0" indent="0" algn="l" rtl="0">
              <a:lnSpc>
                <a:spcPct val="100000"/>
              </a:lnSpc>
              <a:spcBef>
                <a:spcPts val="0"/>
              </a:spcBef>
              <a:spcAft>
                <a:spcPts val="0"/>
              </a:spcAft>
              <a:buClr>
                <a:srgbClr val="000000"/>
              </a:buClr>
              <a:buSzPts val="1200"/>
              <a:buFont typeface="Arial"/>
              <a:buNone/>
            </a:pPr>
            <a:r>
              <a:rPr lang="es-CO" sz="1200" b="1" dirty="0">
                <a:solidFill>
                  <a:srgbClr val="00A666"/>
                </a:solidFill>
                <a:latin typeface="Montserrat SemiBold"/>
                <a:sym typeface="Montserrat SemiBold"/>
              </a:rPr>
              <a:t>DE CONTENIDO</a:t>
            </a:r>
          </a:p>
        </p:txBody>
      </p:sp>
      <p:pic>
        <p:nvPicPr>
          <p:cNvPr id="14" name="Google Shape;128;p9">
            <a:extLst>
              <a:ext uri="{FF2B5EF4-FFF2-40B4-BE49-F238E27FC236}">
                <a16:creationId xmlns:a16="http://schemas.microsoft.com/office/drawing/2014/main" id="{54C802C2-CAB7-4CD2-8A9C-1FA99C2E0516}"/>
              </a:ext>
            </a:extLst>
          </p:cNvPr>
          <p:cNvPicPr preferRelativeResize="0"/>
          <p:nvPr/>
        </p:nvPicPr>
        <p:blipFill rotWithShape="1">
          <a:blip r:embed="rId4">
            <a:alphaModFix/>
          </a:blip>
          <a:srcRect/>
          <a:stretch/>
        </p:blipFill>
        <p:spPr>
          <a:xfrm>
            <a:off x="185693" y="505525"/>
            <a:ext cx="3149959" cy="4197202"/>
          </a:xfrm>
          <a:prstGeom prst="rect">
            <a:avLst/>
          </a:prstGeom>
          <a:noFill/>
          <a:ln>
            <a:noFill/>
          </a:ln>
        </p:spPr>
      </p:pic>
      <p:sp>
        <p:nvSpPr>
          <p:cNvPr id="2" name="Google Shape;87;p7">
            <a:extLst>
              <a:ext uri="{FF2B5EF4-FFF2-40B4-BE49-F238E27FC236}">
                <a16:creationId xmlns:a16="http://schemas.microsoft.com/office/drawing/2014/main" id="{4BAEA986-B406-176B-8CDC-2F1220B36079}"/>
              </a:ext>
            </a:extLst>
          </p:cNvPr>
          <p:cNvSpPr txBox="1"/>
          <p:nvPr/>
        </p:nvSpPr>
        <p:spPr>
          <a:xfrm>
            <a:off x="4243167" y="1613357"/>
            <a:ext cx="4492217"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dirty="0">
                <a:solidFill>
                  <a:srgbClr val="00A666"/>
                </a:solidFill>
                <a:latin typeface="Montserrat"/>
                <a:ea typeface="Montserrat"/>
                <a:cs typeface="Montserrat"/>
                <a:sym typeface="Montserrat"/>
              </a:rPr>
              <a:t>PARTE 1</a:t>
            </a:r>
            <a:endParaRPr sz="1100" b="1" i="0" u="none" strike="noStrike" cap="none" dirty="0">
              <a:solidFill>
                <a:srgbClr val="00A666"/>
              </a:solidFill>
              <a:latin typeface="Montserrat"/>
              <a:ea typeface="Montserrat"/>
              <a:cs typeface="Montserrat"/>
              <a:sym typeface="Montserrat"/>
            </a:endParaRPr>
          </a:p>
          <a:p>
            <a:pPr>
              <a:buSzPts val="1100"/>
            </a:pPr>
            <a:endParaRPr lang="es-MX" sz="1100" dirty="0">
              <a:solidFill>
                <a:srgbClr val="00A666"/>
              </a:solidFill>
              <a:latin typeface="Montserrat"/>
              <a:ea typeface="Montserrat"/>
              <a:cs typeface="Montserrat"/>
              <a:sym typeface="Montserrat"/>
            </a:endParaRPr>
          </a:p>
          <a:p>
            <a:pPr>
              <a:buSzPts val="1100"/>
            </a:pPr>
            <a:r>
              <a:rPr lang="es-MX" sz="1100" dirty="0">
                <a:solidFill>
                  <a:srgbClr val="00A666"/>
                </a:solidFill>
                <a:latin typeface="Montserrat"/>
                <a:ea typeface="Montserrat"/>
                <a:cs typeface="Montserrat"/>
                <a:sym typeface="Montserrat"/>
              </a:rPr>
              <a:t>Áreas críticas: Caribe, Oriental y Chocó-DISPAC.</a:t>
            </a:r>
            <a:endParaRPr lang="es-MX" sz="1100" b="0" i="0" u="none" strike="noStrike" cap="none" dirty="0">
              <a:solidFill>
                <a:srgbClr val="00A66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A666"/>
              </a:solidFill>
              <a:latin typeface="Montserrat"/>
              <a:ea typeface="Montserrat"/>
              <a:cs typeface="Montserrat"/>
              <a:sym typeface="Montserrat"/>
            </a:endParaRPr>
          </a:p>
        </p:txBody>
      </p:sp>
      <p:sp>
        <p:nvSpPr>
          <p:cNvPr id="5" name="Google Shape;87;p7">
            <a:extLst>
              <a:ext uri="{FF2B5EF4-FFF2-40B4-BE49-F238E27FC236}">
                <a16:creationId xmlns:a16="http://schemas.microsoft.com/office/drawing/2014/main" id="{89F01F35-47BD-A1B0-57CA-AB1A09E118AD}"/>
              </a:ext>
            </a:extLst>
          </p:cNvPr>
          <p:cNvSpPr txBox="1"/>
          <p:nvPr/>
        </p:nvSpPr>
        <p:spPr>
          <a:xfrm>
            <a:off x="4246898" y="2352402"/>
            <a:ext cx="4492217"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dirty="0">
                <a:solidFill>
                  <a:srgbClr val="00A666"/>
                </a:solidFill>
                <a:latin typeface="Montserrat"/>
                <a:ea typeface="Montserrat"/>
                <a:cs typeface="Montserrat"/>
                <a:sym typeface="Montserrat"/>
              </a:rPr>
              <a:t>PARTE </a:t>
            </a:r>
            <a:r>
              <a:rPr lang="es" sz="1100" b="1" dirty="0">
                <a:solidFill>
                  <a:srgbClr val="00A666"/>
                </a:solidFill>
                <a:latin typeface="Montserrat"/>
                <a:ea typeface="Montserrat"/>
                <a:cs typeface="Montserrat"/>
                <a:sym typeface="Montserrat"/>
              </a:rPr>
              <a:t>2</a:t>
            </a:r>
            <a:endParaRPr sz="1100" b="1" i="0" u="none" strike="noStrike" cap="none" dirty="0">
              <a:solidFill>
                <a:srgbClr val="00A666"/>
              </a:solidFill>
              <a:latin typeface="Montserrat"/>
              <a:ea typeface="Montserrat"/>
              <a:cs typeface="Montserrat"/>
              <a:sym typeface="Montserrat"/>
            </a:endParaRPr>
          </a:p>
          <a:p>
            <a:pPr>
              <a:buSzPts val="1100"/>
            </a:pPr>
            <a:endParaRPr lang="es-MX" sz="1100" dirty="0">
              <a:solidFill>
                <a:srgbClr val="00A666"/>
              </a:solidFill>
              <a:latin typeface="Montserrat"/>
              <a:ea typeface="Montserrat"/>
              <a:cs typeface="Montserrat"/>
              <a:sym typeface="Montserrat"/>
            </a:endParaRPr>
          </a:p>
          <a:p>
            <a:pPr>
              <a:buSzPts val="1100"/>
            </a:pPr>
            <a:r>
              <a:rPr lang="es-MX" sz="1100" dirty="0">
                <a:solidFill>
                  <a:srgbClr val="00A666"/>
                </a:solidFill>
                <a:latin typeface="Montserrat"/>
                <a:ea typeface="Montserrat"/>
                <a:cs typeface="Montserrat"/>
                <a:sym typeface="Montserrat"/>
              </a:rPr>
              <a:t>Resumen CACSSE 187.</a:t>
            </a:r>
            <a:endParaRPr lang="es-MX" sz="1100" b="0" i="0" u="none" strike="noStrike" cap="none" dirty="0">
              <a:solidFill>
                <a:srgbClr val="00A66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A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9"/>
          <p:cNvSpPr txBox="1"/>
          <p:nvPr/>
        </p:nvSpPr>
        <p:spPr>
          <a:xfrm>
            <a:off x="4012924" y="2084638"/>
            <a:ext cx="5037106"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E51B72"/>
                </a:solidFill>
                <a:latin typeface="Montserrat SemiBold"/>
                <a:sym typeface="Montserrat SemiBold"/>
              </a:rPr>
              <a:t>Áreas críticas: Caribe, Oriental y Chocó-DISPAC.</a:t>
            </a:r>
          </a:p>
        </p:txBody>
      </p:sp>
      <p:pic>
        <p:nvPicPr>
          <p:cNvPr id="2" name="Google Shape;161;p11">
            <a:extLst>
              <a:ext uri="{FF2B5EF4-FFF2-40B4-BE49-F238E27FC236}">
                <a16:creationId xmlns:a16="http://schemas.microsoft.com/office/drawing/2014/main" id="{310B98E5-9CB5-83F1-AA83-867E909B78AF}"/>
              </a:ext>
            </a:extLst>
          </p:cNvPr>
          <p:cNvPicPr preferRelativeResize="0"/>
          <p:nvPr/>
        </p:nvPicPr>
        <p:blipFill rotWithShape="1">
          <a:blip r:embed="rId4">
            <a:alphaModFix/>
          </a:blip>
          <a:srcRect/>
          <a:stretch/>
        </p:blipFill>
        <p:spPr>
          <a:xfrm>
            <a:off x="187200" y="504000"/>
            <a:ext cx="3149998" cy="4197601"/>
          </a:xfrm>
          <a:prstGeom prst="rect">
            <a:avLst/>
          </a:prstGeom>
          <a:noFill/>
          <a:ln>
            <a:noFill/>
          </a:ln>
        </p:spPr>
      </p:pic>
      <p:sp>
        <p:nvSpPr>
          <p:cNvPr id="3" name="Google Shape;156;p11">
            <a:extLst>
              <a:ext uri="{FF2B5EF4-FFF2-40B4-BE49-F238E27FC236}">
                <a16:creationId xmlns:a16="http://schemas.microsoft.com/office/drawing/2014/main" id="{E2223D16-F622-4AB3-6226-7545B8AB4BAA}"/>
              </a:ext>
            </a:extLst>
          </p:cNvPr>
          <p:cNvSpPr txBox="1"/>
          <p:nvPr/>
        </p:nvSpPr>
        <p:spPr>
          <a:xfrm>
            <a:off x="4012925" y="1885788"/>
            <a:ext cx="906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dirty="0">
                <a:solidFill>
                  <a:srgbClr val="E51B72"/>
                </a:solidFill>
                <a:latin typeface="Montserrat"/>
                <a:ea typeface="Montserrat"/>
                <a:cs typeface="Montserrat"/>
                <a:sym typeface="Montserrat"/>
              </a:rPr>
              <a:t>PARTE 1</a:t>
            </a:r>
            <a:endParaRPr sz="1200" b="0" i="0" u="none" strike="noStrike" cap="none" dirty="0">
              <a:solidFill>
                <a:srgbClr val="E51B72"/>
              </a:solidFill>
              <a:latin typeface="Montserrat"/>
              <a:ea typeface="Montserrat"/>
              <a:cs typeface="Montserrat"/>
              <a:sym typeface="Montserrat"/>
            </a:endParaRPr>
          </a:p>
        </p:txBody>
      </p:sp>
    </p:spTree>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3"/>
          <p:cNvSpPr txBox="1"/>
          <p:nvPr/>
        </p:nvSpPr>
        <p:spPr>
          <a:xfrm>
            <a:off x="7920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0" i="0" u="none" strike="noStrike" cap="none" dirty="0">
                <a:solidFill>
                  <a:srgbClr val="999999"/>
                </a:solidFill>
                <a:latin typeface="Montserrat Light"/>
                <a:ea typeface="Montserrat Light"/>
                <a:cs typeface="Montserrat Light"/>
                <a:sym typeface="Montserrat Light"/>
              </a:rPr>
              <a:t>Parte 1</a:t>
            </a:r>
            <a:endParaRPr sz="1000" b="0" i="0" u="none" strike="noStrike" cap="none" dirty="0">
              <a:solidFill>
                <a:srgbClr val="999999"/>
              </a:solidFill>
              <a:latin typeface="Montserrat Light"/>
              <a:ea typeface="Montserrat Light"/>
              <a:cs typeface="Montserrat Light"/>
              <a:sym typeface="Montserrat Light"/>
            </a:endParaRPr>
          </a:p>
        </p:txBody>
      </p:sp>
      <p:sp>
        <p:nvSpPr>
          <p:cNvPr id="6" name="Google Shape;196;p15">
            <a:extLst>
              <a:ext uri="{FF2B5EF4-FFF2-40B4-BE49-F238E27FC236}">
                <a16:creationId xmlns:a16="http://schemas.microsoft.com/office/drawing/2014/main" id="{2FB33800-7379-4131-B631-461241234E6F}"/>
              </a:ext>
            </a:extLst>
          </p:cNvPr>
          <p:cNvSpPr txBox="1"/>
          <p:nvPr/>
        </p:nvSpPr>
        <p:spPr>
          <a:xfrm>
            <a:off x="4333136" y="468644"/>
            <a:ext cx="4265057" cy="384690"/>
          </a:xfrm>
          <a:prstGeom prst="rect">
            <a:avLst/>
          </a:prstGeom>
          <a:noFill/>
          <a:ln>
            <a:noFill/>
          </a:ln>
        </p:spPr>
        <p:txBody>
          <a:bodyPr spcFirstLastPara="1" wrap="square" lIns="91425" tIns="91425" rIns="91425" bIns="91425" anchor="t" anchorCtr="0">
            <a:spAutoFit/>
          </a:bodyPr>
          <a:lstStyle/>
          <a:p>
            <a:pPr>
              <a:buSzPts val="1300"/>
            </a:pPr>
            <a:r>
              <a:rPr lang="es-MX" sz="1300" b="1" dirty="0">
                <a:solidFill>
                  <a:srgbClr val="E51B72"/>
                </a:solidFill>
                <a:latin typeface="Montserrat" panose="00000500000000000000" pitchFamily="2" charset="0"/>
                <a:sym typeface="Montserrat SemiBold"/>
              </a:rPr>
              <a:t>Áreas críticas: Caribe, Oriental y Chocó-DISPAC</a:t>
            </a:r>
          </a:p>
        </p:txBody>
      </p:sp>
      <p:sp>
        <p:nvSpPr>
          <p:cNvPr id="2" name="CuadroTexto 1">
            <a:extLst>
              <a:ext uri="{FF2B5EF4-FFF2-40B4-BE49-F238E27FC236}">
                <a16:creationId xmlns:a16="http://schemas.microsoft.com/office/drawing/2014/main" id="{4DB9DB40-3BDA-3B31-7E00-23CFFC0A21FC}"/>
              </a:ext>
            </a:extLst>
          </p:cNvPr>
          <p:cNvSpPr txBox="1"/>
          <p:nvPr/>
        </p:nvSpPr>
        <p:spPr>
          <a:xfrm>
            <a:off x="1818699" y="1286783"/>
            <a:ext cx="7110799" cy="2970044"/>
          </a:xfrm>
          <a:prstGeom prst="rect">
            <a:avLst/>
          </a:prstGeom>
          <a:noFill/>
        </p:spPr>
        <p:txBody>
          <a:bodyPr wrap="square">
            <a:spAutoFit/>
          </a:bodyPr>
          <a:lstStyle/>
          <a:p>
            <a:pPr marL="342900" lvl="2" indent="-342900" algn="just">
              <a:buFont typeface="Arial" panose="020B0604020202020204" pitchFamily="34" charset="0"/>
              <a:buChar char="●"/>
            </a:pPr>
            <a:r>
              <a:rPr lang="es-MX" sz="1100" dirty="0">
                <a:latin typeface="Montserrat" panose="00000500000000000000" pitchFamily="2" charset="0"/>
              </a:rPr>
              <a:t>El Subcomité de Análisis y Planeación Eléctrica-SAPE se reunió de manera extraordinaria para aprobar medidas operativas (Esquemas Suplementarios de Protección del Sistema-ESPS y Automatismos de control de Tensión) en varias subáreas del área Caribe. La situación más compleja se observa en la subestación Nueva Montería 220/110 kV, lo anterior debido a la indisponibilidad del transformador </a:t>
            </a:r>
            <a:r>
              <a:rPr lang="es-MX" sz="1100" dirty="0" err="1">
                <a:latin typeface="Montserrat" panose="00000500000000000000" pitchFamily="2" charset="0"/>
              </a:rPr>
              <a:t>Urrá</a:t>
            </a:r>
            <a:r>
              <a:rPr lang="es-MX" sz="1100" dirty="0">
                <a:latin typeface="Montserrat" panose="00000500000000000000" pitchFamily="2" charset="0"/>
              </a:rPr>
              <a:t> 220/110 kV por explosión de Transformador de Corriente-CT en barra del STR, y no cubrimiento de contingencia sencilla a nivel de transformación STN/STR. Lo anterior ha ameritado la desconexión preventiva de demanda en Montería de hasta 50 MW, ello en el marco de la Resolución CREG 224 de 2016. </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Adicionalmente, se observa agotamiento de la capacidad de transformación 500/110 kV en Chinú y bajas tensiones en El Carmen 110 kV.   </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El ESPS para la subárea Chocó-DISPAC ya fue conceptuado por el Subcomité, y el Operador de Red lo implementó. Con relación a la recuperación de las compensaciones capacitivas a nivel del SDL, continúan los imprevistos financieros de la compañía que imposibilitarían cumplir con dicha medida. Respecto a la solución estructural, a la fecha la obra no ha sido definida.</a:t>
            </a:r>
          </a:p>
        </p:txBody>
      </p:sp>
    </p:spTree>
    <p:extLst>
      <p:ext uri="{BB962C8B-B14F-4D97-AF65-F5344CB8AC3E}">
        <p14:creationId xmlns:p14="http://schemas.microsoft.com/office/powerpoint/2010/main" val="4063267944"/>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3"/>
          <p:cNvSpPr txBox="1"/>
          <p:nvPr/>
        </p:nvSpPr>
        <p:spPr>
          <a:xfrm>
            <a:off x="7920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0" i="0" u="none" strike="noStrike" cap="none" dirty="0">
                <a:solidFill>
                  <a:srgbClr val="999999"/>
                </a:solidFill>
                <a:latin typeface="Montserrat Light"/>
                <a:ea typeface="Montserrat Light"/>
                <a:cs typeface="Montserrat Light"/>
                <a:sym typeface="Montserrat Light"/>
              </a:rPr>
              <a:t>Parte 1</a:t>
            </a:r>
            <a:endParaRPr sz="1000" b="0" i="0" u="none" strike="noStrike" cap="none" dirty="0">
              <a:solidFill>
                <a:srgbClr val="999999"/>
              </a:solidFill>
              <a:latin typeface="Montserrat Light"/>
              <a:ea typeface="Montserrat Light"/>
              <a:cs typeface="Montserrat Light"/>
              <a:sym typeface="Montserrat Light"/>
            </a:endParaRPr>
          </a:p>
        </p:txBody>
      </p:sp>
      <p:sp>
        <p:nvSpPr>
          <p:cNvPr id="2" name="CuadroTexto 1">
            <a:extLst>
              <a:ext uri="{FF2B5EF4-FFF2-40B4-BE49-F238E27FC236}">
                <a16:creationId xmlns:a16="http://schemas.microsoft.com/office/drawing/2014/main" id="{4DB9DB40-3BDA-3B31-7E00-23CFFC0A21FC}"/>
              </a:ext>
            </a:extLst>
          </p:cNvPr>
          <p:cNvSpPr txBox="1"/>
          <p:nvPr/>
        </p:nvSpPr>
        <p:spPr>
          <a:xfrm>
            <a:off x="1818699" y="1286783"/>
            <a:ext cx="7110799" cy="2292935"/>
          </a:xfrm>
          <a:prstGeom prst="rect">
            <a:avLst/>
          </a:prstGeom>
          <a:noFill/>
        </p:spPr>
        <p:txBody>
          <a:bodyPr wrap="square">
            <a:spAutoFit/>
          </a:bodyPr>
          <a:lstStyle/>
          <a:p>
            <a:pPr marL="342900" lvl="2" indent="-342900" algn="just">
              <a:buFont typeface="Arial" panose="020B0604020202020204" pitchFamily="34" charset="0"/>
              <a:buChar char="●"/>
            </a:pPr>
            <a:r>
              <a:rPr lang="es-MX" sz="1100" dirty="0">
                <a:latin typeface="Montserrat" panose="00000500000000000000" pitchFamily="2" charset="0"/>
              </a:rPr>
              <a:t>El subcomité está pendiente de las conclusiones de la próxima reunión del Comité de Operación, en donde se definirá un cronograma de acciones para establecer las medidas operativas que requiere el área Oriental.  Vale la pena resaltar que las únicas opciones disponibles para el periodo 2024-2026 son: i) instalación de Esquema Suplementario de Protección del Sistema-ESPS en la sabana norte de Bogotá; </a:t>
            </a:r>
            <a:r>
              <a:rPr lang="es-MX" sz="1100" dirty="0" err="1">
                <a:latin typeface="Montserrat" panose="00000500000000000000" pitchFamily="2" charset="0"/>
              </a:rPr>
              <a:t>ii</a:t>
            </a:r>
            <a:r>
              <a:rPr lang="es-MX" sz="1100" dirty="0">
                <a:latin typeface="Montserrat" panose="00000500000000000000" pitchFamily="2" charset="0"/>
              </a:rPr>
              <a:t>) limitar la conexión de nuevos usuarios en esta fracción del Sistema y </a:t>
            </a:r>
            <a:r>
              <a:rPr lang="es-MX" sz="1100" dirty="0" err="1">
                <a:latin typeface="Montserrat" panose="00000500000000000000" pitchFamily="2" charset="0"/>
              </a:rPr>
              <a:t>iii</a:t>
            </a:r>
            <a:r>
              <a:rPr lang="es-MX" sz="1100" dirty="0">
                <a:latin typeface="Montserrat" panose="00000500000000000000" pitchFamily="2" charset="0"/>
              </a:rPr>
              <a:t>) conexión de generación localizada. </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La situación que se proyecta en el corto/mediano plazo para la subárea Caquetá es crítica. Se visualizan eventos de Demanda No Atendida-DNA por el agotamiento de su red. Asimismo, el proyecto originalmente destinado para resolver esta problemática y que fue subastado por la UPME, fue declarado desierto. Por lo anterior y lo manifestado por el Operador, en el sentido que la obra convocada no representa una verdadera solución, se sugirió a la Unidad y ELECTROCAQUETA reunirse lo más pronto posible.</a:t>
            </a:r>
            <a:endParaRPr lang="es-MX" sz="1200" b="1" dirty="0">
              <a:latin typeface="Montserrat" panose="00000500000000000000" pitchFamily="2" charset="0"/>
              <a:ea typeface="Montserrat" panose="00000500000000000000" pitchFamily="2" charset="0"/>
              <a:cs typeface="Montserrat" panose="00000500000000000000" pitchFamily="2" charset="0"/>
            </a:endParaRPr>
          </a:p>
        </p:txBody>
      </p:sp>
      <p:sp>
        <p:nvSpPr>
          <p:cNvPr id="3" name="Google Shape;196;p15">
            <a:extLst>
              <a:ext uri="{FF2B5EF4-FFF2-40B4-BE49-F238E27FC236}">
                <a16:creationId xmlns:a16="http://schemas.microsoft.com/office/drawing/2014/main" id="{E124F88A-73B8-4F71-5DE4-8823CF5F6219}"/>
              </a:ext>
            </a:extLst>
          </p:cNvPr>
          <p:cNvSpPr txBox="1"/>
          <p:nvPr/>
        </p:nvSpPr>
        <p:spPr>
          <a:xfrm>
            <a:off x="4333136" y="468644"/>
            <a:ext cx="4265057" cy="384690"/>
          </a:xfrm>
          <a:prstGeom prst="rect">
            <a:avLst/>
          </a:prstGeom>
          <a:noFill/>
          <a:ln>
            <a:noFill/>
          </a:ln>
        </p:spPr>
        <p:txBody>
          <a:bodyPr spcFirstLastPara="1" wrap="square" lIns="91425" tIns="91425" rIns="91425" bIns="91425" anchor="t" anchorCtr="0">
            <a:spAutoFit/>
          </a:bodyPr>
          <a:lstStyle/>
          <a:p>
            <a:pPr>
              <a:buSzPts val="1300"/>
            </a:pPr>
            <a:r>
              <a:rPr lang="es-MX" sz="1300" b="1" dirty="0">
                <a:solidFill>
                  <a:srgbClr val="E51B72"/>
                </a:solidFill>
                <a:latin typeface="Montserrat" panose="00000500000000000000" pitchFamily="2" charset="0"/>
                <a:sym typeface="Montserrat SemiBold"/>
              </a:rPr>
              <a:t>Áreas críticas: Caribe, Oriental y Chocó-DISPAC</a:t>
            </a:r>
          </a:p>
        </p:txBody>
      </p:sp>
    </p:spTree>
    <p:extLst>
      <p:ext uri="{BB962C8B-B14F-4D97-AF65-F5344CB8AC3E}">
        <p14:creationId xmlns:p14="http://schemas.microsoft.com/office/powerpoint/2010/main" val="2714639509"/>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0"/>
          <p:cNvSpPr txBox="1"/>
          <p:nvPr/>
        </p:nvSpPr>
        <p:spPr>
          <a:xfrm>
            <a:off x="4012925" y="2084638"/>
            <a:ext cx="4152880" cy="3846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MX" sz="1300" b="0" i="0" u="none" strike="noStrike" cap="none" dirty="0">
                <a:solidFill>
                  <a:srgbClr val="00A666"/>
                </a:solidFill>
                <a:latin typeface="Montserrat SemiBold"/>
                <a:ea typeface="Montserrat SemiBold"/>
                <a:cs typeface="Montserrat SemiBold"/>
                <a:sym typeface="Montserrat SemiBold"/>
              </a:rPr>
              <a:t>Resumen CACSSE 187.</a:t>
            </a:r>
          </a:p>
        </p:txBody>
      </p:sp>
      <p:sp>
        <p:nvSpPr>
          <p:cNvPr id="134" name="Google Shape;134;p10"/>
          <p:cNvSpPr txBox="1"/>
          <p:nvPr/>
        </p:nvSpPr>
        <p:spPr>
          <a:xfrm>
            <a:off x="4012925" y="1885788"/>
            <a:ext cx="906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dirty="0">
                <a:solidFill>
                  <a:srgbClr val="00A666"/>
                </a:solidFill>
                <a:latin typeface="Montserrat"/>
                <a:ea typeface="Montserrat"/>
                <a:cs typeface="Montserrat"/>
                <a:sym typeface="Montserrat"/>
              </a:rPr>
              <a:t>PARTE 2</a:t>
            </a:r>
            <a:endParaRPr sz="1200" b="0" i="0" u="none" strike="noStrike" cap="none" dirty="0">
              <a:solidFill>
                <a:srgbClr val="00A666"/>
              </a:solidFill>
              <a:latin typeface="Montserrat"/>
              <a:ea typeface="Montserrat"/>
              <a:cs typeface="Montserrat"/>
              <a:sym typeface="Montserrat"/>
            </a:endParaRPr>
          </a:p>
        </p:txBody>
      </p:sp>
      <p:pic>
        <p:nvPicPr>
          <p:cNvPr id="139" name="Google Shape;139;p10"/>
          <p:cNvPicPr preferRelativeResize="0"/>
          <p:nvPr/>
        </p:nvPicPr>
        <p:blipFill rotWithShape="1">
          <a:blip r:embed="rId4">
            <a:alphaModFix/>
          </a:blip>
          <a:srcRect/>
          <a:stretch/>
        </p:blipFill>
        <p:spPr>
          <a:xfrm>
            <a:off x="187200" y="504000"/>
            <a:ext cx="3150000" cy="4197601"/>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3"/>
          <p:cNvSpPr txBox="1"/>
          <p:nvPr/>
        </p:nvSpPr>
        <p:spPr>
          <a:xfrm>
            <a:off x="7920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0" i="0" u="none" strike="noStrike" cap="none" dirty="0">
                <a:solidFill>
                  <a:srgbClr val="999999"/>
                </a:solidFill>
                <a:latin typeface="Montserrat Light"/>
                <a:ea typeface="Montserrat Light"/>
                <a:cs typeface="Montserrat Light"/>
                <a:sym typeface="Montserrat Light"/>
              </a:rPr>
              <a:t>Parte 2</a:t>
            </a:r>
            <a:endParaRPr sz="1000" b="0" i="0" u="none" strike="noStrike" cap="none" dirty="0">
              <a:solidFill>
                <a:srgbClr val="999999"/>
              </a:solidFill>
              <a:latin typeface="Montserrat Light"/>
              <a:ea typeface="Montserrat Light"/>
              <a:cs typeface="Montserrat Light"/>
              <a:sym typeface="Montserrat Light"/>
            </a:endParaRPr>
          </a:p>
        </p:txBody>
      </p:sp>
      <p:sp>
        <p:nvSpPr>
          <p:cNvPr id="2" name="CuadroTexto 1">
            <a:extLst>
              <a:ext uri="{FF2B5EF4-FFF2-40B4-BE49-F238E27FC236}">
                <a16:creationId xmlns:a16="http://schemas.microsoft.com/office/drawing/2014/main" id="{9DF9F957-2BA8-17D1-6B40-50F1EA68C3C2}"/>
              </a:ext>
            </a:extLst>
          </p:cNvPr>
          <p:cNvSpPr txBox="1"/>
          <p:nvPr/>
        </p:nvSpPr>
        <p:spPr>
          <a:xfrm>
            <a:off x="1818699" y="1286783"/>
            <a:ext cx="7110799" cy="3647152"/>
          </a:xfrm>
          <a:prstGeom prst="rect">
            <a:avLst/>
          </a:prstGeom>
          <a:noFill/>
        </p:spPr>
        <p:txBody>
          <a:bodyPr wrap="square">
            <a:spAutoFit/>
          </a:bodyPr>
          <a:lstStyle/>
          <a:p>
            <a:pPr marL="342900" lvl="2" indent="-342900" algn="just">
              <a:buFont typeface="Arial" panose="020B0604020202020204" pitchFamily="34" charset="0"/>
              <a:buChar char="●"/>
            </a:pPr>
            <a:r>
              <a:rPr lang="es-MX" sz="1100" dirty="0">
                <a:latin typeface="Montserrat" panose="00000500000000000000" pitchFamily="2" charset="0"/>
              </a:rPr>
              <a:t>El CACSSE sesionará todos los días de semana laboral de 7 a 8 am.</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CND está estudiando la posibilidad de reducir los requerimientos de reserva de potencia para el servicio de regulación primaria de frecuencia (menos del 3 %). Asimismo, analizar la posibilidad de reducir las tensiones objetivo en el STN y STR.</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Se solicitó al Subcomité de Plantas gestionar con las centrales sus planes de riesgo y las horas actuales de operación.</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CND y OARE acompañaran a TERMOCENTRO para garantizar lo más pronto posible el reingreso de la central al SIN. El Consejo recomendó al CND revisar las prueba de estatismo y banda muerta.</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Se sugirió explorar la posibilidad de que plantas como TERMOPROYECTOS y TERMOEBR se incorporen al SIN para reducir la demanda de Campo Rubiales, efecto que se vería reflejada en la subestación Chivor. Asimismo, se recomendó que los mantenimientos en ingenios azucareros se desplacen para que dichas facilidades aporten al SIN y se reduzca la demanda neta.</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Se llevó a cabo reunión CND-CNO-UPME-CREG para habilitar rápidamente la incorporación de 90 MW asociados a una planta de generación de Drummond.</a:t>
            </a:r>
          </a:p>
        </p:txBody>
      </p:sp>
      <p:sp>
        <p:nvSpPr>
          <p:cNvPr id="3" name="Google Shape;196;p15">
            <a:extLst>
              <a:ext uri="{FF2B5EF4-FFF2-40B4-BE49-F238E27FC236}">
                <a16:creationId xmlns:a16="http://schemas.microsoft.com/office/drawing/2014/main" id="{58BBBBF6-4C25-83BE-29F4-782EF16C827F}"/>
              </a:ext>
            </a:extLst>
          </p:cNvPr>
          <p:cNvSpPr txBox="1"/>
          <p:nvPr/>
        </p:nvSpPr>
        <p:spPr>
          <a:xfrm>
            <a:off x="6023843" y="468644"/>
            <a:ext cx="2574350"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00A666"/>
                </a:solidFill>
                <a:latin typeface="Montserrat SemiBold"/>
                <a:sym typeface="Montserrat SemiBold"/>
              </a:rPr>
              <a:t>Resumen CACSSE 187</a:t>
            </a:r>
          </a:p>
        </p:txBody>
      </p:sp>
    </p:spTree>
    <p:extLst>
      <p:ext uri="{BB962C8B-B14F-4D97-AF65-F5344CB8AC3E}">
        <p14:creationId xmlns:p14="http://schemas.microsoft.com/office/powerpoint/2010/main" val="2898187807"/>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3"/>
          <p:cNvSpPr txBox="1"/>
          <p:nvPr/>
        </p:nvSpPr>
        <p:spPr>
          <a:xfrm>
            <a:off x="7920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0" i="0" u="none" strike="noStrike" cap="none" dirty="0">
                <a:solidFill>
                  <a:srgbClr val="999999"/>
                </a:solidFill>
                <a:latin typeface="Montserrat Light"/>
                <a:ea typeface="Montserrat Light"/>
                <a:cs typeface="Montserrat Light"/>
                <a:sym typeface="Montserrat Light"/>
              </a:rPr>
              <a:t>Parte 2</a:t>
            </a:r>
            <a:endParaRPr sz="1000" b="0" i="0" u="none" strike="noStrike" cap="none" dirty="0">
              <a:solidFill>
                <a:srgbClr val="999999"/>
              </a:solidFill>
              <a:latin typeface="Montserrat Light"/>
              <a:ea typeface="Montserrat Light"/>
              <a:cs typeface="Montserrat Light"/>
              <a:sym typeface="Montserrat Light"/>
            </a:endParaRPr>
          </a:p>
        </p:txBody>
      </p:sp>
      <p:sp>
        <p:nvSpPr>
          <p:cNvPr id="2" name="CuadroTexto 1">
            <a:extLst>
              <a:ext uri="{FF2B5EF4-FFF2-40B4-BE49-F238E27FC236}">
                <a16:creationId xmlns:a16="http://schemas.microsoft.com/office/drawing/2014/main" id="{9DF9F957-2BA8-17D1-6B40-50F1EA68C3C2}"/>
              </a:ext>
            </a:extLst>
          </p:cNvPr>
          <p:cNvSpPr txBox="1"/>
          <p:nvPr/>
        </p:nvSpPr>
        <p:spPr>
          <a:xfrm>
            <a:off x="1818699" y="1286783"/>
            <a:ext cx="7110799" cy="1785104"/>
          </a:xfrm>
          <a:prstGeom prst="rect">
            <a:avLst/>
          </a:prstGeom>
          <a:noFill/>
        </p:spPr>
        <p:txBody>
          <a:bodyPr wrap="square">
            <a:spAutoFit/>
          </a:bodyPr>
          <a:lstStyle/>
          <a:p>
            <a:pPr marL="342900" lvl="2" indent="-342900" algn="just">
              <a:buFont typeface="Arial" panose="020B0604020202020204" pitchFamily="34" charset="0"/>
              <a:buChar char="●"/>
            </a:pPr>
            <a:r>
              <a:rPr lang="es-MX" sz="1100" dirty="0">
                <a:latin typeface="Montserrat" panose="00000500000000000000" pitchFamily="2" charset="0"/>
              </a:rPr>
              <a:t>CNO hará seguimiento a la solicitud de incremento de las descargas en </a:t>
            </a:r>
            <a:r>
              <a:rPr lang="es-MX" sz="1100" dirty="0" err="1">
                <a:latin typeface="Montserrat" panose="00000500000000000000" pitchFamily="2" charset="0"/>
              </a:rPr>
              <a:t>Tominé</a:t>
            </a:r>
            <a:r>
              <a:rPr lang="es-MX" sz="1100" dirty="0">
                <a:latin typeface="Montserrat" panose="00000500000000000000" pitchFamily="2" charset="0"/>
              </a:rPr>
              <a:t>. </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Se llevó a cabo reunión del Subcomité de Plantas-SP para gestionar el desplazamiento de algunos mantenimientos. Asimismo, se reunió el SURER para revisar las proyecciones de aportes hídricos para los próximos meses. </a:t>
            </a:r>
          </a:p>
          <a:p>
            <a:pPr marL="342900" lvl="2" indent="-342900" algn="just">
              <a:buFont typeface="Arial" panose="020B0604020202020204" pitchFamily="34" charset="0"/>
              <a:buChar char="●"/>
            </a:pPr>
            <a:endParaRPr lang="es-MX" sz="1100" dirty="0">
              <a:latin typeface="Montserrat" panose="00000500000000000000" pitchFamily="2" charset="0"/>
            </a:endParaRPr>
          </a:p>
          <a:p>
            <a:pPr marL="342900" lvl="2" indent="-342900" algn="just">
              <a:buFont typeface="Arial" panose="020B0604020202020204" pitchFamily="34" charset="0"/>
              <a:buChar char="●"/>
            </a:pPr>
            <a:r>
              <a:rPr lang="es-MX" sz="1100" dirty="0">
                <a:latin typeface="Montserrat" panose="00000500000000000000" pitchFamily="2" charset="0"/>
              </a:rPr>
              <a:t>Se expidieron por parte de la CREG proyectos de Resolución asociados a Demanda </a:t>
            </a:r>
            <a:r>
              <a:rPr lang="es-MX" sz="1100" dirty="0" err="1">
                <a:latin typeface="Montserrat" panose="00000500000000000000" pitchFamily="2" charset="0"/>
              </a:rPr>
              <a:t>Desconectable</a:t>
            </a:r>
            <a:r>
              <a:rPr lang="es-MX" sz="1100" dirty="0">
                <a:latin typeface="Montserrat" panose="00000500000000000000" pitchFamily="2" charset="0"/>
              </a:rPr>
              <a:t>, Desviaciones en el SIN y Condiciones de Despacho de plantas hidroeléctricas con capacidad de regulación superior a 30 días.</a:t>
            </a:r>
          </a:p>
          <a:p>
            <a:pPr marL="342900" lvl="2" indent="-342900" algn="just">
              <a:buFont typeface="Arial" panose="020B0604020202020204" pitchFamily="34" charset="0"/>
              <a:buChar char="●"/>
            </a:pPr>
            <a:endParaRPr lang="es-MX" sz="1100" dirty="0">
              <a:latin typeface="Montserrat" panose="00000500000000000000" pitchFamily="2" charset="0"/>
            </a:endParaRPr>
          </a:p>
        </p:txBody>
      </p:sp>
      <p:sp>
        <p:nvSpPr>
          <p:cNvPr id="3" name="Google Shape;196;p15">
            <a:extLst>
              <a:ext uri="{FF2B5EF4-FFF2-40B4-BE49-F238E27FC236}">
                <a16:creationId xmlns:a16="http://schemas.microsoft.com/office/drawing/2014/main" id="{58BBBBF6-4C25-83BE-29F4-782EF16C827F}"/>
              </a:ext>
            </a:extLst>
          </p:cNvPr>
          <p:cNvSpPr txBox="1"/>
          <p:nvPr/>
        </p:nvSpPr>
        <p:spPr>
          <a:xfrm>
            <a:off x="6023843" y="468644"/>
            <a:ext cx="2574350"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00A666"/>
                </a:solidFill>
                <a:latin typeface="Montserrat SemiBold"/>
                <a:sym typeface="Montserrat SemiBold"/>
              </a:rPr>
              <a:t>Resumen CACSSE 187</a:t>
            </a:r>
          </a:p>
        </p:txBody>
      </p:sp>
    </p:spTree>
    <p:extLst>
      <p:ext uri="{BB962C8B-B14F-4D97-AF65-F5344CB8AC3E}">
        <p14:creationId xmlns:p14="http://schemas.microsoft.com/office/powerpoint/2010/main" val="377961596"/>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p:nvPr>
        </p:nvSpPr>
        <p:spPr>
          <a:xfrm>
            <a:off x="3461400" y="3288960"/>
            <a:ext cx="4373640" cy="1558080"/>
          </a:xfrm>
          <a:prstGeom prst="rect">
            <a:avLst/>
          </a:prstGeom>
          <a:noFill/>
          <a:ln w="0">
            <a:noFill/>
          </a:ln>
        </p:spPr>
        <p:txBody>
          <a:bodyPr anchor="t">
            <a:noAutofit/>
          </a:bodyPr>
          <a:lstStyle/>
          <a:p>
            <a:pPr>
              <a:lnSpc>
                <a:spcPct val="90000"/>
              </a:lnSpc>
              <a:spcBef>
                <a:spcPts val="751"/>
              </a:spcBef>
              <a:buNone/>
              <a:tabLst>
                <a:tab pos="0" algn="l"/>
              </a:tabLst>
            </a:pPr>
            <a:r>
              <a:rPr lang="es-CO" sz="3600" b="1" strike="noStrike" spc="-1">
                <a:solidFill>
                  <a:srgbClr val="F2F2F2"/>
                </a:solidFill>
                <a:latin typeface="Montserrat"/>
              </a:rPr>
              <a:t>Gracias</a:t>
            </a:r>
            <a:endParaRPr lang="en-US" sz="3600" b="0" strike="noStrike" spc="-1">
              <a:solidFill>
                <a:srgbClr val="404040"/>
              </a:solidFill>
              <a:latin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4883</TotalTime>
  <Words>735</Words>
  <Application>Microsoft Office PowerPoint</Application>
  <PresentationFormat>Presentación en pantalla (16:9)</PresentationFormat>
  <Paragraphs>48</Paragraphs>
  <Slides>9</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Montserrat Light</vt:lpstr>
      <vt:lpstr>Montserrat</vt:lpstr>
      <vt:lpstr>Wingdings</vt:lpstr>
      <vt:lpstr>Montserrat SemiBold</vt:lpstr>
      <vt:lpstr>Simple Light</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CARO</dc:creator>
  <cp:lastModifiedBy>Alberto Olarte</cp:lastModifiedBy>
  <cp:revision>251</cp:revision>
  <dcterms:modified xsi:type="dcterms:W3CDTF">2024-05-14T00:32:58Z</dcterms:modified>
</cp:coreProperties>
</file>