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9" r:id="rId2"/>
    <p:sldMasterId id="2147483711" r:id="rId3"/>
    <p:sldMasterId id="2147483728" r:id="rId4"/>
  </p:sldMasterIdLst>
  <p:notesMasterIdLst>
    <p:notesMasterId r:id="rId31"/>
  </p:notesMasterIdLst>
  <p:sldIdLst>
    <p:sldId id="890" r:id="rId5"/>
    <p:sldId id="256" r:id="rId6"/>
    <p:sldId id="870" r:id="rId7"/>
    <p:sldId id="903" r:id="rId8"/>
    <p:sldId id="259" r:id="rId9"/>
    <p:sldId id="891" r:id="rId10"/>
    <p:sldId id="834" r:id="rId11"/>
    <p:sldId id="291" r:id="rId12"/>
    <p:sldId id="905" r:id="rId13"/>
    <p:sldId id="906" r:id="rId14"/>
    <p:sldId id="267" r:id="rId15"/>
    <p:sldId id="277" r:id="rId16"/>
    <p:sldId id="286" r:id="rId17"/>
    <p:sldId id="907" r:id="rId18"/>
    <p:sldId id="894" r:id="rId19"/>
    <p:sldId id="289" r:id="rId20"/>
    <p:sldId id="908" r:id="rId21"/>
    <p:sldId id="274" r:id="rId22"/>
    <p:sldId id="830" r:id="rId23"/>
    <p:sldId id="886" r:id="rId24"/>
    <p:sldId id="909" r:id="rId25"/>
    <p:sldId id="913" r:id="rId26"/>
    <p:sldId id="912" r:id="rId27"/>
    <p:sldId id="859" r:id="rId28"/>
    <p:sldId id="911" r:id="rId29"/>
    <p:sldId id="283" r:id="rId3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ta Serna" initials="JS" lastIdx="1" clrIdx="0">
    <p:extLst>
      <p:ext uri="{19B8F6BF-5375-455C-9EA6-DF929625EA0E}">
        <p15:presenceInfo xmlns:p15="http://schemas.microsoft.com/office/powerpoint/2012/main" userId="S::njsernac@unal.edu.co::9e82b79a-52d5-4b84-b503-184981f812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AE4"/>
    <a:srgbClr val="38A800"/>
    <a:srgbClr val="FFD380"/>
    <a:srgbClr val="E69800"/>
    <a:srgbClr val="FF7979"/>
    <a:srgbClr val="43CA71"/>
    <a:srgbClr val="80CDC1"/>
    <a:srgbClr val="01665F"/>
    <a:srgbClr val="37A800"/>
    <a:srgbClr val="A93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17" autoAdjust="0"/>
    <p:restoredTop sz="94601" autoAdjust="0"/>
  </p:normalViewPr>
  <p:slideViewPr>
    <p:cSldViewPr snapToGrid="0">
      <p:cViewPr varScale="1">
        <p:scale>
          <a:sx n="69" d="100"/>
          <a:sy n="69" d="100"/>
        </p:scale>
        <p:origin x="112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4E3D7-6339-4161-A909-D6B55FA0579E}" type="datetimeFigureOut">
              <a:rPr lang="es-MX" smtClean="0"/>
              <a:pPr/>
              <a:t>09/11/2023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F2B1-EE9C-45AB-AE1B-1B8591CD274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676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https://coralreefwatch.noaa.gov/data/5km/v3.1/current/animation/gif/ssta_animation_90day_45ns.gif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6F2B1-EE9C-45AB-AE1B-1B8591CD2741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142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6F2B1-EE9C-45AB-AE1B-1B8591CD2741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236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30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https://www.cpc.ncep.noaa.gov/products/analysis_monitoring/enso_update/u850a_c.gif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https://psl.noaa.gov/map/clim/olr.shtml</a:t>
            </a:r>
            <a:endParaRPr/>
          </a:p>
        </p:txBody>
      </p:sp>
      <p:sp>
        <p:nvSpPr>
          <p:cNvPr id="740" name="Google Shape;74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2798C-3451-4144-8433-49306E53880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97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5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88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0"/>
            <a:ext cx="6093151" cy="6858000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4" y="717847"/>
            <a:ext cx="2849886" cy="48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9567332" y="5796348"/>
            <a:ext cx="1786467" cy="925127"/>
          </a:xfrm>
          <a:prstGeom prst="rect">
            <a:avLst/>
          </a:prstGeom>
        </p:spPr>
      </p:pic>
      <p:grpSp>
        <p:nvGrpSpPr>
          <p:cNvPr id="21" name="Grupo 20"/>
          <p:cNvGrpSpPr/>
          <p:nvPr userDrawn="1"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2" name="Conector recto 21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Google Shape;191;p5">
            <a:extLst>
              <a:ext uri="{FF2B5EF4-FFF2-40B4-BE49-F238E27FC236}">
                <a16:creationId xmlns:a16="http://schemas.microsoft.com/office/drawing/2014/main" id="{3D50BDD2-B7C5-B8D8-27D9-E6E39DA18947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1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5">
            <a:extLst>
              <a:ext uri="{FF2B5EF4-FFF2-40B4-BE49-F238E27FC236}">
                <a16:creationId xmlns:a16="http://schemas.microsoft.com/office/drawing/2014/main" id="{D03D0699-13D1-86F2-DDB9-B76553BF8BA3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6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General 1">
    <p:bg>
      <p:bgPr>
        <a:solidFill>
          <a:srgbClr val="136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03800" y="2766218"/>
            <a:ext cx="6112934" cy="1325563"/>
          </a:xfrm>
        </p:spPr>
        <p:txBody>
          <a:bodyPr>
            <a:normAutofit/>
          </a:bodyPr>
          <a:lstStyle>
            <a:lvl1pPr algn="ctr">
              <a:defRPr sz="5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ES" dirty="0"/>
              <a:t>Título General</a:t>
            </a:r>
            <a:endParaRPr lang="en-US" dirty="0"/>
          </a:p>
        </p:txBody>
      </p:sp>
      <p:pic>
        <p:nvPicPr>
          <p:cNvPr id="10" name="Marcador de posición de 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r="27612" b="277"/>
          <a:stretch/>
        </p:blipFill>
        <p:spPr>
          <a:xfrm>
            <a:off x="0" y="-8866"/>
            <a:ext cx="4619625" cy="68668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388"/>
            <a:ext cx="2849886" cy="48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Grupo 20"/>
          <p:cNvGrpSpPr/>
          <p:nvPr userDrawn="1"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2" name="Conector recto 21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 userDrawn="1"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8" name="Conector recto 17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Google Shape;191;p5">
            <a:extLst>
              <a:ext uri="{FF2B5EF4-FFF2-40B4-BE49-F238E27FC236}">
                <a16:creationId xmlns:a16="http://schemas.microsoft.com/office/drawing/2014/main" id="{899E951F-2259-62B5-6E27-DDBFF2FE6F35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BA1FED5-101D-3FD4-B152-F8AFD9AC800F}"/>
              </a:ext>
            </a:extLst>
          </p:cNvPr>
          <p:cNvSpPr/>
          <p:nvPr userDrawn="1"/>
        </p:nvSpPr>
        <p:spPr>
          <a:xfrm>
            <a:off x="4617381" y="0"/>
            <a:ext cx="7565910" cy="6779673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891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6093151" cy="6858000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4" y="717847"/>
            <a:ext cx="2849886" cy="48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2" name="Conector recto 21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8" name="Conector recto 17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ector recto 2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621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6093151" cy="6858000"/>
          </a:xfrm>
          <a:prstGeom prst="rect">
            <a:avLst/>
          </a:prstGeom>
          <a:solidFill>
            <a:srgbClr val="00B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4" y="717847"/>
            <a:ext cx="2849886" cy="48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0" name="Grupo 19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1" name="Conector recto 20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4" name="Conector recto 13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937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General 1">
    <p:bg>
      <p:bgPr>
        <a:solidFill>
          <a:srgbClr val="136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003800" y="2766218"/>
            <a:ext cx="6112934" cy="1325563"/>
          </a:xfrm>
        </p:spPr>
        <p:txBody>
          <a:bodyPr>
            <a:normAutofit/>
          </a:bodyPr>
          <a:lstStyle>
            <a:lvl1pPr algn="ctr">
              <a:defRPr sz="5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ES" dirty="0"/>
              <a:t>Título General</a:t>
            </a:r>
            <a:endParaRPr lang="en-US" dirty="0"/>
          </a:p>
        </p:txBody>
      </p:sp>
      <p:pic>
        <p:nvPicPr>
          <p:cNvPr id="10" name="Marcador de posición de 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r="27612" b="277"/>
          <a:stretch/>
        </p:blipFill>
        <p:spPr>
          <a:xfrm>
            <a:off x="0" y="-8866"/>
            <a:ext cx="4619625" cy="68668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2" name="Conector recto 21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8" name="Conector recto 17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Google Shape;191;p5">
            <a:extLst>
              <a:ext uri="{FF2B5EF4-FFF2-40B4-BE49-F238E27FC236}">
                <a16:creationId xmlns:a16="http://schemas.microsoft.com/office/drawing/2014/main" id="{9AD82DB0-7EAA-3480-53BB-34CDFC36DD94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816298-7A8C-DAC6-7D2C-134537DA477D}"/>
              </a:ext>
            </a:extLst>
          </p:cNvPr>
          <p:cNvSpPr/>
          <p:nvPr userDrawn="1"/>
        </p:nvSpPr>
        <p:spPr>
          <a:xfrm>
            <a:off x="4617381" y="0"/>
            <a:ext cx="7565910" cy="6779673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34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General 2">
    <p:bg>
      <p:bgPr>
        <a:solidFill>
          <a:srgbClr val="00B2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r="21450"/>
          <a:stretch/>
        </p:blipFill>
        <p:spPr>
          <a:xfrm>
            <a:off x="0" y="0"/>
            <a:ext cx="461738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21" name="Conector recto 20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7" name="Conector recto 16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Google Shape;191;p5">
            <a:extLst>
              <a:ext uri="{FF2B5EF4-FFF2-40B4-BE49-F238E27FC236}">
                <a16:creationId xmlns:a16="http://schemas.microsoft.com/office/drawing/2014/main" id="{CCC80AA5-39F8-659A-B166-06E2181D3C04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8FAD396-2D91-3C49-C133-89C1AAAC2314}"/>
              </a:ext>
            </a:extLst>
          </p:cNvPr>
          <p:cNvSpPr/>
          <p:nvPr userDrawn="1"/>
        </p:nvSpPr>
        <p:spPr>
          <a:xfrm>
            <a:off x="4617381" y="0"/>
            <a:ext cx="7565910" cy="6779673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653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2733" y="365125"/>
            <a:ext cx="9381066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2732" y="1825625"/>
            <a:ext cx="9381067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2400" y="365124"/>
            <a:ext cx="1409700" cy="6356351"/>
          </a:xfrm>
          <a:prstGeom prst="rect">
            <a:avLst/>
          </a:prstGeom>
          <a:solidFill>
            <a:srgbClr val="00B2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409700" cy="6858000"/>
          </a:xfrm>
          <a:prstGeom prst="rect">
            <a:avLst/>
          </a:prstGeom>
          <a:solidFill>
            <a:srgbClr val="1368B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2" y="6074877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6" name="Conector recto 15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02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837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4267" y="365125"/>
            <a:ext cx="938953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4266" y="1825625"/>
            <a:ext cx="9389533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2400" y="365125"/>
            <a:ext cx="1409700" cy="6356350"/>
          </a:xfrm>
          <a:prstGeom prst="rect">
            <a:avLst/>
          </a:prstGeom>
          <a:solidFill>
            <a:srgbClr val="1368B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409700" cy="6858000"/>
          </a:xfrm>
          <a:prstGeom prst="rect">
            <a:avLst/>
          </a:prstGeom>
          <a:solidFill>
            <a:srgbClr val="00B2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2" y="6074877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7284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278533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0" y="5495925"/>
            <a:ext cx="12192000" cy="1362075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217"/>
            <a:ext cx="2849886" cy="4846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3" name="Grupo 12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14" name="Conector recto 13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8" name="Conector recto 17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1530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0" y="5495925"/>
            <a:ext cx="12192000" cy="1362075"/>
          </a:xfrm>
          <a:prstGeom prst="rect">
            <a:avLst/>
          </a:prstGeom>
          <a:solidFill>
            <a:srgbClr val="00B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217"/>
            <a:ext cx="2849886" cy="4846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7" name="Grupo 16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18" name="Conector recto 17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24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38225" y="547997"/>
            <a:ext cx="10515600" cy="1325563"/>
          </a:xfrm>
          <a:prstGeom prst="rect">
            <a:avLst/>
          </a:prstGeom>
          <a:solidFill>
            <a:srgbClr val="00B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1368B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quarter" idx="10"/>
          </p:nvPr>
        </p:nvSpPr>
        <p:spPr>
          <a:xfrm>
            <a:off x="838200" y="2228850"/>
            <a:ext cx="10715625" cy="33176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6" name="Conector recto 15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2329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38225" y="547997"/>
            <a:ext cx="10515600" cy="1325563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27C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quarter" idx="10"/>
          </p:nvPr>
        </p:nvSpPr>
        <p:spPr>
          <a:xfrm>
            <a:off x="838200" y="2228850"/>
            <a:ext cx="10715625" cy="33176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2385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81977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r="33505"/>
          <a:stretch/>
        </p:blipFill>
        <p:spPr>
          <a:xfrm>
            <a:off x="7343775" y="0"/>
            <a:ext cx="4848225" cy="6858000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838200" y="1790700"/>
            <a:ext cx="5819774" cy="36872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Google Shape;277;p11">
            <a:extLst>
              <a:ext uri="{FF2B5EF4-FFF2-40B4-BE49-F238E27FC236}">
                <a16:creationId xmlns:a16="http://schemas.microsoft.com/office/drawing/2014/main" id="{0AD3735E-18B5-47E7-69AA-EE2BB4C41AB1}"/>
              </a:ext>
            </a:extLst>
          </p:cNvPr>
          <p:cNvSpPr/>
          <p:nvPr userDrawn="1"/>
        </p:nvSpPr>
        <p:spPr>
          <a:xfrm rot="10800000">
            <a:off x="0" y="0"/>
            <a:ext cx="76200" cy="6873273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43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81977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838200" y="1790700"/>
            <a:ext cx="5819774" cy="36872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7340601" y="0"/>
            <a:ext cx="4851400" cy="6858000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8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46082" y="334420"/>
            <a:ext cx="2401368" cy="1243555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31850" y="4562475"/>
            <a:ext cx="10515600" cy="26988"/>
          </a:xfrm>
          <a:prstGeom prst="line">
            <a:avLst/>
          </a:prstGeom>
          <a:ln w="76200">
            <a:solidFill>
              <a:srgbClr val="1368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713880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8582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65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46082" y="334420"/>
            <a:ext cx="2401368" cy="1243555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31850" y="4562475"/>
            <a:ext cx="10515600" cy="26988"/>
          </a:xfrm>
          <a:prstGeom prst="line">
            <a:avLst/>
          </a:prstGeom>
          <a:ln w="76200">
            <a:solidFill>
              <a:srgbClr val="00B2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713880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3" name="Grupo 12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4" name="Conector recto 13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677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5">
            <a:extLst>
              <a:ext uri="{FF2B5EF4-FFF2-40B4-BE49-F238E27FC236}">
                <a16:creationId xmlns:a16="http://schemas.microsoft.com/office/drawing/2014/main" id="{82E3BE2D-0F8D-8C67-9553-093275F30D00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08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27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5">
            <a:extLst>
              <a:ext uri="{FF2B5EF4-FFF2-40B4-BE49-F238E27FC236}">
                <a16:creationId xmlns:a16="http://schemas.microsoft.com/office/drawing/2014/main" id="{C2343385-3DD1-80EB-2B52-21B6AC19078D}"/>
              </a:ext>
            </a:extLst>
          </p:cNvPr>
          <p:cNvSpPr/>
          <p:nvPr userDrawn="1"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33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003"/>
            <a:ext cx="6223000" cy="1538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1" name="Conector recto 10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4977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450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86326" y="987426"/>
            <a:ext cx="4781550" cy="4741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438400"/>
            <a:ext cx="3932237" cy="32909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944100" y="0"/>
            <a:ext cx="2247901" cy="6858000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6" name="Grupo 15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7" name="Conector recto 16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843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450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86326" y="987426"/>
            <a:ext cx="4781550" cy="4741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438400"/>
            <a:ext cx="3932237" cy="32909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944100" y="0"/>
            <a:ext cx="2247901" cy="6858000"/>
          </a:xfrm>
          <a:prstGeom prst="rect">
            <a:avLst/>
          </a:prstGeom>
          <a:solidFill>
            <a:srgbClr val="00B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6" name="Conector recto 15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526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rgbClr val="1368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3" name="Grupo 12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6" name="Conector recto 15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421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rgbClr val="00B2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522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6" name="Conector recto 15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0931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Marcador de gráfico 6"/>
          <p:cNvSpPr>
            <a:spLocks noGrp="1"/>
          </p:cNvSpPr>
          <p:nvPr>
            <p:ph type="chart" sz="quarter" idx="10"/>
          </p:nvPr>
        </p:nvSpPr>
        <p:spPr>
          <a:xfrm>
            <a:off x="838200" y="1847850"/>
            <a:ext cx="5267325" cy="3630070"/>
          </a:xfrm>
        </p:spPr>
        <p:txBody>
          <a:bodyPr/>
          <a:lstStyle/>
          <a:p>
            <a:r>
              <a:rPr lang="es-ES"/>
              <a:t>Haga clic en el icono para agregar un gráfico</a:t>
            </a:r>
            <a:endParaRPr lang="en-US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1"/>
          </p:nvPr>
        </p:nvSpPr>
        <p:spPr>
          <a:xfrm>
            <a:off x="6229350" y="1828800"/>
            <a:ext cx="5124450" cy="36491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9" t="-9439" r="-6149" b="-12098"/>
          <a:stretch/>
        </p:blipFill>
        <p:spPr>
          <a:xfrm>
            <a:off x="8952432" y="5477920"/>
            <a:ext cx="2401368" cy="1243555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22647"/>
            <a:ext cx="12192000" cy="1286"/>
            <a:chOff x="0" y="6814612"/>
            <a:chExt cx="12192000" cy="1286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0" y="6815255"/>
              <a:ext cx="12192000" cy="0"/>
            </a:xfrm>
            <a:prstGeom prst="line">
              <a:avLst/>
            </a:prstGeom>
            <a:ln w="76200">
              <a:solidFill>
                <a:srgbClr val="1368B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3132306" y="6814612"/>
              <a:ext cx="5918560" cy="1286"/>
            </a:xfrm>
            <a:prstGeom prst="line">
              <a:avLst/>
            </a:prstGeom>
            <a:ln w="76200">
              <a:solidFill>
                <a:srgbClr val="00B27C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29598"/>
            <a:ext cx="2849886" cy="484633"/>
          </a:xfrm>
          <a:prstGeom prst="rect">
            <a:avLst/>
          </a:prstGeom>
          <a:ln>
            <a:noFill/>
          </a:ln>
        </p:spPr>
      </p:pic>
      <p:grpSp>
        <p:nvGrpSpPr>
          <p:cNvPr id="16" name="Grupo 15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20" name="Conector recto 19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075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 b="8131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>
          <a:xfrm>
            <a:off x="743484" y="717848"/>
            <a:ext cx="10705032" cy="482871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946"/>
            <a:ext cx="2849886" cy="4846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4" name="Grupo 13"/>
          <p:cNvGrpSpPr/>
          <p:nvPr/>
        </p:nvGrpSpPr>
        <p:grpSpPr>
          <a:xfrm>
            <a:off x="735017" y="5574199"/>
            <a:ext cx="10724367" cy="6386"/>
            <a:chOff x="735017" y="5514930"/>
            <a:chExt cx="10724367" cy="6386"/>
          </a:xfrm>
        </p:grpSpPr>
        <p:cxnSp>
          <p:nvCxnSpPr>
            <p:cNvPr id="8" name="Conector recto 7"/>
            <p:cNvCxnSpPr/>
            <p:nvPr userDrawn="1"/>
          </p:nvCxnSpPr>
          <p:spPr>
            <a:xfrm flipV="1">
              <a:off x="735017" y="5514930"/>
              <a:ext cx="10715090" cy="6386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 userDrawn="1"/>
          </p:nvCxnSpPr>
          <p:spPr>
            <a:xfrm>
              <a:off x="8178801" y="5517107"/>
              <a:ext cx="3280583" cy="2032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6078755" y="5517107"/>
              <a:ext cx="2599579" cy="2032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3070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 1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514474"/>
          </a:xfrm>
          <a:solidFill>
            <a:schemeClr val="tx1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276474"/>
            <a:ext cx="3932237" cy="3371851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quarter" idx="10"/>
          </p:nvPr>
        </p:nvSpPr>
        <p:spPr>
          <a:xfrm>
            <a:off x="5156200" y="762001"/>
            <a:ext cx="5960533" cy="48863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18" name="Conector recto 17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76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 2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514474"/>
          </a:xfrm>
          <a:solidFill>
            <a:schemeClr val="bg1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276474"/>
            <a:ext cx="3932237" cy="337185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72" y="5729364"/>
            <a:ext cx="762002" cy="740666"/>
          </a:xfrm>
          <a:prstGeom prst="rect">
            <a:avLst/>
          </a:prstGeom>
        </p:spPr>
      </p:pic>
      <p:sp>
        <p:nvSpPr>
          <p:cNvPr id="10" name="Marcador de contenido 5"/>
          <p:cNvSpPr>
            <a:spLocks noGrp="1"/>
          </p:cNvSpPr>
          <p:nvPr>
            <p:ph sz="quarter" idx="10"/>
          </p:nvPr>
        </p:nvSpPr>
        <p:spPr>
          <a:xfrm>
            <a:off x="5156200" y="762001"/>
            <a:ext cx="5960533" cy="4886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9939866" y="645773"/>
            <a:ext cx="1176867" cy="0"/>
            <a:chOff x="9084733" y="2352823"/>
            <a:chExt cx="1176867" cy="0"/>
          </a:xfrm>
        </p:grpSpPr>
        <p:cxnSp>
          <p:nvCxnSpPr>
            <p:cNvPr id="18" name="Conector recto 17"/>
            <p:cNvCxnSpPr/>
            <p:nvPr userDrawn="1"/>
          </p:nvCxnSpPr>
          <p:spPr>
            <a:xfrm>
              <a:off x="9084733" y="2352823"/>
              <a:ext cx="1176867" cy="0"/>
            </a:xfrm>
            <a:prstGeom prst="line">
              <a:avLst/>
            </a:prstGeom>
            <a:ln w="57150">
              <a:solidFill>
                <a:srgbClr val="FFC7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 userDrawn="1"/>
          </p:nvCxnSpPr>
          <p:spPr>
            <a:xfrm>
              <a:off x="9643533" y="2352823"/>
              <a:ext cx="618067" cy="0"/>
            </a:xfrm>
            <a:prstGeom prst="line">
              <a:avLst/>
            </a:prstGeom>
            <a:ln w="5715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 userDrawn="1"/>
          </p:nvCxnSpPr>
          <p:spPr>
            <a:xfrm>
              <a:off x="9605430" y="2352823"/>
              <a:ext cx="357183" cy="0"/>
            </a:xfrm>
            <a:prstGeom prst="line">
              <a:avLst/>
            </a:prstGeom>
            <a:ln w="5715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5" name="Conector recto 14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859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03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6" y="1966161"/>
            <a:ext cx="6136788" cy="29256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217"/>
            <a:ext cx="2849886" cy="4846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271" y="4816019"/>
            <a:ext cx="6223000" cy="153817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10" name="Conector recto 9"/>
            <p:cNvCxnSpPr/>
            <p:nvPr userDrawn="1"/>
          </p:nvCxnSpPr>
          <p:spPr>
            <a:xfrm flipV="1">
              <a:off x="-8709" y="6814466"/>
              <a:ext cx="12192000" cy="8708"/>
            </a:xfrm>
            <a:prstGeom prst="line">
              <a:avLst/>
            </a:prstGeom>
            <a:ln w="76200">
              <a:solidFill>
                <a:srgbClr val="FFC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 userDrawn="1"/>
          </p:nvCxnSpPr>
          <p:spPr>
            <a:xfrm>
              <a:off x="6096411" y="6818820"/>
              <a:ext cx="6098849" cy="0"/>
            </a:xfrm>
            <a:prstGeom prst="line">
              <a:avLst/>
            </a:prstGeom>
            <a:ln w="76200">
              <a:solidFill>
                <a:srgbClr val="C31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 userDrawn="1"/>
          </p:nvCxnSpPr>
          <p:spPr>
            <a:xfrm>
              <a:off x="6093151" y="6818820"/>
              <a:ext cx="3110484" cy="0"/>
            </a:xfrm>
            <a:prstGeom prst="line">
              <a:avLst/>
            </a:prstGeom>
            <a:ln w="76200">
              <a:solidFill>
                <a:srgbClr val="0037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820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9" y="6260039"/>
            <a:ext cx="996417" cy="4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7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 userDrawn="1"/>
        </p:nvSpPr>
        <p:spPr>
          <a:xfrm flipH="1">
            <a:off x="9598880" y="6047289"/>
            <a:ext cx="2593117" cy="810711"/>
          </a:xfrm>
          <a:prstGeom prst="round1Rect">
            <a:avLst>
              <a:gd name="adj" fmla="val 3714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07" y="6240698"/>
            <a:ext cx="996417" cy="475589"/>
          </a:xfrm>
          <a:prstGeom prst="rect">
            <a:avLst/>
          </a:prstGeom>
        </p:spPr>
      </p:pic>
      <p:pic>
        <p:nvPicPr>
          <p:cNvPr id="4" name="Picture 3" descr="LOGO IDEAM FN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62" y="6214911"/>
            <a:ext cx="1036163" cy="5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5">
  <p:cSld name="1_Contenido 5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6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58197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6"/>
          <p:cNvSpPr txBox="1">
            <a:spLocks noGrp="1"/>
          </p:cNvSpPr>
          <p:nvPr>
            <p:ph type="body" idx="1"/>
          </p:nvPr>
        </p:nvSpPr>
        <p:spPr>
          <a:xfrm>
            <a:off x="838200" y="1790700"/>
            <a:ext cx="5819774" cy="368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46"/>
          <p:cNvSpPr>
            <a:spLocks noGrp="1"/>
          </p:cNvSpPr>
          <p:nvPr>
            <p:ph type="pic" idx="2"/>
          </p:nvPr>
        </p:nvSpPr>
        <p:spPr>
          <a:xfrm>
            <a:off x="7340601" y="0"/>
            <a:ext cx="48514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17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3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26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445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1">
  <p:cSld name="En blanco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9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General 1">
  <p:cSld name="Título General 1">
    <p:bg>
      <p:bgPr>
        <a:solidFill>
          <a:srgbClr val="1368B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5003800" y="2766218"/>
            <a:ext cx="61129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  <a:defRPr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27"/>
          <p:cNvPicPr preferRelativeResize="0"/>
          <p:nvPr/>
        </p:nvPicPr>
        <p:blipFill rotWithShape="1">
          <a:blip r:embed="rId2">
            <a:alphaModFix/>
          </a:blip>
          <a:srcRect l="27681" r="27612" b="277"/>
          <a:stretch/>
        </p:blipFill>
        <p:spPr>
          <a:xfrm>
            <a:off x="0" y="-8866"/>
            <a:ext cx="4619625" cy="686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6572" y="5729364"/>
            <a:ext cx="762002" cy="7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6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General 2">
  <p:cSld name="Título General 2">
    <p:bg>
      <p:bgPr>
        <a:solidFill>
          <a:srgbClr val="00B27C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5003800" y="2766218"/>
            <a:ext cx="61129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  <a:defRPr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8"/>
          <p:cNvPicPr preferRelativeResize="0"/>
          <p:nvPr/>
        </p:nvPicPr>
        <p:blipFill rotWithShape="1">
          <a:blip r:embed="rId2">
            <a:alphaModFix/>
          </a:blip>
          <a:srcRect l="34103" r="21450"/>
          <a:stretch/>
        </p:blipFill>
        <p:spPr>
          <a:xfrm>
            <a:off x="0" y="0"/>
            <a:ext cx="46173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6572" y="5729364"/>
            <a:ext cx="762002" cy="7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40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6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1">
  <p:cSld name="Portada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0" y="0"/>
            <a:ext cx="6093151" cy="6858000"/>
          </a:xfrm>
          <a:prstGeom prst="rect">
            <a:avLst/>
          </a:prstGeom>
          <a:solidFill>
            <a:srgbClr val="1368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29"/>
          <p:cNvGrpSpPr/>
          <p:nvPr/>
        </p:nvGrpSpPr>
        <p:grpSpPr>
          <a:xfrm>
            <a:off x="-8709" y="6814466"/>
            <a:ext cx="12203969" cy="8708"/>
            <a:chOff x="-8709" y="6814466"/>
            <a:chExt cx="12203969" cy="8708"/>
          </a:xfrm>
        </p:grpSpPr>
        <p:cxnSp>
          <p:nvCxnSpPr>
            <p:cNvPr id="38" name="Google Shape;38;p29"/>
            <p:cNvCxnSpPr/>
            <p:nvPr/>
          </p:nvCxnSpPr>
          <p:spPr>
            <a:xfrm rot="10800000" flipH="1">
              <a:off x="-8709" y="6814466"/>
              <a:ext cx="12192000" cy="8708"/>
            </a:xfrm>
            <a:prstGeom prst="straightConnector1">
              <a:avLst/>
            </a:prstGeom>
            <a:noFill/>
            <a:ln w="76200" cap="flat" cmpd="sng">
              <a:solidFill>
                <a:srgbClr val="FFC7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" name="Google Shape;39;p29"/>
            <p:cNvCxnSpPr/>
            <p:nvPr/>
          </p:nvCxnSpPr>
          <p:spPr>
            <a:xfrm>
              <a:off x="6096411" y="6818820"/>
              <a:ext cx="6098849" cy="0"/>
            </a:xfrm>
            <a:prstGeom prst="straightConnector1">
              <a:avLst/>
            </a:prstGeom>
            <a:noFill/>
            <a:ln w="76200" cap="flat" cmpd="sng">
              <a:solidFill>
                <a:srgbClr val="C3102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40;p29"/>
            <p:cNvCxnSpPr/>
            <p:nvPr/>
          </p:nvCxnSpPr>
          <p:spPr>
            <a:xfrm>
              <a:off x="6093151" y="6818820"/>
              <a:ext cx="3110484" cy="0"/>
            </a:xfrm>
            <a:prstGeom prst="straightConnector1">
              <a:avLst/>
            </a:prstGeom>
            <a:noFill/>
            <a:ln w="76200" cap="flat" cmpd="sng">
              <a:solidFill>
                <a:srgbClr val="0037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859281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1_Título y objeto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83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991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138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242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170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522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259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68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52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616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 userDrawn="1"/>
        </p:nvSpPr>
        <p:spPr>
          <a:xfrm>
            <a:off x="0" y="0"/>
            <a:ext cx="2880000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7" descr="LOGO SIMB 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" y="6236412"/>
            <a:ext cx="574915" cy="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5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 userDrawn="1"/>
        </p:nvSpPr>
        <p:spPr>
          <a:xfrm>
            <a:off x="0" y="0"/>
            <a:ext cx="2880000" cy="6858000"/>
          </a:xfrm>
          <a:prstGeom prst="rect">
            <a:avLst/>
          </a:prstGeom>
          <a:solidFill>
            <a:srgbClr val="E7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7" descr="LOGO SIMB 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" y="6236412"/>
            <a:ext cx="574915" cy="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0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"/>
          <p:cNvSpPr/>
          <p:nvPr userDrawn="1"/>
        </p:nvSpPr>
        <p:spPr>
          <a:xfrm>
            <a:off x="0" y="0"/>
            <a:ext cx="2880000" cy="6858000"/>
          </a:xfrm>
          <a:prstGeom prst="rect">
            <a:avLst/>
          </a:prstGeom>
          <a:solidFill>
            <a:srgbClr val="00B0F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7" descr="LOGO SIMB 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" y="6236412"/>
            <a:ext cx="574915" cy="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9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4"/>
          <p:cNvSpPr/>
          <p:nvPr userDrawn="1"/>
        </p:nvSpPr>
        <p:spPr>
          <a:xfrm>
            <a:off x="0" y="0"/>
            <a:ext cx="2880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8" descr="LOGO SIMB 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" y="6236412"/>
            <a:ext cx="574915" cy="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01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4"/>
          <p:cNvSpPr/>
          <p:nvPr userDrawn="1"/>
        </p:nvSpPr>
        <p:spPr>
          <a:xfrm>
            <a:off x="0" y="0"/>
            <a:ext cx="28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Picture 10" descr="LOGO SIMB 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" y="6236412"/>
            <a:ext cx="574915" cy="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1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IDEAM SIM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822" y="6099877"/>
            <a:ext cx="655132" cy="62338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178893" y="0"/>
            <a:ext cx="9013107" cy="6858000"/>
          </a:xfrm>
          <a:prstGeom prst="rect">
            <a:avLst/>
          </a:prstGeom>
          <a:solidFill>
            <a:srgbClr val="5BC4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IRIBIQUETE 1 Alvaro Gaviria - Parques Nacionales Naturales de Colombia (9)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86781" cy="6887414"/>
          </a:xfrm>
          <a:prstGeom prst="rect">
            <a:avLst/>
          </a:prstGeom>
        </p:spPr>
      </p:pic>
      <p:pic>
        <p:nvPicPr>
          <p:cNvPr id="9" name="Picture 8" descr="LOGO SIMB BLANC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5" y="5963650"/>
            <a:ext cx="757706" cy="7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4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9537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4494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3322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2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08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812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8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7" r:id="rId12"/>
    <p:sldLayoutId id="2147483678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D7938-7D3A-4E3D-A5FF-5D7AF272B44B}" type="datetimeFigureOut">
              <a:rPr lang="es-CO" smtClean="0"/>
              <a:pPr/>
              <a:t>9/11/2023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76FA-BD9A-47D4-9D15-1FFA90B8CEFE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008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649" r:id="rId28"/>
    <p:sldLayoutId id="214748374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184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51A56-12ED-4CC0-9274-6B9AD15B8D3F}" type="datetimeFigureOut">
              <a:rPr lang="es-CO" smtClean="0"/>
              <a:t>9/11/2023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3639-FFF6-48A3-A5A7-8B919C7F4D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175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90"/>
            <a:ext cx="12190066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273" y="5345706"/>
            <a:ext cx="3523793" cy="11522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716;p10">
            <a:extLst>
              <a:ext uri="{FF2B5EF4-FFF2-40B4-BE49-F238E27FC236}">
                <a16:creationId xmlns:a16="http://schemas.microsoft.com/office/drawing/2014/main" id="{0E666DBB-353D-2DA0-0F65-30E0D57D56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9082"/>
          <a:stretch/>
        </p:blipFill>
        <p:spPr>
          <a:xfrm>
            <a:off x="7446373" y="4589416"/>
            <a:ext cx="3538942" cy="29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8" y="1474409"/>
            <a:ext cx="5490372" cy="40337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3D228CF-CC3D-4C80-88BB-5B27AF886CA0}"/>
              </a:ext>
            </a:extLst>
          </p:cNvPr>
          <p:cNvSpPr/>
          <p:nvPr/>
        </p:nvSpPr>
        <p:spPr>
          <a:xfrm>
            <a:off x="276213" y="326924"/>
            <a:ext cx="4576209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solidFill>
                  <a:srgbClr val="002060"/>
                </a:solidFill>
                <a:latin typeface="Impact" panose="020B0806030902050204" pitchFamily="34" charset="0"/>
              </a:rPr>
              <a:t>Regiones EN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5CE168D-1DF7-64C0-6C31-4B5474735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577723"/>
              </p:ext>
            </p:extLst>
          </p:nvPr>
        </p:nvGraphicFramePr>
        <p:xfrm>
          <a:off x="780347" y="5686844"/>
          <a:ext cx="4931024" cy="6338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8481">
                  <a:extLst>
                    <a:ext uri="{9D8B030D-6E8A-4147-A177-3AD203B41FA5}">
                      <a16:colId xmlns:a16="http://schemas.microsoft.com/office/drawing/2014/main" val="3876037351"/>
                    </a:ext>
                  </a:extLst>
                </a:gridCol>
                <a:gridCol w="1733966">
                  <a:extLst>
                    <a:ext uri="{9D8B030D-6E8A-4147-A177-3AD203B41FA5}">
                      <a16:colId xmlns:a16="http://schemas.microsoft.com/office/drawing/2014/main" val="3948429222"/>
                    </a:ext>
                  </a:extLst>
                </a:gridCol>
                <a:gridCol w="1658577">
                  <a:extLst>
                    <a:ext uri="{9D8B030D-6E8A-4147-A177-3AD203B41FA5}">
                      <a16:colId xmlns:a16="http://schemas.microsoft.com/office/drawing/2014/main" val="3512389341"/>
                    </a:ext>
                  </a:extLst>
                </a:gridCol>
              </a:tblGrid>
              <a:tr h="299296">
                <a:tc>
                  <a:txBody>
                    <a:bodyPr/>
                    <a:lstStyle/>
                    <a:p>
                      <a:pPr algn="ctr"/>
                      <a:r>
                        <a:rPr lang="es-CO" sz="1100" b="0" spc="100" baseline="0" dirty="0">
                          <a:latin typeface="+mj-lt"/>
                        </a:rPr>
                        <a:t>Región</a:t>
                      </a:r>
                    </a:p>
                  </a:txBody>
                  <a:tcPr>
                    <a:solidFill>
                      <a:srgbClr val="96BE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spc="100" baseline="0" dirty="0">
                          <a:latin typeface="+mj-lt"/>
                        </a:rPr>
                        <a:t>Semana Anterior</a:t>
                      </a:r>
                    </a:p>
                  </a:txBody>
                  <a:tcPr>
                    <a:solidFill>
                      <a:srgbClr val="96BE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spc="100" baseline="0" dirty="0">
                          <a:latin typeface="+mj-lt"/>
                        </a:rPr>
                        <a:t>Semana Actual</a:t>
                      </a:r>
                    </a:p>
                  </a:txBody>
                  <a:tcPr>
                    <a:solidFill>
                      <a:srgbClr val="96BE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462967"/>
                  </a:ext>
                </a:extLst>
              </a:tr>
              <a:tr h="3345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Niño 3.4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1.6 °C</a:t>
                      </a:r>
                      <a:endParaRPr lang="es-CO" sz="1300" b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300" b="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1.6 </a:t>
                      </a:r>
                      <a:r>
                        <a:rPr lang="es-CO" sz="1300" b="0" baseline="0" dirty="0">
                          <a:solidFill>
                            <a:srgbClr val="FF0000"/>
                          </a:solidFill>
                          <a:latin typeface="+mj-lt"/>
                        </a:rPr>
                        <a:t>°</a:t>
                      </a:r>
                      <a:r>
                        <a:rPr lang="en-US" altLang="en-US" sz="1300" b="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92499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448C50BF-927A-0B78-65DC-933E76A03ADB}"/>
              </a:ext>
            </a:extLst>
          </p:cNvPr>
          <p:cNvSpPr txBox="1"/>
          <p:nvPr/>
        </p:nvSpPr>
        <p:spPr>
          <a:xfrm>
            <a:off x="1018093" y="1188915"/>
            <a:ext cx="45969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b="1" spc="100" dirty="0">
                <a:ln w="1905">
                  <a:solidFill>
                    <a:schemeClr val="bg1"/>
                  </a:solidFill>
                </a:ln>
                <a:solidFill>
                  <a:srgbClr val="96BE53"/>
                </a:solidFill>
                <a:latin typeface="+mj-lt"/>
                <a:ea typeface="Microsoft YaHei UI" panose="020B0503020204020204" pitchFamily="34" charset="-122"/>
                <a:cs typeface="Calibri Light"/>
              </a:rPr>
              <a:t>CAMPO TÉRMICO SUPERFICIAL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85DDC-04CA-4FEE-78CA-7E16E3CD9F03}"/>
              </a:ext>
            </a:extLst>
          </p:cNvPr>
          <p:cNvSpPr txBox="1"/>
          <p:nvPr/>
        </p:nvSpPr>
        <p:spPr>
          <a:xfrm>
            <a:off x="6928862" y="1136556"/>
            <a:ext cx="45969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b="1" spc="100" dirty="0">
                <a:ln w="1905">
                  <a:solidFill>
                    <a:schemeClr val="bg1"/>
                  </a:solidFill>
                </a:ln>
                <a:solidFill>
                  <a:srgbClr val="96BE53"/>
                </a:solidFill>
                <a:latin typeface="+mj-lt"/>
                <a:ea typeface="Microsoft YaHei UI" panose="020B0503020204020204" pitchFamily="34" charset="-122"/>
                <a:cs typeface="Calibri Light"/>
              </a:rPr>
              <a:t>CAMPO TÉRMICO SUBSUPERFICIAL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3D4DD61-C07E-CD71-C941-F9AE1F06B744}"/>
              </a:ext>
            </a:extLst>
          </p:cNvPr>
          <p:cNvSpPr/>
          <p:nvPr/>
        </p:nvSpPr>
        <p:spPr>
          <a:xfrm>
            <a:off x="-4731" y="-8466"/>
            <a:ext cx="12196731" cy="803596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A1D87AB-2913-107C-5320-CC1CC4300249}"/>
              </a:ext>
            </a:extLst>
          </p:cNvPr>
          <p:cNvSpPr/>
          <p:nvPr/>
        </p:nvSpPr>
        <p:spPr>
          <a:xfrm>
            <a:off x="852992" y="221895"/>
            <a:ext cx="438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419" sz="2500" b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s-CO" sz="2500" b="1" dirty="0">
                <a:solidFill>
                  <a:schemeClr val="bg1"/>
                </a:solidFill>
                <a:latin typeface="+mj-lt"/>
              </a:rPr>
              <a:t>OMPORTAMIENTO OCEÁNICO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F1A741-1403-FF81-A0A1-8E9C540259AF}"/>
              </a:ext>
            </a:extLst>
          </p:cNvPr>
          <p:cNvSpPr/>
          <p:nvPr/>
        </p:nvSpPr>
        <p:spPr>
          <a:xfrm>
            <a:off x="7328573" y="215739"/>
            <a:ext cx="352819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419" sz="13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Condiciones </a:t>
            </a:r>
            <a:r>
              <a:rPr lang="es-419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anómalas cálidas </a:t>
            </a:r>
            <a:r>
              <a:rPr lang="es-419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419" sz="13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sobre la mayor parte de la franja ecuatorial. </a:t>
            </a:r>
            <a:endParaRPr lang="es-CO" sz="13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00C2F26-3AA2-235D-BC5D-A63A2D42EA7A}"/>
              </a:ext>
            </a:extLst>
          </p:cNvPr>
          <p:cNvCxnSpPr/>
          <p:nvPr/>
        </p:nvCxnSpPr>
        <p:spPr>
          <a:xfrm>
            <a:off x="6093634" y="229871"/>
            <a:ext cx="0" cy="343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30;p27">
            <a:extLst>
              <a:ext uri="{FF2B5EF4-FFF2-40B4-BE49-F238E27FC236}">
                <a16:creationId xmlns:a16="http://schemas.microsoft.com/office/drawing/2014/main" id="{AD6C5188-09B1-E41B-3E70-B128AC18DE0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5223" y="6071873"/>
            <a:ext cx="511881" cy="49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05;p10">
            <a:extLst>
              <a:ext uri="{FF2B5EF4-FFF2-40B4-BE49-F238E27FC236}">
                <a16:creationId xmlns:a16="http://schemas.microsoft.com/office/drawing/2014/main" id="{FF725D0E-9C73-C41A-2162-288A88D02C18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07" y="1626683"/>
            <a:ext cx="5654307" cy="36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09;p10">
            <a:extLst>
              <a:ext uri="{FF2B5EF4-FFF2-40B4-BE49-F238E27FC236}">
                <a16:creationId xmlns:a16="http://schemas.microsoft.com/office/drawing/2014/main" id="{D2603020-0706-FDFA-8E7F-B9D3E3B320F3}"/>
              </a:ext>
            </a:extLst>
          </p:cNvPr>
          <p:cNvSpPr/>
          <p:nvPr/>
        </p:nvSpPr>
        <p:spPr>
          <a:xfrm>
            <a:off x="2892829" y="3175006"/>
            <a:ext cx="1816736" cy="27092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" name="Google Shape;715;p10">
            <a:extLst>
              <a:ext uri="{FF2B5EF4-FFF2-40B4-BE49-F238E27FC236}">
                <a16:creationId xmlns:a16="http://schemas.microsoft.com/office/drawing/2014/main" id="{45F28D8F-5F38-877F-22F0-0FF573F6F036}"/>
              </a:ext>
            </a:extLst>
          </p:cNvPr>
          <p:cNvSpPr/>
          <p:nvPr/>
        </p:nvSpPr>
        <p:spPr>
          <a:xfrm>
            <a:off x="4774145" y="3034563"/>
            <a:ext cx="840891" cy="27092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3" name="Google Shape;719;p10">
            <a:extLst>
              <a:ext uri="{FF2B5EF4-FFF2-40B4-BE49-F238E27FC236}">
                <a16:creationId xmlns:a16="http://schemas.microsoft.com/office/drawing/2014/main" id="{BC022B3C-29CF-D18A-A10D-B01F122F5935}"/>
              </a:ext>
            </a:extLst>
          </p:cNvPr>
          <p:cNvSpPr/>
          <p:nvPr/>
        </p:nvSpPr>
        <p:spPr>
          <a:xfrm>
            <a:off x="8196943" y="3263156"/>
            <a:ext cx="1992086" cy="2747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" name="Google Shape;720;p10">
            <a:extLst>
              <a:ext uri="{FF2B5EF4-FFF2-40B4-BE49-F238E27FC236}">
                <a16:creationId xmlns:a16="http://schemas.microsoft.com/office/drawing/2014/main" id="{2699220E-1344-8688-4DEE-557F2E8096B7}"/>
              </a:ext>
            </a:extLst>
          </p:cNvPr>
          <p:cNvSpPr/>
          <p:nvPr/>
        </p:nvSpPr>
        <p:spPr>
          <a:xfrm>
            <a:off x="10428452" y="3034563"/>
            <a:ext cx="736771" cy="38583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135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2"/>
          <p:cNvSpPr/>
          <p:nvPr/>
        </p:nvSpPr>
        <p:spPr>
          <a:xfrm>
            <a:off x="0" y="900159"/>
            <a:ext cx="5944517" cy="59578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43" name="Google Shape;743;p12"/>
          <p:cNvSpPr/>
          <p:nvPr/>
        </p:nvSpPr>
        <p:spPr>
          <a:xfrm>
            <a:off x="276213" y="326924"/>
            <a:ext cx="4576209" cy="36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>
                <a:solidFill>
                  <a:srgbClr val="002060"/>
                </a:solidFill>
                <a:latin typeface="Impact"/>
                <a:ea typeface="Impact"/>
                <a:cs typeface="Impact"/>
                <a:sym typeface="Impact"/>
              </a:rPr>
              <a:t>Regiones EN</a:t>
            </a:r>
            <a:endParaRPr/>
          </a:p>
        </p:txBody>
      </p:sp>
      <p:sp>
        <p:nvSpPr>
          <p:cNvPr id="744" name="Google Shape;744;p12"/>
          <p:cNvSpPr/>
          <p:nvPr/>
        </p:nvSpPr>
        <p:spPr>
          <a:xfrm>
            <a:off x="-4731" y="-8466"/>
            <a:ext cx="12196731" cy="803596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45" name="Google Shape;745;p12"/>
          <p:cNvSpPr/>
          <p:nvPr/>
        </p:nvSpPr>
        <p:spPr>
          <a:xfrm>
            <a:off x="6256065" y="900159"/>
            <a:ext cx="5944517" cy="596579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46" name="Google Shape;746;p12"/>
          <p:cNvSpPr txBox="1"/>
          <p:nvPr/>
        </p:nvSpPr>
        <p:spPr>
          <a:xfrm>
            <a:off x="6916737" y="1025490"/>
            <a:ext cx="478449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rgbClr val="96BE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ANOMALÍA DE RADIACIÓN DE ONDA LARGA</a:t>
            </a:r>
            <a:endParaRPr/>
          </a:p>
        </p:txBody>
      </p:sp>
      <p:sp>
        <p:nvSpPr>
          <p:cNvPr id="747" name="Google Shape;747;p12"/>
          <p:cNvSpPr/>
          <p:nvPr/>
        </p:nvSpPr>
        <p:spPr>
          <a:xfrm>
            <a:off x="707467" y="280896"/>
            <a:ext cx="438292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COMPORTAMIENTO ATMOSFÉRICO</a:t>
            </a:r>
            <a:endParaRPr sz="1800" dirty="0"/>
          </a:p>
        </p:txBody>
      </p:sp>
      <p:sp>
        <p:nvSpPr>
          <p:cNvPr id="748" name="Google Shape;748;p12"/>
          <p:cNvSpPr/>
          <p:nvPr/>
        </p:nvSpPr>
        <p:spPr>
          <a:xfrm>
            <a:off x="6002573" y="180086"/>
            <a:ext cx="60176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Respuesta atmosférica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alisios </a:t>
            </a:r>
            <a:r>
              <a:rPr lang="es-CO" sz="1500" b="1" dirty="0">
                <a:solidFill>
                  <a:srgbClr val="FCC33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debilitados</a:t>
            </a:r>
            <a:r>
              <a:rPr lang="es-CO" sz="15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s-CO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 convección </a:t>
            </a:r>
            <a:r>
              <a:rPr lang="es-CO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normal/</a:t>
            </a:r>
            <a:r>
              <a:rPr lang="es-CO" sz="1500" b="1" dirty="0">
                <a:solidFill>
                  <a:srgbClr val="6565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resaltada</a:t>
            </a:r>
            <a:r>
              <a:rPr lang="es-CO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5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9" name="Google Shape;749;p12"/>
          <p:cNvSpPr txBox="1"/>
          <p:nvPr/>
        </p:nvSpPr>
        <p:spPr>
          <a:xfrm>
            <a:off x="611009" y="1025490"/>
            <a:ext cx="459694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rgbClr val="96BE5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ANOMALÍA DEL VIENTO EN SUPERFICIE</a:t>
            </a:r>
            <a:endParaRPr/>
          </a:p>
        </p:txBody>
      </p:sp>
      <p:pic>
        <p:nvPicPr>
          <p:cNvPr id="750" name="Google Shape;7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690" y="6219484"/>
            <a:ext cx="3700475" cy="30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2"/>
          <p:cNvPicPr preferRelativeResize="0"/>
          <p:nvPr/>
        </p:nvPicPr>
        <p:blipFill rotWithShape="1">
          <a:blip r:embed="rId4">
            <a:alphaModFix/>
          </a:blip>
          <a:srcRect l="52877" t="94230"/>
          <a:stretch/>
        </p:blipFill>
        <p:spPr>
          <a:xfrm>
            <a:off x="7941140" y="6379711"/>
            <a:ext cx="2760883" cy="2962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4" name="Google Shape;754;p12"/>
          <p:cNvCxnSpPr/>
          <p:nvPr/>
        </p:nvCxnSpPr>
        <p:spPr>
          <a:xfrm>
            <a:off x="5772901" y="229871"/>
            <a:ext cx="0" cy="34320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5" name="Google Shape;755;p12"/>
          <p:cNvSpPr/>
          <p:nvPr/>
        </p:nvSpPr>
        <p:spPr>
          <a:xfrm>
            <a:off x="4782417" y="2118848"/>
            <a:ext cx="444497" cy="34882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t="4512" r="8500" b="7770"/>
          <a:stretch/>
        </p:blipFill>
        <p:spPr>
          <a:xfrm>
            <a:off x="497923" y="1430601"/>
            <a:ext cx="4506742" cy="47312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t="5821" b="6440"/>
          <a:stretch/>
        </p:blipFill>
        <p:spPr>
          <a:xfrm>
            <a:off x="7168223" y="1430601"/>
            <a:ext cx="4382377" cy="4731245"/>
          </a:xfrm>
          <a:prstGeom prst="rect">
            <a:avLst/>
          </a:prstGeom>
        </p:spPr>
      </p:pic>
      <p:sp>
        <p:nvSpPr>
          <p:cNvPr id="757" name="Google Shape;757;p12"/>
          <p:cNvSpPr/>
          <p:nvPr/>
        </p:nvSpPr>
        <p:spPr>
          <a:xfrm>
            <a:off x="9108467" y="1488239"/>
            <a:ext cx="775762" cy="446624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9" name="Google Shape;757;p12"/>
          <p:cNvSpPr/>
          <p:nvPr/>
        </p:nvSpPr>
        <p:spPr>
          <a:xfrm>
            <a:off x="2479525" y="1450903"/>
            <a:ext cx="1504646" cy="457844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ángulo 89"/>
          <p:cNvSpPr/>
          <p:nvPr/>
        </p:nvSpPr>
        <p:spPr>
          <a:xfrm>
            <a:off x="3073783" y="156025"/>
            <a:ext cx="8869680" cy="32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3073783" y="3476625"/>
            <a:ext cx="8869680" cy="32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-1" y="0"/>
            <a:ext cx="2892829" cy="6865951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23853" y="325010"/>
            <a:ext cx="2837331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INDICADORES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DEL CICLO ENOS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MEIv2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Índice Multivariado del Ciclo El Niño - Oscilación del Sur.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Basado en: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1. Presión del Nivel del Mar.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2. Temperatura Superficial del Mar.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3. Componente Zonal de Viento (este-oeste).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4. Componente Meridional del Viento (norte-sur).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5. Radiación de Onda Larga.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Condición más reciente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00" b="1" dirty="0">
                <a:solidFill>
                  <a:srgbClr val="FF0000"/>
                </a:solidFill>
                <a:latin typeface="Gill Sans MT" panose="020B0502020104020203" pitchFamily="34" charset="0"/>
              </a:rPr>
              <a:t>AS</a:t>
            </a: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 </a:t>
            </a:r>
            <a:r>
              <a:rPr lang="es-CO" sz="1000" b="1" dirty="0">
                <a:solidFill>
                  <a:prstClr val="black"/>
                </a:solidFill>
                <a:latin typeface="Gill Sans MT" panose="020B0502020104020203" pitchFamily="34" charset="0"/>
              </a:rPr>
              <a:t>Niño Acoplado</a:t>
            </a: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Interpretación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ONI – ERSST.v5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Indicador El Niño.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Basado en: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1. Temperatura Superficial del Mar.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srgbClr val="000305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Condición más reciente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00" b="1" dirty="0">
                <a:solidFill>
                  <a:prstClr val="black"/>
                </a:solidFill>
                <a:latin typeface="Gill Sans MT" panose="020B0502020104020203" pitchFamily="34" charset="0"/>
              </a:rPr>
              <a:t>JAS</a:t>
            </a: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</a:t>
            </a: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Niño (Fuerte)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3071089" y="156025"/>
            <a:ext cx="417285" cy="383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2971705" y="160407"/>
            <a:ext cx="6224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Tabla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No. 1</a:t>
            </a:r>
          </a:p>
        </p:txBody>
      </p:sp>
      <p:sp>
        <p:nvSpPr>
          <p:cNvPr id="93" name="Rectángulo 92"/>
          <p:cNvSpPr/>
          <p:nvPr/>
        </p:nvSpPr>
        <p:spPr>
          <a:xfrm>
            <a:off x="3071089" y="3472243"/>
            <a:ext cx="417285" cy="383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4" name="CuadroTexto 93"/>
          <p:cNvSpPr txBox="1"/>
          <p:nvPr/>
        </p:nvSpPr>
        <p:spPr>
          <a:xfrm>
            <a:off x="2971705" y="3476625"/>
            <a:ext cx="6224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Tabla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No. 2</a:t>
            </a:r>
          </a:p>
        </p:txBody>
      </p:sp>
      <p:cxnSp>
        <p:nvCxnSpPr>
          <p:cNvPr id="97" name="Conector recto 96"/>
          <p:cNvCxnSpPr/>
          <p:nvPr/>
        </p:nvCxnSpPr>
        <p:spPr>
          <a:xfrm>
            <a:off x="-7952" y="4283888"/>
            <a:ext cx="289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363E089A-24DC-4854-874A-8B469CB84B75}"/>
              </a:ext>
            </a:extLst>
          </p:cNvPr>
          <p:cNvGrpSpPr/>
          <p:nvPr/>
        </p:nvGrpSpPr>
        <p:grpSpPr>
          <a:xfrm>
            <a:off x="319654" y="3333001"/>
            <a:ext cx="2253517" cy="800672"/>
            <a:chOff x="354215" y="3387573"/>
            <a:chExt cx="2253517" cy="80067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9255D58-FC44-4B83-A51E-980AD7B2EEBE}"/>
                </a:ext>
              </a:extLst>
            </p:cNvPr>
            <p:cNvSpPr/>
            <p:nvPr/>
          </p:nvSpPr>
          <p:spPr>
            <a:xfrm>
              <a:off x="369703" y="3396905"/>
              <a:ext cx="705635" cy="7913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B69CF67-FC73-41A6-8092-461C791F1CD3}"/>
                </a:ext>
              </a:extLst>
            </p:cNvPr>
            <p:cNvSpPr/>
            <p:nvPr/>
          </p:nvSpPr>
          <p:spPr>
            <a:xfrm>
              <a:off x="354215" y="3486672"/>
              <a:ext cx="71366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Valores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≥ </a:t>
              </a: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0.5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El Niño</a:t>
              </a: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86AB938-7813-4C53-9A4D-08597B6AED4C}"/>
                </a:ext>
              </a:extLst>
            </p:cNvPr>
            <p:cNvSpPr/>
            <p:nvPr/>
          </p:nvSpPr>
          <p:spPr>
            <a:xfrm>
              <a:off x="1118125" y="3396905"/>
              <a:ext cx="705635" cy="791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BF94604F-9D4D-4D90-A4F2-D9F282A553A6}"/>
                </a:ext>
              </a:extLst>
            </p:cNvPr>
            <p:cNvSpPr/>
            <p:nvPr/>
          </p:nvSpPr>
          <p:spPr>
            <a:xfrm>
              <a:off x="1044887" y="3494367"/>
              <a:ext cx="84166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Valores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&gt;-0.5 &lt; 0.5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Neutral</a:t>
              </a: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FCD1DDC-2D4F-4ADF-BDAA-FA7E378C6198}"/>
                </a:ext>
              </a:extLst>
            </p:cNvPr>
            <p:cNvSpPr/>
            <p:nvPr/>
          </p:nvSpPr>
          <p:spPr>
            <a:xfrm>
              <a:off x="1854509" y="3387573"/>
              <a:ext cx="705635" cy="7913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1B3FB2B-2EE3-476F-87A5-5E3B30D99384}"/>
                </a:ext>
              </a:extLst>
            </p:cNvPr>
            <p:cNvSpPr/>
            <p:nvPr/>
          </p:nvSpPr>
          <p:spPr>
            <a:xfrm>
              <a:off x="1806311" y="3494367"/>
              <a:ext cx="80142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Valores</a:t>
              </a:r>
              <a:endPara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≤ -0.5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La Niña</a:t>
              </a: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0F1462B-9D6C-48C3-8C1B-3AB4333735E1}"/>
              </a:ext>
            </a:extLst>
          </p:cNvPr>
          <p:cNvCxnSpPr/>
          <p:nvPr/>
        </p:nvCxnSpPr>
        <p:spPr>
          <a:xfrm>
            <a:off x="0" y="3072791"/>
            <a:ext cx="289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7">
            <a:extLst>
              <a:ext uri="{FF2B5EF4-FFF2-40B4-BE49-F238E27FC236}">
                <a16:creationId xmlns:a16="http://schemas.microsoft.com/office/drawing/2014/main" id="{C89D17E9-C242-F117-7A05-929802B7F110}"/>
              </a:ext>
            </a:extLst>
          </p:cNvPr>
          <p:cNvSpPr txBox="1"/>
          <p:nvPr/>
        </p:nvSpPr>
        <p:spPr>
          <a:xfrm>
            <a:off x="5853828" y="317716"/>
            <a:ext cx="330959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/>
              </a:rPr>
              <a:t>MEIv2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/>
              </a:rPr>
              <a:t>https://www.esrl.noaa.gov/psd/enso/mei/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5D1C6C3-02BF-0ABE-4061-F04FC4FB5460}"/>
              </a:ext>
            </a:extLst>
          </p:cNvPr>
          <p:cNvSpPr txBox="1"/>
          <p:nvPr/>
        </p:nvSpPr>
        <p:spPr>
          <a:xfrm>
            <a:off x="5297965" y="3689599"/>
            <a:ext cx="442131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/>
              </a:rPr>
              <a:t>ONI - ERSST.v5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/>
              </a:rPr>
              <a:t>https://origin.cpc.ncep.noaa.gov/products/analysis_monitoring/ensostuff/ONI_v5.php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F58DF9-05F9-9FF1-0B5D-098B2E00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31" y="626419"/>
            <a:ext cx="6120000" cy="25158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D8CDB8-EC28-9FB2-1E5C-AF035E01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7" y="4017381"/>
            <a:ext cx="6121384" cy="25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1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8DD106-BA39-7E71-A3CE-C62637A53556}"/>
              </a:ext>
            </a:extLst>
          </p:cNvPr>
          <p:cNvSpPr txBox="1"/>
          <p:nvPr/>
        </p:nvSpPr>
        <p:spPr>
          <a:xfrm>
            <a:off x="5746023" y="2693238"/>
            <a:ext cx="531591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SEGUIMIENTO CLIMÁTICO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7935F2-D5F7-F076-4EB0-F8AF5264B64F}"/>
              </a:ext>
            </a:extLst>
          </p:cNvPr>
          <p:cNvSpPr txBox="1"/>
          <p:nvPr/>
        </p:nvSpPr>
        <p:spPr>
          <a:xfrm>
            <a:off x="5356744" y="3620153"/>
            <a:ext cx="60944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MX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1518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9571" y="134750"/>
            <a:ext cx="7312429" cy="6574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7DDA9C3-8DC1-4D36-818D-0B20E3FFA637}"/>
              </a:ext>
            </a:extLst>
          </p:cNvPr>
          <p:cNvSpPr/>
          <p:nvPr/>
        </p:nvSpPr>
        <p:spPr>
          <a:xfrm>
            <a:off x="0" y="0"/>
            <a:ext cx="480906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EAFA62-6EE3-44BE-B5E3-EE1EC3FF9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68" y="376901"/>
            <a:ext cx="4499163" cy="61278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5C064F3-C23A-4D34-B1DA-44F430184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416" y="6245495"/>
            <a:ext cx="3213906" cy="3853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0CFE43B-779D-A659-7677-542333F98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483" y="1757019"/>
            <a:ext cx="1321590" cy="1800000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41FB1C-20DB-A23C-9103-2D2908D8E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285" y="1757019"/>
            <a:ext cx="1321590" cy="180000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9087" y="1757019"/>
            <a:ext cx="1321590" cy="1800000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80CFA9-5FB6-00E2-6919-B09C747AB6FE}"/>
              </a:ext>
            </a:extLst>
          </p:cNvPr>
          <p:cNvSpPr/>
          <p:nvPr/>
        </p:nvSpPr>
        <p:spPr>
          <a:xfrm>
            <a:off x="5916962" y="1803595"/>
            <a:ext cx="44275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01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35D58A-80BC-C30E-10B6-C455F03FDB45}"/>
              </a:ext>
            </a:extLst>
          </p:cNvPr>
          <p:cNvSpPr/>
          <p:nvPr/>
        </p:nvSpPr>
        <p:spPr>
          <a:xfrm>
            <a:off x="7307983" y="1803595"/>
            <a:ext cx="476412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02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8689854" y="1803595"/>
            <a:ext cx="484428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03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CB62E2-EC73-B7FC-C0A8-AC15DA1084BE}"/>
              </a:ext>
            </a:extLst>
          </p:cNvPr>
          <p:cNvSpPr/>
          <p:nvPr/>
        </p:nvSpPr>
        <p:spPr>
          <a:xfrm>
            <a:off x="5949181" y="2109826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66799D-5EDC-BD0F-D92A-8C365FB3CBB8}"/>
              </a:ext>
            </a:extLst>
          </p:cNvPr>
          <p:cNvSpPr/>
          <p:nvPr/>
        </p:nvSpPr>
        <p:spPr>
          <a:xfrm>
            <a:off x="7351357" y="2109826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8738037" y="2109826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889" y="1757019"/>
            <a:ext cx="1321589" cy="1800000"/>
          </a:xfrm>
          <a:prstGeom prst="rect">
            <a:avLst/>
          </a:prstGeom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0CFE43B-779D-A659-7677-542333F987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2278" y="3601231"/>
            <a:ext cx="1321589" cy="1800000"/>
          </a:xfrm>
          <a:prstGeom prst="rect">
            <a:avLst/>
          </a:prstGeom>
          <a:ln>
            <a:noFill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D41FB1C-20DB-A23C-9103-2D2908D8E3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080" y="3601231"/>
            <a:ext cx="1321589" cy="1800000"/>
          </a:xfrm>
          <a:prstGeom prst="rect">
            <a:avLst/>
          </a:prstGeom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882" y="3601231"/>
            <a:ext cx="1321589" cy="1800000"/>
          </a:xfrm>
          <a:prstGeom prst="rect">
            <a:avLst/>
          </a:prstGeom>
          <a:ln>
            <a:noFill/>
          </a:ln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780CFA9-5FB6-00E2-6919-B09C747AB6FE}"/>
              </a:ext>
            </a:extLst>
          </p:cNvPr>
          <p:cNvSpPr/>
          <p:nvPr/>
        </p:nvSpPr>
        <p:spPr>
          <a:xfrm>
            <a:off x="6577757" y="3647807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06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9C35D58A-80BC-C30E-10B6-C455F03FDB45}"/>
              </a:ext>
            </a:extLst>
          </p:cNvPr>
          <p:cNvSpPr/>
          <p:nvPr/>
        </p:nvSpPr>
        <p:spPr>
          <a:xfrm>
            <a:off x="7968778" y="3647807"/>
            <a:ext cx="445956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07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9350649" y="3647807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08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9CB62E2-EC73-B7FC-C0A8-AC15DA1084BE}"/>
              </a:ext>
            </a:extLst>
          </p:cNvPr>
          <p:cNvSpPr/>
          <p:nvPr/>
        </p:nvSpPr>
        <p:spPr>
          <a:xfrm>
            <a:off x="6609976" y="395403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6166799D-5EDC-BD0F-D92A-8C365FB3CBB8}"/>
              </a:ext>
            </a:extLst>
          </p:cNvPr>
          <p:cNvSpPr/>
          <p:nvPr/>
        </p:nvSpPr>
        <p:spPr>
          <a:xfrm>
            <a:off x="8012152" y="395403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9398832" y="395403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1580" y="3601231"/>
            <a:ext cx="1321589" cy="1799999"/>
          </a:xfrm>
          <a:prstGeom prst="rect">
            <a:avLst/>
          </a:prstGeom>
          <a:ln>
            <a:noFill/>
          </a:ln>
        </p:spPr>
      </p:pic>
      <p:sp>
        <p:nvSpPr>
          <p:cNvPr id="11" name="CuadroTexto 4">
            <a:extLst>
              <a:ext uri="{FF2B5EF4-FFF2-40B4-BE49-F238E27FC236}">
                <a16:creationId xmlns:a16="http://schemas.microsoft.com/office/drawing/2014/main" id="{875C0FD0-78D9-22B1-B106-36F38CFBE4F1}"/>
              </a:ext>
            </a:extLst>
          </p:cNvPr>
          <p:cNvSpPr txBox="1"/>
          <p:nvPr/>
        </p:nvSpPr>
        <p:spPr>
          <a:xfrm>
            <a:off x="2784764" y="883178"/>
            <a:ext cx="1749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s-CO" sz="1800" b="1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Anomalía de la </a:t>
            </a:r>
          </a:p>
          <a:p>
            <a:pPr algn="r">
              <a:lnSpc>
                <a:spcPct val="80000"/>
              </a:lnSpc>
            </a:pPr>
            <a:r>
              <a:rPr lang="es-CO" sz="1800" b="1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Precipitación</a:t>
            </a:r>
          </a:p>
          <a:p>
            <a:pPr algn="r">
              <a:lnSpc>
                <a:spcPct val="80000"/>
              </a:lnSpc>
            </a:pPr>
            <a:endParaRPr lang="es-CO" sz="1800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  <a:p>
            <a:pPr algn="r">
              <a:lnSpc>
                <a:spcPct val="80000"/>
              </a:lnSpc>
            </a:pPr>
            <a:r>
              <a:rPr lang="es-CO" sz="140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Octubre</a:t>
            </a:r>
          </a:p>
          <a:p>
            <a:pPr algn="r">
              <a:lnSpc>
                <a:spcPct val="80000"/>
              </a:lnSpc>
            </a:pPr>
            <a:r>
              <a:rPr lang="es-CO" sz="100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2023</a:t>
            </a:r>
          </a:p>
          <a:p>
            <a:pPr algn="r">
              <a:lnSpc>
                <a:spcPct val="80000"/>
              </a:lnSpc>
            </a:pPr>
            <a:endParaRPr lang="es-CO" sz="1400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  <a:p>
            <a:pPr algn="r">
              <a:lnSpc>
                <a:spcPct val="80000"/>
              </a:lnSpc>
            </a:pPr>
            <a:endParaRPr lang="es-CO" sz="1000" dirty="0">
              <a:solidFill>
                <a:schemeClr val="tx1"/>
              </a:solidFill>
              <a:latin typeface="+mj-lt"/>
              <a:ea typeface="Segoe UI Black" panose="020B0A02040204020203" pitchFamily="34" charset="0"/>
            </a:endParaRPr>
          </a:p>
          <a:p>
            <a:pPr algn="r">
              <a:lnSpc>
                <a:spcPct val="80000"/>
              </a:lnSpc>
            </a:pPr>
            <a:endParaRPr lang="es-CO" sz="1800" dirty="0">
              <a:solidFill>
                <a:srgbClr val="3266CC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10703202" y="3647807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09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10751385" y="395403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2E45FF2-30A1-40A4-7FF1-48046E946C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6691" y="1757019"/>
            <a:ext cx="1321589" cy="1800000"/>
          </a:xfrm>
          <a:prstGeom prst="rect">
            <a:avLst/>
          </a:prstGeom>
          <a:ln>
            <a:noFill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24BD327-8FD4-3B59-40C3-533A2704F6E8}"/>
              </a:ext>
            </a:extLst>
          </p:cNvPr>
          <p:cNvSpPr/>
          <p:nvPr/>
        </p:nvSpPr>
        <p:spPr>
          <a:xfrm>
            <a:off x="11361328" y="1803595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05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692CEDC-EAB2-09A6-4AE1-E3363D6DBDF4}"/>
              </a:ext>
            </a:extLst>
          </p:cNvPr>
          <p:cNvSpPr/>
          <p:nvPr/>
        </p:nvSpPr>
        <p:spPr>
          <a:xfrm>
            <a:off x="11409511" y="2109826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10002526" y="1803595"/>
            <a:ext cx="476412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04</a:t>
            </a:r>
            <a:endParaRPr lang="es-CO" sz="2200" dirty="0"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10050709" y="2109826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6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-19973"/>
            <a:ext cx="12192000" cy="6884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99" y="3668319"/>
            <a:ext cx="1453748" cy="1980000"/>
          </a:xfrm>
          <a:prstGeom prst="rect">
            <a:avLst/>
          </a:prstGeom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834" y="3668320"/>
            <a:ext cx="1453748" cy="1980000"/>
          </a:xfrm>
          <a:prstGeom prst="rect">
            <a:avLst/>
          </a:prstGeom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822" y="3668320"/>
            <a:ext cx="1453748" cy="1980000"/>
          </a:xfrm>
          <a:prstGeom prst="rect">
            <a:avLst/>
          </a:prstGeom>
          <a:ln>
            <a:noFill/>
          </a:ln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1668340" y="3803029"/>
            <a:ext cx="484428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03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7A9D943-77E2-4E92-8724-1B34ADA498EC}"/>
              </a:ext>
            </a:extLst>
          </p:cNvPr>
          <p:cNvSpPr/>
          <p:nvPr/>
        </p:nvSpPr>
        <p:spPr>
          <a:xfrm>
            <a:off x="3220771" y="3803029"/>
            <a:ext cx="476412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04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568D2E1-AEBC-419E-9BAE-9A52E684969A}"/>
              </a:ext>
            </a:extLst>
          </p:cNvPr>
          <p:cNvSpPr/>
          <p:nvPr/>
        </p:nvSpPr>
        <p:spPr>
          <a:xfrm>
            <a:off x="4764367" y="3803029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05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1700559" y="4109260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3264145" y="4109260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4812550" y="4109260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CFE43B-779D-A659-7677-542333F98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99" y="1619632"/>
            <a:ext cx="1453748" cy="1980000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41FB1C-20DB-A23C-9103-2D2908D8E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834" y="1619633"/>
            <a:ext cx="1453748" cy="198000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822" y="1619633"/>
            <a:ext cx="1453748" cy="1980000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80CFA9-5FB6-00E2-6919-B09C747AB6FE}"/>
              </a:ext>
            </a:extLst>
          </p:cNvPr>
          <p:cNvSpPr/>
          <p:nvPr/>
        </p:nvSpPr>
        <p:spPr>
          <a:xfrm>
            <a:off x="1605274" y="1743594"/>
            <a:ext cx="484428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03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35D58A-80BC-C30E-10B6-C455F03FDB45}"/>
              </a:ext>
            </a:extLst>
          </p:cNvPr>
          <p:cNvSpPr/>
          <p:nvPr/>
        </p:nvSpPr>
        <p:spPr>
          <a:xfrm>
            <a:off x="3157705" y="1743594"/>
            <a:ext cx="476412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04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4701301" y="1743594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05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CB62E2-EC73-B7FC-C0A8-AC15DA1084BE}"/>
              </a:ext>
            </a:extLst>
          </p:cNvPr>
          <p:cNvSpPr/>
          <p:nvPr/>
        </p:nvSpPr>
        <p:spPr>
          <a:xfrm>
            <a:off x="1637493" y="2049825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66799D-5EDC-BD0F-D92A-8C365FB3CBB8}"/>
              </a:ext>
            </a:extLst>
          </p:cNvPr>
          <p:cNvSpPr/>
          <p:nvPr/>
        </p:nvSpPr>
        <p:spPr>
          <a:xfrm>
            <a:off x="3201079" y="2049825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4749484" y="2049825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D5E4BE2F-6418-7B39-6554-E8F3E3E37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132" y="6057663"/>
            <a:ext cx="4048125" cy="485775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B5B0D8BB-F2CE-336F-5D3C-43F2D57FC49A}"/>
              </a:ext>
            </a:extLst>
          </p:cNvPr>
          <p:cNvSpPr/>
          <p:nvPr/>
        </p:nvSpPr>
        <p:spPr>
          <a:xfrm>
            <a:off x="2778650" y="585872"/>
            <a:ext cx="6634701" cy="6832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419" sz="2800" dirty="0">
                <a:latin typeface="Segoe UI Black" panose="020B0A02040204020203"/>
                <a:ea typeface="Segoe UI Black" panose="020B0A02040204020203" pitchFamily="34" charset="0"/>
                <a:cs typeface="Segoe UI Light" panose="020B0502040204020203" pitchFamily="34" charset="0"/>
              </a:rPr>
              <a:t>Anomalía de las temperaturas extremas</a:t>
            </a:r>
          </a:p>
          <a:p>
            <a:pPr algn="ctr">
              <a:lnSpc>
                <a:spcPct val="80000"/>
              </a:lnSpc>
            </a:pPr>
            <a:r>
              <a:rPr lang="es-419" sz="2000" b="1" dirty="0">
                <a:solidFill>
                  <a:srgbClr val="E6AF00"/>
                </a:solidFill>
                <a:latin typeface="Franklin Gothic Book" panose="020B0503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mínimas</a:t>
            </a:r>
            <a:r>
              <a:rPr lang="es-419" sz="2000" b="1" dirty="0">
                <a:latin typeface="Franklin Gothic Book" panose="020B0503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y </a:t>
            </a:r>
            <a:r>
              <a:rPr lang="es-419" sz="2000" b="1" dirty="0">
                <a:solidFill>
                  <a:srgbClr val="FF7171"/>
                </a:solidFill>
                <a:latin typeface="Franklin Gothic Book" panose="020B0503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máximas</a:t>
            </a:r>
            <a:endParaRPr lang="es-CO" sz="2000" b="1" dirty="0">
              <a:latin typeface="Franklin Gothic Book" panose="020B050302010202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20" y="3668320"/>
            <a:ext cx="1453749" cy="1980000"/>
          </a:xfrm>
          <a:prstGeom prst="rect">
            <a:avLst/>
          </a:prstGeom>
          <a:ln>
            <a:noFill/>
          </a:ln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7568D2E1-AEBC-419E-9BAE-9A52E684969A}"/>
              </a:ext>
            </a:extLst>
          </p:cNvPr>
          <p:cNvSpPr/>
          <p:nvPr/>
        </p:nvSpPr>
        <p:spPr>
          <a:xfrm>
            <a:off x="6301465" y="3803028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06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6349648" y="4109259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20" y="1619633"/>
            <a:ext cx="1453749" cy="1980000"/>
          </a:xfrm>
          <a:prstGeom prst="rect">
            <a:avLst/>
          </a:prstGeom>
          <a:ln>
            <a:noFill/>
          </a:ln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6238399" y="1743593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06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6286582" y="2049824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39" y="3702662"/>
            <a:ext cx="1453748" cy="1980000"/>
          </a:xfrm>
          <a:prstGeom prst="rect">
            <a:avLst/>
          </a:prstGeom>
          <a:ln>
            <a:noFill/>
          </a:ln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7568D2E1-AEBC-419E-9BAE-9A52E684969A}"/>
              </a:ext>
            </a:extLst>
          </p:cNvPr>
          <p:cNvSpPr/>
          <p:nvPr/>
        </p:nvSpPr>
        <p:spPr>
          <a:xfrm>
            <a:off x="7837884" y="3803027"/>
            <a:ext cx="445956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07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7886067" y="410925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39" y="1619632"/>
            <a:ext cx="1453748" cy="1980000"/>
          </a:xfrm>
          <a:prstGeom prst="rect">
            <a:avLst/>
          </a:prstGeom>
          <a:ln>
            <a:noFill/>
          </a:ln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7774818" y="1743592"/>
            <a:ext cx="445956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07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7803751" y="2049823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C848B074-FAF8-4FC3-950C-143A9A6678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42" y="3702663"/>
            <a:ext cx="1453748" cy="1979999"/>
          </a:xfrm>
          <a:prstGeom prst="rect">
            <a:avLst/>
          </a:prstGeom>
          <a:ln>
            <a:noFill/>
          </a:ln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7568D2E1-AEBC-419E-9BAE-9A52E684969A}"/>
              </a:ext>
            </a:extLst>
          </p:cNvPr>
          <p:cNvSpPr/>
          <p:nvPr/>
        </p:nvSpPr>
        <p:spPr>
          <a:xfrm>
            <a:off x="9366073" y="3803027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08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6D76E6E5-2BAF-49E1-BE10-062CD5445FED}"/>
              </a:ext>
            </a:extLst>
          </p:cNvPr>
          <p:cNvSpPr/>
          <p:nvPr/>
        </p:nvSpPr>
        <p:spPr>
          <a:xfrm>
            <a:off x="9414256" y="4118085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768ED564-83C6-E561-7017-158B3E8567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42" y="1619632"/>
            <a:ext cx="1453748" cy="1979999"/>
          </a:xfrm>
          <a:prstGeom prst="rect">
            <a:avLst/>
          </a:prstGeom>
          <a:ln>
            <a:noFill/>
          </a:ln>
        </p:spPr>
      </p:pic>
      <p:sp>
        <p:nvSpPr>
          <p:cNvPr id="55" name="Rectángulo 54">
            <a:extLst>
              <a:ext uri="{FF2B5EF4-FFF2-40B4-BE49-F238E27FC236}">
                <a16:creationId xmlns:a16="http://schemas.microsoft.com/office/drawing/2014/main" id="{EE9A44F0-1BDE-71EB-7030-8BE2FF5014F3}"/>
              </a:ext>
            </a:extLst>
          </p:cNvPr>
          <p:cNvSpPr/>
          <p:nvPr/>
        </p:nvSpPr>
        <p:spPr>
          <a:xfrm>
            <a:off x="9306537" y="1743592"/>
            <a:ext cx="48603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08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0B6B540F-EF4E-FBCC-39EA-15D7BD2482BF}"/>
              </a:ext>
            </a:extLst>
          </p:cNvPr>
          <p:cNvSpPr/>
          <p:nvPr/>
        </p:nvSpPr>
        <p:spPr>
          <a:xfrm>
            <a:off x="9354720" y="205507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A7D2A4-D845-3B6B-D31E-4FDAD65753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460" y="3702663"/>
            <a:ext cx="1453747" cy="1979999"/>
          </a:xfrm>
          <a:prstGeom prst="rect">
            <a:avLst/>
          </a:prstGeom>
          <a:ln>
            <a:noFill/>
          </a:ln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F4A9F67A-A246-B7B9-8FE1-E6B869898673}"/>
              </a:ext>
            </a:extLst>
          </p:cNvPr>
          <p:cNvSpPr/>
          <p:nvPr/>
        </p:nvSpPr>
        <p:spPr>
          <a:xfrm>
            <a:off x="10902491" y="3803027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7171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09</a:t>
            </a:r>
            <a:endParaRPr lang="es-CO" sz="2200" dirty="0">
              <a:solidFill>
                <a:srgbClr val="FF7171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F7381645-EF91-04F5-BB0D-ED3A7A62D7B4}"/>
              </a:ext>
            </a:extLst>
          </p:cNvPr>
          <p:cNvSpPr/>
          <p:nvPr/>
        </p:nvSpPr>
        <p:spPr>
          <a:xfrm>
            <a:off x="10950674" y="4108460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717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717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A4410512-F5E9-BC5E-9605-1A6C16B97D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460" y="1619632"/>
            <a:ext cx="1453747" cy="1979999"/>
          </a:xfrm>
          <a:prstGeom prst="rect">
            <a:avLst/>
          </a:prstGeom>
          <a:ln>
            <a:noFill/>
          </a:ln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F1F41B11-4A55-C3A1-1DCD-EFC4E25FDE09}"/>
              </a:ext>
            </a:extLst>
          </p:cNvPr>
          <p:cNvSpPr/>
          <p:nvPr/>
        </p:nvSpPr>
        <p:spPr>
          <a:xfrm>
            <a:off x="10842955" y="1743592"/>
            <a:ext cx="487634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2200" dirty="0">
                <a:solidFill>
                  <a:srgbClr val="FFC000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09</a:t>
            </a:r>
            <a:endParaRPr lang="es-CO" sz="2200" dirty="0">
              <a:solidFill>
                <a:srgbClr val="FFC000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F8ECD423-FB8C-4B84-9BEA-680AC595DF0C}"/>
              </a:ext>
            </a:extLst>
          </p:cNvPr>
          <p:cNvSpPr/>
          <p:nvPr/>
        </p:nvSpPr>
        <p:spPr>
          <a:xfrm>
            <a:off x="10891138" y="2055078"/>
            <a:ext cx="396262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800" dirty="0">
                <a:solidFill>
                  <a:srgbClr val="FFC0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800" dirty="0">
              <a:solidFill>
                <a:srgbClr val="FFC0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6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8DAD3F-88FC-BA44-DB18-1938533FA5C6}"/>
              </a:ext>
            </a:extLst>
          </p:cNvPr>
          <p:cNvSpPr txBox="1"/>
          <p:nvPr/>
        </p:nvSpPr>
        <p:spPr>
          <a:xfrm>
            <a:off x="5695279" y="2712288"/>
            <a:ext cx="531591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3.</a:t>
            </a:r>
          </a:p>
          <a:p>
            <a:pPr algn="ctr">
              <a:lnSpc>
                <a:spcPct val="85000"/>
              </a:lnSpc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PREDICCIÓN CLIMÁTICA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DCDA9D-DAC7-97E0-A609-647AF5A07624}"/>
              </a:ext>
            </a:extLst>
          </p:cNvPr>
          <p:cNvSpPr txBox="1"/>
          <p:nvPr/>
        </p:nvSpPr>
        <p:spPr>
          <a:xfrm>
            <a:off x="5349815" y="3612924"/>
            <a:ext cx="60944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MX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NOV | DIC | ENE</a:t>
            </a:r>
          </a:p>
        </p:txBody>
      </p:sp>
    </p:spTree>
    <p:extLst>
      <p:ext uri="{BB962C8B-B14F-4D97-AF65-F5344CB8AC3E}">
        <p14:creationId xmlns:p14="http://schemas.microsoft.com/office/powerpoint/2010/main" val="152021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>
            <a:extLst>
              <a:ext uri="{FF2B5EF4-FFF2-40B4-BE49-F238E27FC236}">
                <a16:creationId xmlns:a16="http://schemas.microsoft.com/office/drawing/2014/main" id="{927D7A7E-3D6F-4E83-90E8-3606F54BDF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500" b="1" i="0" u="none" strike="noStrike" kern="1200" cap="none" spc="0" normalizeH="0" baseline="0" noProof="0" dirty="0">
                <a:ln>
                  <a:noFill/>
                </a:ln>
                <a:solidFill>
                  <a:srgbClr val="0166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/>
                <a:ea typeface="+mn-ea"/>
                <a:cs typeface="+mn-cs"/>
              </a:rPr>
              <a:t>2</a:t>
            </a:r>
            <a:endParaRPr lang="es-CO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F5B0E8B-8D5E-4B80-ADEB-AB0141EDCA31}"/>
              </a:ext>
            </a:extLst>
          </p:cNvPr>
          <p:cNvSpPr txBox="1"/>
          <p:nvPr/>
        </p:nvSpPr>
        <p:spPr>
          <a:xfrm>
            <a:off x="1123853" y="442939"/>
            <a:ext cx="41992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b="1" spc="200" dirty="0">
                <a:solidFill>
                  <a:srgbClr val="96BE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MJO+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3FB765D4-D21F-4695-B7DC-49D1A8E8A9A8}"/>
              </a:ext>
            </a:extLst>
          </p:cNvPr>
          <p:cNvSpPr/>
          <p:nvPr/>
        </p:nvSpPr>
        <p:spPr>
          <a:xfrm>
            <a:off x="285129" y="1421222"/>
            <a:ext cx="5896631" cy="4026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9470901C-F915-4BA4-87BD-2365C9C3E5B7}"/>
              </a:ext>
            </a:extLst>
          </p:cNvPr>
          <p:cNvSpPr/>
          <p:nvPr/>
        </p:nvSpPr>
        <p:spPr>
          <a:xfrm>
            <a:off x="6378266" y="0"/>
            <a:ext cx="45858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149B7D3E-A02D-4B15-8107-E064D11300E6}"/>
              </a:ext>
            </a:extLst>
          </p:cNvPr>
          <p:cNvSpPr/>
          <p:nvPr/>
        </p:nvSpPr>
        <p:spPr>
          <a:xfrm>
            <a:off x="1985869" y="4567129"/>
            <a:ext cx="2452254" cy="57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438EA4B-9592-43CC-BA56-35EDFCEA8F25}"/>
              </a:ext>
            </a:extLst>
          </p:cNvPr>
          <p:cNvSpPr txBox="1"/>
          <p:nvPr/>
        </p:nvSpPr>
        <p:spPr>
          <a:xfrm>
            <a:off x="1830612" y="4640063"/>
            <a:ext cx="2805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Fase Actual</a:t>
            </a:r>
          </a:p>
          <a:p>
            <a:pPr algn="ctr"/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Neutral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937056A-20C2-4032-B847-7E02C44007DD}"/>
              </a:ext>
            </a:extLst>
          </p:cNvPr>
          <p:cNvSpPr/>
          <p:nvPr/>
        </p:nvSpPr>
        <p:spPr>
          <a:xfrm>
            <a:off x="11539189" y="3570514"/>
            <a:ext cx="654637" cy="3287486"/>
          </a:xfrm>
          <a:prstGeom prst="rect">
            <a:avLst/>
          </a:prstGeom>
          <a:gradFill>
            <a:gsLst>
              <a:gs pos="54000">
                <a:srgbClr val="F6E8C3"/>
              </a:gs>
              <a:gs pos="100000">
                <a:srgbClr val="8B510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056CF5B-17C5-4FB6-B666-3C4D563ADBDA}"/>
              </a:ext>
            </a:extLst>
          </p:cNvPr>
          <p:cNvSpPr/>
          <p:nvPr/>
        </p:nvSpPr>
        <p:spPr>
          <a:xfrm>
            <a:off x="11554530" y="-9030"/>
            <a:ext cx="654637" cy="3287486"/>
          </a:xfrm>
          <a:prstGeom prst="rect">
            <a:avLst/>
          </a:prstGeom>
          <a:gradFill>
            <a:gsLst>
              <a:gs pos="61000">
                <a:srgbClr val="C7EAE5"/>
              </a:gs>
              <a:gs pos="0">
                <a:srgbClr val="003C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AutoShape 2">
            <a:extLst>
              <a:ext uri="{FF2B5EF4-FFF2-40B4-BE49-F238E27FC236}">
                <a16:creationId xmlns:a16="http://schemas.microsoft.com/office/drawing/2014/main" id="{BBC59578-A345-4AD7-AA01-2665499ACC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5667" y="28341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B6FF340-F9E0-4CB4-A37E-2E2C6104179A}"/>
              </a:ext>
            </a:extLst>
          </p:cNvPr>
          <p:cNvSpPr txBox="1"/>
          <p:nvPr/>
        </p:nvSpPr>
        <p:spPr>
          <a:xfrm>
            <a:off x="11508507" y="5123972"/>
            <a:ext cx="7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Impact" panose="020B0806030902050204" pitchFamily="34" charset="0"/>
              </a:rPr>
              <a:t>- nubes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2381D5E-6693-43E3-B45E-E6E0D3DE8605}"/>
              </a:ext>
            </a:extLst>
          </p:cNvPr>
          <p:cNvSpPr txBox="1"/>
          <p:nvPr/>
        </p:nvSpPr>
        <p:spPr>
          <a:xfrm>
            <a:off x="11508506" y="1811955"/>
            <a:ext cx="7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Impact" panose="020B0806030902050204" pitchFamily="34" charset="0"/>
              </a:rPr>
              <a:t>+ nubes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93C10B3-9D84-35F1-F0AE-3164DE0F8233}"/>
              </a:ext>
            </a:extLst>
          </p:cNvPr>
          <p:cNvCxnSpPr/>
          <p:nvPr/>
        </p:nvCxnSpPr>
        <p:spPr>
          <a:xfrm>
            <a:off x="6445999" y="-864580"/>
            <a:ext cx="0" cy="7920000"/>
          </a:xfrm>
          <a:prstGeom prst="line">
            <a:avLst/>
          </a:prstGeom>
          <a:ln w="9525">
            <a:solidFill>
              <a:srgbClr val="96B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7B0AD33-8C54-3592-160B-E96C250051D5}"/>
              </a:ext>
            </a:extLst>
          </p:cNvPr>
          <p:cNvGrpSpPr/>
          <p:nvPr/>
        </p:nvGrpSpPr>
        <p:grpSpPr>
          <a:xfrm>
            <a:off x="6865247" y="5877195"/>
            <a:ext cx="4393832" cy="237209"/>
            <a:chOff x="6693973" y="6406872"/>
            <a:chExt cx="4817107" cy="239801"/>
          </a:xfrm>
        </p:grpSpPr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74055829-BC14-449F-B619-C35ED7CFC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464"/>
            <a:stretch/>
          </p:blipFill>
          <p:spPr>
            <a:xfrm>
              <a:off x="6693973" y="6409464"/>
              <a:ext cx="2313997" cy="2372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F1F827C-F81F-15BD-4B8E-EDD96F057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464"/>
            <a:stretch/>
          </p:blipFill>
          <p:spPr>
            <a:xfrm>
              <a:off x="9197083" y="6406872"/>
              <a:ext cx="2313997" cy="2372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DCAB3A-755D-83A0-8DA5-A63BBB9AFF08}"/>
              </a:ext>
            </a:extLst>
          </p:cNvPr>
          <p:cNvSpPr/>
          <p:nvPr/>
        </p:nvSpPr>
        <p:spPr>
          <a:xfrm>
            <a:off x="7035971" y="-1938"/>
            <a:ext cx="3898232" cy="7297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A860044-0E66-43BD-B27D-1BE3D626FFF8}"/>
              </a:ext>
            </a:extLst>
          </p:cNvPr>
          <p:cNvSpPr txBox="1"/>
          <p:nvPr/>
        </p:nvSpPr>
        <p:spPr>
          <a:xfrm>
            <a:off x="7400826" y="178217"/>
            <a:ext cx="321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s-CO" sz="2000" b="1" spc="6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ONDAS ECUATORIALES</a:t>
            </a:r>
          </a:p>
          <a:p>
            <a:pPr algn="ctr">
              <a:lnSpc>
                <a:spcPct val="80000"/>
              </a:lnSpc>
            </a:pPr>
            <a:r>
              <a:rPr lang="es-CO" sz="1500" spc="6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Proyección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EC0765-62AD-B374-9903-9641BA3B215F}"/>
              </a:ext>
            </a:extLst>
          </p:cNvPr>
          <p:cNvSpPr txBox="1"/>
          <p:nvPr/>
        </p:nvSpPr>
        <p:spPr>
          <a:xfrm>
            <a:off x="1123853" y="409688"/>
            <a:ext cx="41992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b="1" spc="200" dirty="0">
                <a:solidFill>
                  <a:srgbClr val="96BE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MJO+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E21401E-3C55-AC6B-62D1-E4F057E1A4CB}"/>
              </a:ext>
            </a:extLst>
          </p:cNvPr>
          <p:cNvCxnSpPr/>
          <p:nvPr/>
        </p:nvCxnSpPr>
        <p:spPr>
          <a:xfrm>
            <a:off x="-34001" y="6243815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DCDA699E-98E7-0875-FE8F-618BA385C6C4}"/>
              </a:ext>
            </a:extLst>
          </p:cNvPr>
          <p:cNvSpPr/>
          <p:nvPr/>
        </p:nvSpPr>
        <p:spPr>
          <a:xfrm>
            <a:off x="1130248" y="5973815"/>
            <a:ext cx="540000" cy="540000"/>
          </a:xfrm>
          <a:prstGeom prst="ellipse">
            <a:avLst/>
          </a:prstGeom>
          <a:solidFill>
            <a:srgbClr val="C5EA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B2609CD-7412-FBDD-595C-19DBD51C621C}"/>
              </a:ext>
            </a:extLst>
          </p:cNvPr>
          <p:cNvSpPr/>
          <p:nvPr/>
        </p:nvSpPr>
        <p:spPr>
          <a:xfrm>
            <a:off x="2321314" y="5958833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B91F44-4AFF-776C-1A6A-9D12A254B71B}"/>
              </a:ext>
            </a:extLst>
          </p:cNvPr>
          <p:cNvSpPr txBox="1"/>
          <p:nvPr/>
        </p:nvSpPr>
        <p:spPr>
          <a:xfrm>
            <a:off x="1237531" y="6032640"/>
            <a:ext cx="418013" cy="409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/>
              </a:rPr>
              <a:t>1</a:t>
            </a:r>
            <a:endParaRPr lang="es-MX" sz="2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BE2489D-33CB-9E06-E70E-9CE311AB1D8E}"/>
              </a:ext>
            </a:extLst>
          </p:cNvPr>
          <p:cNvSpPr txBox="1"/>
          <p:nvPr/>
        </p:nvSpPr>
        <p:spPr>
          <a:xfrm>
            <a:off x="2429271" y="6032641"/>
            <a:ext cx="296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/>
              </a:rPr>
              <a:t>6</a:t>
            </a:r>
            <a:endParaRPr lang="es-MX" sz="200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4577C21-56D4-D8D6-8033-6B56284843EE}"/>
              </a:ext>
            </a:extLst>
          </p:cNvPr>
          <p:cNvSpPr/>
          <p:nvPr/>
        </p:nvSpPr>
        <p:spPr>
          <a:xfrm>
            <a:off x="3538208" y="5973815"/>
            <a:ext cx="540000" cy="540000"/>
          </a:xfrm>
          <a:prstGeom prst="ellipse">
            <a:avLst/>
          </a:prstGeom>
          <a:solidFill>
            <a:srgbClr val="C5EA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97A2FC1-B523-354B-58B7-C83F02C8E086}"/>
              </a:ext>
            </a:extLst>
          </p:cNvPr>
          <p:cNvSpPr/>
          <p:nvPr/>
        </p:nvSpPr>
        <p:spPr>
          <a:xfrm>
            <a:off x="4832988" y="5958833"/>
            <a:ext cx="540000" cy="540000"/>
          </a:xfrm>
          <a:prstGeom prst="ellipse">
            <a:avLst/>
          </a:prstGeom>
          <a:solidFill>
            <a:srgbClr val="C5EA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45A7FAF-7EAE-D6F3-E61B-755618F8F3A0}"/>
              </a:ext>
            </a:extLst>
          </p:cNvPr>
          <p:cNvSpPr txBox="1"/>
          <p:nvPr/>
        </p:nvSpPr>
        <p:spPr>
          <a:xfrm>
            <a:off x="3578240" y="6032641"/>
            <a:ext cx="515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/>
              </a:rPr>
              <a:t>11</a:t>
            </a:r>
            <a:endParaRPr lang="es-MX" sz="20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4A333D-1359-EB02-A3F4-B9C455EAA2F6}"/>
              </a:ext>
            </a:extLst>
          </p:cNvPr>
          <p:cNvSpPr txBox="1"/>
          <p:nvPr/>
        </p:nvSpPr>
        <p:spPr>
          <a:xfrm>
            <a:off x="4859325" y="6032641"/>
            <a:ext cx="584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/>
                <a:ea typeface="+mn-ea"/>
                <a:cs typeface="+mn-cs"/>
              </a:rPr>
              <a:t>16</a:t>
            </a:r>
            <a:endParaRPr lang="es-MX" sz="2000" dirty="0"/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03A31565-F9DF-F712-CEB5-380BA19D2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2" y="1687524"/>
            <a:ext cx="5334000" cy="27527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4" b="18730"/>
          <a:stretch/>
        </p:blipFill>
        <p:spPr>
          <a:xfrm>
            <a:off x="6990413" y="790060"/>
            <a:ext cx="3821326" cy="50528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747" y="6118810"/>
            <a:ext cx="3446658" cy="7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9"/>
          <p:cNvSpPr/>
          <p:nvPr/>
        </p:nvSpPr>
        <p:spPr>
          <a:xfrm>
            <a:off x="-5416" y="1810419"/>
            <a:ext cx="12186584" cy="4988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6" name="Google Shape;896;p19"/>
          <p:cNvSpPr/>
          <p:nvPr/>
        </p:nvSpPr>
        <p:spPr>
          <a:xfrm>
            <a:off x="-5416" y="1877075"/>
            <a:ext cx="12192000" cy="47963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7" name="Google Shape;897;p19"/>
          <p:cNvSpPr/>
          <p:nvPr/>
        </p:nvSpPr>
        <p:spPr>
          <a:xfrm rot="10800000" flipH="1">
            <a:off x="0" y="6779673"/>
            <a:ext cx="12204000" cy="936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 Medium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8" name="Google Shape;898;p19" descr="Una cascada en medio de una ola en el mar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22" y="1799171"/>
            <a:ext cx="6648054" cy="4980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9"/>
          <p:cNvSpPr/>
          <p:nvPr/>
        </p:nvSpPr>
        <p:spPr>
          <a:xfrm>
            <a:off x="-4731" y="0"/>
            <a:ext cx="6646163" cy="1877075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cxnSp>
        <p:nvCxnSpPr>
          <p:cNvPr id="900" name="Google Shape;900;p19"/>
          <p:cNvCxnSpPr/>
          <p:nvPr/>
        </p:nvCxnSpPr>
        <p:spPr>
          <a:xfrm>
            <a:off x="5416" y="6150146"/>
            <a:ext cx="12960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1" name="Google Shape;901;p19"/>
          <p:cNvSpPr/>
          <p:nvPr/>
        </p:nvSpPr>
        <p:spPr>
          <a:xfrm>
            <a:off x="1163499" y="5674205"/>
            <a:ext cx="900000" cy="9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02" name="Google Shape;902;p19"/>
          <p:cNvSpPr/>
          <p:nvPr/>
        </p:nvSpPr>
        <p:spPr>
          <a:xfrm>
            <a:off x="2225931" y="5674205"/>
            <a:ext cx="900000" cy="9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03" name="Google Shape;903;p19"/>
          <p:cNvSpPr/>
          <p:nvPr/>
        </p:nvSpPr>
        <p:spPr>
          <a:xfrm>
            <a:off x="3297609" y="5674205"/>
            <a:ext cx="900000" cy="9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04" name="Google Shape;904;p19"/>
          <p:cNvSpPr/>
          <p:nvPr/>
        </p:nvSpPr>
        <p:spPr>
          <a:xfrm>
            <a:off x="1224558" y="5908762"/>
            <a:ext cx="9888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2020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05" name="Google Shape;905;p19"/>
          <p:cNvSpPr/>
          <p:nvPr/>
        </p:nvSpPr>
        <p:spPr>
          <a:xfrm>
            <a:off x="2325687" y="5908762"/>
            <a:ext cx="87216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2021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06" name="Google Shape;906;p19"/>
          <p:cNvSpPr/>
          <p:nvPr/>
        </p:nvSpPr>
        <p:spPr>
          <a:xfrm>
            <a:off x="3362357" y="5908762"/>
            <a:ext cx="98455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2022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07" name="Google Shape;907;p19"/>
          <p:cNvSpPr/>
          <p:nvPr/>
        </p:nvSpPr>
        <p:spPr>
          <a:xfrm>
            <a:off x="4369287" y="5674205"/>
            <a:ext cx="900000" cy="900000"/>
          </a:xfrm>
          <a:prstGeom prst="ellipse">
            <a:avLst/>
          </a:prstGeom>
          <a:solidFill>
            <a:srgbClr val="6A8B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08" name="Google Shape;908;p19"/>
          <p:cNvSpPr/>
          <p:nvPr/>
        </p:nvSpPr>
        <p:spPr>
          <a:xfrm>
            <a:off x="4434039" y="5908762"/>
            <a:ext cx="98455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2023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09" name="Google Shape;909;p19"/>
          <p:cNvSpPr/>
          <p:nvPr/>
        </p:nvSpPr>
        <p:spPr>
          <a:xfrm>
            <a:off x="1487499" y="5387355"/>
            <a:ext cx="252000" cy="180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10" name="Google Shape;910;p19"/>
          <p:cNvSpPr/>
          <p:nvPr/>
        </p:nvSpPr>
        <p:spPr>
          <a:xfrm>
            <a:off x="2549931" y="5387355"/>
            <a:ext cx="252000" cy="180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11" name="Google Shape;911;p19"/>
          <p:cNvSpPr/>
          <p:nvPr/>
        </p:nvSpPr>
        <p:spPr>
          <a:xfrm>
            <a:off x="3621609" y="5383010"/>
            <a:ext cx="252000" cy="180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12" name="Google Shape;912;p19"/>
          <p:cNvSpPr txBox="1"/>
          <p:nvPr/>
        </p:nvSpPr>
        <p:spPr>
          <a:xfrm>
            <a:off x="1098239" y="757593"/>
            <a:ext cx="4199227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 dirty="0">
                <a:solidFill>
                  <a:schemeClr val="dk1"/>
                </a:solidFill>
                <a:latin typeface="+mj-lt"/>
                <a:ea typeface="Libre Franklin Medium"/>
                <a:cs typeface="Libre Franklin Medium"/>
                <a:sym typeface="Libre Franklin Medium"/>
              </a:rPr>
              <a:t>Temporada de Huracanes</a:t>
            </a:r>
            <a:endParaRPr b="1" dirty="0">
              <a:latin typeface="+mj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71900" y="216871"/>
            <a:ext cx="26709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500" b="1" dirty="0">
                <a:solidFill>
                  <a:srgbClr val="000000"/>
                </a:solidFill>
                <a:latin typeface="Franklin Gothic Medium Cond"/>
                <a:ea typeface="Libre Franklin Medium"/>
                <a:cs typeface="Libre Franklin Medium"/>
                <a:sym typeface="Libre Franklin Medium"/>
              </a:rPr>
              <a:t>Predicción Temporada del Atlántico</a:t>
            </a:r>
            <a:endParaRPr lang="es-CO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D772F5-1882-B355-BB9B-F279716D5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5"/>
          <a:stretch/>
        </p:blipFill>
        <p:spPr>
          <a:xfrm>
            <a:off x="8025856" y="540036"/>
            <a:ext cx="2823587" cy="60208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6AFBFE-E846-0EA1-85BB-A668BF926E10}"/>
              </a:ext>
            </a:extLst>
          </p:cNvPr>
          <p:cNvSpPr/>
          <p:nvPr/>
        </p:nvSpPr>
        <p:spPr>
          <a:xfrm>
            <a:off x="6228522" y="0"/>
            <a:ext cx="5963474" cy="68580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D4A47BE-8AEB-432B-601E-10DF2E0D7B17}"/>
              </a:ext>
            </a:extLst>
          </p:cNvPr>
          <p:cNvSpPr/>
          <p:nvPr/>
        </p:nvSpPr>
        <p:spPr>
          <a:xfrm>
            <a:off x="7011542" y="2112806"/>
            <a:ext cx="4397433" cy="2796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" b="1" spc="1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ADVERTENCIA DE EL NIÑO</a:t>
            </a:r>
          </a:p>
          <a:p>
            <a:pPr algn="ctr"/>
            <a:endParaRPr lang="es-CO" sz="1500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s-CO" sz="15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Se anticipa que continúe El Niño durante LA PRIMAVERA del hemisferio norte (con una probabilidad mayor a 80% hasta mar – </a:t>
            </a:r>
            <a:r>
              <a:rPr lang="es-CO" sz="15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may</a:t>
            </a:r>
            <a:r>
              <a:rPr lang="es-CO" sz="1500" dirty="0">
                <a:solidFill>
                  <a:schemeClr val="bg1"/>
                </a:solidFill>
                <a:latin typeface="Franklin Gothic Book" panose="020B0503020102020204" pitchFamily="34" charset="0"/>
              </a:rPr>
              <a:t>/2024).</a:t>
            </a:r>
            <a:r>
              <a:rPr lang="es-MX" sz="15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  <a:p>
            <a:pPr algn="ctr"/>
            <a:endParaRPr lang="es-MX" sz="15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endParaRPr lang="es-MX" sz="15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endParaRPr lang="es-MX" sz="15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endParaRPr lang="es-MX" sz="2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B4EC4F-00DA-30D7-EBFD-262051D890B9}"/>
              </a:ext>
            </a:extLst>
          </p:cNvPr>
          <p:cNvSpPr txBox="1"/>
          <p:nvPr/>
        </p:nvSpPr>
        <p:spPr>
          <a:xfrm>
            <a:off x="1917753" y="937092"/>
            <a:ext cx="22788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Segoe UI Semibold" panose="020B0702040204020203" pitchFamily="34" charset="0"/>
              </a:rPr>
              <a:t>OMM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B292F-CF4B-13D8-C418-48BBD529FC04}"/>
              </a:ext>
            </a:extLst>
          </p:cNvPr>
          <p:cNvSpPr txBox="1"/>
          <p:nvPr/>
        </p:nvSpPr>
        <p:spPr>
          <a:xfrm>
            <a:off x="7580626" y="937092"/>
            <a:ext cx="34836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5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egoe UI Semibold" panose="020B0702040204020203" pitchFamily="34" charset="0"/>
              </a:rPr>
              <a:t>CPC - NOAA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3AA0F4-0288-681F-0CBD-A4890FEA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21" y="2750326"/>
            <a:ext cx="3528926" cy="238575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68D04CD-F586-659E-02C6-3A50709BCAEE}"/>
              </a:ext>
            </a:extLst>
          </p:cNvPr>
          <p:cNvSpPr txBox="1"/>
          <p:nvPr/>
        </p:nvSpPr>
        <p:spPr>
          <a:xfrm>
            <a:off x="6787051" y="4106653"/>
            <a:ext cx="5070764" cy="524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</a:pPr>
            <a:r>
              <a:rPr lang="es-CO" sz="3500" b="1" dirty="0">
                <a:solidFill>
                  <a:schemeClr val="bg1"/>
                </a:solidFill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75%-85%</a:t>
            </a:r>
            <a:endParaRPr lang="es-CO" sz="3500" b="1" i="0" u="none" strike="noStrike" cap="none" dirty="0">
              <a:solidFill>
                <a:schemeClr val="bg1"/>
              </a:solidFill>
              <a:latin typeface="Libre Franklin" pitchFamily="2" charset="77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137;p4">
            <a:extLst>
              <a:ext uri="{FF2B5EF4-FFF2-40B4-BE49-F238E27FC236}">
                <a16:creationId xmlns:a16="http://schemas.microsoft.com/office/drawing/2014/main" id="{7EA515EA-FE75-1470-BC16-CB2D05D8BB25}"/>
              </a:ext>
            </a:extLst>
          </p:cNvPr>
          <p:cNvSpPr txBox="1"/>
          <p:nvPr/>
        </p:nvSpPr>
        <p:spPr>
          <a:xfrm>
            <a:off x="8217501" y="4535883"/>
            <a:ext cx="2209865" cy="4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i="0" u="none" strike="noStrike" cap="none" dirty="0">
                <a:solidFill>
                  <a:schemeClr val="bg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 Fuerte</a:t>
            </a: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bg1"/>
                </a:solidFill>
                <a:latin typeface="Quattrocento Sans"/>
                <a:sym typeface="Quattrocento Sans"/>
              </a:rPr>
              <a:t>NOV-ENE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6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B70CB2B-C42D-1AB0-2FFD-1691526CC185}"/>
              </a:ext>
            </a:extLst>
          </p:cNvPr>
          <p:cNvSpPr/>
          <p:nvPr/>
        </p:nvSpPr>
        <p:spPr>
          <a:xfrm>
            <a:off x="0" y="0"/>
            <a:ext cx="6096000" cy="6791498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3F09F4-1416-EF24-EFC2-1FE162AB3CB3}"/>
              </a:ext>
            </a:extLst>
          </p:cNvPr>
          <p:cNvSpPr txBox="1"/>
          <p:nvPr/>
        </p:nvSpPr>
        <p:spPr>
          <a:xfrm>
            <a:off x="543097" y="4447860"/>
            <a:ext cx="5802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419" sz="4000" b="1" spc="-20" dirty="0">
                <a:solidFill>
                  <a:schemeClr val="bg1"/>
                </a:solidFill>
                <a:latin typeface="Franklin Gothic Book" panose="020B0503020102020204" pitchFamily="34" charset="0"/>
              </a:rPr>
              <a:t>Seguimiento y</a:t>
            </a:r>
          </a:p>
          <a:p>
            <a:pPr>
              <a:lnSpc>
                <a:spcPct val="90000"/>
              </a:lnSpc>
            </a:pPr>
            <a:r>
              <a:rPr lang="es-419" sz="4000" b="1" spc="-2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Predicción Climática</a:t>
            </a:r>
          </a:p>
        </p:txBody>
      </p:sp>
      <p:pic>
        <p:nvPicPr>
          <p:cNvPr id="6" name="Google Shape;190;p5">
            <a:extLst>
              <a:ext uri="{FF2B5EF4-FFF2-40B4-BE49-F238E27FC236}">
                <a16:creationId xmlns:a16="http://schemas.microsoft.com/office/drawing/2014/main" id="{6626DEDC-E505-B81D-3D48-EC1C7764FC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1532" y="6109908"/>
            <a:ext cx="1130358" cy="44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930E2BE-6BBF-4673-A21F-A45A5B016C99}"/>
              </a:ext>
            </a:extLst>
          </p:cNvPr>
          <p:cNvSpPr txBox="1"/>
          <p:nvPr/>
        </p:nvSpPr>
        <p:spPr>
          <a:xfrm>
            <a:off x="9811910" y="709233"/>
            <a:ext cx="13902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dirty="0">
                <a:solidFill>
                  <a:srgbClr val="96BE5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09</a:t>
            </a:r>
            <a:r>
              <a:rPr lang="es-CO" sz="1800" dirty="0">
                <a:solidFill>
                  <a:srgbClr val="96BE5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| </a:t>
            </a:r>
            <a:r>
              <a:rPr lang="es-CO" dirty="0">
                <a:solidFill>
                  <a:srgbClr val="96BE5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  <a:r>
              <a:rPr lang="es-CO" sz="1800" dirty="0">
                <a:solidFill>
                  <a:srgbClr val="96BE5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| 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7B5526-FB37-FE94-6696-F28132A506B3}"/>
              </a:ext>
            </a:extLst>
          </p:cNvPr>
          <p:cNvSpPr txBox="1"/>
          <p:nvPr/>
        </p:nvSpPr>
        <p:spPr>
          <a:xfrm>
            <a:off x="6906472" y="1102448"/>
            <a:ext cx="426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MX" sz="3000" dirty="0">
                <a:solidFill>
                  <a:srgbClr val="96BE53"/>
                </a:solidFill>
                <a:latin typeface="Impact" panose="020B0806030902050204" pitchFamily="34" charset="0"/>
                <a:ea typeface="Adobe Fan Heiti Std B" pitchFamily="34" charset="-128"/>
              </a:rPr>
              <a:t>CNO</a:t>
            </a:r>
            <a:endParaRPr lang="es-CO" sz="3000" dirty="0">
              <a:solidFill>
                <a:srgbClr val="96BE53"/>
              </a:solidFill>
              <a:latin typeface="Impact" panose="020B080603090205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65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4C70773-D516-424D-BA57-5C7BA97ABC4D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D0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DE279B4-593B-44C6-BB6A-92AA5FD05C4C}"/>
              </a:ext>
            </a:extLst>
          </p:cNvPr>
          <p:cNvSpPr/>
          <p:nvPr/>
        </p:nvSpPr>
        <p:spPr>
          <a:xfrm>
            <a:off x="0" y="723422"/>
            <a:ext cx="5277394" cy="3222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15BEEB-7E27-4339-A62C-50FEF4582F49}"/>
              </a:ext>
            </a:extLst>
          </p:cNvPr>
          <p:cNvSpPr txBox="1"/>
          <p:nvPr/>
        </p:nvSpPr>
        <p:spPr>
          <a:xfrm>
            <a:off x="1980076" y="-48125"/>
            <a:ext cx="2229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NOAA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EEA446F-8B21-4566-9E7C-504ED48D1EE9}"/>
              </a:ext>
            </a:extLst>
          </p:cNvPr>
          <p:cNvSpPr/>
          <p:nvPr/>
        </p:nvSpPr>
        <p:spPr>
          <a:xfrm>
            <a:off x="-370" y="723422"/>
            <a:ext cx="5943970" cy="6143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00A83190-605C-4AF0-99CC-E658CD724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1336" y="34236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2E70427-6105-32A7-18AD-D50F56055760}"/>
              </a:ext>
            </a:extLst>
          </p:cNvPr>
          <p:cNvSpPr/>
          <p:nvPr/>
        </p:nvSpPr>
        <p:spPr>
          <a:xfrm>
            <a:off x="5995416" y="723418"/>
            <a:ext cx="6196584" cy="6143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1A3F425-9446-4216-A694-18587360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810" y="950373"/>
            <a:ext cx="5427796" cy="3947488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3D6C973E-2A6C-456A-BA97-846F164B97A6}"/>
              </a:ext>
            </a:extLst>
          </p:cNvPr>
          <p:cNvSpPr/>
          <p:nvPr/>
        </p:nvSpPr>
        <p:spPr>
          <a:xfrm>
            <a:off x="6838906" y="2273147"/>
            <a:ext cx="4210896" cy="1332000"/>
          </a:xfrm>
          <a:prstGeom prst="rect">
            <a:avLst/>
          </a:prstGeom>
          <a:solidFill>
            <a:srgbClr val="FF818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40B7E30-87FF-F2BF-D8E3-8844ABC4A752}"/>
              </a:ext>
            </a:extLst>
          </p:cNvPr>
          <p:cNvSpPr txBox="1"/>
          <p:nvPr/>
        </p:nvSpPr>
        <p:spPr>
          <a:xfrm>
            <a:off x="7923676" y="-30542"/>
            <a:ext cx="2229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IRI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ACB12F-4F58-F58F-67DF-C906A5972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/>
          <a:stretch/>
        </p:blipFill>
        <p:spPr>
          <a:xfrm>
            <a:off x="357447" y="2332349"/>
            <a:ext cx="5362073" cy="3289104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1317395" y="2724539"/>
            <a:ext cx="396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:a16="http://schemas.microsoft.com/office/drawing/2014/main" id="{8BD02161-CFF1-4746-89AD-CEABF8A588F3}"/>
              </a:ext>
            </a:extLst>
          </p:cNvPr>
          <p:cNvSpPr/>
          <p:nvPr/>
        </p:nvSpPr>
        <p:spPr>
          <a:xfrm>
            <a:off x="5213237" y="2608821"/>
            <a:ext cx="570990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100%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047" y="5414039"/>
            <a:ext cx="5760324" cy="11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92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3014133" y="-15506"/>
            <a:ext cx="9158410" cy="6873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B4B331E-2E19-42CE-B04B-FF910C99E730}"/>
              </a:ext>
            </a:extLst>
          </p:cNvPr>
          <p:cNvSpPr/>
          <p:nvPr/>
        </p:nvSpPr>
        <p:spPr>
          <a:xfrm>
            <a:off x="1" y="0"/>
            <a:ext cx="3014132" cy="68580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8F73006-6246-4EC6-9357-0E545427036E}"/>
              </a:ext>
            </a:extLst>
          </p:cNvPr>
          <p:cNvCxnSpPr/>
          <p:nvPr/>
        </p:nvCxnSpPr>
        <p:spPr>
          <a:xfrm>
            <a:off x="316527" y="4051109"/>
            <a:ext cx="24014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>
            <a:extLst>
              <a:ext uri="{FF2B5EF4-FFF2-40B4-BE49-F238E27FC236}">
                <a16:creationId xmlns:a16="http://schemas.microsoft.com/office/drawing/2014/main" id="{D41144DE-7FCC-4F6B-A2DF-4DDDF6B5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71" y="6087891"/>
            <a:ext cx="5675733" cy="3884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DA15B8-56F9-4494-B517-1D3A1C3E3B54}"/>
              </a:ext>
            </a:extLst>
          </p:cNvPr>
          <p:cNvSpPr txBox="1"/>
          <p:nvPr/>
        </p:nvSpPr>
        <p:spPr>
          <a:xfrm>
            <a:off x="316527" y="2602947"/>
            <a:ext cx="2401459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MX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Predicción</a:t>
            </a:r>
          </a:p>
          <a:p>
            <a:pPr algn="ctr">
              <a:lnSpc>
                <a:spcPct val="70000"/>
              </a:lnSpc>
            </a:pPr>
            <a:r>
              <a:rPr lang="es-MX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probabilística</a:t>
            </a:r>
          </a:p>
          <a:p>
            <a:pPr algn="ctr">
              <a:lnSpc>
                <a:spcPct val="70000"/>
              </a:lnSpc>
            </a:pPr>
            <a:endParaRPr lang="es-MX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es-MX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Probabilidad que se presente las categorías: por debajo, normal y por encima</a:t>
            </a:r>
            <a:endParaRPr lang="es-MX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32B136-5645-86E4-9150-106959F1C8F8}"/>
              </a:ext>
            </a:extLst>
          </p:cNvPr>
          <p:cNvSpPr txBox="1"/>
          <p:nvPr/>
        </p:nvSpPr>
        <p:spPr>
          <a:xfrm>
            <a:off x="3448" y="4214379"/>
            <a:ext cx="301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lvl="0">
              <a:lnSpc>
                <a:spcPct val="80000"/>
              </a:lnSpc>
              <a:defRPr/>
            </a:pPr>
            <a:r>
              <a:rPr lang="es-CO" sz="2500" dirty="0">
                <a:solidFill>
                  <a:schemeClr val="bg1"/>
                </a:solidFill>
                <a:latin typeface="Impact" panose="020B0806030902050204" pitchFamily="34" charset="0"/>
              </a:rPr>
              <a:t>NOV - ENE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02EE06-47E6-760B-C573-3BBC52FB7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520" y="1555213"/>
            <a:ext cx="2907487" cy="3959987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248B37-3A88-FB5B-41D7-934BFDB8F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327" y="1555213"/>
            <a:ext cx="2907487" cy="3959987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8CF3D7-DE74-07A9-BC39-E2F18600B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2702" y="1555213"/>
            <a:ext cx="2907487" cy="3959987"/>
          </a:xfrm>
          <a:prstGeom prst="rect">
            <a:avLst/>
          </a:prstGeom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A142918-D11C-7F84-48AA-E4E060323173}"/>
              </a:ext>
            </a:extLst>
          </p:cNvPr>
          <p:cNvSpPr/>
          <p:nvPr/>
        </p:nvSpPr>
        <p:spPr>
          <a:xfrm>
            <a:off x="4994608" y="2173615"/>
            <a:ext cx="482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 noProof="0" dirty="0">
                <a:latin typeface="Segoe UI Black"/>
              </a:rPr>
              <a:t>11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Segoe UI Black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F82CB6E-742B-2B61-0747-A41F3059CE24}"/>
              </a:ext>
            </a:extLst>
          </p:cNvPr>
          <p:cNvSpPr/>
          <p:nvPr/>
        </p:nvSpPr>
        <p:spPr>
          <a:xfrm>
            <a:off x="8016563" y="2173615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Segoe UI Black"/>
              </a:rPr>
              <a:t>12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Segoe UI Black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CC3989B-2C08-6D61-32DB-F80C70CCDB2C}"/>
              </a:ext>
            </a:extLst>
          </p:cNvPr>
          <p:cNvSpPr/>
          <p:nvPr/>
        </p:nvSpPr>
        <p:spPr>
          <a:xfrm>
            <a:off x="11027109" y="2173615"/>
            <a:ext cx="54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 dirty="0">
                <a:latin typeface="Segoe UI Black"/>
              </a:rPr>
              <a:t>01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Segoe UI Black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F3559F0-33B3-AE7C-A845-5FA460199077}"/>
              </a:ext>
            </a:extLst>
          </p:cNvPr>
          <p:cNvSpPr/>
          <p:nvPr/>
        </p:nvSpPr>
        <p:spPr>
          <a:xfrm>
            <a:off x="4998523" y="2480773"/>
            <a:ext cx="5309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13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13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AC13533-4E3E-9331-B363-6325276396DB}"/>
              </a:ext>
            </a:extLst>
          </p:cNvPr>
          <p:cNvSpPr/>
          <p:nvPr/>
        </p:nvSpPr>
        <p:spPr>
          <a:xfrm>
            <a:off x="8027783" y="2474449"/>
            <a:ext cx="5309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13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13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9EB802E-59B0-61A5-0F41-6D7DC1FFC8A1}"/>
              </a:ext>
            </a:extLst>
          </p:cNvPr>
          <p:cNvSpPr/>
          <p:nvPr/>
        </p:nvSpPr>
        <p:spPr>
          <a:xfrm>
            <a:off x="11033177" y="2476801"/>
            <a:ext cx="532518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13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2024</a:t>
            </a:r>
            <a:endParaRPr lang="es-CO" sz="13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14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274E3E-7753-C091-C2F0-7AA8977C6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59" y="119103"/>
            <a:ext cx="4510731" cy="62552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7CB3AA4-EE1D-443C-CA4D-45580D0E91B1}"/>
              </a:ext>
            </a:extLst>
          </p:cNvPr>
          <p:cNvSpPr txBox="1"/>
          <p:nvPr/>
        </p:nvSpPr>
        <p:spPr>
          <a:xfrm>
            <a:off x="3422703" y="2722290"/>
            <a:ext cx="4994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700" dirty="0">
                <a:latin typeface="Gill Sans MT" panose="020B0502020104020203" pitchFamily="34" charset="0"/>
              </a:rPr>
              <a:t>Océano </a:t>
            </a:r>
          </a:p>
          <a:p>
            <a:pPr algn="ctr">
              <a:lnSpc>
                <a:spcPct val="90000"/>
              </a:lnSpc>
            </a:pPr>
            <a:r>
              <a:rPr lang="es-CO" sz="700" dirty="0">
                <a:latin typeface="Gill Sans MT" panose="020B0502020104020203" pitchFamily="34" charset="0"/>
              </a:rPr>
              <a:t>Pacífico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0FB96A-DD24-E591-357C-F8B51DECA043}"/>
              </a:ext>
            </a:extLst>
          </p:cNvPr>
          <p:cNvSpPr txBox="1"/>
          <p:nvPr/>
        </p:nvSpPr>
        <p:spPr>
          <a:xfrm>
            <a:off x="4425898" y="119096"/>
            <a:ext cx="4994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700" dirty="0">
                <a:latin typeface="Gill Sans MT" panose="020B0502020104020203" pitchFamily="34" charset="0"/>
              </a:rPr>
              <a:t>Mar Caribe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F4B741-B95D-C3DF-45CB-7111561A3B2A}"/>
              </a:ext>
            </a:extLst>
          </p:cNvPr>
          <p:cNvSpPr txBox="1"/>
          <p:nvPr/>
        </p:nvSpPr>
        <p:spPr>
          <a:xfrm>
            <a:off x="5872077" y="952287"/>
            <a:ext cx="232193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100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Predicción Hidrológica</a:t>
            </a:r>
          </a:p>
          <a:p>
            <a:pPr algn="ctr">
              <a:lnSpc>
                <a:spcPct val="90000"/>
              </a:lnSpc>
            </a:pPr>
            <a:r>
              <a:rPr lang="es-ES" sz="1100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Ríos Principales</a:t>
            </a:r>
          </a:p>
          <a:p>
            <a:pPr algn="ctr">
              <a:lnSpc>
                <a:spcPct val="90000"/>
              </a:lnSpc>
            </a:pPr>
            <a:endParaRPr lang="es-CO" sz="11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CO" sz="1300" dirty="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Noviembre</a:t>
            </a:r>
          </a:p>
          <a:p>
            <a:pPr algn="ctr">
              <a:lnSpc>
                <a:spcPct val="90000"/>
              </a:lnSpc>
            </a:pPr>
            <a:r>
              <a:rPr lang="es-CO" sz="1000" dirty="0">
                <a:solidFill>
                  <a:schemeClr val="bg1">
                    <a:lumMod val="6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2023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23F5A-41EE-B6E5-63F8-3E2D8CB11CFA}"/>
              </a:ext>
            </a:extLst>
          </p:cNvPr>
          <p:cNvGrpSpPr/>
          <p:nvPr/>
        </p:nvGrpSpPr>
        <p:grpSpPr>
          <a:xfrm>
            <a:off x="4239895" y="6421176"/>
            <a:ext cx="2982110" cy="380950"/>
            <a:chOff x="5351487" y="7251758"/>
            <a:chExt cx="2982110" cy="380950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A235BF9-B2B3-528F-E70E-1BCFA1B47599}"/>
                </a:ext>
              </a:extLst>
            </p:cNvPr>
            <p:cNvSpPr txBox="1"/>
            <p:nvPr/>
          </p:nvSpPr>
          <p:spPr>
            <a:xfrm>
              <a:off x="5351487" y="7251758"/>
              <a:ext cx="1003965" cy="18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x-none" sz="780" dirty="0">
                  <a:latin typeface="Gill Sans MT" panose="020B0502020104020203" pitchFamily="34" charset="0"/>
                </a:rPr>
                <a:t>M</a:t>
              </a:r>
              <a:r>
                <a:rPr lang="es-CO" sz="780" dirty="0">
                  <a:latin typeface="Gill Sans MT" panose="020B0502020104020203" pitchFamily="34" charset="0"/>
                </a:rPr>
                <a:t>uy Altos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1E5FCACE-DCFF-9433-6EC3-2CC3F8509C13}"/>
                </a:ext>
              </a:extLst>
            </p:cNvPr>
            <p:cNvSpPr/>
            <p:nvPr/>
          </p:nvSpPr>
          <p:spPr>
            <a:xfrm rot="16200000">
              <a:off x="6513027" y="7097183"/>
              <a:ext cx="75600" cy="684000"/>
            </a:xfrm>
            <a:prstGeom prst="rect">
              <a:avLst/>
            </a:prstGeom>
            <a:solidFill>
              <a:srgbClr val="019F7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DE785EF-F95C-37A5-CB2B-869CA2D15E5F}"/>
                </a:ext>
              </a:extLst>
            </p:cNvPr>
            <p:cNvSpPr/>
            <p:nvPr/>
          </p:nvSpPr>
          <p:spPr>
            <a:xfrm rot="16200000">
              <a:off x="7208189" y="7097183"/>
              <a:ext cx="75600" cy="684000"/>
            </a:xfrm>
            <a:prstGeom prst="rect">
              <a:avLst/>
            </a:prstGeom>
            <a:solidFill>
              <a:srgbClr val="006FF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1168D16-3978-5300-D270-B446ED238CF1}"/>
                </a:ext>
              </a:extLst>
            </p:cNvPr>
            <p:cNvSpPr/>
            <p:nvPr/>
          </p:nvSpPr>
          <p:spPr>
            <a:xfrm rot="16200000">
              <a:off x="7897105" y="7097183"/>
              <a:ext cx="75600" cy="684000"/>
            </a:xfrm>
            <a:prstGeom prst="rect">
              <a:avLst/>
            </a:prstGeom>
            <a:solidFill>
              <a:srgbClr val="F7BA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4D4CA6E-78CE-896B-04A8-90C7AB88B272}"/>
                </a:ext>
              </a:extLst>
            </p:cNvPr>
            <p:cNvSpPr/>
            <p:nvPr/>
          </p:nvSpPr>
          <p:spPr>
            <a:xfrm rot="16200000">
              <a:off x="5815669" y="7097183"/>
              <a:ext cx="75600" cy="684000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AE6FB03-8781-4D72-9EB9-D60084872933}"/>
                </a:ext>
              </a:extLst>
            </p:cNvPr>
            <p:cNvSpPr txBox="1"/>
            <p:nvPr/>
          </p:nvSpPr>
          <p:spPr>
            <a:xfrm>
              <a:off x="6152135" y="7251758"/>
              <a:ext cx="797384" cy="18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780" dirty="0">
                  <a:latin typeface="Gill Sans MT" panose="020B0502020104020203" pitchFamily="34" charset="0"/>
                </a:rPr>
                <a:t>Altos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B940DDD-30D7-6E8A-C60C-DD2BDD84B14A}"/>
                </a:ext>
              </a:extLst>
            </p:cNvPr>
            <p:cNvSpPr txBox="1"/>
            <p:nvPr/>
          </p:nvSpPr>
          <p:spPr>
            <a:xfrm>
              <a:off x="6847297" y="7251758"/>
              <a:ext cx="797384" cy="18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780" dirty="0">
                  <a:latin typeface="Gill Sans MT" panose="020B0502020104020203" pitchFamily="34" charset="0"/>
                </a:rPr>
                <a:t>Medios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1D8129B-1BB3-57D2-D0D2-F105894257E7}"/>
                </a:ext>
              </a:extLst>
            </p:cNvPr>
            <p:cNvSpPr txBox="1"/>
            <p:nvPr/>
          </p:nvSpPr>
          <p:spPr>
            <a:xfrm>
              <a:off x="7536213" y="7251758"/>
              <a:ext cx="797384" cy="18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x-none" sz="780" dirty="0">
                  <a:latin typeface="Gill Sans MT" panose="020B0502020104020203" pitchFamily="34" charset="0"/>
                </a:rPr>
                <a:t>Baj</a:t>
              </a:r>
              <a:r>
                <a:rPr lang="es-419" sz="780" dirty="0">
                  <a:latin typeface="Gill Sans MT" panose="020B0502020104020203" pitchFamily="34" charset="0"/>
                </a:rPr>
                <a:t>o</a:t>
              </a:r>
              <a:r>
                <a:rPr lang="x-none" sz="780" dirty="0">
                  <a:latin typeface="Gill Sans MT" panose="020B0502020104020203" pitchFamily="34" charset="0"/>
                </a:rPr>
                <a:t>s</a:t>
              </a:r>
              <a:endParaRPr lang="es-CO" sz="780" dirty="0">
                <a:latin typeface="Gill Sans MT" panose="020B0502020104020203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BB4AB56-58B8-E33C-937C-99B8B79CD652}"/>
                </a:ext>
              </a:extLst>
            </p:cNvPr>
            <p:cNvSpPr txBox="1"/>
            <p:nvPr/>
          </p:nvSpPr>
          <p:spPr>
            <a:xfrm>
              <a:off x="6503678" y="7456634"/>
              <a:ext cx="864633" cy="17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419" sz="680" b="1" dirty="0">
                  <a:latin typeface="Gill Sans MT" panose="020B0502020104020203" pitchFamily="34" charset="0"/>
                </a:rPr>
                <a:t>NIVELES</a:t>
              </a:r>
              <a:endParaRPr lang="es-CO" sz="680" b="1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0B65D2A-4611-A71F-05FA-A3EAE122D04E}"/>
              </a:ext>
            </a:extLst>
          </p:cNvPr>
          <p:cNvSpPr/>
          <p:nvPr/>
        </p:nvSpPr>
        <p:spPr>
          <a:xfrm>
            <a:off x="7842359" y="5243769"/>
            <a:ext cx="45156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F76CEF9-7192-3AE9-BEF3-A19B1C5944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987" y="423213"/>
            <a:ext cx="394113" cy="4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1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C03AB74-1A4C-5C4D-9E94-8DB7842ECA0C}"/>
              </a:ext>
            </a:extLst>
          </p:cNvPr>
          <p:cNvSpPr/>
          <p:nvPr/>
        </p:nvSpPr>
        <p:spPr>
          <a:xfrm>
            <a:off x="0" y="273936"/>
            <a:ext cx="12192000" cy="604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2826393-2029-3E57-0338-1DDF95F909F6}"/>
              </a:ext>
            </a:extLst>
          </p:cNvPr>
          <p:cNvSpPr/>
          <p:nvPr/>
        </p:nvSpPr>
        <p:spPr>
          <a:xfrm>
            <a:off x="6115160" y="1312331"/>
            <a:ext cx="6076840" cy="478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39781F-B3EB-9209-790E-10D7ADA65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63" y="273938"/>
            <a:ext cx="4328953" cy="58960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DC1FA6-AB3E-3735-9C18-E71810A78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189" y="291001"/>
            <a:ext cx="4328954" cy="58960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35913B-1E19-5617-5549-9D6390BDF322}"/>
              </a:ext>
            </a:extLst>
          </p:cNvPr>
          <p:cNvSpPr txBox="1"/>
          <p:nvPr/>
        </p:nvSpPr>
        <p:spPr>
          <a:xfrm>
            <a:off x="4101400" y="392524"/>
            <a:ext cx="403250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Predicción</a:t>
            </a:r>
          </a:p>
          <a:p>
            <a:pPr algn="ctr">
              <a:lnSpc>
                <a:spcPct val="80000"/>
              </a:lnSpc>
            </a:pPr>
            <a:r>
              <a:rPr lang="es-CO" sz="2000" dirty="0">
                <a:latin typeface="Impact" panose="020B0806030902050204" pitchFamily="34" charset="0"/>
              </a:rPr>
              <a:t>Temperaturas Extremas</a:t>
            </a:r>
          </a:p>
          <a:p>
            <a:pPr algn="ctr">
              <a:lnSpc>
                <a:spcPct val="80000"/>
              </a:lnSpc>
            </a:pPr>
            <a:endParaRPr lang="es-CO" sz="500" dirty="0">
              <a:latin typeface="Impact" panose="020B080603090205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s-CO" sz="2200" dirty="0">
                <a:solidFill>
                  <a:srgbClr val="FFC000"/>
                </a:solidFill>
                <a:latin typeface="Impact" panose="020B0806030902050204" pitchFamily="34" charset="0"/>
              </a:rPr>
              <a:t>Mínima</a:t>
            </a:r>
            <a:r>
              <a:rPr lang="es-CO" sz="2200" dirty="0">
                <a:latin typeface="Impact" panose="020B0806030902050204" pitchFamily="34" charset="0"/>
              </a:rPr>
              <a:t>     |     </a:t>
            </a:r>
            <a:r>
              <a:rPr lang="es-CO" sz="2200" dirty="0">
                <a:solidFill>
                  <a:srgbClr val="FF9900"/>
                </a:solidFill>
                <a:latin typeface="Impact" panose="020B0806030902050204" pitchFamily="34" charset="0"/>
              </a:rPr>
              <a:t>Máxima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E0C2F-FFD5-7ED4-606D-A319F1CAE83C}"/>
              </a:ext>
            </a:extLst>
          </p:cNvPr>
          <p:cNvSpPr txBox="1"/>
          <p:nvPr/>
        </p:nvSpPr>
        <p:spPr>
          <a:xfrm>
            <a:off x="4407408" y="3156090"/>
            <a:ext cx="168859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NOV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0A2F3E-D4D8-1421-16F9-31CDC1209358}"/>
              </a:ext>
            </a:extLst>
          </p:cNvPr>
          <p:cNvSpPr txBox="1"/>
          <p:nvPr/>
        </p:nvSpPr>
        <p:spPr>
          <a:xfrm>
            <a:off x="6115159" y="3156090"/>
            <a:ext cx="184011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DIC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005EFEB-51FE-8DE7-590F-56D14C04189E}"/>
              </a:ext>
            </a:extLst>
          </p:cNvPr>
          <p:cNvCxnSpPr/>
          <p:nvPr/>
        </p:nvCxnSpPr>
        <p:spPr>
          <a:xfrm>
            <a:off x="6098534" y="1595294"/>
            <a:ext cx="0" cy="4247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DAD83DA-4B9D-7889-5A79-6C459BA3C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82" y="6254088"/>
            <a:ext cx="4048125" cy="4857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FAEB2C-C0E2-249E-5B15-E3F574BDA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608" y="6237025"/>
            <a:ext cx="4048125" cy="48577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B4D74AD-C503-A22F-7697-7400D3825F17}"/>
              </a:ext>
            </a:extLst>
          </p:cNvPr>
          <p:cNvSpPr/>
          <p:nvPr/>
        </p:nvSpPr>
        <p:spPr>
          <a:xfrm>
            <a:off x="4947065" y="3375280"/>
            <a:ext cx="582211" cy="3231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15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15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EFC3C8C-EE3B-9C35-C6BD-014503162F58}"/>
              </a:ext>
            </a:extLst>
          </p:cNvPr>
          <p:cNvSpPr/>
          <p:nvPr/>
        </p:nvSpPr>
        <p:spPr>
          <a:xfrm>
            <a:off x="6744671" y="3369950"/>
            <a:ext cx="582211" cy="3231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419" sz="15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2023</a:t>
            </a:r>
            <a:endParaRPr lang="es-CO" sz="15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5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243DC3-A1BC-95DE-0494-097295638F96}"/>
              </a:ext>
            </a:extLst>
          </p:cNvPr>
          <p:cNvSpPr txBox="1"/>
          <p:nvPr/>
        </p:nvSpPr>
        <p:spPr>
          <a:xfrm>
            <a:off x="5686966" y="2720600"/>
            <a:ext cx="531591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4.</a:t>
            </a:r>
          </a:p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489887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>
            <a:extLst>
              <a:ext uri="{FF2B5EF4-FFF2-40B4-BE49-F238E27FC236}">
                <a16:creationId xmlns:a16="http://schemas.microsoft.com/office/drawing/2014/main" id="{5D2D7D78-5617-2388-4F59-8BB4D47BEB96}"/>
              </a:ext>
            </a:extLst>
          </p:cNvPr>
          <p:cNvSpPr txBox="1"/>
          <p:nvPr/>
        </p:nvSpPr>
        <p:spPr>
          <a:xfrm>
            <a:off x="1895094" y="2670296"/>
            <a:ext cx="3580598" cy="64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</a:pPr>
            <a:r>
              <a:rPr lang="es-CO" sz="4500" b="1" i="0" u="none" strike="noStrike" cap="none" dirty="0">
                <a:solidFill>
                  <a:srgbClr val="E69800"/>
                </a:solidFill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45% - 60%</a:t>
            </a:r>
            <a:endParaRPr lang="es-CO" sz="4500" b="1" i="0" u="none" strike="noStrike" cap="none" dirty="0">
              <a:solidFill>
                <a:srgbClr val="E69800"/>
              </a:solidFill>
              <a:latin typeface="Libre Franklin" pitchFamily="2" charset="77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" name="Google Shape;137;p4">
            <a:extLst>
              <a:ext uri="{FF2B5EF4-FFF2-40B4-BE49-F238E27FC236}">
                <a16:creationId xmlns:a16="http://schemas.microsoft.com/office/drawing/2014/main" id="{731C6965-2B1C-A938-B863-7C440FF689FB}"/>
              </a:ext>
            </a:extLst>
          </p:cNvPr>
          <p:cNvSpPr txBox="1"/>
          <p:nvPr/>
        </p:nvSpPr>
        <p:spPr>
          <a:xfrm>
            <a:off x="2786430" y="3110532"/>
            <a:ext cx="1797926" cy="27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latin typeface="Montserrat Alternates Light" panose="00000400000000000000" pitchFamily="50" charset="0"/>
                <a:sym typeface="Quattrocento Sans"/>
              </a:rPr>
              <a:t>Noviembre</a:t>
            </a:r>
            <a:endParaRPr lang="es-CO" sz="1400" dirty="0">
              <a:latin typeface="Montserrat Alternates Light" panose="00000400000000000000" pitchFamily="50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6CEDFF7-E09B-E8E5-4707-4C9BE75BBF52}"/>
              </a:ext>
            </a:extLst>
          </p:cNvPr>
          <p:cNvSpPr txBox="1"/>
          <p:nvPr/>
        </p:nvSpPr>
        <p:spPr>
          <a:xfrm>
            <a:off x="2021299" y="3554318"/>
            <a:ext cx="3328188" cy="64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</a:pPr>
            <a:r>
              <a:rPr lang="es-CO" sz="4500" b="1" dirty="0">
                <a:solidFill>
                  <a:srgbClr val="FFD3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40</a:t>
            </a:r>
            <a:r>
              <a:rPr lang="es-CO" sz="4500" b="1" i="0" u="none" strike="noStrike" cap="none" dirty="0">
                <a:solidFill>
                  <a:srgbClr val="FFD3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% - 50%</a:t>
            </a:r>
            <a:endParaRPr lang="es-CO" sz="4500" b="1" i="0" u="none" strike="noStrike" cap="none" dirty="0">
              <a:solidFill>
                <a:srgbClr val="FFD3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 pitchFamily="2" charset="77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" name="Google Shape;137;p4">
            <a:extLst>
              <a:ext uri="{FF2B5EF4-FFF2-40B4-BE49-F238E27FC236}">
                <a16:creationId xmlns:a16="http://schemas.microsoft.com/office/drawing/2014/main" id="{7E01078B-2435-FDD8-527F-BF5A26F348BB}"/>
              </a:ext>
            </a:extLst>
          </p:cNvPr>
          <p:cNvSpPr txBox="1"/>
          <p:nvPr/>
        </p:nvSpPr>
        <p:spPr>
          <a:xfrm>
            <a:off x="2580461" y="4021052"/>
            <a:ext cx="2209865" cy="27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latin typeface="Montserrat Alternates Light" panose="00000400000000000000" pitchFamily="50" charset="0"/>
                <a:ea typeface="Quattrocento Sans"/>
                <a:cs typeface="Quattrocento Sans"/>
                <a:sym typeface="Quattrocento Sans"/>
              </a:rPr>
              <a:t>Diciembre</a:t>
            </a:r>
            <a:endParaRPr lang="es-CO" sz="1400" dirty="0">
              <a:latin typeface="Montserrat Alternates Light" panose="00000400000000000000" pitchFamily="50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EEC5245-2B6D-59A4-E957-145DD663CA89}"/>
              </a:ext>
            </a:extLst>
          </p:cNvPr>
          <p:cNvSpPr txBox="1"/>
          <p:nvPr/>
        </p:nvSpPr>
        <p:spPr>
          <a:xfrm>
            <a:off x="2580461" y="739352"/>
            <a:ext cx="2209865" cy="64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</a:pPr>
            <a:r>
              <a:rPr lang="es-CO" sz="4500" b="1" i="0" u="none" strike="noStrike" cap="none" dirty="0"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Lluvias</a:t>
            </a:r>
            <a:endParaRPr lang="es-CO" sz="4500" b="1" i="0" u="none" strike="noStrike" cap="none" dirty="0">
              <a:latin typeface="Libre Franklin" pitchFamily="2" charset="77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681F415-1716-B94C-AF3A-DC500C574525}"/>
              </a:ext>
            </a:extLst>
          </p:cNvPr>
          <p:cNvSpPr txBox="1"/>
          <p:nvPr/>
        </p:nvSpPr>
        <p:spPr>
          <a:xfrm>
            <a:off x="1895094" y="4438340"/>
            <a:ext cx="3580598" cy="64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</a:pPr>
            <a:r>
              <a:rPr lang="es-CO" sz="4500" b="1" dirty="0">
                <a:solidFill>
                  <a:srgbClr val="38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45</a:t>
            </a:r>
            <a:r>
              <a:rPr lang="es-CO" sz="4500" b="1" i="0" u="none" strike="noStrike" cap="none" dirty="0">
                <a:solidFill>
                  <a:srgbClr val="38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 pitchFamily="2" charset="77"/>
                <a:ea typeface="Libre Franklin Medium"/>
                <a:cs typeface="Libre Franklin Medium"/>
                <a:sym typeface="Libre Franklin Medium"/>
              </a:rPr>
              <a:t>% - 60%</a:t>
            </a:r>
            <a:endParaRPr lang="es-CO" sz="4500" b="1" i="0" u="none" strike="noStrike" cap="none" dirty="0">
              <a:solidFill>
                <a:srgbClr val="38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 pitchFamily="2" charset="77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" name="Google Shape;137;p4">
            <a:extLst>
              <a:ext uri="{FF2B5EF4-FFF2-40B4-BE49-F238E27FC236}">
                <a16:creationId xmlns:a16="http://schemas.microsoft.com/office/drawing/2014/main" id="{774E1D0D-9506-925E-DCF1-3A40C96CAC2F}"/>
              </a:ext>
            </a:extLst>
          </p:cNvPr>
          <p:cNvSpPr txBox="1"/>
          <p:nvPr/>
        </p:nvSpPr>
        <p:spPr>
          <a:xfrm>
            <a:off x="2786430" y="4887885"/>
            <a:ext cx="1835446" cy="27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latin typeface="Montserrat Alternates Light" panose="00000400000000000000" pitchFamily="50" charset="0"/>
                <a:ea typeface="Quattrocento Sans"/>
                <a:cs typeface="Quattrocento Sans"/>
                <a:sym typeface="Quattrocento Sans"/>
              </a:rPr>
              <a:t>Enero</a:t>
            </a:r>
            <a:endParaRPr lang="es-CO" sz="1400" dirty="0">
              <a:latin typeface="Montserrat Alternates Light" panose="00000400000000000000" pitchFamily="50" charset="0"/>
            </a:endParaRPr>
          </a:p>
        </p:txBody>
      </p:sp>
      <p:sp>
        <p:nvSpPr>
          <p:cNvPr id="3" name="Google Shape;137;p4">
            <a:extLst>
              <a:ext uri="{FF2B5EF4-FFF2-40B4-BE49-F238E27FC236}">
                <a16:creationId xmlns:a16="http://schemas.microsoft.com/office/drawing/2014/main" id="{950F5C7C-B757-4907-171E-13A851CA2252}"/>
              </a:ext>
            </a:extLst>
          </p:cNvPr>
          <p:cNvSpPr txBox="1"/>
          <p:nvPr/>
        </p:nvSpPr>
        <p:spPr>
          <a:xfrm>
            <a:off x="2580461" y="5425467"/>
            <a:ext cx="1797926" cy="5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i="0" u="none" strike="noStrike" cap="none" dirty="0">
                <a:latin typeface="Quattrocento Sans"/>
                <a:ea typeface="Quattrocento Sans"/>
                <a:cs typeface="Quattrocento Sans"/>
                <a:sym typeface="Quattrocento Sans"/>
              </a:rPr>
              <a:t>Porcentaje entre Categorías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1431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des socialespng-05.jpg">
            <a:extLst>
              <a:ext uri="{FF2B5EF4-FFF2-40B4-BE49-F238E27FC236}">
                <a16:creationId xmlns:a16="http://schemas.microsoft.com/office/drawing/2014/main" id="{D9A87CDA-B306-C667-D754-E089BB402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83" y="4983012"/>
            <a:ext cx="2314150" cy="9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2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5461AA8-D2C0-7403-B17C-6D744D2D52F6}"/>
              </a:ext>
            </a:extLst>
          </p:cNvPr>
          <p:cNvCxnSpPr/>
          <p:nvPr/>
        </p:nvCxnSpPr>
        <p:spPr>
          <a:xfrm>
            <a:off x="-4013" y="360139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btítulo 2"/>
          <p:cNvSpPr txBox="1">
            <a:spLocks/>
          </p:cNvSpPr>
          <p:nvPr/>
        </p:nvSpPr>
        <p:spPr>
          <a:xfrm>
            <a:off x="3303466" y="2286213"/>
            <a:ext cx="5465768" cy="44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40000"/>
              </a:lnSpc>
            </a:pPr>
            <a:r>
              <a:rPr lang="es-419" sz="2500" b="1" spc="-10" dirty="0">
                <a:latin typeface="Century Gothic" panose="020B0502020202020204" pitchFamily="34" charset="0"/>
              </a:rPr>
              <a:t>Variaciones </a:t>
            </a:r>
            <a:r>
              <a:rPr lang="es-419" sz="2500" spc="-10" dirty="0">
                <a:latin typeface="Century Gothic" panose="020B0502020202020204" pitchFamily="34" charset="0"/>
              </a:rPr>
              <a:t>del</a:t>
            </a:r>
            <a:r>
              <a:rPr lang="es-419" sz="2500" b="1" spc="-10" dirty="0">
                <a:latin typeface="Century Gothic" panose="020B0502020202020204" pitchFamily="34" charset="0"/>
              </a:rPr>
              <a:t> clima </a:t>
            </a:r>
            <a:r>
              <a:rPr lang="es-419" sz="2500" spc="-10" dirty="0">
                <a:latin typeface="Century Gothic" panose="020B0502020202020204" pitchFamily="34" charset="0"/>
              </a:rPr>
              <a:t>nacional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5314940" y="2879649"/>
            <a:ext cx="1482291" cy="1487096"/>
            <a:chOff x="8083075" y="2871336"/>
            <a:chExt cx="1482291" cy="1487096"/>
          </a:xfrm>
          <a:solidFill>
            <a:srgbClr val="92D050"/>
          </a:solidFill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985CA5B9-48EE-EBCA-CB2E-39914B7439D3}"/>
                </a:ext>
              </a:extLst>
            </p:cNvPr>
            <p:cNvSpPr/>
            <p:nvPr/>
          </p:nvSpPr>
          <p:spPr>
            <a:xfrm>
              <a:off x="8083075" y="2871336"/>
              <a:ext cx="1482291" cy="14870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8182337" y="3328584"/>
              <a:ext cx="1244296" cy="600184"/>
              <a:chOff x="8199589" y="3302706"/>
              <a:chExt cx="1244296" cy="600184"/>
            </a:xfrm>
            <a:grpFill/>
          </p:grpSpPr>
          <p:sp>
            <p:nvSpPr>
              <p:cNvPr id="30" name="CuadroTexto 29"/>
              <p:cNvSpPr txBox="1"/>
              <p:nvPr/>
            </p:nvSpPr>
            <p:spPr>
              <a:xfrm>
                <a:off x="8199589" y="3502780"/>
                <a:ext cx="1244296" cy="4001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00" dirty="0">
                    <a:latin typeface="Segoe UI Light" panose="020B0502040204020203" pitchFamily="34" charset="0"/>
                  </a:rPr>
                  <a:t>Propagación</a:t>
                </a:r>
              </a:p>
              <a:p>
                <a:pPr algn="ctr"/>
                <a:r>
                  <a:rPr lang="es-CO" sz="1000" dirty="0">
                    <a:latin typeface="Segoe UI Light" panose="020B0502040204020203" pitchFamily="34" charset="0"/>
                  </a:rPr>
                  <a:t>hacia el este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3B70B9D-FAC7-6A13-A1A8-48EFF9EACABA}"/>
                  </a:ext>
                </a:extLst>
              </p:cNvPr>
              <p:cNvSpPr txBox="1"/>
              <p:nvPr/>
            </p:nvSpPr>
            <p:spPr>
              <a:xfrm>
                <a:off x="8324582" y="3302706"/>
                <a:ext cx="104915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500" dirty="0">
                    <a:latin typeface="Franklin Gothic Demi" panose="020B0703020102020204" pitchFamily="34" charset="0"/>
                    <a:cs typeface="Aharoni" panose="02010803020104030203" pitchFamily="2" charset="-79"/>
                  </a:rPr>
                  <a:t>MJO</a:t>
                </a:r>
              </a:p>
            </p:txBody>
          </p:sp>
        </p:grpSp>
      </p:grpSp>
      <p:grpSp>
        <p:nvGrpSpPr>
          <p:cNvPr id="32" name="Grupo 31"/>
          <p:cNvGrpSpPr/>
          <p:nvPr/>
        </p:nvGrpSpPr>
        <p:grpSpPr>
          <a:xfrm>
            <a:off x="3731896" y="2879649"/>
            <a:ext cx="1482291" cy="1487096"/>
            <a:chOff x="6500031" y="2871572"/>
            <a:chExt cx="1482291" cy="1487096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100B522-2B58-BCE4-614B-9D100985F6E1}"/>
                </a:ext>
              </a:extLst>
            </p:cNvPr>
            <p:cNvSpPr/>
            <p:nvPr/>
          </p:nvSpPr>
          <p:spPr>
            <a:xfrm>
              <a:off x="6500031" y="2871572"/>
              <a:ext cx="1482291" cy="1487096"/>
            </a:xfrm>
            <a:prstGeom prst="ellipse">
              <a:avLst/>
            </a:prstGeom>
            <a:solidFill>
              <a:srgbClr val="FF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6596756" y="3409360"/>
              <a:ext cx="1286364" cy="380453"/>
              <a:chOff x="6596756" y="3417986"/>
              <a:chExt cx="1286364" cy="380453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DF9B80F-27C0-EF2D-FC46-313C3D9AFA8D}"/>
                  </a:ext>
                </a:extLst>
              </p:cNvPr>
              <p:cNvSpPr txBox="1"/>
              <p:nvPr/>
            </p:nvSpPr>
            <p:spPr>
              <a:xfrm>
                <a:off x="6596756" y="3417986"/>
                <a:ext cx="1265724" cy="25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s-MX" sz="1500" dirty="0">
                    <a:latin typeface="Franklin Gothic Demi" panose="020B0703020102020204" pitchFamily="34" charset="0"/>
                    <a:cs typeface="Aharoni" panose="02010803020104030203" pitchFamily="2" charset="-79"/>
                  </a:rPr>
                  <a:t>ENOS</a:t>
                </a:r>
              </a:p>
            </p:txBody>
          </p:sp>
          <p:sp>
            <p:nvSpPr>
              <p:cNvPr id="2" name="CuadroTexto 1"/>
              <p:cNvSpPr txBox="1"/>
              <p:nvPr/>
            </p:nvSpPr>
            <p:spPr>
              <a:xfrm>
                <a:off x="6599231" y="3552218"/>
                <a:ext cx="12838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00" dirty="0">
                    <a:latin typeface="Segoe UI Light" panose="020B0502040204020203" pitchFamily="34" charset="0"/>
                  </a:rPr>
                  <a:t>océano - atmósfera</a:t>
                </a:r>
              </a:p>
            </p:txBody>
          </p:sp>
        </p:grpSp>
      </p:grpSp>
      <p:grpSp>
        <p:nvGrpSpPr>
          <p:cNvPr id="34" name="Grupo 33"/>
          <p:cNvGrpSpPr/>
          <p:nvPr/>
        </p:nvGrpSpPr>
        <p:grpSpPr>
          <a:xfrm>
            <a:off x="6893071" y="2866161"/>
            <a:ext cx="1509367" cy="1487096"/>
            <a:chOff x="9661206" y="2857848"/>
            <a:chExt cx="1509367" cy="1487096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85CA5B9-48EE-EBCA-CB2E-39914B7439D3}"/>
                </a:ext>
              </a:extLst>
            </p:cNvPr>
            <p:cNvSpPr/>
            <p:nvPr/>
          </p:nvSpPr>
          <p:spPr>
            <a:xfrm>
              <a:off x="9666119" y="2857848"/>
              <a:ext cx="1482291" cy="14870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9661206" y="3255384"/>
              <a:ext cx="1509367" cy="692496"/>
              <a:chOff x="9652580" y="3229506"/>
              <a:chExt cx="1509367" cy="692496"/>
            </a:xfrm>
          </p:grpSpPr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D3B70B9D-FAC7-6A13-A1A8-48EFF9EACABA}"/>
                  </a:ext>
                </a:extLst>
              </p:cNvPr>
              <p:cNvSpPr txBox="1"/>
              <p:nvPr/>
            </p:nvSpPr>
            <p:spPr>
              <a:xfrm>
                <a:off x="9652580" y="3229506"/>
                <a:ext cx="150936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MX" sz="1500" dirty="0">
                    <a:solidFill>
                      <a:schemeClr val="bg1"/>
                    </a:solidFill>
                    <a:latin typeface="Franklin Gothic Demi" panose="020B0703020102020204" pitchFamily="34" charset="0"/>
                    <a:cs typeface="Aharoni" panose="02010803020104030203" pitchFamily="2" charset="-79"/>
                  </a:rPr>
                  <a:t>TEMPORADA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s-MX" sz="1500" dirty="0">
                    <a:solidFill>
                      <a:schemeClr val="bg1"/>
                    </a:solidFill>
                    <a:latin typeface="Franklin Gothic Demi" panose="020B0703020102020204" pitchFamily="34" charset="0"/>
                    <a:cs typeface="Aharoni" panose="02010803020104030203" pitchFamily="2" charset="-79"/>
                  </a:rPr>
                  <a:t>HURACANES</a:t>
                </a:r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>
                <a:off x="9765318" y="3675781"/>
                <a:ext cx="12838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Atlántico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10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E6BC3B-8A1E-ABD8-12F4-B82D4D1CC4B2}"/>
              </a:ext>
            </a:extLst>
          </p:cNvPr>
          <p:cNvSpPr/>
          <p:nvPr/>
        </p:nvSpPr>
        <p:spPr>
          <a:xfrm>
            <a:off x="173256" y="0"/>
            <a:ext cx="12018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B795BA-7C1A-4BEF-83B1-B770FDFB8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8" y="211668"/>
            <a:ext cx="4815042" cy="655807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947AE7A-68E6-5C58-7CB4-848332B5F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47" y="102502"/>
            <a:ext cx="4562436" cy="217846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E8595BA-4ACB-041B-3F03-92C5AB7F7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645" y="2383464"/>
            <a:ext cx="4716000" cy="2075748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55FD61A3-C53D-9C49-61E4-B3F8173E1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245" y="4507113"/>
            <a:ext cx="4688572" cy="22035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3B7C96-D84F-8CB5-5E05-0325CEA8757F}"/>
              </a:ext>
            </a:extLst>
          </p:cNvPr>
          <p:cNvSpPr txBox="1"/>
          <p:nvPr/>
        </p:nvSpPr>
        <p:spPr>
          <a:xfrm>
            <a:off x="3721227" y="1191732"/>
            <a:ext cx="21237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MX" sz="2500" spc="100" dirty="0"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Régimen</a:t>
            </a:r>
          </a:p>
          <a:p>
            <a:pPr algn="ctr">
              <a:lnSpc>
                <a:spcPct val="90000"/>
              </a:lnSpc>
            </a:pPr>
            <a:r>
              <a:rPr lang="es-MX" sz="2500" b="1" spc="100" dirty="0"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Pluviométrico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44C5D940-AB41-BE99-272E-5FB01155361C}"/>
              </a:ext>
            </a:extLst>
          </p:cNvPr>
          <p:cNvSpPr/>
          <p:nvPr/>
        </p:nvSpPr>
        <p:spPr>
          <a:xfrm>
            <a:off x="9814265" y="508000"/>
            <a:ext cx="707509" cy="6247498"/>
          </a:xfrm>
          <a:prstGeom prst="rect">
            <a:avLst/>
          </a:prstGeom>
          <a:noFill/>
          <a:ln w="28575">
            <a:solidFill>
              <a:srgbClr val="0303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A4086ECE-5084-87BA-B0C2-CCFDE4E6CCAC}"/>
              </a:ext>
            </a:extLst>
          </p:cNvPr>
          <p:cNvCxnSpPr>
            <a:cxnSpLocks/>
          </p:cNvCxnSpPr>
          <p:nvPr/>
        </p:nvCxnSpPr>
        <p:spPr>
          <a:xfrm>
            <a:off x="9935111" y="747486"/>
            <a:ext cx="527102" cy="444246"/>
          </a:xfrm>
          <a:prstGeom prst="straightConnector1">
            <a:avLst/>
          </a:prstGeom>
          <a:ln w="38100">
            <a:solidFill>
              <a:srgbClr val="6DA6DA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914984D9-6BCE-3FF5-F01D-3313F4F20C47}"/>
              </a:ext>
            </a:extLst>
          </p:cNvPr>
          <p:cNvCxnSpPr>
            <a:cxnSpLocks/>
          </p:cNvCxnSpPr>
          <p:nvPr/>
        </p:nvCxnSpPr>
        <p:spPr>
          <a:xfrm>
            <a:off x="9941571" y="3302233"/>
            <a:ext cx="514182" cy="382486"/>
          </a:xfrm>
          <a:prstGeom prst="straightConnector1">
            <a:avLst/>
          </a:prstGeom>
          <a:ln w="38100">
            <a:solidFill>
              <a:srgbClr val="4ECB7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60CA1167-1EA5-51F2-95B3-5C9D969ADAC9}"/>
              </a:ext>
            </a:extLst>
          </p:cNvPr>
          <p:cNvCxnSpPr>
            <a:cxnSpLocks/>
          </p:cNvCxnSpPr>
          <p:nvPr/>
        </p:nvCxnSpPr>
        <p:spPr>
          <a:xfrm>
            <a:off x="9637732" y="5034208"/>
            <a:ext cx="594758" cy="26567"/>
          </a:xfrm>
          <a:prstGeom prst="straightConnector1">
            <a:avLst/>
          </a:prstGeom>
          <a:ln w="38100">
            <a:solidFill>
              <a:srgbClr val="B98BD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Gráfico, Histograma&#10;&#10;Descripción generada automáticamente">
            <a:extLst>
              <a:ext uri="{FF2B5EF4-FFF2-40B4-BE49-F238E27FC236}">
                <a16:creationId xmlns:a16="http://schemas.microsoft.com/office/drawing/2014/main" id="{D0E6DEF1-F6EC-4E47-8634-B740D3B250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>
          <a:xfrm>
            <a:off x="10664608" y="3130021"/>
            <a:ext cx="1429421" cy="672028"/>
          </a:xfrm>
          <a:prstGeom prst="rect">
            <a:avLst/>
          </a:prstGeom>
          <a:ln w="12700">
            <a:solidFill>
              <a:srgbClr val="43CA71"/>
            </a:solidFill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6CBE90B-9AEF-6E68-2DD7-33919EF0EDEC}"/>
              </a:ext>
            </a:extLst>
          </p:cNvPr>
          <p:cNvSpPr/>
          <p:nvPr/>
        </p:nvSpPr>
        <p:spPr>
          <a:xfrm>
            <a:off x="6436300" y="513041"/>
            <a:ext cx="354781" cy="6247498"/>
          </a:xfrm>
          <a:prstGeom prst="rect">
            <a:avLst/>
          </a:prstGeom>
          <a:noFill/>
          <a:ln w="28575">
            <a:solidFill>
              <a:srgbClr val="0303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29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55157" y="4193628"/>
            <a:ext cx="2825711" cy="2041634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6" name="Google Shape;586;p4"/>
          <p:cNvSpPr txBox="1"/>
          <p:nvPr/>
        </p:nvSpPr>
        <p:spPr>
          <a:xfrm>
            <a:off x="4121206" y="1414443"/>
            <a:ext cx="3949588" cy="1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s-CO" sz="4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Duración</a:t>
            </a:r>
            <a:endParaRPr/>
          </a:p>
          <a:p>
            <a:pPr marL="0" marR="0" lvl="0" indent="0" algn="ctr" rtl="0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s-CO" sz="2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Niño </a:t>
            </a:r>
            <a:r>
              <a:rPr lang="es-CO" sz="2200" b="1" i="0" u="sng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</a:t>
            </a:r>
            <a:r>
              <a:rPr lang="es-CO" sz="2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-2024</a:t>
            </a:r>
            <a:endParaRPr/>
          </a:p>
        </p:txBody>
      </p:sp>
      <p:sp>
        <p:nvSpPr>
          <p:cNvPr id="587" name="Google Shape;587;p4"/>
          <p:cNvSpPr txBox="1"/>
          <p:nvPr/>
        </p:nvSpPr>
        <p:spPr>
          <a:xfrm>
            <a:off x="4862254" y="2211155"/>
            <a:ext cx="24674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 base en el ONI - Preliminar</a:t>
            </a:r>
            <a:endParaRPr dirty="0"/>
          </a:p>
        </p:txBody>
      </p:sp>
      <p:cxnSp>
        <p:nvCxnSpPr>
          <p:cNvPr id="589" name="Google Shape;589;p4"/>
          <p:cNvCxnSpPr/>
          <p:nvPr/>
        </p:nvCxnSpPr>
        <p:spPr>
          <a:xfrm>
            <a:off x="-36288" y="5212721"/>
            <a:ext cx="12240000" cy="0"/>
          </a:xfrm>
          <a:prstGeom prst="straightConnector1">
            <a:avLst/>
          </a:prstGeom>
          <a:noFill/>
          <a:ln w="9525" cap="flat" cmpd="sng">
            <a:solidFill>
              <a:srgbClr val="FF7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0" name="Google Shape;590;p4"/>
          <p:cNvSpPr/>
          <p:nvPr/>
        </p:nvSpPr>
        <p:spPr>
          <a:xfrm>
            <a:off x="1257990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1" name="Google Shape;591;p4"/>
          <p:cNvSpPr txBox="1"/>
          <p:nvPr/>
        </p:nvSpPr>
        <p:spPr>
          <a:xfrm>
            <a:off x="1182197" y="5060635"/>
            <a:ext cx="6452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s-CO" sz="1400" b="1" i="0" u="none" strike="noStrike" cap="none">
                <a:solidFill>
                  <a:srgbClr val="FFB7B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MJJ</a:t>
            </a:r>
            <a:endParaRPr sz="1400" b="0" i="0" u="none" strike="noStrike" cap="none">
              <a:solidFill>
                <a:srgbClr val="FFB7B7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2" name="Google Shape;592;p4"/>
          <p:cNvSpPr/>
          <p:nvPr/>
        </p:nvSpPr>
        <p:spPr>
          <a:xfrm>
            <a:off x="5275656" y="4966641"/>
            <a:ext cx="498760" cy="490451"/>
          </a:xfrm>
          <a:prstGeom prst="ellipse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3" name="Google Shape;593;p4"/>
          <p:cNvSpPr txBox="1"/>
          <p:nvPr/>
        </p:nvSpPr>
        <p:spPr>
          <a:xfrm>
            <a:off x="4634232" y="5439738"/>
            <a:ext cx="6511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"/>
          <p:cNvSpPr/>
          <p:nvPr/>
        </p:nvSpPr>
        <p:spPr>
          <a:xfrm>
            <a:off x="8668082" y="4966641"/>
            <a:ext cx="498760" cy="49045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5" name="Google Shape;595;p4"/>
          <p:cNvSpPr txBox="1"/>
          <p:nvPr/>
        </p:nvSpPr>
        <p:spPr>
          <a:xfrm>
            <a:off x="7770305" y="5439738"/>
            <a:ext cx="1224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FTE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"/>
          <p:cNvSpPr txBox="1"/>
          <p:nvPr/>
        </p:nvSpPr>
        <p:spPr>
          <a:xfrm>
            <a:off x="558744" y="4674243"/>
            <a:ext cx="76477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Quattrocento Sans"/>
              <a:buNone/>
            </a:pPr>
            <a:r>
              <a:rPr lang="es-CO" sz="1200" b="1" i="0" u="none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inicio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"/>
          <p:cNvSpPr txBox="1"/>
          <p:nvPr/>
        </p:nvSpPr>
        <p:spPr>
          <a:xfrm>
            <a:off x="4032010" y="4683758"/>
            <a:ext cx="679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Quattrocento Sans"/>
              <a:buNone/>
            </a:pPr>
            <a:r>
              <a:rPr lang="es-CO" sz="1200" b="1" i="0" u="none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2</a:t>
            </a:r>
            <a:endParaRPr sz="1200" b="1" i="0" u="none" strike="noStrike" cap="non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8" name="Google Shape;598;p4"/>
          <p:cNvSpPr txBox="1"/>
          <p:nvPr/>
        </p:nvSpPr>
        <p:spPr>
          <a:xfrm>
            <a:off x="7993778" y="4683758"/>
            <a:ext cx="679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Quattrocento Sans"/>
              <a:buNone/>
            </a:pPr>
            <a:r>
              <a:rPr lang="es-CO" sz="1200" b="1" i="0" u="sng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4</a:t>
            </a:r>
            <a:endParaRPr sz="1200" b="1" i="0" u="sng" strike="noStrike" cap="non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9" name="Google Shape;599;p4"/>
          <p:cNvSpPr txBox="1"/>
          <p:nvPr/>
        </p:nvSpPr>
        <p:spPr>
          <a:xfrm>
            <a:off x="10839839" y="4683758"/>
            <a:ext cx="679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"/>
          <p:cNvSpPr txBox="1"/>
          <p:nvPr/>
        </p:nvSpPr>
        <p:spPr>
          <a:xfrm>
            <a:off x="10931368" y="5439738"/>
            <a:ext cx="5027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FTE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4"/>
          <p:cNvSpPr/>
          <p:nvPr/>
        </p:nvSpPr>
        <p:spPr>
          <a:xfrm>
            <a:off x="4699042" y="4966641"/>
            <a:ext cx="498760" cy="490451"/>
          </a:xfrm>
          <a:prstGeom prst="ellipse">
            <a:avLst/>
          </a:prstGeom>
          <a:solidFill>
            <a:srgbClr val="FF979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2" name="Google Shape;602;p4"/>
          <p:cNvSpPr txBox="1"/>
          <p:nvPr/>
        </p:nvSpPr>
        <p:spPr>
          <a:xfrm>
            <a:off x="2887356" y="4683758"/>
            <a:ext cx="679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"/>
          <p:cNvSpPr txBox="1"/>
          <p:nvPr/>
        </p:nvSpPr>
        <p:spPr>
          <a:xfrm>
            <a:off x="3773367" y="5439738"/>
            <a:ext cx="1224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"/>
          <p:cNvCxnSpPr/>
          <p:nvPr/>
        </p:nvCxnSpPr>
        <p:spPr>
          <a:xfrm>
            <a:off x="11180869" y="5925977"/>
            <a:ext cx="0" cy="432000"/>
          </a:xfrm>
          <a:prstGeom prst="straightConnector1">
            <a:avLst/>
          </a:prstGeom>
          <a:noFill/>
          <a:ln w="9525" cap="flat" cmpd="sng">
            <a:solidFill>
              <a:srgbClr val="FF7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5" name="Google Shape;605;p4"/>
          <p:cNvSpPr/>
          <p:nvPr/>
        </p:nvSpPr>
        <p:spPr>
          <a:xfrm>
            <a:off x="1833441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6" name="Google Shape;606;p4"/>
          <p:cNvSpPr/>
          <p:nvPr/>
        </p:nvSpPr>
        <p:spPr>
          <a:xfrm>
            <a:off x="2410684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7" name="Google Shape;607;p4"/>
          <p:cNvSpPr/>
          <p:nvPr/>
        </p:nvSpPr>
        <p:spPr>
          <a:xfrm>
            <a:off x="2995537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8" name="Google Shape;608;p4"/>
          <p:cNvSpPr/>
          <p:nvPr/>
        </p:nvSpPr>
        <p:spPr>
          <a:xfrm>
            <a:off x="3563378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9" name="Google Shape;609;p4"/>
          <p:cNvSpPr/>
          <p:nvPr/>
        </p:nvSpPr>
        <p:spPr>
          <a:xfrm>
            <a:off x="4125308" y="4966641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0" name="Google Shape;610;p4"/>
          <p:cNvSpPr txBox="1"/>
          <p:nvPr/>
        </p:nvSpPr>
        <p:spPr>
          <a:xfrm>
            <a:off x="2203700" y="6395436"/>
            <a:ext cx="208243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s-CO" sz="12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FENÓMENO EL NIÑO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1" name="Google Shape;611;p4"/>
          <p:cNvCxnSpPr/>
          <p:nvPr/>
        </p:nvCxnSpPr>
        <p:spPr>
          <a:xfrm>
            <a:off x="3238388" y="5917094"/>
            <a:ext cx="0" cy="432000"/>
          </a:xfrm>
          <a:prstGeom prst="straightConnector1">
            <a:avLst/>
          </a:prstGeom>
          <a:noFill/>
          <a:ln w="9525" cap="flat" cmpd="sng">
            <a:solidFill>
              <a:srgbClr val="FF7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2" name="Google Shape;612;p4"/>
          <p:cNvSpPr/>
          <p:nvPr/>
        </p:nvSpPr>
        <p:spPr>
          <a:xfrm>
            <a:off x="9223703" y="4966641"/>
            <a:ext cx="498760" cy="49045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3" name="Google Shape;613;p4"/>
          <p:cNvSpPr/>
          <p:nvPr/>
        </p:nvSpPr>
        <p:spPr>
          <a:xfrm>
            <a:off x="9800946" y="4966641"/>
            <a:ext cx="498760" cy="49045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4" name="Google Shape;614;p4"/>
          <p:cNvSpPr/>
          <p:nvPr/>
        </p:nvSpPr>
        <p:spPr>
          <a:xfrm>
            <a:off x="10385799" y="4966641"/>
            <a:ext cx="498760" cy="49045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5" name="Google Shape;615;p4"/>
          <p:cNvSpPr/>
          <p:nvPr/>
        </p:nvSpPr>
        <p:spPr>
          <a:xfrm>
            <a:off x="10953640" y="4966641"/>
            <a:ext cx="498760" cy="49045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6" name="Google Shape;616;p4"/>
          <p:cNvSpPr/>
          <p:nvPr/>
        </p:nvSpPr>
        <p:spPr>
          <a:xfrm>
            <a:off x="5833695" y="4967495"/>
            <a:ext cx="498760" cy="490451"/>
          </a:xfrm>
          <a:prstGeom prst="ellipse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7" name="Google Shape;617;p4"/>
          <p:cNvSpPr/>
          <p:nvPr/>
        </p:nvSpPr>
        <p:spPr>
          <a:xfrm>
            <a:off x="6410938" y="4967495"/>
            <a:ext cx="498760" cy="490451"/>
          </a:xfrm>
          <a:prstGeom prst="ellipse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8" name="Google Shape;618;p4"/>
          <p:cNvSpPr/>
          <p:nvPr/>
        </p:nvSpPr>
        <p:spPr>
          <a:xfrm>
            <a:off x="6995791" y="4967495"/>
            <a:ext cx="498760" cy="490451"/>
          </a:xfrm>
          <a:prstGeom prst="ellipse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9" name="Google Shape;619;p4"/>
          <p:cNvSpPr/>
          <p:nvPr/>
        </p:nvSpPr>
        <p:spPr>
          <a:xfrm>
            <a:off x="7563632" y="4967495"/>
            <a:ext cx="498760" cy="490451"/>
          </a:xfrm>
          <a:prstGeom prst="ellipse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0" name="Google Shape;620;p4"/>
          <p:cNvSpPr/>
          <p:nvPr/>
        </p:nvSpPr>
        <p:spPr>
          <a:xfrm>
            <a:off x="8112007" y="4966641"/>
            <a:ext cx="498760" cy="490451"/>
          </a:xfrm>
          <a:prstGeom prst="ellipse">
            <a:avLst/>
          </a:prstGeom>
          <a:solidFill>
            <a:srgbClr val="FF434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1" name="Google Shape;621;p4"/>
          <p:cNvSpPr txBox="1"/>
          <p:nvPr/>
        </p:nvSpPr>
        <p:spPr>
          <a:xfrm>
            <a:off x="2626167" y="5439738"/>
            <a:ext cx="1224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Niño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s-CO" sz="12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"/>
          <p:cNvSpPr txBox="1"/>
          <p:nvPr/>
        </p:nvSpPr>
        <p:spPr>
          <a:xfrm>
            <a:off x="10569141" y="6383793"/>
            <a:ext cx="1224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s-CO" sz="1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MÁXIMO</a:t>
            </a:r>
            <a:endParaRPr sz="12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p4"/>
          <p:cNvSpPr/>
          <p:nvPr/>
        </p:nvSpPr>
        <p:spPr>
          <a:xfrm>
            <a:off x="691750" y="4944453"/>
            <a:ext cx="498760" cy="490451"/>
          </a:xfrm>
          <a:prstGeom prst="ellipse">
            <a:avLst/>
          </a:prstGeom>
          <a:solidFill>
            <a:srgbClr val="FF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4" name="Google Shape;624;p4"/>
          <p:cNvSpPr txBox="1"/>
          <p:nvPr/>
        </p:nvSpPr>
        <p:spPr>
          <a:xfrm>
            <a:off x="4597906" y="4683758"/>
            <a:ext cx="679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Quattrocento Sans"/>
              <a:buNone/>
            </a:pPr>
            <a:r>
              <a:rPr lang="es-CO" sz="1200" b="1" i="0" u="sng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3</a:t>
            </a:r>
            <a:endParaRPr sz="1200" b="1" i="0" u="sng" strike="noStrike" cap="non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625" name="Google Shape;625;p4"/>
          <p:cNvGrpSpPr/>
          <p:nvPr/>
        </p:nvGrpSpPr>
        <p:grpSpPr>
          <a:xfrm>
            <a:off x="5377880" y="-372859"/>
            <a:ext cx="1482291" cy="1487096"/>
            <a:chOff x="6500031" y="2871572"/>
            <a:chExt cx="1482291" cy="1487096"/>
          </a:xfrm>
        </p:grpSpPr>
        <p:sp>
          <p:nvSpPr>
            <p:cNvPr id="626" name="Google Shape;626;p4"/>
            <p:cNvSpPr/>
            <p:nvPr/>
          </p:nvSpPr>
          <p:spPr>
            <a:xfrm>
              <a:off x="6500031" y="2871572"/>
              <a:ext cx="1482291" cy="1487096"/>
            </a:xfrm>
            <a:prstGeom prst="ellipse">
              <a:avLst/>
            </a:prstGeom>
            <a:solidFill>
              <a:srgbClr val="FF71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grpSp>
          <p:nvGrpSpPr>
            <p:cNvPr id="627" name="Google Shape;627;p4"/>
            <p:cNvGrpSpPr/>
            <p:nvPr/>
          </p:nvGrpSpPr>
          <p:grpSpPr>
            <a:xfrm>
              <a:off x="6614992" y="3504805"/>
              <a:ext cx="1283889" cy="372203"/>
              <a:chOff x="6614992" y="3513431"/>
              <a:chExt cx="1283889" cy="372203"/>
            </a:xfrm>
          </p:grpSpPr>
          <p:sp>
            <p:nvSpPr>
              <p:cNvPr id="628" name="Google Shape;628;p4"/>
              <p:cNvSpPr txBox="1"/>
              <p:nvPr/>
            </p:nvSpPr>
            <p:spPr>
              <a:xfrm>
                <a:off x="6614992" y="3513431"/>
                <a:ext cx="1265724" cy="257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500" b="0" i="0" u="none" strike="noStrike" cap="none">
                    <a:solidFill>
                      <a:schemeClr val="dk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ENOS</a:t>
                </a:r>
                <a:endParaRPr/>
              </a:p>
            </p:txBody>
          </p:sp>
          <p:sp>
            <p:nvSpPr>
              <p:cNvPr id="629" name="Google Shape;629;p4"/>
              <p:cNvSpPr txBox="1"/>
              <p:nvPr/>
            </p:nvSpPr>
            <p:spPr>
              <a:xfrm>
                <a:off x="6614992" y="3639413"/>
                <a:ext cx="1283889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océano - atmósfera</a:t>
                </a:r>
                <a:endParaRPr/>
              </a:p>
            </p:txBody>
          </p:sp>
        </p:grpSp>
      </p:grpSp>
      <p:sp>
        <p:nvSpPr>
          <p:cNvPr id="630" name="Google Shape;630;p4"/>
          <p:cNvSpPr txBox="1"/>
          <p:nvPr/>
        </p:nvSpPr>
        <p:spPr>
          <a:xfrm>
            <a:off x="612066" y="5050937"/>
            <a:ext cx="6452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s-CO" sz="14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AMJ</a:t>
            </a:r>
            <a:endParaRPr sz="1400" b="0" i="0" u="none" strike="noStrike" cap="none">
              <a:solidFill>
                <a:srgbClr val="FF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1" name="Google Shape;631;p4"/>
          <p:cNvSpPr txBox="1"/>
          <p:nvPr/>
        </p:nvSpPr>
        <p:spPr>
          <a:xfrm>
            <a:off x="4610415" y="5060635"/>
            <a:ext cx="6608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r>
              <a:rPr lang="es-CO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NDE</a:t>
            </a:r>
            <a:endParaRPr sz="1400" b="0" i="0" u="none" strike="noStrike" cap="non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2" name="Google Shape;632;p4"/>
          <p:cNvSpPr txBox="1"/>
          <p:nvPr/>
        </p:nvSpPr>
        <p:spPr>
          <a:xfrm>
            <a:off x="8028222" y="5060635"/>
            <a:ext cx="6608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s-CO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s-CO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JJ</a:t>
            </a:r>
            <a:endParaRPr sz="14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3" name="Google Shape;633;p4"/>
          <p:cNvSpPr txBox="1"/>
          <p:nvPr/>
        </p:nvSpPr>
        <p:spPr>
          <a:xfrm>
            <a:off x="10874062" y="5060635"/>
            <a:ext cx="6608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OND</a:t>
            </a:r>
            <a:endParaRPr sz="14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4" name="Google Shape;634;p4"/>
          <p:cNvSpPr txBox="1"/>
          <p:nvPr/>
        </p:nvSpPr>
        <p:spPr>
          <a:xfrm>
            <a:off x="4050648" y="5060635"/>
            <a:ext cx="6608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s-CO" sz="14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OND</a:t>
            </a:r>
            <a:endParaRPr sz="1400" b="0" i="0" u="none" strike="noStrike" cap="none">
              <a:solidFill>
                <a:srgbClr val="FF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5" name="Google Shape;635;p4"/>
          <p:cNvSpPr txBox="1"/>
          <p:nvPr/>
        </p:nvSpPr>
        <p:spPr>
          <a:xfrm>
            <a:off x="2915766" y="5060635"/>
            <a:ext cx="6608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s-CO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s-CO" sz="14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</a:t>
            </a:r>
            <a:endParaRPr sz="1400" b="0" i="0" u="none" strike="noStrike" cap="none">
              <a:solidFill>
                <a:srgbClr val="FF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67" y="2602589"/>
            <a:ext cx="4022444" cy="11929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35B51D-20B6-5CAB-A539-685EAA0F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092200"/>
            <a:ext cx="12125247" cy="44328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79034" y="3140014"/>
            <a:ext cx="1630392" cy="3191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09427" y="3140012"/>
            <a:ext cx="1877682" cy="31917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62444" y="3140013"/>
            <a:ext cx="1593011" cy="319177"/>
          </a:xfrm>
          <a:prstGeom prst="rect">
            <a:avLst/>
          </a:prstGeom>
          <a:noFill/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87109" y="3299600"/>
            <a:ext cx="324929" cy="319177"/>
          </a:xfrm>
          <a:prstGeom prst="rect">
            <a:avLst/>
          </a:prstGeom>
          <a:noFill/>
          <a:ln w="5715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24091" y="2893791"/>
            <a:ext cx="63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 4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00797" y="2898209"/>
            <a:ext cx="63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 3.4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502105" y="2893791"/>
            <a:ext cx="63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 3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114580" y="3592899"/>
            <a:ext cx="82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 1+2</a:t>
            </a:r>
          </a:p>
        </p:txBody>
      </p:sp>
    </p:spTree>
    <p:extLst>
      <p:ext uri="{BB962C8B-B14F-4D97-AF65-F5344CB8AC3E}">
        <p14:creationId xmlns:p14="http://schemas.microsoft.com/office/powerpoint/2010/main" val="146729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872A5F-6428-7D13-8771-09CC57129D20}"/>
              </a:ext>
            </a:extLst>
          </p:cNvPr>
          <p:cNvSpPr txBox="1"/>
          <p:nvPr/>
        </p:nvSpPr>
        <p:spPr>
          <a:xfrm>
            <a:off x="5712770" y="2693238"/>
            <a:ext cx="531591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1.</a:t>
            </a:r>
          </a:p>
          <a:p>
            <a:pPr algn="ctr">
              <a:lnSpc>
                <a:spcPct val="85000"/>
              </a:lnSpc>
              <a:defRPr/>
            </a:pPr>
            <a:r>
              <a:rPr lang="es-ES" sz="3600" b="1" dirty="0">
                <a:ln w="95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SISTEMA CLIMÁTICO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254280-2D98-F011-98A8-C808E17DF59C}"/>
              </a:ext>
            </a:extLst>
          </p:cNvPr>
          <p:cNvSpPr txBox="1"/>
          <p:nvPr/>
        </p:nvSpPr>
        <p:spPr>
          <a:xfrm>
            <a:off x="5753600" y="3596298"/>
            <a:ext cx="53159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MX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MJO | TEMPORADA HURACANES | ENOS</a:t>
            </a:r>
          </a:p>
        </p:txBody>
      </p:sp>
    </p:spTree>
    <p:extLst>
      <p:ext uri="{BB962C8B-B14F-4D97-AF65-F5344CB8AC3E}">
        <p14:creationId xmlns:p14="http://schemas.microsoft.com/office/powerpoint/2010/main" val="410944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1BE745A-88B4-CB0F-3A46-3F4AA4FB59AE}"/>
              </a:ext>
            </a:extLst>
          </p:cNvPr>
          <p:cNvSpPr/>
          <p:nvPr/>
        </p:nvSpPr>
        <p:spPr>
          <a:xfrm>
            <a:off x="9616885" y="0"/>
            <a:ext cx="746746" cy="2660074"/>
          </a:xfrm>
          <a:prstGeom prst="rect">
            <a:avLst/>
          </a:prstGeom>
          <a:solidFill>
            <a:srgbClr val="96F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6A93EC-F141-D469-D6A3-164E246193A6}"/>
              </a:ext>
            </a:extLst>
          </p:cNvPr>
          <p:cNvSpPr/>
          <p:nvPr/>
        </p:nvSpPr>
        <p:spPr>
          <a:xfrm>
            <a:off x="9616885" y="4171084"/>
            <a:ext cx="746746" cy="2694641"/>
          </a:xfrm>
          <a:prstGeom prst="rect">
            <a:avLst/>
          </a:prstGeom>
          <a:solidFill>
            <a:srgbClr val="C8A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4BC0548-BCE3-69F7-590D-E80368FD922A}"/>
              </a:ext>
            </a:extLst>
          </p:cNvPr>
          <p:cNvSpPr/>
          <p:nvPr/>
        </p:nvSpPr>
        <p:spPr>
          <a:xfrm>
            <a:off x="3085107" y="0"/>
            <a:ext cx="6308956" cy="6753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0 Rectángulo">
            <a:extLst>
              <a:ext uri="{FF2B5EF4-FFF2-40B4-BE49-F238E27FC236}">
                <a16:creationId xmlns:a16="http://schemas.microsoft.com/office/drawing/2014/main" id="{8B52C2D0-2879-9F5A-F685-96D19626C65C}"/>
              </a:ext>
            </a:extLst>
          </p:cNvPr>
          <p:cNvSpPr/>
          <p:nvPr/>
        </p:nvSpPr>
        <p:spPr>
          <a:xfrm>
            <a:off x="-3" y="0"/>
            <a:ext cx="2810248" cy="6858000"/>
          </a:xfrm>
          <a:prstGeom prst="rect">
            <a:avLst/>
          </a:prstGeom>
          <a:solidFill>
            <a:srgbClr val="96BE53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34E0829-CBFC-CBA5-D7DB-5BCFA1627C71}"/>
              </a:ext>
            </a:extLst>
          </p:cNvPr>
          <p:cNvSpPr txBox="1"/>
          <p:nvPr/>
        </p:nvSpPr>
        <p:spPr>
          <a:xfrm>
            <a:off x="178506" y="601075"/>
            <a:ext cx="23752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s-CO" sz="2500" b="1" spc="100" dirty="0">
                <a:solidFill>
                  <a:schemeClr val="bg1"/>
                </a:solidFill>
                <a:latin typeface="+mj-lt"/>
              </a:rPr>
              <a:t>MJO</a:t>
            </a:r>
          </a:p>
          <a:p>
            <a:pPr algn="ctr">
              <a:lnSpc>
                <a:spcPct val="80000"/>
              </a:lnSpc>
            </a:pPr>
            <a:r>
              <a:rPr lang="es-CO" sz="2000" dirty="0">
                <a:solidFill>
                  <a:schemeClr val="bg1"/>
                </a:solidFill>
                <a:latin typeface="+mj-lt"/>
              </a:rPr>
              <a:t>Intraestacional</a:t>
            </a:r>
          </a:p>
          <a:p>
            <a:pPr algn="ctr">
              <a:lnSpc>
                <a:spcPct val="80000"/>
              </a:lnSpc>
            </a:pPr>
            <a:endParaRPr lang="es-CO" sz="25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endParaRPr lang="es-CO" sz="25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endParaRPr lang="es-CO" sz="25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endParaRPr lang="es-CO" sz="25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s-CO" sz="13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s-CO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Octubre</a:t>
            </a:r>
          </a:p>
          <a:p>
            <a:pPr algn="ctr"/>
            <a:r>
              <a:rPr lang="es-CO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Mayor dominio de la fase </a:t>
            </a:r>
            <a:r>
              <a:rPr lang="es-CO" sz="1300" u="sng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subsidente poco intensa</a:t>
            </a:r>
            <a:r>
              <a:rPr lang="es-CO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algn="ctr"/>
            <a:endParaRPr lang="es-CO" sz="13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s-CO" sz="11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EB599A-0DF8-667C-3D9E-1BAB435EAB2C}"/>
              </a:ext>
            </a:extLst>
          </p:cNvPr>
          <p:cNvSpPr txBox="1"/>
          <p:nvPr/>
        </p:nvSpPr>
        <p:spPr>
          <a:xfrm>
            <a:off x="9616435" y="1165394"/>
            <a:ext cx="74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latin typeface="Gill Sans MT" panose="020B0502020104020203" pitchFamily="34" charset="0"/>
              </a:rPr>
              <a:t>Favorece </a:t>
            </a:r>
          </a:p>
          <a:p>
            <a:pPr algn="ctr"/>
            <a:r>
              <a:rPr lang="es-CO" sz="800" b="1" dirty="0">
                <a:latin typeface="Gill Sans MT" panose="020B0502020104020203" pitchFamily="34" charset="0"/>
              </a:rPr>
              <a:t>Convección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387C63C-2BC4-ECB7-17B4-F93EF1DDE13B}"/>
              </a:ext>
            </a:extLst>
          </p:cNvPr>
          <p:cNvSpPr txBox="1"/>
          <p:nvPr/>
        </p:nvSpPr>
        <p:spPr>
          <a:xfrm>
            <a:off x="9616434" y="5245725"/>
            <a:ext cx="747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latin typeface="Gill Sans MT" panose="020B0502020104020203" pitchFamily="34" charset="0"/>
              </a:rPr>
              <a:t>Inhibe Convección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F3027A-46E1-2426-A7BD-ED63568DD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4" r="30356"/>
          <a:stretch/>
        </p:blipFill>
        <p:spPr>
          <a:xfrm>
            <a:off x="9480473" y="2902230"/>
            <a:ext cx="1019116" cy="10266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7623C5-9168-315C-A15B-7D5A624BA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235"/>
          <a:stretch/>
        </p:blipFill>
        <p:spPr>
          <a:xfrm>
            <a:off x="4491809" y="6189333"/>
            <a:ext cx="3703932" cy="285751"/>
          </a:xfrm>
          <a:prstGeom prst="rect">
            <a:avLst/>
          </a:prstGeom>
        </p:spPr>
      </p:pic>
      <p:pic>
        <p:nvPicPr>
          <p:cNvPr id="3" name="Google Shape;190;p5">
            <a:extLst>
              <a:ext uri="{FF2B5EF4-FFF2-40B4-BE49-F238E27FC236}">
                <a16:creationId xmlns:a16="http://schemas.microsoft.com/office/drawing/2014/main" id="{750ADA8E-BCA4-D706-19E9-3D7A64444F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1642" y="190556"/>
            <a:ext cx="1130358" cy="44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E8702E-6596-3656-60FF-85BA5D46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028" y="271709"/>
            <a:ext cx="3846307" cy="58576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936979" y="546419"/>
            <a:ext cx="5998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Colombia</a:t>
            </a:r>
            <a:endParaRPr lang="es-CO" sz="800" dirty="0">
              <a:solidFill>
                <a:srgbClr val="FF000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5817CA-3585-275C-20FB-704B687E44BB}"/>
              </a:ext>
            </a:extLst>
          </p:cNvPr>
          <p:cNvSpPr/>
          <p:nvPr/>
        </p:nvSpPr>
        <p:spPr>
          <a:xfrm>
            <a:off x="7169773" y="761863"/>
            <a:ext cx="136960" cy="5185189"/>
          </a:xfrm>
          <a:prstGeom prst="rect">
            <a:avLst/>
          </a:prstGeom>
          <a:noFill/>
          <a:ln w="19050">
            <a:solidFill>
              <a:srgbClr val="F4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           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0746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"/>
          <p:cNvSpPr/>
          <p:nvPr/>
        </p:nvSpPr>
        <p:spPr>
          <a:xfrm>
            <a:off x="0" y="1066800"/>
            <a:ext cx="9381666" cy="579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93" name="Google Shape;6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21" y="317340"/>
            <a:ext cx="1130358" cy="44452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"/>
          <p:cNvSpPr txBox="1"/>
          <p:nvPr/>
        </p:nvSpPr>
        <p:spPr>
          <a:xfrm>
            <a:off x="2850733" y="196759"/>
            <a:ext cx="106782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 dirty="0">
                <a:solidFill>
                  <a:srgbClr val="6A8B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20 </a:t>
            </a:r>
            <a:endParaRPr sz="4500" dirty="0">
              <a:solidFill>
                <a:srgbClr val="6A8B35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8" name="Google Shape;698;p9"/>
          <p:cNvSpPr txBox="1"/>
          <p:nvPr/>
        </p:nvSpPr>
        <p:spPr>
          <a:xfrm>
            <a:off x="3629816" y="389119"/>
            <a:ext cx="16482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6A8B3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Tormentas</a:t>
            </a:r>
            <a:endParaRPr sz="2000" dirty="0">
              <a:solidFill>
                <a:srgbClr val="6A8B35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9357289" y="0"/>
            <a:ext cx="2834625" cy="6858000"/>
          </a:xfrm>
          <a:prstGeom prst="rect">
            <a:avLst/>
          </a:prstGeom>
          <a:solidFill>
            <a:srgbClr val="96BE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0" name="Google Shape;700;p9"/>
          <p:cNvSpPr txBox="1"/>
          <p:nvPr/>
        </p:nvSpPr>
        <p:spPr>
          <a:xfrm>
            <a:off x="9603259" y="576799"/>
            <a:ext cx="2375286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 dirty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TEMPORADA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 dirty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HURACANES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Atlántico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Varias ondas transitando y transportando humedad.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697;p9">
            <a:extLst>
              <a:ext uri="{FF2B5EF4-FFF2-40B4-BE49-F238E27FC236}">
                <a16:creationId xmlns:a16="http://schemas.microsoft.com/office/drawing/2014/main" id="{F4C2A4A0-AB57-5E3B-7729-353869269094}"/>
              </a:ext>
            </a:extLst>
          </p:cNvPr>
          <p:cNvSpPr txBox="1"/>
          <p:nvPr/>
        </p:nvSpPr>
        <p:spPr>
          <a:xfrm>
            <a:off x="5472497" y="183474"/>
            <a:ext cx="321733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 dirty="0">
                <a:solidFill>
                  <a:srgbClr val="556F2B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7 </a:t>
            </a:r>
            <a:endParaRPr sz="4500" dirty="0">
              <a:solidFill>
                <a:srgbClr val="556F2B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" name="Google Shape;698;p9">
            <a:extLst>
              <a:ext uri="{FF2B5EF4-FFF2-40B4-BE49-F238E27FC236}">
                <a16:creationId xmlns:a16="http://schemas.microsoft.com/office/drawing/2014/main" id="{F61C93F8-D6DF-4CCD-62DF-BF82B132D0BE}"/>
              </a:ext>
            </a:extLst>
          </p:cNvPr>
          <p:cNvSpPr txBox="1"/>
          <p:nvPr/>
        </p:nvSpPr>
        <p:spPr>
          <a:xfrm>
            <a:off x="5870773" y="375834"/>
            <a:ext cx="15641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556F2B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Huracanes</a:t>
            </a:r>
            <a:endParaRPr sz="2000" dirty="0">
              <a:solidFill>
                <a:srgbClr val="556F2B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52E0F3-905F-22DA-CA15-AB24B1AB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5600"/>
            <a:ext cx="9361455" cy="57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6835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Personalizado 1">
      <a:dk1>
        <a:srgbClr val="000000"/>
      </a:dk1>
      <a:lt1>
        <a:srgbClr val="FFFFFF"/>
      </a:lt1>
      <a:dk2>
        <a:srgbClr val="1368B2"/>
      </a:dk2>
      <a:lt2>
        <a:srgbClr val="00B27C"/>
      </a:lt2>
      <a:accent1>
        <a:srgbClr val="44546A"/>
      </a:accent1>
      <a:accent2>
        <a:srgbClr val="D8D8D8"/>
      </a:accent2>
      <a:accent3>
        <a:srgbClr val="A5A5A5"/>
      </a:accent3>
      <a:accent4>
        <a:srgbClr val="000000"/>
      </a:accent4>
      <a:accent5>
        <a:srgbClr val="4472C4"/>
      </a:accent5>
      <a:accent6>
        <a:srgbClr val="70AD47"/>
      </a:accent6>
      <a:hlink>
        <a:srgbClr val="0563C1"/>
      </a:hlink>
      <a:folHlink>
        <a:srgbClr val="7F7F7F"/>
      </a:folHlink>
    </a:clrScheme>
    <a:fontScheme name="Personalizado 3 IDEAM">
      <a:majorFont>
        <a:latin typeface="Franklin Gothic Medium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ortesPrediccion Marzo2023" id="{EC766B45-94D7-44DE-AC21-F6B716116267}" vid="{14F860E8-1C40-4B7A-BF2D-DA9EEE46CB03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44912</TotalTime>
  <Words>657</Words>
  <Application>Microsoft Office PowerPoint</Application>
  <PresentationFormat>Panorámica</PresentationFormat>
  <Paragraphs>289</Paragraphs>
  <Slides>26</Slides>
  <Notes>8</Notes>
  <HiddenSlides>1</HiddenSlides>
  <MMClips>0</MMClips>
  <ScaleCrop>false</ScaleCrop>
  <HeadingPairs>
    <vt:vector size="6" baseType="variant">
      <vt:variant>
        <vt:lpstr>Fuentes usadas</vt:lpstr>
      </vt:variant>
      <vt:variant>
        <vt:i4>21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51" baseType="lpstr">
      <vt:lpstr>Microsoft YaHei UI</vt:lpstr>
      <vt:lpstr>Arial</vt:lpstr>
      <vt:lpstr>Arial Narrow</vt:lpstr>
      <vt:lpstr>Calibri</vt:lpstr>
      <vt:lpstr>Calibri Light</vt:lpstr>
      <vt:lpstr>Century Gothic</vt:lpstr>
      <vt:lpstr>Franklin Gothic</vt:lpstr>
      <vt:lpstr>Franklin Gothic Book</vt:lpstr>
      <vt:lpstr>Franklin Gothic Demi</vt:lpstr>
      <vt:lpstr>Franklin Gothic Medium</vt:lpstr>
      <vt:lpstr>Franklin Gothic Medium Cond</vt:lpstr>
      <vt:lpstr>Gill Sans</vt:lpstr>
      <vt:lpstr>Gill Sans MT</vt:lpstr>
      <vt:lpstr>Impact</vt:lpstr>
      <vt:lpstr>Libre Franklin</vt:lpstr>
      <vt:lpstr>Libre Franklin Medium</vt:lpstr>
      <vt:lpstr>Montserrat Alternates Light</vt:lpstr>
      <vt:lpstr>Quattrocento Sans</vt:lpstr>
      <vt:lpstr>Segoe UI Black</vt:lpstr>
      <vt:lpstr>Segoe UI Light</vt:lpstr>
      <vt:lpstr>Segoe UI Semibold</vt:lpstr>
      <vt:lpstr>2_Tema de Office</vt:lpstr>
      <vt:lpstr>Tema de Office</vt:lpstr>
      <vt:lpstr>1_Tema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sbeltran cno.org.co</cp:lastModifiedBy>
  <cp:revision>2723</cp:revision>
  <dcterms:created xsi:type="dcterms:W3CDTF">2019-01-12T15:40:47Z</dcterms:created>
  <dcterms:modified xsi:type="dcterms:W3CDTF">2023-11-09T12:18:18Z</dcterms:modified>
</cp:coreProperties>
</file>