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44"/>
  </p:notesMasterIdLst>
  <p:sldIdLst>
    <p:sldId id="637" r:id="rId3"/>
    <p:sldId id="621" r:id="rId4"/>
    <p:sldId id="683" r:id="rId5"/>
    <p:sldId id="773" r:id="rId6"/>
    <p:sldId id="734" r:id="rId7"/>
    <p:sldId id="720" r:id="rId8"/>
    <p:sldId id="733" r:id="rId9"/>
    <p:sldId id="735" r:id="rId10"/>
    <p:sldId id="736" r:id="rId11"/>
    <p:sldId id="739" r:id="rId12"/>
    <p:sldId id="738" r:id="rId13"/>
    <p:sldId id="740" r:id="rId14"/>
    <p:sldId id="741" r:id="rId15"/>
    <p:sldId id="742" r:id="rId16"/>
    <p:sldId id="775" r:id="rId17"/>
    <p:sldId id="776" r:id="rId18"/>
    <p:sldId id="726" r:id="rId19"/>
    <p:sldId id="727" r:id="rId20"/>
    <p:sldId id="728" r:id="rId21"/>
    <p:sldId id="729" r:id="rId22"/>
    <p:sldId id="731" r:id="rId23"/>
    <p:sldId id="777" r:id="rId24"/>
    <p:sldId id="778" r:id="rId25"/>
    <p:sldId id="743" r:id="rId26"/>
    <p:sldId id="753" r:id="rId27"/>
    <p:sldId id="745" r:id="rId28"/>
    <p:sldId id="746" r:id="rId29"/>
    <p:sldId id="747" r:id="rId30"/>
    <p:sldId id="779" r:id="rId31"/>
    <p:sldId id="780" r:id="rId32"/>
    <p:sldId id="764" r:id="rId33"/>
    <p:sldId id="767" r:id="rId34"/>
    <p:sldId id="762" r:id="rId35"/>
    <p:sldId id="766" r:id="rId36"/>
    <p:sldId id="769" r:id="rId37"/>
    <p:sldId id="763" r:id="rId38"/>
    <p:sldId id="760" r:id="rId39"/>
    <p:sldId id="781" r:id="rId40"/>
    <p:sldId id="770" r:id="rId41"/>
    <p:sldId id="771" r:id="rId42"/>
    <p:sldId id="765" r:id="rId4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stavo A. Cruz Matiz" initials="GACM" lastIdx="1" clrIdx="0">
    <p:extLst>
      <p:ext uri="{19B8F6BF-5375-455C-9EA6-DF929625EA0E}">
        <p15:presenceInfo xmlns:p15="http://schemas.microsoft.com/office/powerpoint/2012/main" userId="S::gcruz@contextolegal.com::a1dc6da9-9d10-4512-a2cf-6da55aea2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70AD47"/>
    <a:srgbClr val="5B9BD5"/>
    <a:srgbClr val="D6DFEC"/>
    <a:srgbClr val="F9DBD2"/>
    <a:srgbClr val="D9E6D4"/>
    <a:srgbClr val="D6E1F1"/>
    <a:srgbClr val="2A70C0"/>
    <a:srgbClr val="7F7F7F"/>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76" autoAdjust="0"/>
    <p:restoredTop sz="94574"/>
  </p:normalViewPr>
  <p:slideViewPr>
    <p:cSldViewPr snapToGrid="0">
      <p:cViewPr varScale="1">
        <p:scale>
          <a:sx n="62" d="100"/>
          <a:sy n="62" d="100"/>
        </p:scale>
        <p:origin x="108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409-4F5B-AC6E-4B88ED3E19B9}"/>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A409-4F5B-AC6E-4B88ED3E19B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Exo 2" pitchFamily="2" charset="77"/>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3</c:v>
                </c:pt>
                <c:pt idx="1">
                  <c:v>2</c:v>
                </c:pt>
              </c:numCache>
            </c:numRef>
          </c:val>
          <c:extLst>
            <c:ext xmlns:c16="http://schemas.microsoft.com/office/drawing/2014/chart" uri="{C3380CC4-5D6E-409C-BE32-E72D297353CC}">
              <c16:uniqueId val="{00000004-A409-4F5B-AC6E-4B88ED3E19B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E129C-107A-4EA4-9FC1-D01ADAF7C9E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CO"/>
        </a:p>
      </dgm:t>
    </dgm:pt>
    <dgm:pt modelId="{F86C3F71-AE49-4738-A3B4-8063784007E3}">
      <dgm:prSet phldrT="[Text]"/>
      <dgm:spPr>
        <a:solidFill>
          <a:srgbClr val="70AD47"/>
        </a:solidFill>
        <a:ln>
          <a:solidFill>
            <a:srgbClr val="70AD47"/>
          </a:solidFill>
        </a:ln>
      </dgm:spPr>
      <dgm:t>
        <a:bodyPr/>
        <a:lstStyle/>
        <a:p>
          <a:r>
            <a:rPr lang="es-ES" b="1" dirty="0">
              <a:solidFill>
                <a:schemeClr val="tx1"/>
              </a:solidFill>
              <a:latin typeface="Lucida Sans" panose="020B0602030504020204" pitchFamily="34" charset="0"/>
            </a:rPr>
            <a:t>Capitulo / Tema:</a:t>
          </a:r>
        </a:p>
        <a:p>
          <a:r>
            <a:rPr lang="es-ES" dirty="0">
              <a:latin typeface="Lucida Sans" panose="020B0602030504020204" pitchFamily="34" charset="0"/>
            </a:rPr>
            <a:t>Protocolo de relacionamiento con XM</a:t>
          </a:r>
          <a:endParaRPr lang="es-CO" dirty="0">
            <a:latin typeface="Lucida Sans" panose="020B0602030504020204" pitchFamily="34" charset="0"/>
          </a:endParaRPr>
        </a:p>
      </dgm:t>
    </dgm:pt>
    <dgm:pt modelId="{2464031F-A1DA-4BBF-B388-50577ABF1D74}" type="parTrans" cxnId="{62D2C8EE-EB7E-49E6-8B54-ED998FAAEC93}">
      <dgm:prSet/>
      <dgm:spPr/>
      <dgm:t>
        <a:bodyPr/>
        <a:lstStyle/>
        <a:p>
          <a:endParaRPr lang="es-CO">
            <a:latin typeface="Lucida Sans" panose="020B0602030504020204" pitchFamily="34" charset="0"/>
          </a:endParaRPr>
        </a:p>
      </dgm:t>
    </dgm:pt>
    <dgm:pt modelId="{D7FD121F-5616-45C5-BFC3-BF9BEE029E2C}" type="sibTrans" cxnId="{62D2C8EE-EB7E-49E6-8B54-ED998FAAEC93}">
      <dgm:prSet/>
      <dgm:spPr/>
      <dgm:t>
        <a:bodyPr/>
        <a:lstStyle/>
        <a:p>
          <a:endParaRPr lang="es-CO">
            <a:latin typeface="Lucida Sans" panose="020B0602030504020204" pitchFamily="34" charset="0"/>
          </a:endParaRPr>
        </a:p>
      </dgm:t>
    </dgm:pt>
    <dgm:pt modelId="{98F333DB-1386-4B3B-82C7-B7347F8E9839}">
      <dgm:prSet phldrT="[Tex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CO" dirty="0">
              <a:latin typeface="Lucida Sans" panose="020B0602030504020204" pitchFamily="34" charset="0"/>
            </a:rPr>
            <a:t> Desarrollo de escenarios conjuntos entre C.N.O. – XM.</a:t>
          </a:r>
        </a:p>
      </dgm:t>
    </dgm:pt>
    <dgm:pt modelId="{B15555AE-370E-4E92-9BD5-B4098FA4A315}" type="parTrans" cxnId="{6E83DCCB-5957-4C1B-A999-56CC544B3C30}">
      <dgm:prSet/>
      <dgm:spPr/>
      <dgm:t>
        <a:bodyPr/>
        <a:lstStyle/>
        <a:p>
          <a:endParaRPr lang="es-CO">
            <a:latin typeface="Lucida Sans" panose="020B0602030504020204" pitchFamily="34" charset="0"/>
          </a:endParaRPr>
        </a:p>
      </dgm:t>
    </dgm:pt>
    <dgm:pt modelId="{1DFAA36D-67FD-4BF6-B189-B789C9858806}" type="sibTrans" cxnId="{6E83DCCB-5957-4C1B-A999-56CC544B3C30}">
      <dgm:prSet/>
      <dgm:spPr/>
      <dgm:t>
        <a:bodyPr/>
        <a:lstStyle/>
        <a:p>
          <a:endParaRPr lang="es-CO">
            <a:latin typeface="Lucida Sans" panose="020B0602030504020204" pitchFamily="34" charset="0"/>
          </a:endParaRPr>
        </a:p>
      </dgm:t>
    </dgm:pt>
    <dgm:pt modelId="{83F89B00-C6B2-42B0-9B65-93542B747866}">
      <dgm:prSet phldrT="[Tex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dirty="0">
              <a:latin typeface="Lucida Sans" panose="020B0602030504020204" pitchFamily="34" charset="0"/>
            </a:rPr>
            <a:t> Cooperación en términos de información y trasparencia.</a:t>
          </a:r>
          <a:endParaRPr lang="es-CO" dirty="0">
            <a:latin typeface="Lucida Sans" panose="020B0602030504020204" pitchFamily="34" charset="0"/>
          </a:endParaRPr>
        </a:p>
      </dgm:t>
    </dgm:pt>
    <dgm:pt modelId="{E53E8C5D-ECE2-43F8-87B0-918695A89F44}" type="parTrans" cxnId="{59001231-A515-4FF7-93A1-08D521B74647}">
      <dgm:prSet/>
      <dgm:spPr/>
      <dgm:t>
        <a:bodyPr/>
        <a:lstStyle/>
        <a:p>
          <a:endParaRPr lang="es-CO">
            <a:latin typeface="Lucida Sans" panose="020B0602030504020204" pitchFamily="34" charset="0"/>
          </a:endParaRPr>
        </a:p>
      </dgm:t>
    </dgm:pt>
    <dgm:pt modelId="{DF2B5424-BFF8-497D-8E26-A3DED9602B91}" type="sibTrans" cxnId="{59001231-A515-4FF7-93A1-08D521B74647}">
      <dgm:prSet/>
      <dgm:spPr/>
      <dgm:t>
        <a:bodyPr/>
        <a:lstStyle/>
        <a:p>
          <a:endParaRPr lang="es-CO">
            <a:latin typeface="Lucida Sans" panose="020B0602030504020204" pitchFamily="34" charset="0"/>
          </a:endParaRPr>
        </a:p>
      </dgm:t>
    </dgm:pt>
    <dgm:pt modelId="{2201FE32-6F06-459D-8C77-EE67B70885B3}">
      <dgm:prSet phldrT="[Text]"/>
      <dgm:spPr>
        <a:solidFill>
          <a:schemeClr val="accent2"/>
        </a:solidFill>
        <a:ln>
          <a:solidFill>
            <a:schemeClr val="accent2"/>
          </a:solidFill>
        </a:ln>
      </dgm:spPr>
      <dgm:t>
        <a:bodyPr/>
        <a:lstStyle/>
        <a:p>
          <a:r>
            <a:rPr lang="es-ES" b="1" dirty="0">
              <a:solidFill>
                <a:schemeClr val="tx1"/>
              </a:solidFill>
              <a:latin typeface="Lucida Sans" panose="020B0602030504020204" pitchFamily="34" charset="0"/>
            </a:rPr>
            <a:t>Capitulo / Tema:</a:t>
          </a:r>
        </a:p>
        <a:p>
          <a:r>
            <a:rPr lang="es-ES" dirty="0">
              <a:latin typeface="Lucida Sans" panose="020B0602030504020204" pitchFamily="34" charset="0"/>
            </a:rPr>
            <a:t>Inclusividad, nuevos agentes no representados, demanda y nuevas tecnologías</a:t>
          </a:r>
          <a:endParaRPr lang="es-CO" dirty="0">
            <a:latin typeface="Lucida Sans" panose="020B0602030504020204" pitchFamily="34" charset="0"/>
          </a:endParaRPr>
        </a:p>
      </dgm:t>
    </dgm:pt>
    <dgm:pt modelId="{DBF4EA87-E732-4D2F-B594-E3E2D646396E}" type="parTrans" cxnId="{BE59249E-43F1-4316-AB4B-A1263074C19C}">
      <dgm:prSet/>
      <dgm:spPr/>
      <dgm:t>
        <a:bodyPr/>
        <a:lstStyle/>
        <a:p>
          <a:endParaRPr lang="es-CO">
            <a:latin typeface="Lucida Sans" panose="020B0602030504020204" pitchFamily="34" charset="0"/>
          </a:endParaRPr>
        </a:p>
      </dgm:t>
    </dgm:pt>
    <dgm:pt modelId="{D097B6C9-2381-44A1-B737-C4C93FCFF280}" type="sibTrans" cxnId="{BE59249E-43F1-4316-AB4B-A1263074C19C}">
      <dgm:prSet/>
      <dgm:spPr/>
      <dgm:t>
        <a:bodyPr/>
        <a:lstStyle/>
        <a:p>
          <a:endParaRPr lang="es-CO">
            <a:latin typeface="Lucida Sans" panose="020B0602030504020204" pitchFamily="34" charset="0"/>
          </a:endParaRPr>
        </a:p>
      </dgm:t>
    </dgm:pt>
    <dgm:pt modelId="{A2C8C74A-4A07-47BD-95B4-A7A0020129E9}">
      <dgm:prSet phldrT="[Text]"/>
      <dgm:spPr>
        <a:solidFill>
          <a:srgbClr val="F9DBD2"/>
        </a:solidFill>
        <a:ln>
          <a:solidFill>
            <a:srgbClr val="F9DBD2">
              <a:alpha val="90000"/>
            </a:srgbClr>
          </a:solidFill>
        </a:ln>
      </dgm:spPr>
      <dgm:t>
        <a:bodyPr/>
        <a:lstStyle/>
        <a:p>
          <a:pPr>
            <a:buClr>
              <a:srgbClr val="FF0000"/>
            </a:buClr>
            <a:buFont typeface="+mj-lt"/>
            <a:buAutoNum type="arabicPeriod"/>
          </a:pPr>
          <a:r>
            <a:rPr lang="es-ES" dirty="0">
              <a:latin typeface="Lucida Sans" panose="020B0602030504020204" pitchFamily="34" charset="0"/>
            </a:rPr>
            <a:t> Adopción Artículo 46 de la Ley 2099 de 2021 .</a:t>
          </a:r>
          <a:endParaRPr lang="es-CO" dirty="0">
            <a:latin typeface="Lucida Sans" panose="020B0602030504020204" pitchFamily="34" charset="0"/>
          </a:endParaRPr>
        </a:p>
      </dgm:t>
    </dgm:pt>
    <dgm:pt modelId="{698EC8A6-4E68-498F-B08F-93A2D6D0C134}" type="parTrans" cxnId="{03E74FDD-A9CF-46C8-ACB2-7F0E35187554}">
      <dgm:prSet/>
      <dgm:spPr/>
      <dgm:t>
        <a:bodyPr/>
        <a:lstStyle/>
        <a:p>
          <a:endParaRPr lang="es-CO">
            <a:latin typeface="Lucida Sans" panose="020B0602030504020204" pitchFamily="34" charset="0"/>
          </a:endParaRPr>
        </a:p>
      </dgm:t>
    </dgm:pt>
    <dgm:pt modelId="{CD4ABCC6-FB15-4361-B101-ECC634336B07}" type="sibTrans" cxnId="{03E74FDD-A9CF-46C8-ACB2-7F0E35187554}">
      <dgm:prSet/>
      <dgm:spPr/>
      <dgm:t>
        <a:bodyPr/>
        <a:lstStyle/>
        <a:p>
          <a:endParaRPr lang="es-CO">
            <a:latin typeface="Lucida Sans" panose="020B0602030504020204" pitchFamily="34" charset="0"/>
          </a:endParaRPr>
        </a:p>
      </dgm:t>
    </dgm:pt>
    <dgm:pt modelId="{F4207A19-D2CD-4102-A10C-D76D56E9644F}">
      <dgm:prSet phldrT="[Text]"/>
      <dgm:spPr>
        <a:solidFill>
          <a:srgbClr val="F9DBD2"/>
        </a:solidFill>
        <a:ln>
          <a:solidFill>
            <a:srgbClr val="F9DBD2">
              <a:alpha val="90000"/>
            </a:srgbClr>
          </a:solidFill>
        </a:ln>
      </dgm:spPr>
      <dgm:t>
        <a:bodyPr/>
        <a:lstStyle/>
        <a:p>
          <a:pPr>
            <a:buClr>
              <a:srgbClr val="FF0000"/>
            </a:buClr>
            <a:buFont typeface="+mj-lt"/>
            <a:buAutoNum type="arabicPeriod"/>
          </a:pPr>
          <a:r>
            <a:rPr lang="es-ES" dirty="0">
              <a:latin typeface="Lucida Sans" panose="020B0602030504020204" pitchFamily="34" charset="0"/>
            </a:rPr>
            <a:t>Reglamento de invitados.</a:t>
          </a:r>
          <a:endParaRPr lang="es-CO" dirty="0">
            <a:latin typeface="Lucida Sans" panose="020B0602030504020204" pitchFamily="34" charset="0"/>
          </a:endParaRPr>
        </a:p>
      </dgm:t>
    </dgm:pt>
    <dgm:pt modelId="{88549199-CB6F-4DF6-9D90-F11D3809BD9B}" type="parTrans" cxnId="{EBB31C83-AE72-45C1-B501-E720566316F7}">
      <dgm:prSet/>
      <dgm:spPr/>
      <dgm:t>
        <a:bodyPr/>
        <a:lstStyle/>
        <a:p>
          <a:endParaRPr lang="es-CO">
            <a:latin typeface="Lucida Sans" panose="020B0602030504020204" pitchFamily="34" charset="0"/>
          </a:endParaRPr>
        </a:p>
      </dgm:t>
    </dgm:pt>
    <dgm:pt modelId="{63E29CE6-846F-4852-9660-CE2B936C07F3}" type="sibTrans" cxnId="{EBB31C83-AE72-45C1-B501-E720566316F7}">
      <dgm:prSet/>
      <dgm:spPr/>
      <dgm:t>
        <a:bodyPr/>
        <a:lstStyle/>
        <a:p>
          <a:endParaRPr lang="es-CO">
            <a:latin typeface="Lucida Sans" panose="020B0602030504020204" pitchFamily="34" charset="0"/>
          </a:endParaRPr>
        </a:p>
      </dgm:t>
    </dgm:pt>
    <dgm:pt modelId="{18D5A987-F571-42CE-B6A7-84B0F596C538}">
      <dgm:prSe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dirty="0">
              <a:solidFill>
                <a:srgbClr val="FF0000"/>
              </a:solidFill>
              <a:latin typeface="Lucida Sans" panose="020B0602030504020204" pitchFamily="34" charset="0"/>
            </a:rPr>
            <a:t> </a:t>
          </a:r>
          <a:r>
            <a:rPr lang="es-ES" dirty="0">
              <a:latin typeface="Lucida Sans" panose="020B0602030504020204" pitchFamily="34" charset="0"/>
            </a:rPr>
            <a:t>Alineación en requerimientos de actores de Gobierno.</a:t>
          </a:r>
          <a:endParaRPr lang="es-CO" dirty="0">
            <a:latin typeface="Lucida Sans" panose="020B0602030504020204" pitchFamily="34" charset="0"/>
          </a:endParaRPr>
        </a:p>
      </dgm:t>
    </dgm:pt>
    <dgm:pt modelId="{D39EF0B2-E0EE-410E-B0E2-3EF58F95F829}" type="parTrans" cxnId="{A62A6C08-58C9-471F-AF1D-96213A5CA866}">
      <dgm:prSet/>
      <dgm:spPr/>
      <dgm:t>
        <a:bodyPr/>
        <a:lstStyle/>
        <a:p>
          <a:endParaRPr lang="es-CO"/>
        </a:p>
      </dgm:t>
    </dgm:pt>
    <dgm:pt modelId="{3FAD7F32-F7BA-4E44-A367-9EA2CBD71BFA}" type="sibTrans" cxnId="{A62A6C08-58C9-471F-AF1D-96213A5CA866}">
      <dgm:prSet/>
      <dgm:spPr/>
      <dgm:t>
        <a:bodyPr/>
        <a:lstStyle/>
        <a:p>
          <a:endParaRPr lang="es-CO"/>
        </a:p>
      </dgm:t>
    </dgm:pt>
    <dgm:pt modelId="{89837E2F-7C1A-49F2-9D85-9E77AE61B35C}">
      <dgm:prSe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dirty="0">
              <a:solidFill>
                <a:srgbClr val="FF0000"/>
              </a:solidFill>
              <a:latin typeface="Lucida Sans" panose="020B0602030504020204" pitchFamily="34" charset="0"/>
            </a:rPr>
            <a:t> </a:t>
          </a:r>
          <a:r>
            <a:rPr lang="es-ES" dirty="0">
              <a:latin typeface="Lucida Sans" panose="020B0602030504020204" pitchFamily="34" charset="0"/>
            </a:rPr>
            <a:t>Fortalecimiento de aspectos generales en el relacionamiento.</a:t>
          </a:r>
          <a:endParaRPr lang="es-CO" dirty="0">
            <a:latin typeface="Lucida Sans" panose="020B0602030504020204" pitchFamily="34" charset="0"/>
          </a:endParaRPr>
        </a:p>
      </dgm:t>
    </dgm:pt>
    <dgm:pt modelId="{2E2EC4C9-BDE0-44EE-9E0F-328C8B626837}" type="parTrans" cxnId="{8C3427EE-D26E-4975-963A-36BF496015F8}">
      <dgm:prSet/>
      <dgm:spPr/>
      <dgm:t>
        <a:bodyPr/>
        <a:lstStyle/>
        <a:p>
          <a:endParaRPr lang="es-CO"/>
        </a:p>
      </dgm:t>
    </dgm:pt>
    <dgm:pt modelId="{AA0EC0EF-0411-4AF9-AFFE-1870325E0A9F}" type="sibTrans" cxnId="{8C3427EE-D26E-4975-963A-36BF496015F8}">
      <dgm:prSet/>
      <dgm:spPr/>
      <dgm:t>
        <a:bodyPr/>
        <a:lstStyle/>
        <a:p>
          <a:endParaRPr lang="es-CO"/>
        </a:p>
      </dgm:t>
    </dgm:pt>
    <dgm:pt modelId="{83D01D31-E585-4D4A-A822-27DF9CAEA851}">
      <dgm:prSe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dirty="0">
              <a:solidFill>
                <a:srgbClr val="FF0000"/>
              </a:solidFill>
              <a:latin typeface="Lucida Sans" panose="020B0602030504020204" pitchFamily="34" charset="0"/>
            </a:rPr>
            <a:t> </a:t>
          </a:r>
          <a:r>
            <a:rPr lang="es-ES" dirty="0">
              <a:solidFill>
                <a:schemeClr val="tx1"/>
              </a:solidFill>
              <a:latin typeface="Lucida Sans" panose="020B0602030504020204" pitchFamily="34" charset="0"/>
            </a:rPr>
            <a:t>Lineamientos de s</a:t>
          </a:r>
          <a:r>
            <a:rPr lang="es-ES" dirty="0">
              <a:latin typeface="Lucida Sans" panose="020B0602030504020204" pitchFamily="34" charset="0"/>
            </a:rPr>
            <a:t>eguimiento del protocolo de relacionamiento.</a:t>
          </a:r>
          <a:endParaRPr lang="es-CO" dirty="0">
            <a:latin typeface="Lucida Sans" panose="020B0602030504020204" pitchFamily="34" charset="0"/>
          </a:endParaRPr>
        </a:p>
      </dgm:t>
    </dgm:pt>
    <dgm:pt modelId="{C643F4AC-E988-4B27-986D-4C2AB5F88D0B}" type="parTrans" cxnId="{30465DCC-9E75-42D2-AEFD-A02B0A5B0D84}">
      <dgm:prSet/>
      <dgm:spPr/>
      <dgm:t>
        <a:bodyPr/>
        <a:lstStyle/>
        <a:p>
          <a:endParaRPr lang="es-CO"/>
        </a:p>
      </dgm:t>
    </dgm:pt>
    <dgm:pt modelId="{DC79F7B7-87E7-4E28-AC88-6ACF0312ED14}" type="sibTrans" cxnId="{30465DCC-9E75-42D2-AEFD-A02B0A5B0D84}">
      <dgm:prSet/>
      <dgm:spPr/>
      <dgm:t>
        <a:bodyPr/>
        <a:lstStyle/>
        <a:p>
          <a:endParaRPr lang="es-CO"/>
        </a:p>
      </dgm:t>
    </dgm:pt>
    <dgm:pt modelId="{C8FAB58C-0CBF-435A-88D7-08F62D695B46}">
      <dgm:prSet phldrT="[Text]"/>
      <dgm:spPr>
        <a:solidFill>
          <a:srgbClr val="F9DBD2"/>
        </a:solidFill>
        <a:ln>
          <a:solidFill>
            <a:srgbClr val="F9DBD2">
              <a:alpha val="90000"/>
            </a:srgbClr>
          </a:solidFill>
        </a:ln>
      </dgm:spPr>
      <dgm:t>
        <a:bodyPr/>
        <a:lstStyle/>
        <a:p>
          <a:pPr>
            <a:buClr>
              <a:srgbClr val="FF0000"/>
            </a:buClr>
            <a:buFont typeface="+mj-lt"/>
            <a:buAutoNum type="arabicPeriod"/>
          </a:pPr>
          <a:r>
            <a:rPr lang="es-CO" dirty="0">
              <a:latin typeface="Lucida Sans" panose="020B0602030504020204" pitchFamily="34" charset="0"/>
            </a:rPr>
            <a:t>Relacionamiento con gremios.</a:t>
          </a:r>
        </a:p>
      </dgm:t>
    </dgm:pt>
    <dgm:pt modelId="{E3D6C4A4-C91B-4426-B0EC-82F7B81A7351}" type="parTrans" cxnId="{5FEC9134-EED7-4814-8AC2-4F43FA8F6338}">
      <dgm:prSet/>
      <dgm:spPr/>
      <dgm:t>
        <a:bodyPr/>
        <a:lstStyle/>
        <a:p>
          <a:endParaRPr lang="es-CO"/>
        </a:p>
      </dgm:t>
    </dgm:pt>
    <dgm:pt modelId="{0E37D799-9FAE-4022-9BBB-FF08953B845A}" type="sibTrans" cxnId="{5FEC9134-EED7-4814-8AC2-4F43FA8F6338}">
      <dgm:prSet/>
      <dgm:spPr/>
      <dgm:t>
        <a:bodyPr/>
        <a:lstStyle/>
        <a:p>
          <a:endParaRPr lang="es-CO"/>
        </a:p>
      </dgm:t>
    </dgm:pt>
    <dgm:pt modelId="{3250643D-056F-4A2E-B917-56553C43B08B}" type="pres">
      <dgm:prSet presAssocID="{5ECE129C-107A-4EA4-9FC1-D01ADAF7C9E3}" presName="Name0" presStyleCnt="0">
        <dgm:presLayoutVars>
          <dgm:dir/>
          <dgm:animLvl val="lvl"/>
          <dgm:resizeHandles val="exact"/>
        </dgm:presLayoutVars>
      </dgm:prSet>
      <dgm:spPr/>
    </dgm:pt>
    <dgm:pt modelId="{FE82333A-6807-4D17-BCEF-D6462E93DF02}" type="pres">
      <dgm:prSet presAssocID="{F86C3F71-AE49-4738-A3B4-8063784007E3}" presName="composite" presStyleCnt="0"/>
      <dgm:spPr/>
    </dgm:pt>
    <dgm:pt modelId="{5471DF1B-E706-4C11-8D92-2AC4B871CE13}" type="pres">
      <dgm:prSet presAssocID="{F86C3F71-AE49-4738-A3B4-8063784007E3}" presName="parTx" presStyleLbl="alignNode1" presStyleIdx="0" presStyleCnt="2">
        <dgm:presLayoutVars>
          <dgm:chMax val="0"/>
          <dgm:chPref val="0"/>
          <dgm:bulletEnabled val="1"/>
        </dgm:presLayoutVars>
      </dgm:prSet>
      <dgm:spPr/>
    </dgm:pt>
    <dgm:pt modelId="{3C55EB43-F9EF-4910-BE9A-602992BE30F3}" type="pres">
      <dgm:prSet presAssocID="{F86C3F71-AE49-4738-A3B4-8063784007E3}" presName="desTx" presStyleLbl="alignAccFollowNode1" presStyleIdx="0" presStyleCnt="2">
        <dgm:presLayoutVars>
          <dgm:bulletEnabled val="1"/>
        </dgm:presLayoutVars>
      </dgm:prSet>
      <dgm:spPr/>
    </dgm:pt>
    <dgm:pt modelId="{F27C0407-6EC9-4871-A39F-803822DEF275}" type="pres">
      <dgm:prSet presAssocID="{D7FD121F-5616-45C5-BFC3-BF9BEE029E2C}" presName="space" presStyleCnt="0"/>
      <dgm:spPr/>
    </dgm:pt>
    <dgm:pt modelId="{1D9F4D67-DB39-4C64-9BF9-2DDC50DC3C36}" type="pres">
      <dgm:prSet presAssocID="{2201FE32-6F06-459D-8C77-EE67B70885B3}" presName="composite" presStyleCnt="0"/>
      <dgm:spPr/>
    </dgm:pt>
    <dgm:pt modelId="{392B823B-1137-4787-BC11-9B6D30B986B9}" type="pres">
      <dgm:prSet presAssocID="{2201FE32-6F06-459D-8C77-EE67B70885B3}" presName="parTx" presStyleLbl="alignNode1" presStyleIdx="1" presStyleCnt="2">
        <dgm:presLayoutVars>
          <dgm:chMax val="0"/>
          <dgm:chPref val="0"/>
          <dgm:bulletEnabled val="1"/>
        </dgm:presLayoutVars>
      </dgm:prSet>
      <dgm:spPr/>
    </dgm:pt>
    <dgm:pt modelId="{186384D0-B17D-4866-8E5F-5C5D59C6EF85}" type="pres">
      <dgm:prSet presAssocID="{2201FE32-6F06-459D-8C77-EE67B70885B3}" presName="desTx" presStyleLbl="alignAccFollowNode1" presStyleIdx="1" presStyleCnt="2" custLinFactNeighborY="411">
        <dgm:presLayoutVars>
          <dgm:bulletEnabled val="1"/>
        </dgm:presLayoutVars>
      </dgm:prSet>
      <dgm:spPr/>
    </dgm:pt>
  </dgm:ptLst>
  <dgm:cxnLst>
    <dgm:cxn modelId="{A62A6C08-58C9-471F-AF1D-96213A5CA866}" srcId="{F86C3F71-AE49-4738-A3B4-8063784007E3}" destId="{18D5A987-F571-42CE-B6A7-84B0F596C538}" srcOrd="2" destOrd="0" parTransId="{D39EF0B2-E0EE-410E-B0E2-3EF58F95F829}" sibTransId="{3FAD7F32-F7BA-4E44-A367-9EA2CBD71BFA}"/>
    <dgm:cxn modelId="{4359640E-C95E-4658-AE37-3959ABC959F5}" type="presOf" srcId="{F4207A19-D2CD-4102-A10C-D76D56E9644F}" destId="{186384D0-B17D-4866-8E5F-5C5D59C6EF85}" srcOrd="0" destOrd="1" presId="urn:microsoft.com/office/officeart/2005/8/layout/hList1"/>
    <dgm:cxn modelId="{E7DD0F1E-224E-43B6-A8EE-4241199A056A}" type="presOf" srcId="{83D01D31-E585-4D4A-A822-27DF9CAEA851}" destId="{3C55EB43-F9EF-4910-BE9A-602992BE30F3}" srcOrd="0" destOrd="4" presId="urn:microsoft.com/office/officeart/2005/8/layout/hList1"/>
    <dgm:cxn modelId="{59001231-A515-4FF7-93A1-08D521B74647}" srcId="{F86C3F71-AE49-4738-A3B4-8063784007E3}" destId="{83F89B00-C6B2-42B0-9B65-93542B747866}" srcOrd="1" destOrd="0" parTransId="{E53E8C5D-ECE2-43F8-87B0-918695A89F44}" sibTransId="{DF2B5424-BFF8-497D-8E26-A3DED9602B91}"/>
    <dgm:cxn modelId="{E05D9E31-C600-435D-9CB9-4F10ABFD9284}" type="presOf" srcId="{89837E2F-7C1A-49F2-9D85-9E77AE61B35C}" destId="{3C55EB43-F9EF-4910-BE9A-602992BE30F3}" srcOrd="0" destOrd="3" presId="urn:microsoft.com/office/officeart/2005/8/layout/hList1"/>
    <dgm:cxn modelId="{5FEC9134-EED7-4814-8AC2-4F43FA8F6338}" srcId="{2201FE32-6F06-459D-8C77-EE67B70885B3}" destId="{C8FAB58C-0CBF-435A-88D7-08F62D695B46}" srcOrd="2" destOrd="0" parTransId="{E3D6C4A4-C91B-4426-B0EC-82F7B81A7351}" sibTransId="{0E37D799-9FAE-4022-9BBB-FF08953B845A}"/>
    <dgm:cxn modelId="{4C32715F-F180-4C32-B96F-836D0B253ABB}" type="presOf" srcId="{F86C3F71-AE49-4738-A3B4-8063784007E3}" destId="{5471DF1B-E706-4C11-8D92-2AC4B871CE13}" srcOrd="0" destOrd="0" presId="urn:microsoft.com/office/officeart/2005/8/layout/hList1"/>
    <dgm:cxn modelId="{C3693447-2118-428F-A97E-4CC3834DF710}" type="presOf" srcId="{83F89B00-C6B2-42B0-9B65-93542B747866}" destId="{3C55EB43-F9EF-4910-BE9A-602992BE30F3}" srcOrd="0" destOrd="1" presId="urn:microsoft.com/office/officeart/2005/8/layout/hList1"/>
    <dgm:cxn modelId="{AAD05E52-1A60-4415-8B6D-63103BA98CF5}" type="presOf" srcId="{98F333DB-1386-4B3B-82C7-B7347F8E9839}" destId="{3C55EB43-F9EF-4910-BE9A-602992BE30F3}" srcOrd="0" destOrd="0" presId="urn:microsoft.com/office/officeart/2005/8/layout/hList1"/>
    <dgm:cxn modelId="{EBB31C83-AE72-45C1-B501-E720566316F7}" srcId="{2201FE32-6F06-459D-8C77-EE67B70885B3}" destId="{F4207A19-D2CD-4102-A10C-D76D56E9644F}" srcOrd="1" destOrd="0" parTransId="{88549199-CB6F-4DF6-9D90-F11D3809BD9B}" sibTransId="{63E29CE6-846F-4852-9660-CE2B936C07F3}"/>
    <dgm:cxn modelId="{CA8F7F97-523B-42C6-937F-98AA3BBCD0E5}" type="presOf" srcId="{5ECE129C-107A-4EA4-9FC1-D01ADAF7C9E3}" destId="{3250643D-056F-4A2E-B917-56553C43B08B}" srcOrd="0" destOrd="0" presId="urn:microsoft.com/office/officeart/2005/8/layout/hList1"/>
    <dgm:cxn modelId="{A6F6D19A-4ED3-46E0-9AD3-85699128F3B0}" type="presOf" srcId="{C8FAB58C-0CBF-435A-88D7-08F62D695B46}" destId="{186384D0-B17D-4866-8E5F-5C5D59C6EF85}" srcOrd="0" destOrd="2" presId="urn:microsoft.com/office/officeart/2005/8/layout/hList1"/>
    <dgm:cxn modelId="{BE59249E-43F1-4316-AB4B-A1263074C19C}" srcId="{5ECE129C-107A-4EA4-9FC1-D01ADAF7C9E3}" destId="{2201FE32-6F06-459D-8C77-EE67B70885B3}" srcOrd="1" destOrd="0" parTransId="{DBF4EA87-E732-4D2F-B594-E3E2D646396E}" sibTransId="{D097B6C9-2381-44A1-B737-C4C93FCFF280}"/>
    <dgm:cxn modelId="{D9921AC7-72BF-4F22-9811-2BCA7CF5688A}" type="presOf" srcId="{18D5A987-F571-42CE-B6A7-84B0F596C538}" destId="{3C55EB43-F9EF-4910-BE9A-602992BE30F3}" srcOrd="0" destOrd="2" presId="urn:microsoft.com/office/officeart/2005/8/layout/hList1"/>
    <dgm:cxn modelId="{6E83DCCB-5957-4C1B-A999-56CC544B3C30}" srcId="{F86C3F71-AE49-4738-A3B4-8063784007E3}" destId="{98F333DB-1386-4B3B-82C7-B7347F8E9839}" srcOrd="0" destOrd="0" parTransId="{B15555AE-370E-4E92-9BD5-B4098FA4A315}" sibTransId="{1DFAA36D-67FD-4BF6-B189-B789C9858806}"/>
    <dgm:cxn modelId="{30465DCC-9E75-42D2-AEFD-A02B0A5B0D84}" srcId="{F86C3F71-AE49-4738-A3B4-8063784007E3}" destId="{83D01D31-E585-4D4A-A822-27DF9CAEA851}" srcOrd="4" destOrd="0" parTransId="{C643F4AC-E988-4B27-986D-4C2AB5F88D0B}" sibTransId="{DC79F7B7-87E7-4E28-AC88-6ACF0312ED14}"/>
    <dgm:cxn modelId="{FDC925D0-004F-44CA-9EF1-AC7238FDE745}" type="presOf" srcId="{A2C8C74A-4A07-47BD-95B4-A7A0020129E9}" destId="{186384D0-B17D-4866-8E5F-5C5D59C6EF85}" srcOrd="0" destOrd="0" presId="urn:microsoft.com/office/officeart/2005/8/layout/hList1"/>
    <dgm:cxn modelId="{03E74FDD-A9CF-46C8-ACB2-7F0E35187554}" srcId="{2201FE32-6F06-459D-8C77-EE67B70885B3}" destId="{A2C8C74A-4A07-47BD-95B4-A7A0020129E9}" srcOrd="0" destOrd="0" parTransId="{698EC8A6-4E68-498F-B08F-93A2D6D0C134}" sibTransId="{CD4ABCC6-FB15-4361-B101-ECC634336B07}"/>
    <dgm:cxn modelId="{8C3427EE-D26E-4975-963A-36BF496015F8}" srcId="{F86C3F71-AE49-4738-A3B4-8063784007E3}" destId="{89837E2F-7C1A-49F2-9D85-9E77AE61B35C}" srcOrd="3" destOrd="0" parTransId="{2E2EC4C9-BDE0-44EE-9E0F-328C8B626837}" sibTransId="{AA0EC0EF-0411-4AF9-AFFE-1870325E0A9F}"/>
    <dgm:cxn modelId="{62D2C8EE-EB7E-49E6-8B54-ED998FAAEC93}" srcId="{5ECE129C-107A-4EA4-9FC1-D01ADAF7C9E3}" destId="{F86C3F71-AE49-4738-A3B4-8063784007E3}" srcOrd="0" destOrd="0" parTransId="{2464031F-A1DA-4BBF-B388-50577ABF1D74}" sibTransId="{D7FD121F-5616-45C5-BFC3-BF9BEE029E2C}"/>
    <dgm:cxn modelId="{078EA8F4-334C-41F1-9E4D-FD6B00FEB0F7}" type="presOf" srcId="{2201FE32-6F06-459D-8C77-EE67B70885B3}" destId="{392B823B-1137-4787-BC11-9B6D30B986B9}" srcOrd="0" destOrd="0" presId="urn:microsoft.com/office/officeart/2005/8/layout/hList1"/>
    <dgm:cxn modelId="{B08597DB-5E35-4523-8FD5-17401456977D}" type="presParOf" srcId="{3250643D-056F-4A2E-B917-56553C43B08B}" destId="{FE82333A-6807-4D17-BCEF-D6462E93DF02}" srcOrd="0" destOrd="0" presId="urn:microsoft.com/office/officeart/2005/8/layout/hList1"/>
    <dgm:cxn modelId="{34C5D23D-4829-473F-B703-032BD1379FAB}" type="presParOf" srcId="{FE82333A-6807-4D17-BCEF-D6462E93DF02}" destId="{5471DF1B-E706-4C11-8D92-2AC4B871CE13}" srcOrd="0" destOrd="0" presId="urn:microsoft.com/office/officeart/2005/8/layout/hList1"/>
    <dgm:cxn modelId="{F11527A6-C109-4B4B-A8FE-9EC41F841441}" type="presParOf" srcId="{FE82333A-6807-4D17-BCEF-D6462E93DF02}" destId="{3C55EB43-F9EF-4910-BE9A-602992BE30F3}" srcOrd="1" destOrd="0" presId="urn:microsoft.com/office/officeart/2005/8/layout/hList1"/>
    <dgm:cxn modelId="{66726251-F5C2-4877-9E6F-A5FB73884C0C}" type="presParOf" srcId="{3250643D-056F-4A2E-B917-56553C43B08B}" destId="{F27C0407-6EC9-4871-A39F-803822DEF275}" srcOrd="1" destOrd="0" presId="urn:microsoft.com/office/officeart/2005/8/layout/hList1"/>
    <dgm:cxn modelId="{77799CF0-8D88-454C-82A4-8C233DB27854}" type="presParOf" srcId="{3250643D-056F-4A2E-B917-56553C43B08B}" destId="{1D9F4D67-DB39-4C64-9BF9-2DDC50DC3C36}" srcOrd="2" destOrd="0" presId="urn:microsoft.com/office/officeart/2005/8/layout/hList1"/>
    <dgm:cxn modelId="{356D673C-8240-4336-B032-61D408BCB515}" type="presParOf" srcId="{1D9F4D67-DB39-4C64-9BF9-2DDC50DC3C36}" destId="{392B823B-1137-4787-BC11-9B6D30B986B9}" srcOrd="0" destOrd="0" presId="urn:microsoft.com/office/officeart/2005/8/layout/hList1"/>
    <dgm:cxn modelId="{5906BFF9-BB83-49AD-82DE-47BB7FF2299E}" type="presParOf" srcId="{1D9F4D67-DB39-4C64-9BF9-2DDC50DC3C36}" destId="{186384D0-B17D-4866-8E5F-5C5D59C6EF85}"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8E0FF01-347E-46EC-8FB2-1AAE77FCBB1E}" type="doc">
      <dgm:prSet loTypeId="urn:microsoft.com/office/officeart/2005/8/layout/gear1" loCatId="process" qsTypeId="urn:microsoft.com/office/officeart/2005/8/quickstyle/simple1" qsCatId="simple" csTypeId="urn:microsoft.com/office/officeart/2005/8/colors/accent1_2" csCatId="accent1" phldr="1"/>
      <dgm:spPr/>
    </dgm:pt>
    <dgm:pt modelId="{59C40943-9CC7-4C8F-9B84-F634EFEB7CBE}">
      <dgm:prSet phldrT="[Texto]" custT="1"/>
      <dgm:spPr>
        <a:solidFill>
          <a:schemeClr val="accent1"/>
        </a:solidFill>
      </dgm:spPr>
      <dgm:t>
        <a:bodyPr/>
        <a:lstStyle/>
        <a:p>
          <a:r>
            <a:rPr lang="es-CO" sz="1200" b="1" dirty="0">
              <a:solidFill>
                <a:schemeClr val="bg1"/>
              </a:solidFill>
            </a:rPr>
            <a:t>Reglamento Interno </a:t>
          </a:r>
        </a:p>
      </dgm:t>
    </dgm:pt>
    <dgm:pt modelId="{54B09786-4A2B-4142-84FF-C5B3F40CF4BA}" type="parTrans" cxnId="{5817F72B-7FE2-4E7B-8BD1-805B37C0DCC1}">
      <dgm:prSet/>
      <dgm:spPr/>
      <dgm:t>
        <a:bodyPr/>
        <a:lstStyle/>
        <a:p>
          <a:endParaRPr lang="es-CO"/>
        </a:p>
      </dgm:t>
    </dgm:pt>
    <dgm:pt modelId="{A369922C-293F-48DA-9152-3903A903C345}" type="sibTrans" cxnId="{5817F72B-7FE2-4E7B-8BD1-805B37C0DCC1}">
      <dgm:prSet/>
      <dgm:spPr/>
      <dgm:t>
        <a:bodyPr/>
        <a:lstStyle/>
        <a:p>
          <a:endParaRPr lang="es-CO"/>
        </a:p>
      </dgm:t>
    </dgm:pt>
    <dgm:pt modelId="{6062333A-CC82-47E2-90C1-EDB073DCABF0}">
      <dgm:prSet phldrT="[Texto]" custT="1"/>
      <dgm:spPr>
        <a:solidFill>
          <a:schemeClr val="accent1"/>
        </a:solidFill>
      </dgm:spPr>
      <dgm:t>
        <a:bodyPr/>
        <a:lstStyle/>
        <a:p>
          <a:r>
            <a:rPr lang="es-CO" sz="1200" b="1" dirty="0"/>
            <a:t>Mapa de Grupos de Interés-  Gobierno</a:t>
          </a:r>
        </a:p>
      </dgm:t>
    </dgm:pt>
    <dgm:pt modelId="{176EC4F9-0432-42F7-8AC7-DE2505748C01}" type="parTrans" cxnId="{B54585C8-BBE6-4DC1-9A6E-C91D52D9EC81}">
      <dgm:prSet/>
      <dgm:spPr/>
      <dgm:t>
        <a:bodyPr/>
        <a:lstStyle/>
        <a:p>
          <a:endParaRPr lang="es-CO"/>
        </a:p>
      </dgm:t>
    </dgm:pt>
    <dgm:pt modelId="{6324A4CC-A903-4960-A45D-6A2697AF861E}" type="sibTrans" cxnId="{B54585C8-BBE6-4DC1-9A6E-C91D52D9EC81}">
      <dgm:prSet/>
      <dgm:spPr/>
      <dgm:t>
        <a:bodyPr/>
        <a:lstStyle/>
        <a:p>
          <a:endParaRPr lang="es-CO"/>
        </a:p>
      </dgm:t>
    </dgm:pt>
    <dgm:pt modelId="{DC100B9D-59F1-4734-8B43-843BD420FBA9}">
      <dgm:prSet phldrT="[Texto]" custT="1"/>
      <dgm:spPr>
        <a:solidFill>
          <a:schemeClr val="accent1"/>
        </a:solidFill>
      </dgm:spPr>
      <dgm:t>
        <a:bodyPr/>
        <a:lstStyle/>
        <a:p>
          <a:r>
            <a:rPr lang="es-CO" sz="1200" b="1" dirty="0"/>
            <a:t>Protocolo de Gestión de Crisis</a:t>
          </a:r>
        </a:p>
      </dgm:t>
    </dgm:pt>
    <dgm:pt modelId="{540A5D8F-161D-4927-8333-FEDD52272BEF}" type="parTrans" cxnId="{224D7505-9C33-474D-9A5E-2FD47706126B}">
      <dgm:prSet/>
      <dgm:spPr/>
      <dgm:t>
        <a:bodyPr/>
        <a:lstStyle/>
        <a:p>
          <a:endParaRPr lang="es-CO"/>
        </a:p>
      </dgm:t>
    </dgm:pt>
    <dgm:pt modelId="{1FE60C96-868B-4621-A82A-EE1FD3943FED}" type="sibTrans" cxnId="{224D7505-9C33-474D-9A5E-2FD47706126B}">
      <dgm:prSet/>
      <dgm:spPr/>
      <dgm:t>
        <a:bodyPr/>
        <a:lstStyle/>
        <a:p>
          <a:endParaRPr lang="es-CO"/>
        </a:p>
      </dgm:t>
    </dgm:pt>
    <dgm:pt modelId="{96779AB0-FF54-48AA-8DB0-89169B1E0F70}" type="pres">
      <dgm:prSet presAssocID="{08E0FF01-347E-46EC-8FB2-1AAE77FCBB1E}" presName="composite" presStyleCnt="0">
        <dgm:presLayoutVars>
          <dgm:chMax val="3"/>
          <dgm:animLvl val="lvl"/>
          <dgm:resizeHandles val="exact"/>
        </dgm:presLayoutVars>
      </dgm:prSet>
      <dgm:spPr/>
    </dgm:pt>
    <dgm:pt modelId="{547BDEEF-DF81-484F-BED9-7EE2AACF05BB}" type="pres">
      <dgm:prSet presAssocID="{59C40943-9CC7-4C8F-9B84-F634EFEB7CBE}" presName="gear1" presStyleLbl="node1" presStyleIdx="0" presStyleCnt="3" custScaleX="83816" custScaleY="80110" custLinFactNeighborX="-3480">
        <dgm:presLayoutVars>
          <dgm:chMax val="1"/>
          <dgm:bulletEnabled val="1"/>
        </dgm:presLayoutVars>
      </dgm:prSet>
      <dgm:spPr/>
    </dgm:pt>
    <dgm:pt modelId="{A1813ECA-53D7-4D20-8619-D4D63007D572}" type="pres">
      <dgm:prSet presAssocID="{59C40943-9CC7-4C8F-9B84-F634EFEB7CBE}" presName="gear1srcNode" presStyleLbl="node1" presStyleIdx="0" presStyleCnt="3"/>
      <dgm:spPr/>
    </dgm:pt>
    <dgm:pt modelId="{F8B5AC59-C8E1-4567-A4D9-0AE4A71559FE}" type="pres">
      <dgm:prSet presAssocID="{59C40943-9CC7-4C8F-9B84-F634EFEB7CBE}" presName="gear1dstNode" presStyleLbl="node1" presStyleIdx="0" presStyleCnt="3"/>
      <dgm:spPr/>
    </dgm:pt>
    <dgm:pt modelId="{ABD23C54-12FF-4957-B640-699D66B4A32A}" type="pres">
      <dgm:prSet presAssocID="{6062333A-CC82-47E2-90C1-EDB073DCABF0}" presName="gear2" presStyleLbl="node1" presStyleIdx="1" presStyleCnt="3">
        <dgm:presLayoutVars>
          <dgm:chMax val="1"/>
          <dgm:bulletEnabled val="1"/>
        </dgm:presLayoutVars>
      </dgm:prSet>
      <dgm:spPr/>
    </dgm:pt>
    <dgm:pt modelId="{5714667A-5E08-45FE-B3EB-D013E36BDEBE}" type="pres">
      <dgm:prSet presAssocID="{6062333A-CC82-47E2-90C1-EDB073DCABF0}" presName="gear2srcNode" presStyleLbl="node1" presStyleIdx="1" presStyleCnt="3"/>
      <dgm:spPr/>
    </dgm:pt>
    <dgm:pt modelId="{1005BF71-822F-49D0-A0C8-C4288C9D3BC9}" type="pres">
      <dgm:prSet presAssocID="{6062333A-CC82-47E2-90C1-EDB073DCABF0}" presName="gear2dstNode" presStyleLbl="node1" presStyleIdx="1" presStyleCnt="3"/>
      <dgm:spPr/>
    </dgm:pt>
    <dgm:pt modelId="{EBCE5074-BCA5-4F11-BF20-1A24FA075E3C}" type="pres">
      <dgm:prSet presAssocID="{DC100B9D-59F1-4734-8B43-843BD420FBA9}" presName="gear3" presStyleLbl="node1" presStyleIdx="2" presStyleCnt="3"/>
      <dgm:spPr/>
    </dgm:pt>
    <dgm:pt modelId="{6B5607F1-C8F9-45FB-BC9E-422DD40C0C53}" type="pres">
      <dgm:prSet presAssocID="{DC100B9D-59F1-4734-8B43-843BD420FBA9}" presName="gear3tx" presStyleLbl="node1" presStyleIdx="2" presStyleCnt="3">
        <dgm:presLayoutVars>
          <dgm:chMax val="1"/>
          <dgm:bulletEnabled val="1"/>
        </dgm:presLayoutVars>
      </dgm:prSet>
      <dgm:spPr/>
    </dgm:pt>
    <dgm:pt modelId="{671C5D73-1C9F-4A77-A221-F63B9DDD8100}" type="pres">
      <dgm:prSet presAssocID="{DC100B9D-59F1-4734-8B43-843BD420FBA9}" presName="gear3srcNode" presStyleLbl="node1" presStyleIdx="2" presStyleCnt="3"/>
      <dgm:spPr/>
    </dgm:pt>
    <dgm:pt modelId="{94B7BC2D-0658-4A08-BFCF-C59DA0F96A78}" type="pres">
      <dgm:prSet presAssocID="{DC100B9D-59F1-4734-8B43-843BD420FBA9}" presName="gear3dstNode" presStyleLbl="node1" presStyleIdx="2" presStyleCnt="3"/>
      <dgm:spPr/>
    </dgm:pt>
    <dgm:pt modelId="{5C4DBAFF-33F5-4BCF-9AF6-69E9752D81D0}" type="pres">
      <dgm:prSet presAssocID="{A369922C-293F-48DA-9152-3903A903C345}" presName="connector1" presStyleLbl="sibTrans2D1" presStyleIdx="0" presStyleCnt="3" custLinFactNeighborX="-2724"/>
      <dgm:spPr/>
    </dgm:pt>
    <dgm:pt modelId="{BC42C835-0284-4DA6-9BBC-77D193C33A3B}" type="pres">
      <dgm:prSet presAssocID="{6324A4CC-A903-4960-A45D-6A2697AF861E}" presName="connector2" presStyleLbl="sibTrans2D1" presStyleIdx="1" presStyleCnt="3" custAng="2069551"/>
      <dgm:spPr/>
    </dgm:pt>
    <dgm:pt modelId="{DB579EDC-F899-4CED-AEDD-4A5418BB0A2C}" type="pres">
      <dgm:prSet presAssocID="{1FE60C96-868B-4621-A82A-EE1FD3943FED}" presName="connector3" presStyleLbl="sibTrans2D1" presStyleIdx="2" presStyleCnt="3" custAng="4240692"/>
      <dgm:spPr/>
    </dgm:pt>
  </dgm:ptLst>
  <dgm:cxnLst>
    <dgm:cxn modelId="{224D7505-9C33-474D-9A5E-2FD47706126B}" srcId="{08E0FF01-347E-46EC-8FB2-1AAE77FCBB1E}" destId="{DC100B9D-59F1-4734-8B43-843BD420FBA9}" srcOrd="2" destOrd="0" parTransId="{540A5D8F-161D-4927-8333-FEDD52272BEF}" sibTransId="{1FE60C96-868B-4621-A82A-EE1FD3943FED}"/>
    <dgm:cxn modelId="{26A1210D-4EC1-4DDA-A386-9D3A70A60009}" type="presOf" srcId="{6062333A-CC82-47E2-90C1-EDB073DCABF0}" destId="{1005BF71-822F-49D0-A0C8-C4288C9D3BC9}" srcOrd="2" destOrd="0" presId="urn:microsoft.com/office/officeart/2005/8/layout/gear1"/>
    <dgm:cxn modelId="{FECBCB1C-4205-4A14-BCF6-253FC509C4D4}" type="presOf" srcId="{DC100B9D-59F1-4734-8B43-843BD420FBA9}" destId="{671C5D73-1C9F-4A77-A221-F63B9DDD8100}" srcOrd="2" destOrd="0" presId="urn:microsoft.com/office/officeart/2005/8/layout/gear1"/>
    <dgm:cxn modelId="{3DCE1F1D-C439-4FCE-B643-436C9516D78A}" type="presOf" srcId="{6062333A-CC82-47E2-90C1-EDB073DCABF0}" destId="{ABD23C54-12FF-4957-B640-699D66B4A32A}" srcOrd="0" destOrd="0" presId="urn:microsoft.com/office/officeart/2005/8/layout/gear1"/>
    <dgm:cxn modelId="{02F95B2B-F5AE-40D1-A02B-5D46A19CE0F3}" type="presOf" srcId="{DC100B9D-59F1-4734-8B43-843BD420FBA9}" destId="{94B7BC2D-0658-4A08-BFCF-C59DA0F96A78}" srcOrd="3" destOrd="0" presId="urn:microsoft.com/office/officeart/2005/8/layout/gear1"/>
    <dgm:cxn modelId="{5817F72B-7FE2-4E7B-8BD1-805B37C0DCC1}" srcId="{08E0FF01-347E-46EC-8FB2-1AAE77FCBB1E}" destId="{59C40943-9CC7-4C8F-9B84-F634EFEB7CBE}" srcOrd="0" destOrd="0" parTransId="{54B09786-4A2B-4142-84FF-C5B3F40CF4BA}" sibTransId="{A369922C-293F-48DA-9152-3903A903C345}"/>
    <dgm:cxn modelId="{D095A13A-4953-45FB-AFF7-AC8D86649F41}" type="presOf" srcId="{59C40943-9CC7-4C8F-9B84-F634EFEB7CBE}" destId="{A1813ECA-53D7-4D20-8619-D4D63007D572}" srcOrd="1" destOrd="0" presId="urn:microsoft.com/office/officeart/2005/8/layout/gear1"/>
    <dgm:cxn modelId="{AD6E5D44-5421-4DF3-A512-FA0184F741CC}" type="presOf" srcId="{59C40943-9CC7-4C8F-9B84-F634EFEB7CBE}" destId="{F8B5AC59-C8E1-4567-A4D9-0AE4A71559FE}" srcOrd="2" destOrd="0" presId="urn:microsoft.com/office/officeart/2005/8/layout/gear1"/>
    <dgm:cxn modelId="{C4D8904B-5DD9-4600-BF78-D4E28485DD18}" type="presOf" srcId="{A369922C-293F-48DA-9152-3903A903C345}" destId="{5C4DBAFF-33F5-4BCF-9AF6-69E9752D81D0}" srcOrd="0" destOrd="0" presId="urn:microsoft.com/office/officeart/2005/8/layout/gear1"/>
    <dgm:cxn modelId="{A586E67C-7D10-4B78-8D67-CFCF5F6F9484}" type="presOf" srcId="{08E0FF01-347E-46EC-8FB2-1AAE77FCBB1E}" destId="{96779AB0-FF54-48AA-8DB0-89169B1E0F70}" srcOrd="0" destOrd="0" presId="urn:microsoft.com/office/officeart/2005/8/layout/gear1"/>
    <dgm:cxn modelId="{F4474188-D9EB-4885-88C6-F83C52C72DDB}" type="presOf" srcId="{DC100B9D-59F1-4734-8B43-843BD420FBA9}" destId="{EBCE5074-BCA5-4F11-BF20-1A24FA075E3C}" srcOrd="0" destOrd="0" presId="urn:microsoft.com/office/officeart/2005/8/layout/gear1"/>
    <dgm:cxn modelId="{C2877F94-F140-4655-B670-850855444AF2}" type="presOf" srcId="{DC100B9D-59F1-4734-8B43-843BD420FBA9}" destId="{6B5607F1-C8F9-45FB-BC9E-422DD40C0C53}" srcOrd="1" destOrd="0" presId="urn:microsoft.com/office/officeart/2005/8/layout/gear1"/>
    <dgm:cxn modelId="{E0DCEFA2-75D4-4C78-9A38-069C5975583C}" type="presOf" srcId="{6324A4CC-A903-4960-A45D-6A2697AF861E}" destId="{BC42C835-0284-4DA6-9BBC-77D193C33A3B}" srcOrd="0" destOrd="0" presId="urn:microsoft.com/office/officeart/2005/8/layout/gear1"/>
    <dgm:cxn modelId="{B54585C8-BBE6-4DC1-9A6E-C91D52D9EC81}" srcId="{08E0FF01-347E-46EC-8FB2-1AAE77FCBB1E}" destId="{6062333A-CC82-47E2-90C1-EDB073DCABF0}" srcOrd="1" destOrd="0" parTransId="{176EC4F9-0432-42F7-8AC7-DE2505748C01}" sibTransId="{6324A4CC-A903-4960-A45D-6A2697AF861E}"/>
    <dgm:cxn modelId="{048403D7-5143-4565-8724-0F18A96D1B04}" type="presOf" srcId="{6062333A-CC82-47E2-90C1-EDB073DCABF0}" destId="{5714667A-5E08-45FE-B3EB-D013E36BDEBE}" srcOrd="1" destOrd="0" presId="urn:microsoft.com/office/officeart/2005/8/layout/gear1"/>
    <dgm:cxn modelId="{19AF30E7-E613-4908-B913-CBACBF7D50FD}" type="presOf" srcId="{59C40943-9CC7-4C8F-9B84-F634EFEB7CBE}" destId="{547BDEEF-DF81-484F-BED9-7EE2AACF05BB}" srcOrd="0" destOrd="0" presId="urn:microsoft.com/office/officeart/2005/8/layout/gear1"/>
    <dgm:cxn modelId="{2C894FF0-F226-424A-AF7E-A5EE383E931D}" type="presOf" srcId="{1FE60C96-868B-4621-A82A-EE1FD3943FED}" destId="{DB579EDC-F899-4CED-AEDD-4A5418BB0A2C}" srcOrd="0" destOrd="0" presId="urn:microsoft.com/office/officeart/2005/8/layout/gear1"/>
    <dgm:cxn modelId="{4BA6916E-EB81-4994-94C4-32A256359204}" type="presParOf" srcId="{96779AB0-FF54-48AA-8DB0-89169B1E0F70}" destId="{547BDEEF-DF81-484F-BED9-7EE2AACF05BB}" srcOrd="0" destOrd="0" presId="urn:microsoft.com/office/officeart/2005/8/layout/gear1"/>
    <dgm:cxn modelId="{2EEF817D-5624-44A3-9A98-B3FE5C6C834F}" type="presParOf" srcId="{96779AB0-FF54-48AA-8DB0-89169B1E0F70}" destId="{A1813ECA-53D7-4D20-8619-D4D63007D572}" srcOrd="1" destOrd="0" presId="urn:microsoft.com/office/officeart/2005/8/layout/gear1"/>
    <dgm:cxn modelId="{7523CA5C-6BEF-4688-90A2-3485048353DA}" type="presParOf" srcId="{96779AB0-FF54-48AA-8DB0-89169B1E0F70}" destId="{F8B5AC59-C8E1-4567-A4D9-0AE4A71559FE}" srcOrd="2" destOrd="0" presId="urn:microsoft.com/office/officeart/2005/8/layout/gear1"/>
    <dgm:cxn modelId="{8208462E-9556-4136-9123-34CDF70549C7}" type="presParOf" srcId="{96779AB0-FF54-48AA-8DB0-89169B1E0F70}" destId="{ABD23C54-12FF-4957-B640-699D66B4A32A}" srcOrd="3" destOrd="0" presId="urn:microsoft.com/office/officeart/2005/8/layout/gear1"/>
    <dgm:cxn modelId="{CCB4A827-FBE0-4A5D-AE2A-E9025CABE34F}" type="presParOf" srcId="{96779AB0-FF54-48AA-8DB0-89169B1E0F70}" destId="{5714667A-5E08-45FE-B3EB-D013E36BDEBE}" srcOrd="4" destOrd="0" presId="urn:microsoft.com/office/officeart/2005/8/layout/gear1"/>
    <dgm:cxn modelId="{F51BB20F-28CA-41CB-9933-252CFB06ABC9}" type="presParOf" srcId="{96779AB0-FF54-48AA-8DB0-89169B1E0F70}" destId="{1005BF71-822F-49D0-A0C8-C4288C9D3BC9}" srcOrd="5" destOrd="0" presId="urn:microsoft.com/office/officeart/2005/8/layout/gear1"/>
    <dgm:cxn modelId="{0A168C4E-02D3-41F4-8C14-7A55C247E6BC}" type="presParOf" srcId="{96779AB0-FF54-48AA-8DB0-89169B1E0F70}" destId="{EBCE5074-BCA5-4F11-BF20-1A24FA075E3C}" srcOrd="6" destOrd="0" presId="urn:microsoft.com/office/officeart/2005/8/layout/gear1"/>
    <dgm:cxn modelId="{04632D08-078D-4025-B4B5-09B715D126A6}" type="presParOf" srcId="{96779AB0-FF54-48AA-8DB0-89169B1E0F70}" destId="{6B5607F1-C8F9-45FB-BC9E-422DD40C0C53}" srcOrd="7" destOrd="0" presId="urn:microsoft.com/office/officeart/2005/8/layout/gear1"/>
    <dgm:cxn modelId="{083BFFA2-E354-47F7-B77F-EBDE78EF25E1}" type="presParOf" srcId="{96779AB0-FF54-48AA-8DB0-89169B1E0F70}" destId="{671C5D73-1C9F-4A77-A221-F63B9DDD8100}" srcOrd="8" destOrd="0" presId="urn:microsoft.com/office/officeart/2005/8/layout/gear1"/>
    <dgm:cxn modelId="{889B1EA5-CECB-425F-865A-ABE606E5B105}" type="presParOf" srcId="{96779AB0-FF54-48AA-8DB0-89169B1E0F70}" destId="{94B7BC2D-0658-4A08-BFCF-C59DA0F96A78}" srcOrd="9" destOrd="0" presId="urn:microsoft.com/office/officeart/2005/8/layout/gear1"/>
    <dgm:cxn modelId="{5FE836FB-4159-4DCE-A047-1D772E182AAB}" type="presParOf" srcId="{96779AB0-FF54-48AA-8DB0-89169B1E0F70}" destId="{5C4DBAFF-33F5-4BCF-9AF6-69E9752D81D0}" srcOrd="10" destOrd="0" presId="urn:microsoft.com/office/officeart/2005/8/layout/gear1"/>
    <dgm:cxn modelId="{C6D2CF9E-FEEE-4DD8-B0B6-8FBC6530B145}" type="presParOf" srcId="{96779AB0-FF54-48AA-8DB0-89169B1E0F70}" destId="{BC42C835-0284-4DA6-9BBC-77D193C33A3B}" srcOrd="11" destOrd="0" presId="urn:microsoft.com/office/officeart/2005/8/layout/gear1"/>
    <dgm:cxn modelId="{4095EF2A-8313-4B34-9DF5-BD53A52E1079}" type="presParOf" srcId="{96779AB0-FF54-48AA-8DB0-89169B1E0F70}" destId="{DB579EDC-F899-4CED-AEDD-4A5418BB0A2C}"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5CA1FB-493F-44AA-9F5D-4C9B8DF20C28}"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s-CO"/>
        </a:p>
      </dgm:t>
    </dgm:pt>
    <dgm:pt modelId="{9E5DB9E8-FDD6-4DA9-B9AD-3B30A291C6E2}">
      <dgm:prSet phldrT="[Texto]" custT="1"/>
      <dgm:spPr/>
      <dgm:t>
        <a:bodyPr/>
        <a:lstStyle/>
        <a:p>
          <a:r>
            <a:rPr lang="es-ES" sz="1200" b="1" dirty="0"/>
            <a:t>Documento Marco de relaciones con CNO-Gas</a:t>
          </a:r>
          <a:endParaRPr lang="es-CO" sz="1200" b="1" dirty="0"/>
        </a:p>
      </dgm:t>
    </dgm:pt>
    <dgm:pt modelId="{B9E93557-A923-4922-9A15-AA507DDDE00E}" type="parTrans" cxnId="{8E407160-E33A-494F-B3EB-D20FD92BFF05}">
      <dgm:prSet/>
      <dgm:spPr/>
      <dgm:t>
        <a:bodyPr/>
        <a:lstStyle/>
        <a:p>
          <a:endParaRPr lang="es-CO"/>
        </a:p>
      </dgm:t>
    </dgm:pt>
    <dgm:pt modelId="{A70492FD-429A-459F-8BCB-07C4719945CE}" type="sibTrans" cxnId="{8E407160-E33A-494F-B3EB-D20FD92BFF05}">
      <dgm:prSet/>
      <dgm:spPr/>
      <dgm:t>
        <a:bodyPr/>
        <a:lstStyle/>
        <a:p>
          <a:endParaRPr lang="es-CO"/>
        </a:p>
      </dgm:t>
    </dgm:pt>
    <dgm:pt modelId="{12A88D97-37CB-4BA9-8F7F-69D6F6009EE2}">
      <dgm:prSet phldrT="[Texto]" custT="1"/>
      <dgm:spPr/>
      <dgm:t>
        <a:bodyPr/>
        <a:lstStyle/>
        <a:p>
          <a:r>
            <a:rPr lang="es-CO" sz="1200" b="1" dirty="0"/>
            <a:t>Protocolo de Relaciones CNO-XM</a:t>
          </a:r>
        </a:p>
      </dgm:t>
    </dgm:pt>
    <dgm:pt modelId="{8F5251D7-B931-4209-8057-B47A4B81C0CF}" type="parTrans" cxnId="{CE1A5591-9D92-48E0-B7FC-95DF7F09B604}">
      <dgm:prSet/>
      <dgm:spPr/>
      <dgm:t>
        <a:bodyPr/>
        <a:lstStyle/>
        <a:p>
          <a:endParaRPr lang="es-CO"/>
        </a:p>
      </dgm:t>
    </dgm:pt>
    <dgm:pt modelId="{3799B8E1-B147-4842-A474-D8AF126B0472}" type="sibTrans" cxnId="{CE1A5591-9D92-48E0-B7FC-95DF7F09B604}">
      <dgm:prSet/>
      <dgm:spPr/>
      <dgm:t>
        <a:bodyPr/>
        <a:lstStyle/>
        <a:p>
          <a:endParaRPr lang="es-CO"/>
        </a:p>
      </dgm:t>
    </dgm:pt>
    <dgm:pt modelId="{75768769-9959-42EA-B3C5-7AFFD70E26B5}">
      <dgm:prSet phldrT="[Texto]" custT="1"/>
      <dgm:spPr/>
      <dgm:t>
        <a:bodyPr/>
        <a:lstStyle/>
        <a:p>
          <a:r>
            <a:rPr lang="es-CO" sz="1200" b="1" dirty="0"/>
            <a:t>Reglamento Invitados</a:t>
          </a:r>
        </a:p>
      </dgm:t>
    </dgm:pt>
    <dgm:pt modelId="{BC633CFF-E2D5-4C40-BF21-527D478EFBAE}" type="parTrans" cxnId="{7D26A142-096B-4103-89B5-CD36AA38D9BD}">
      <dgm:prSet/>
      <dgm:spPr/>
      <dgm:t>
        <a:bodyPr/>
        <a:lstStyle/>
        <a:p>
          <a:endParaRPr lang="es-CO"/>
        </a:p>
      </dgm:t>
    </dgm:pt>
    <dgm:pt modelId="{0BA010DA-5FFB-4DFF-ABBB-24F60F9C2481}" type="sibTrans" cxnId="{7D26A142-096B-4103-89B5-CD36AA38D9BD}">
      <dgm:prSet/>
      <dgm:spPr/>
      <dgm:t>
        <a:bodyPr/>
        <a:lstStyle/>
        <a:p>
          <a:endParaRPr lang="es-CO"/>
        </a:p>
      </dgm:t>
    </dgm:pt>
    <dgm:pt modelId="{FED17484-1C64-49A7-AF07-0DEDA3495608}">
      <dgm:prSet phldrT="[Texto]" custT="1"/>
      <dgm:spPr/>
      <dgm:t>
        <a:bodyPr/>
        <a:lstStyle/>
        <a:p>
          <a:endParaRPr lang="es-CO" sz="1200" b="1" dirty="0"/>
        </a:p>
      </dgm:t>
    </dgm:pt>
    <dgm:pt modelId="{F4B42E7A-EF05-41D9-8E6D-272731ABAC97}" type="parTrans" cxnId="{B1C0156B-9351-409B-803A-F1AF2DC2EE90}">
      <dgm:prSet/>
      <dgm:spPr/>
      <dgm:t>
        <a:bodyPr/>
        <a:lstStyle/>
        <a:p>
          <a:endParaRPr lang="es-CO"/>
        </a:p>
      </dgm:t>
    </dgm:pt>
    <dgm:pt modelId="{C9C55329-A757-435D-BF6E-91A25FB02380}" type="sibTrans" cxnId="{B1C0156B-9351-409B-803A-F1AF2DC2EE90}">
      <dgm:prSet/>
      <dgm:spPr/>
      <dgm:t>
        <a:bodyPr/>
        <a:lstStyle/>
        <a:p>
          <a:endParaRPr lang="es-CO"/>
        </a:p>
      </dgm:t>
    </dgm:pt>
    <dgm:pt modelId="{EE2699EB-1D8F-41AC-B22D-17C00D751C6B}" type="pres">
      <dgm:prSet presAssocID="{1E5CA1FB-493F-44AA-9F5D-4C9B8DF20C28}" presName="composite" presStyleCnt="0">
        <dgm:presLayoutVars>
          <dgm:chMax val="3"/>
          <dgm:animLvl val="lvl"/>
          <dgm:resizeHandles val="exact"/>
        </dgm:presLayoutVars>
      </dgm:prSet>
      <dgm:spPr/>
    </dgm:pt>
    <dgm:pt modelId="{6D71DD10-771E-4956-84F2-A81B1B7247BE}" type="pres">
      <dgm:prSet presAssocID="{9E5DB9E8-FDD6-4DA9-B9AD-3B30A291C6E2}" presName="gear1" presStyleLbl="node1" presStyleIdx="0" presStyleCnt="3" custScaleX="68821" custScaleY="72530">
        <dgm:presLayoutVars>
          <dgm:chMax val="1"/>
          <dgm:bulletEnabled val="1"/>
        </dgm:presLayoutVars>
      </dgm:prSet>
      <dgm:spPr/>
    </dgm:pt>
    <dgm:pt modelId="{C8F1B9B5-038F-4819-BD18-F6692491A921}" type="pres">
      <dgm:prSet presAssocID="{9E5DB9E8-FDD6-4DA9-B9AD-3B30A291C6E2}" presName="gear1srcNode" presStyleLbl="node1" presStyleIdx="0" presStyleCnt="3"/>
      <dgm:spPr/>
    </dgm:pt>
    <dgm:pt modelId="{CE524ECB-E17D-44DA-930B-9B941F09DE05}" type="pres">
      <dgm:prSet presAssocID="{9E5DB9E8-FDD6-4DA9-B9AD-3B30A291C6E2}" presName="gear1dstNode" presStyleLbl="node1" presStyleIdx="0" presStyleCnt="3"/>
      <dgm:spPr/>
    </dgm:pt>
    <dgm:pt modelId="{8295DB46-B848-40D5-8DB3-9868FE71841F}" type="pres">
      <dgm:prSet presAssocID="{75768769-9959-42EA-B3C5-7AFFD70E26B5}" presName="gear2" presStyleLbl="node1" presStyleIdx="1" presStyleCnt="3" custScaleX="109259">
        <dgm:presLayoutVars>
          <dgm:chMax val="1"/>
          <dgm:bulletEnabled val="1"/>
        </dgm:presLayoutVars>
      </dgm:prSet>
      <dgm:spPr/>
    </dgm:pt>
    <dgm:pt modelId="{75EF0897-7151-4DAD-944E-65DBDC102E85}" type="pres">
      <dgm:prSet presAssocID="{75768769-9959-42EA-B3C5-7AFFD70E26B5}" presName="gear2srcNode" presStyleLbl="node1" presStyleIdx="1" presStyleCnt="3"/>
      <dgm:spPr/>
    </dgm:pt>
    <dgm:pt modelId="{DAA32FFD-6D56-4CC9-BBD1-AA4BC569B529}" type="pres">
      <dgm:prSet presAssocID="{75768769-9959-42EA-B3C5-7AFFD70E26B5}" presName="gear2dstNode" presStyleLbl="node1" presStyleIdx="1" presStyleCnt="3"/>
      <dgm:spPr/>
    </dgm:pt>
    <dgm:pt modelId="{0A898A96-ADE7-4463-8C4A-8BADFBF61AB6}" type="pres">
      <dgm:prSet presAssocID="{12A88D97-37CB-4BA9-8F7F-69D6F6009EE2}" presName="gear3" presStyleLbl="node1" presStyleIdx="2" presStyleCnt="3" custLinFactNeighborX="4189" custLinFactNeighborY="-2839"/>
      <dgm:spPr/>
    </dgm:pt>
    <dgm:pt modelId="{96C83953-3994-442F-B5B1-A331C6077A75}" type="pres">
      <dgm:prSet presAssocID="{12A88D97-37CB-4BA9-8F7F-69D6F6009EE2}" presName="gear3tx" presStyleLbl="node1" presStyleIdx="2" presStyleCnt="3">
        <dgm:presLayoutVars>
          <dgm:chMax val="1"/>
          <dgm:bulletEnabled val="1"/>
        </dgm:presLayoutVars>
      </dgm:prSet>
      <dgm:spPr/>
    </dgm:pt>
    <dgm:pt modelId="{CE7F7816-6BDA-401D-9440-5EB2DDBA03E1}" type="pres">
      <dgm:prSet presAssocID="{12A88D97-37CB-4BA9-8F7F-69D6F6009EE2}" presName="gear3srcNode" presStyleLbl="node1" presStyleIdx="2" presStyleCnt="3"/>
      <dgm:spPr/>
    </dgm:pt>
    <dgm:pt modelId="{00FECE95-3691-4A55-90A8-D6BA4D4B87B4}" type="pres">
      <dgm:prSet presAssocID="{12A88D97-37CB-4BA9-8F7F-69D6F6009EE2}" presName="gear3dstNode" presStyleLbl="node1" presStyleIdx="2" presStyleCnt="3"/>
      <dgm:spPr/>
    </dgm:pt>
    <dgm:pt modelId="{3C64FB1B-043F-4E09-B9FB-973E1E84A46D}" type="pres">
      <dgm:prSet presAssocID="{A70492FD-429A-459F-8BCB-07C4719945CE}" presName="connector1" presStyleLbl="sibTrans2D1" presStyleIdx="0" presStyleCnt="3" custAng="7883828" custScaleX="82718" custScaleY="82718" custLinFactNeighborX="-3437"/>
      <dgm:spPr/>
    </dgm:pt>
    <dgm:pt modelId="{F1BB58BC-FAE0-4219-9C71-EC54878B9A4B}" type="pres">
      <dgm:prSet presAssocID="{0BA010DA-5FFB-4DFF-ABBB-24F60F9C2481}" presName="connector2" presStyleLbl="sibTrans2D1" presStyleIdx="1" presStyleCnt="3"/>
      <dgm:spPr/>
    </dgm:pt>
    <dgm:pt modelId="{CC2FEDF3-735E-4B18-BCBE-AE0FE6FAEDC3}" type="pres">
      <dgm:prSet presAssocID="{3799B8E1-B147-4842-A474-D8AF126B0472}" presName="connector3" presStyleLbl="sibTrans2D1" presStyleIdx="2" presStyleCnt="3" custAng="1427945"/>
      <dgm:spPr/>
    </dgm:pt>
  </dgm:ptLst>
  <dgm:cxnLst>
    <dgm:cxn modelId="{77965407-F662-46DC-B460-40701D7CDD67}" type="presOf" srcId="{9E5DB9E8-FDD6-4DA9-B9AD-3B30A291C6E2}" destId="{CE524ECB-E17D-44DA-930B-9B941F09DE05}" srcOrd="2" destOrd="0" presId="urn:microsoft.com/office/officeart/2005/8/layout/gear1"/>
    <dgm:cxn modelId="{CE46CA15-219B-4F50-B3BF-CDE317E22214}" type="presOf" srcId="{75768769-9959-42EA-B3C5-7AFFD70E26B5}" destId="{75EF0897-7151-4DAD-944E-65DBDC102E85}" srcOrd="1" destOrd="0" presId="urn:microsoft.com/office/officeart/2005/8/layout/gear1"/>
    <dgm:cxn modelId="{D4C3AF18-FE81-4603-8C1A-95530CD1CDD8}" type="presOf" srcId="{0BA010DA-5FFB-4DFF-ABBB-24F60F9C2481}" destId="{F1BB58BC-FAE0-4219-9C71-EC54878B9A4B}" srcOrd="0" destOrd="0" presId="urn:microsoft.com/office/officeart/2005/8/layout/gear1"/>
    <dgm:cxn modelId="{A4E91D19-C129-427D-987E-D0CFDD5C9EB0}" type="presOf" srcId="{12A88D97-37CB-4BA9-8F7F-69D6F6009EE2}" destId="{0A898A96-ADE7-4463-8C4A-8BADFBF61AB6}" srcOrd="0" destOrd="0" presId="urn:microsoft.com/office/officeart/2005/8/layout/gear1"/>
    <dgm:cxn modelId="{5EC0D639-B63B-42E1-BEDA-DDC7CF2EA248}" type="presOf" srcId="{A70492FD-429A-459F-8BCB-07C4719945CE}" destId="{3C64FB1B-043F-4E09-B9FB-973E1E84A46D}" srcOrd="0" destOrd="0" presId="urn:microsoft.com/office/officeart/2005/8/layout/gear1"/>
    <dgm:cxn modelId="{DCE0695B-1EB7-487D-93E8-4A0499AAAD8E}" type="presOf" srcId="{1E5CA1FB-493F-44AA-9F5D-4C9B8DF20C28}" destId="{EE2699EB-1D8F-41AC-B22D-17C00D751C6B}" srcOrd="0" destOrd="0" presId="urn:microsoft.com/office/officeart/2005/8/layout/gear1"/>
    <dgm:cxn modelId="{8E407160-E33A-494F-B3EB-D20FD92BFF05}" srcId="{1E5CA1FB-493F-44AA-9F5D-4C9B8DF20C28}" destId="{9E5DB9E8-FDD6-4DA9-B9AD-3B30A291C6E2}" srcOrd="0" destOrd="0" parTransId="{B9E93557-A923-4922-9A15-AA507DDDE00E}" sibTransId="{A70492FD-429A-459F-8BCB-07C4719945CE}"/>
    <dgm:cxn modelId="{7D26A142-096B-4103-89B5-CD36AA38D9BD}" srcId="{1E5CA1FB-493F-44AA-9F5D-4C9B8DF20C28}" destId="{75768769-9959-42EA-B3C5-7AFFD70E26B5}" srcOrd="1" destOrd="0" parTransId="{BC633CFF-E2D5-4C40-BF21-527D478EFBAE}" sibTransId="{0BA010DA-5FFB-4DFF-ABBB-24F60F9C2481}"/>
    <dgm:cxn modelId="{21295045-7A1E-4551-98F1-EE9D1CFD650A}" type="presOf" srcId="{3799B8E1-B147-4842-A474-D8AF126B0472}" destId="{CC2FEDF3-735E-4B18-BCBE-AE0FE6FAEDC3}" srcOrd="0" destOrd="0" presId="urn:microsoft.com/office/officeart/2005/8/layout/gear1"/>
    <dgm:cxn modelId="{B1C0156B-9351-409B-803A-F1AF2DC2EE90}" srcId="{1E5CA1FB-493F-44AA-9F5D-4C9B8DF20C28}" destId="{FED17484-1C64-49A7-AF07-0DEDA3495608}" srcOrd="3" destOrd="0" parTransId="{F4B42E7A-EF05-41D9-8E6D-272731ABAC97}" sibTransId="{C9C55329-A757-435D-BF6E-91A25FB02380}"/>
    <dgm:cxn modelId="{89615452-8BD4-43BD-B71E-D0262A7B52C6}" type="presOf" srcId="{12A88D97-37CB-4BA9-8F7F-69D6F6009EE2}" destId="{CE7F7816-6BDA-401D-9440-5EB2DDBA03E1}" srcOrd="2" destOrd="0" presId="urn:microsoft.com/office/officeart/2005/8/layout/gear1"/>
    <dgm:cxn modelId="{5091EA74-C5FC-4191-962E-0AE98DD3E4FE}" type="presOf" srcId="{75768769-9959-42EA-B3C5-7AFFD70E26B5}" destId="{8295DB46-B848-40D5-8DB3-9868FE71841F}" srcOrd="0" destOrd="0" presId="urn:microsoft.com/office/officeart/2005/8/layout/gear1"/>
    <dgm:cxn modelId="{06AD417E-653B-497C-B5B4-D6A35EC22481}" type="presOf" srcId="{12A88D97-37CB-4BA9-8F7F-69D6F6009EE2}" destId="{96C83953-3994-442F-B5B1-A331C6077A75}" srcOrd="1" destOrd="0" presId="urn:microsoft.com/office/officeart/2005/8/layout/gear1"/>
    <dgm:cxn modelId="{CE1A5591-9D92-48E0-B7FC-95DF7F09B604}" srcId="{1E5CA1FB-493F-44AA-9F5D-4C9B8DF20C28}" destId="{12A88D97-37CB-4BA9-8F7F-69D6F6009EE2}" srcOrd="2" destOrd="0" parTransId="{8F5251D7-B931-4209-8057-B47A4B81C0CF}" sibTransId="{3799B8E1-B147-4842-A474-D8AF126B0472}"/>
    <dgm:cxn modelId="{8A8194A9-5292-43BC-BD56-7A2506B71344}" type="presOf" srcId="{75768769-9959-42EA-B3C5-7AFFD70E26B5}" destId="{DAA32FFD-6D56-4CC9-BBD1-AA4BC569B529}" srcOrd="2" destOrd="0" presId="urn:microsoft.com/office/officeart/2005/8/layout/gear1"/>
    <dgm:cxn modelId="{D9BA85BE-3512-4590-89B7-E96AE2769BE0}" type="presOf" srcId="{9E5DB9E8-FDD6-4DA9-B9AD-3B30A291C6E2}" destId="{C8F1B9B5-038F-4819-BD18-F6692491A921}" srcOrd="1" destOrd="0" presId="urn:microsoft.com/office/officeart/2005/8/layout/gear1"/>
    <dgm:cxn modelId="{6507A9DE-9B80-46F2-8D5C-5C4360312523}" type="presOf" srcId="{9E5DB9E8-FDD6-4DA9-B9AD-3B30A291C6E2}" destId="{6D71DD10-771E-4956-84F2-A81B1B7247BE}" srcOrd="0" destOrd="0" presId="urn:microsoft.com/office/officeart/2005/8/layout/gear1"/>
    <dgm:cxn modelId="{DCCB65F6-3DBC-4EE9-BB96-CF4BAABB6B78}" type="presOf" srcId="{12A88D97-37CB-4BA9-8F7F-69D6F6009EE2}" destId="{00FECE95-3691-4A55-90A8-D6BA4D4B87B4}" srcOrd="3" destOrd="0" presId="urn:microsoft.com/office/officeart/2005/8/layout/gear1"/>
    <dgm:cxn modelId="{C6919AC1-7058-44F0-B4C7-D009C1742D07}" type="presParOf" srcId="{EE2699EB-1D8F-41AC-B22D-17C00D751C6B}" destId="{6D71DD10-771E-4956-84F2-A81B1B7247BE}" srcOrd="0" destOrd="0" presId="urn:microsoft.com/office/officeart/2005/8/layout/gear1"/>
    <dgm:cxn modelId="{71E0AA50-9D6D-4BFE-88BE-B92C4DE17F65}" type="presParOf" srcId="{EE2699EB-1D8F-41AC-B22D-17C00D751C6B}" destId="{C8F1B9B5-038F-4819-BD18-F6692491A921}" srcOrd="1" destOrd="0" presId="urn:microsoft.com/office/officeart/2005/8/layout/gear1"/>
    <dgm:cxn modelId="{64AD407A-D534-42A1-82F3-B8CAE94EF4AE}" type="presParOf" srcId="{EE2699EB-1D8F-41AC-B22D-17C00D751C6B}" destId="{CE524ECB-E17D-44DA-930B-9B941F09DE05}" srcOrd="2" destOrd="0" presId="urn:microsoft.com/office/officeart/2005/8/layout/gear1"/>
    <dgm:cxn modelId="{ADCC0B32-BA97-4DDD-985B-A04B5239B2AE}" type="presParOf" srcId="{EE2699EB-1D8F-41AC-B22D-17C00D751C6B}" destId="{8295DB46-B848-40D5-8DB3-9868FE71841F}" srcOrd="3" destOrd="0" presId="urn:microsoft.com/office/officeart/2005/8/layout/gear1"/>
    <dgm:cxn modelId="{CD1F8C36-F350-4B76-A58B-4C376C906970}" type="presParOf" srcId="{EE2699EB-1D8F-41AC-B22D-17C00D751C6B}" destId="{75EF0897-7151-4DAD-944E-65DBDC102E85}" srcOrd="4" destOrd="0" presId="urn:microsoft.com/office/officeart/2005/8/layout/gear1"/>
    <dgm:cxn modelId="{5973A92B-8759-4D31-B79D-B38D02F1FAD1}" type="presParOf" srcId="{EE2699EB-1D8F-41AC-B22D-17C00D751C6B}" destId="{DAA32FFD-6D56-4CC9-BBD1-AA4BC569B529}" srcOrd="5" destOrd="0" presId="urn:microsoft.com/office/officeart/2005/8/layout/gear1"/>
    <dgm:cxn modelId="{2B6F3956-E23F-4642-9E37-B8FB11BF25EE}" type="presParOf" srcId="{EE2699EB-1D8F-41AC-B22D-17C00D751C6B}" destId="{0A898A96-ADE7-4463-8C4A-8BADFBF61AB6}" srcOrd="6" destOrd="0" presId="urn:microsoft.com/office/officeart/2005/8/layout/gear1"/>
    <dgm:cxn modelId="{8AF92E0F-367C-4C36-BDD5-32F5EF4473A8}" type="presParOf" srcId="{EE2699EB-1D8F-41AC-B22D-17C00D751C6B}" destId="{96C83953-3994-442F-B5B1-A331C6077A75}" srcOrd="7" destOrd="0" presId="urn:microsoft.com/office/officeart/2005/8/layout/gear1"/>
    <dgm:cxn modelId="{84E96C1E-25D1-46FB-91BE-4C91C43A1001}" type="presParOf" srcId="{EE2699EB-1D8F-41AC-B22D-17C00D751C6B}" destId="{CE7F7816-6BDA-401D-9440-5EB2DDBA03E1}" srcOrd="8" destOrd="0" presId="urn:microsoft.com/office/officeart/2005/8/layout/gear1"/>
    <dgm:cxn modelId="{69825324-3138-49DB-A042-2CE1E1FA5671}" type="presParOf" srcId="{EE2699EB-1D8F-41AC-B22D-17C00D751C6B}" destId="{00FECE95-3691-4A55-90A8-D6BA4D4B87B4}" srcOrd="9" destOrd="0" presId="urn:microsoft.com/office/officeart/2005/8/layout/gear1"/>
    <dgm:cxn modelId="{6F14D646-3BEF-49F8-8095-5920E44CE50F}" type="presParOf" srcId="{EE2699EB-1D8F-41AC-B22D-17C00D751C6B}" destId="{3C64FB1B-043F-4E09-B9FB-973E1E84A46D}" srcOrd="10" destOrd="0" presId="urn:microsoft.com/office/officeart/2005/8/layout/gear1"/>
    <dgm:cxn modelId="{46DE5D4F-165F-400B-9115-C59C1AD5395F}" type="presParOf" srcId="{EE2699EB-1D8F-41AC-B22D-17C00D751C6B}" destId="{F1BB58BC-FAE0-4219-9C71-EC54878B9A4B}" srcOrd="11" destOrd="0" presId="urn:microsoft.com/office/officeart/2005/8/layout/gear1"/>
    <dgm:cxn modelId="{5BC94D40-290D-43FA-A8CA-714B2ED9E38D}" type="presParOf" srcId="{EE2699EB-1D8F-41AC-B22D-17C00D751C6B}" destId="{CC2FEDF3-735E-4B18-BCBE-AE0FE6FAEDC3}"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678DD2-F96C-4745-8EBE-224E9D60CC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F6007AF-1E3B-44B0-A822-939BA472DD76}">
      <dgm:prSet custT="1"/>
      <dgm:spPr/>
      <dgm:t>
        <a:bodyPr/>
        <a:lstStyle/>
        <a:p>
          <a:r>
            <a:rPr lang="es-ES" sz="1600" b="0" dirty="0">
              <a:solidFill>
                <a:srgbClr val="FF0000"/>
              </a:solidFill>
              <a:latin typeface="Lucida Sans" panose="020B0602030504020204" pitchFamily="34" charset="77"/>
            </a:rPr>
            <a:t>1. </a:t>
          </a:r>
          <a:r>
            <a:rPr lang="es-ES" sz="1600" b="0" dirty="0">
              <a:solidFill>
                <a:srgbClr val="6A6A6A"/>
              </a:solidFill>
              <a:latin typeface="Lucida Sans" panose="020B0602030504020204" pitchFamily="34" charset="77"/>
            </a:rPr>
            <a:t>Crea independencia de expertos, y se reporta en un comité más afín</a:t>
          </a:r>
          <a:endParaRPr lang="en-US" sz="1600" b="1" u="sng" dirty="0">
            <a:solidFill>
              <a:schemeClr val="accent2"/>
            </a:solidFill>
            <a:effectLst>
              <a:outerShdw blurRad="38100" dist="38100" dir="2700000" algn="tl">
                <a:srgbClr val="000000">
                  <a:alpha val="43137"/>
                </a:srgbClr>
              </a:outerShdw>
            </a:effectLst>
            <a:latin typeface="Lucida Sans" panose="020B0602030504020204" pitchFamily="34" charset="77"/>
          </a:endParaRPr>
        </a:p>
      </dgm:t>
    </dgm:pt>
    <dgm:pt modelId="{5D3C158B-C372-48BC-9632-42433DB2E1E2}" type="parTrans" cxnId="{5264A1B4-1C18-46F5-AE1F-B0D473A722AE}">
      <dgm:prSet/>
      <dgm:spPr/>
      <dgm:t>
        <a:bodyPr/>
        <a:lstStyle/>
        <a:p>
          <a:endParaRPr lang="en-US" sz="1600">
            <a:solidFill>
              <a:srgbClr val="6A6A6A"/>
            </a:solidFill>
            <a:latin typeface="Lucida Sans" panose="020B0602030504020204" pitchFamily="34" charset="77"/>
          </a:endParaRPr>
        </a:p>
      </dgm:t>
    </dgm:pt>
    <dgm:pt modelId="{1345DC35-4608-4094-88FC-47EC497A089F}" type="sibTrans" cxnId="{5264A1B4-1C18-46F5-AE1F-B0D473A722AE}">
      <dgm:prSet/>
      <dgm:spPr/>
      <dgm:t>
        <a:bodyPr/>
        <a:lstStyle/>
        <a:p>
          <a:endParaRPr lang="en-US" sz="1600">
            <a:solidFill>
              <a:srgbClr val="6A6A6A"/>
            </a:solidFill>
            <a:latin typeface="Lucida Sans" panose="020B0602030504020204" pitchFamily="34" charset="77"/>
          </a:endParaRPr>
        </a:p>
      </dgm:t>
    </dgm:pt>
    <dgm:pt modelId="{AE80E560-7430-4FA2-89AA-0D567ABD38A0}">
      <dgm:prSet custT="1"/>
      <dgm:spPr/>
      <dgm:t>
        <a:bodyPr/>
        <a:lstStyle/>
        <a:p>
          <a:r>
            <a:rPr lang="es-ES" sz="1600" kern="1200" dirty="0">
              <a:solidFill>
                <a:srgbClr val="FF0000"/>
              </a:solidFill>
              <a:latin typeface="Lucida Sans" panose="020B0602030504020204" pitchFamily="34" charset="77"/>
            </a:rPr>
            <a:t>2. </a:t>
          </a:r>
          <a:r>
            <a:rPr lang="es-ES" sz="1600" b="0" kern="1200" dirty="0">
              <a:solidFill>
                <a:srgbClr val="6A6A6A"/>
              </a:solidFill>
              <a:latin typeface="Lucida Sans" panose="020B0602030504020204" pitchFamily="34" charset="77"/>
              <a:ea typeface="+mn-ea"/>
              <a:cs typeface="+mn-cs"/>
            </a:rPr>
            <a:t>Sobre el punto 2, queremos sugerir que el subcomité sea de Supervisión. La Ciberseguridad hoy en día ha cobrado una importancia estratégica de nivel país, de carácter fundamental. Es entonces necesario elevar su importancia a la de un Comité, respondiendo directamente al C.N.O. </a:t>
          </a:r>
          <a:endParaRPr lang="en-US" sz="1600" b="0" kern="1200" dirty="0">
            <a:solidFill>
              <a:srgbClr val="6A6A6A"/>
            </a:solidFill>
            <a:latin typeface="Lucida Sans" panose="020B0602030504020204" pitchFamily="34" charset="77"/>
            <a:ea typeface="+mn-ea"/>
            <a:cs typeface="+mn-cs"/>
          </a:endParaRPr>
        </a:p>
      </dgm:t>
    </dgm:pt>
    <dgm:pt modelId="{AF536113-3B27-4ADE-A4D4-DF7D815235DD}" type="sibTrans" cxnId="{29EAC86C-D084-414D-A9D4-53294E8DBA01}">
      <dgm:prSet/>
      <dgm:spPr/>
      <dgm:t>
        <a:bodyPr/>
        <a:lstStyle/>
        <a:p>
          <a:endParaRPr lang="es-CO" sz="1600"/>
        </a:p>
      </dgm:t>
    </dgm:pt>
    <dgm:pt modelId="{A345041C-FC42-4D2B-964A-59300FA9B172}" type="parTrans" cxnId="{29EAC86C-D084-414D-A9D4-53294E8DBA01}">
      <dgm:prSet/>
      <dgm:spPr/>
      <dgm:t>
        <a:bodyPr/>
        <a:lstStyle/>
        <a:p>
          <a:endParaRPr lang="es-CO" sz="1600"/>
        </a:p>
      </dgm:t>
    </dgm:pt>
    <dgm:pt modelId="{269EE46F-154E-4C57-A5EA-CA8B062899DB}">
      <dgm:prSet custT="1"/>
      <dgm:spPr/>
      <dgm:t>
        <a:bodyPr/>
        <a:lstStyle/>
        <a:p>
          <a:r>
            <a:rPr lang="es-ES" sz="1600" kern="1200" dirty="0">
              <a:solidFill>
                <a:srgbClr val="FF0000"/>
              </a:solidFill>
              <a:latin typeface="Lucida Sans" panose="020B0602030504020204" pitchFamily="34" charset="77"/>
            </a:rPr>
            <a:t>3. </a:t>
          </a:r>
          <a:r>
            <a:rPr lang="es-ES" sz="1600" b="0" kern="1200" dirty="0">
              <a:solidFill>
                <a:srgbClr val="6A6A6A"/>
              </a:solidFill>
              <a:latin typeface="Lucida Sans" panose="020B0602030504020204" pitchFamily="34" charset="77"/>
              <a:ea typeface="+mn-ea"/>
              <a:cs typeface="+mn-cs"/>
            </a:rPr>
            <a:t>Muy relevante el tema de supervisión  aún más con la integración de todas las nuevas tecnologías, y el subcomité de ciberseguridad muy importante esté adscrito al CO por la relevancia de este tema a todo nivel en la operación y no sólo en la supervisión. </a:t>
          </a:r>
          <a:endParaRPr lang="en-US" sz="1600" b="0" kern="1200" dirty="0">
            <a:solidFill>
              <a:srgbClr val="6A6A6A"/>
            </a:solidFill>
            <a:latin typeface="Lucida Sans" panose="020B0602030504020204" pitchFamily="34" charset="77"/>
            <a:ea typeface="+mn-ea"/>
            <a:cs typeface="+mn-cs"/>
          </a:endParaRPr>
        </a:p>
      </dgm:t>
    </dgm:pt>
    <dgm:pt modelId="{360F81C5-1DF9-4233-ACB5-4322FEFBFEAF}" type="parTrans" cxnId="{5FF1C0B9-2C10-4BF0-95E0-A141621D0D9B}">
      <dgm:prSet/>
      <dgm:spPr/>
      <dgm:t>
        <a:bodyPr/>
        <a:lstStyle/>
        <a:p>
          <a:endParaRPr lang="es-CO"/>
        </a:p>
      </dgm:t>
    </dgm:pt>
    <dgm:pt modelId="{B44F2DF9-7FAF-4B05-8384-10EC4DE12A14}" type="sibTrans" cxnId="{5FF1C0B9-2C10-4BF0-95E0-A141621D0D9B}">
      <dgm:prSet/>
      <dgm:spPr/>
      <dgm:t>
        <a:bodyPr/>
        <a:lstStyle/>
        <a:p>
          <a:endParaRPr lang="es-CO"/>
        </a:p>
      </dgm:t>
    </dgm:pt>
    <dgm:pt modelId="{D45689B1-2630-48FF-BE2C-B76F2171FA40}">
      <dgm:prSet custT="1"/>
      <dgm:spPr/>
      <dgm:t>
        <a:bodyPr/>
        <a:lstStyle/>
        <a:p>
          <a:r>
            <a:rPr lang="es-ES" sz="1600" kern="1200" dirty="0">
              <a:solidFill>
                <a:srgbClr val="FF0000"/>
              </a:solidFill>
              <a:latin typeface="Lucida Sans" panose="020B0602030504020204" pitchFamily="34" charset="77"/>
            </a:rPr>
            <a:t>4. </a:t>
          </a:r>
          <a:r>
            <a:rPr lang="es-ES" sz="1600" b="0" kern="1200" dirty="0">
              <a:solidFill>
                <a:srgbClr val="6A6A6A"/>
              </a:solidFill>
              <a:latin typeface="Lucida Sans" panose="020B0602030504020204" pitchFamily="34" charset="77"/>
              <a:ea typeface="+mn-ea"/>
              <a:cs typeface="+mn-cs"/>
            </a:rPr>
            <a:t>Se concentra en el tema de supervisión y evita continuar como un comité con dos grupos que le trabajan los dos temas. 2. La única desventaja es que al migrar bajo la sombrilla del comité de operación este puede alegar demasiados subcomités para supervisar.  3. Mirando al futuro si ciberseguridad sigue creciendo en importancia su proyección es transformarse en un comité. </a:t>
          </a:r>
        </a:p>
      </dgm:t>
    </dgm:pt>
    <dgm:pt modelId="{8D7816F4-1901-417A-B286-14071B5BFC9C}" type="parTrans" cxnId="{8065992D-2ACF-4FCB-8B37-F78C71D213B5}">
      <dgm:prSet/>
      <dgm:spPr/>
      <dgm:t>
        <a:bodyPr/>
        <a:lstStyle/>
        <a:p>
          <a:endParaRPr lang="es-CO"/>
        </a:p>
      </dgm:t>
    </dgm:pt>
    <dgm:pt modelId="{7BF7B6E5-1922-412B-9B33-2D903A931F78}" type="sibTrans" cxnId="{8065992D-2ACF-4FCB-8B37-F78C71D213B5}">
      <dgm:prSet/>
      <dgm:spPr/>
      <dgm:t>
        <a:bodyPr/>
        <a:lstStyle/>
        <a:p>
          <a:endParaRPr lang="es-CO"/>
        </a:p>
      </dgm:t>
    </dgm:pt>
    <dgm:pt modelId="{55DB5E8D-38FF-4350-9ED7-9DFBED29F773}">
      <dgm:prSet custT="1"/>
      <dgm:spPr/>
      <dgm:t>
        <a:bodyPr/>
        <a:lstStyle/>
        <a:p>
          <a:r>
            <a:rPr lang="es-ES" sz="1600" b="0" kern="1200" dirty="0">
              <a:solidFill>
                <a:srgbClr val="FF0000"/>
              </a:solidFill>
              <a:latin typeface="Lucida Sans" panose="020B0602030504020204" pitchFamily="34" charset="77"/>
              <a:ea typeface="+mn-ea"/>
              <a:cs typeface="+mn-cs"/>
            </a:rPr>
            <a:t>5. </a:t>
          </a:r>
          <a:r>
            <a:rPr lang="es-ES" sz="1600" b="0" kern="1200" dirty="0">
              <a:solidFill>
                <a:srgbClr val="6A6A6A"/>
              </a:solidFill>
              <a:latin typeface="Lucida Sans" panose="020B0602030504020204" pitchFamily="34" charset="77"/>
              <a:ea typeface="+mn-ea"/>
              <a:cs typeface="+mn-cs"/>
            </a:rPr>
            <a:t>Se sigue dando relevancia al Comité de Supervisión y Ciberseguridad trasversal a todos los demás Comités y se adhiere el Subcomité de Ciberseguridad por ser un tema muy especializado y muy relacionado con el de Supervisión, no me parece cargar mas al CO porque tiene demasiados subcomités y porque no es especialista en este tema que es tan tecnológico.</a:t>
          </a:r>
        </a:p>
      </dgm:t>
    </dgm:pt>
    <dgm:pt modelId="{B8AD8B63-DB2E-43DA-AAB5-2D1895AE6110}" type="parTrans" cxnId="{4EE4AA16-F894-4E8E-81C3-A913FA17E5A5}">
      <dgm:prSet/>
      <dgm:spPr/>
      <dgm:t>
        <a:bodyPr/>
        <a:lstStyle/>
        <a:p>
          <a:endParaRPr lang="es-CO"/>
        </a:p>
      </dgm:t>
    </dgm:pt>
    <dgm:pt modelId="{4469B750-33B6-4688-B7B0-18664D88A035}" type="sibTrans" cxnId="{4EE4AA16-F894-4E8E-81C3-A913FA17E5A5}">
      <dgm:prSet/>
      <dgm:spPr/>
      <dgm:t>
        <a:bodyPr/>
        <a:lstStyle/>
        <a:p>
          <a:endParaRPr lang="es-CO"/>
        </a:p>
      </dgm:t>
    </dgm:pt>
    <dgm:pt modelId="{E2A8BB08-3501-3645-87EC-F1F92FAEF8ED}" type="pres">
      <dgm:prSet presAssocID="{5B678DD2-F96C-4745-8EBE-224E9D60CCFD}" presName="vert0" presStyleCnt="0">
        <dgm:presLayoutVars>
          <dgm:dir/>
          <dgm:animOne val="branch"/>
          <dgm:animLvl val="lvl"/>
        </dgm:presLayoutVars>
      </dgm:prSet>
      <dgm:spPr/>
    </dgm:pt>
    <dgm:pt modelId="{AAFCD31D-703E-694E-913C-A4FAF43E854D}" type="pres">
      <dgm:prSet presAssocID="{EF6007AF-1E3B-44B0-A822-939BA472DD76}" presName="thickLine" presStyleLbl="alignNode1" presStyleIdx="0" presStyleCnt="5"/>
      <dgm:spPr/>
    </dgm:pt>
    <dgm:pt modelId="{3744F9D1-B93C-2F49-9B1C-0BF9181A4E5D}" type="pres">
      <dgm:prSet presAssocID="{EF6007AF-1E3B-44B0-A822-939BA472DD76}" presName="horz1" presStyleCnt="0"/>
      <dgm:spPr/>
    </dgm:pt>
    <dgm:pt modelId="{59D05987-F720-4A48-822B-DE5B06880628}" type="pres">
      <dgm:prSet presAssocID="{EF6007AF-1E3B-44B0-A822-939BA472DD76}" presName="tx1" presStyleLbl="revTx" presStyleIdx="0" presStyleCnt="5" custScaleX="100000" custScaleY="14749" custLinFactNeighborX="2037" custLinFactNeighborY="-32419"/>
      <dgm:spPr/>
    </dgm:pt>
    <dgm:pt modelId="{E7749682-9F77-7842-8B2F-FAB6E47FBD84}" type="pres">
      <dgm:prSet presAssocID="{EF6007AF-1E3B-44B0-A822-939BA472DD76}" presName="vert1" presStyleCnt="0"/>
      <dgm:spPr/>
    </dgm:pt>
    <dgm:pt modelId="{9085A0E8-3BC0-499C-8079-910678F21B23}" type="pres">
      <dgm:prSet presAssocID="{AE80E560-7430-4FA2-89AA-0D567ABD38A0}" presName="thickLine" presStyleLbl="alignNode1" presStyleIdx="1" presStyleCnt="5"/>
      <dgm:spPr/>
    </dgm:pt>
    <dgm:pt modelId="{4F2E419E-E521-4F89-86DF-588C3E8ECBC2}" type="pres">
      <dgm:prSet presAssocID="{AE80E560-7430-4FA2-89AA-0D567ABD38A0}" presName="horz1" presStyleCnt="0"/>
      <dgm:spPr/>
    </dgm:pt>
    <dgm:pt modelId="{F9F18D19-73E0-4341-94D2-D4726386C015}" type="pres">
      <dgm:prSet presAssocID="{AE80E560-7430-4FA2-89AA-0D567ABD38A0}" presName="tx1" presStyleLbl="revTx" presStyleIdx="1" presStyleCnt="5" custScaleY="32734" custLinFactNeighborY="601"/>
      <dgm:spPr/>
    </dgm:pt>
    <dgm:pt modelId="{677EF0D3-1DC4-4C62-AE2C-455A89C28C17}" type="pres">
      <dgm:prSet presAssocID="{AE80E560-7430-4FA2-89AA-0D567ABD38A0}" presName="vert1" presStyleCnt="0"/>
      <dgm:spPr/>
    </dgm:pt>
    <dgm:pt modelId="{8F079A00-2D54-4310-9E72-5BDABE365405}" type="pres">
      <dgm:prSet presAssocID="{269EE46F-154E-4C57-A5EA-CA8B062899DB}" presName="thickLine" presStyleLbl="alignNode1" presStyleIdx="2" presStyleCnt="5"/>
      <dgm:spPr/>
    </dgm:pt>
    <dgm:pt modelId="{8B0E8B9F-FC66-429C-BF28-5B56B19B1034}" type="pres">
      <dgm:prSet presAssocID="{269EE46F-154E-4C57-A5EA-CA8B062899DB}" presName="horz1" presStyleCnt="0"/>
      <dgm:spPr/>
    </dgm:pt>
    <dgm:pt modelId="{B0C32C23-B21D-4BCA-89B3-3D0481DBE643}" type="pres">
      <dgm:prSet presAssocID="{269EE46F-154E-4C57-A5EA-CA8B062899DB}" presName="tx1" presStyleLbl="revTx" presStyleIdx="2" presStyleCnt="5" custScaleY="23894"/>
      <dgm:spPr/>
    </dgm:pt>
    <dgm:pt modelId="{BA161E3E-CCAB-4988-A7EC-8023E4FD1676}" type="pres">
      <dgm:prSet presAssocID="{269EE46F-154E-4C57-A5EA-CA8B062899DB}" presName="vert1" presStyleCnt="0"/>
      <dgm:spPr/>
    </dgm:pt>
    <dgm:pt modelId="{681FE9FD-0C86-4D89-8698-6D298AF74B31}" type="pres">
      <dgm:prSet presAssocID="{D45689B1-2630-48FF-BE2C-B76F2171FA40}" presName="thickLine" presStyleLbl="alignNode1" presStyleIdx="3" presStyleCnt="5"/>
      <dgm:spPr/>
    </dgm:pt>
    <dgm:pt modelId="{218783AD-D91D-4210-B45D-01D01E80790D}" type="pres">
      <dgm:prSet presAssocID="{D45689B1-2630-48FF-BE2C-B76F2171FA40}" presName="horz1" presStyleCnt="0"/>
      <dgm:spPr/>
    </dgm:pt>
    <dgm:pt modelId="{C96187ED-BD4F-41B5-806D-A70772A25FFB}" type="pres">
      <dgm:prSet presAssocID="{D45689B1-2630-48FF-BE2C-B76F2171FA40}" presName="tx1" presStyleLbl="revTx" presStyleIdx="3" presStyleCnt="5" custScaleY="37591"/>
      <dgm:spPr/>
    </dgm:pt>
    <dgm:pt modelId="{E589EEC1-E915-4792-BF73-B7FEA5882DF1}" type="pres">
      <dgm:prSet presAssocID="{D45689B1-2630-48FF-BE2C-B76F2171FA40}" presName="vert1" presStyleCnt="0"/>
      <dgm:spPr/>
    </dgm:pt>
    <dgm:pt modelId="{4542B8AB-1A6D-4F81-A1FF-3B1CD2C18392}" type="pres">
      <dgm:prSet presAssocID="{55DB5E8D-38FF-4350-9ED7-9DFBED29F773}" presName="thickLine" presStyleLbl="alignNode1" presStyleIdx="4" presStyleCnt="5"/>
      <dgm:spPr/>
    </dgm:pt>
    <dgm:pt modelId="{14EE38FD-A1B5-4DAC-A626-F539CE9AA44B}" type="pres">
      <dgm:prSet presAssocID="{55DB5E8D-38FF-4350-9ED7-9DFBED29F773}" presName="horz1" presStyleCnt="0"/>
      <dgm:spPr/>
    </dgm:pt>
    <dgm:pt modelId="{39702A6B-7C12-4E1C-9C0B-EF294862BC56}" type="pres">
      <dgm:prSet presAssocID="{55DB5E8D-38FF-4350-9ED7-9DFBED29F773}" presName="tx1" presStyleLbl="revTx" presStyleIdx="4" presStyleCnt="5" custScaleY="40024"/>
      <dgm:spPr/>
    </dgm:pt>
    <dgm:pt modelId="{6DF0653F-BC22-4086-971B-5EF8C17BDE5E}" type="pres">
      <dgm:prSet presAssocID="{55DB5E8D-38FF-4350-9ED7-9DFBED29F773}" presName="vert1" presStyleCnt="0"/>
      <dgm:spPr/>
    </dgm:pt>
  </dgm:ptLst>
  <dgm:cxnLst>
    <dgm:cxn modelId="{2C9C9912-0CB0-0E4C-A14F-D9D50DD4A5B8}" type="presOf" srcId="{EF6007AF-1E3B-44B0-A822-939BA472DD76}" destId="{59D05987-F720-4A48-822B-DE5B06880628}" srcOrd="0" destOrd="0" presId="urn:microsoft.com/office/officeart/2008/layout/LinedList"/>
    <dgm:cxn modelId="{4EE4AA16-F894-4E8E-81C3-A913FA17E5A5}" srcId="{5B678DD2-F96C-4745-8EBE-224E9D60CCFD}" destId="{55DB5E8D-38FF-4350-9ED7-9DFBED29F773}" srcOrd="4" destOrd="0" parTransId="{B8AD8B63-DB2E-43DA-AAB5-2D1895AE6110}" sibTransId="{4469B750-33B6-4688-B7B0-18664D88A035}"/>
    <dgm:cxn modelId="{8065992D-2ACF-4FCB-8B37-F78C71D213B5}" srcId="{5B678DD2-F96C-4745-8EBE-224E9D60CCFD}" destId="{D45689B1-2630-48FF-BE2C-B76F2171FA40}" srcOrd="3" destOrd="0" parTransId="{8D7816F4-1901-417A-B286-14071B5BFC9C}" sibTransId="{7BF7B6E5-1922-412B-9B33-2D903A931F78}"/>
    <dgm:cxn modelId="{4A19D03E-01CA-48C1-9914-67C20128EBB4}" type="presOf" srcId="{D45689B1-2630-48FF-BE2C-B76F2171FA40}" destId="{C96187ED-BD4F-41B5-806D-A70772A25FFB}" srcOrd="0" destOrd="0" presId="urn:microsoft.com/office/officeart/2008/layout/LinedList"/>
    <dgm:cxn modelId="{43D62D65-21A3-784C-937C-4042092FC17E}" type="presOf" srcId="{5B678DD2-F96C-4745-8EBE-224E9D60CCFD}" destId="{E2A8BB08-3501-3645-87EC-F1F92FAEF8ED}" srcOrd="0" destOrd="0" presId="urn:microsoft.com/office/officeart/2008/layout/LinedList"/>
    <dgm:cxn modelId="{29EAC86C-D084-414D-A9D4-53294E8DBA01}" srcId="{5B678DD2-F96C-4745-8EBE-224E9D60CCFD}" destId="{AE80E560-7430-4FA2-89AA-0D567ABD38A0}" srcOrd="1" destOrd="0" parTransId="{A345041C-FC42-4D2B-964A-59300FA9B172}" sibTransId="{AF536113-3B27-4ADE-A4D4-DF7D815235DD}"/>
    <dgm:cxn modelId="{DB0D504F-82B1-487D-A1A7-F6832F7C7202}" type="presOf" srcId="{269EE46F-154E-4C57-A5EA-CA8B062899DB}" destId="{B0C32C23-B21D-4BCA-89B3-3D0481DBE643}" srcOrd="0" destOrd="0" presId="urn:microsoft.com/office/officeart/2008/layout/LinedList"/>
    <dgm:cxn modelId="{647E4E81-8F4A-4745-8F3A-53C843B691E9}" type="presOf" srcId="{AE80E560-7430-4FA2-89AA-0D567ABD38A0}" destId="{F9F18D19-73E0-4341-94D2-D4726386C015}" srcOrd="0" destOrd="0" presId="urn:microsoft.com/office/officeart/2008/layout/LinedList"/>
    <dgm:cxn modelId="{36E529AA-9D6F-4C43-814C-C4C665D33AF5}" type="presOf" srcId="{55DB5E8D-38FF-4350-9ED7-9DFBED29F773}" destId="{39702A6B-7C12-4E1C-9C0B-EF294862BC56}" srcOrd="0" destOrd="0" presId="urn:microsoft.com/office/officeart/2008/layout/LinedList"/>
    <dgm:cxn modelId="{5264A1B4-1C18-46F5-AE1F-B0D473A722AE}" srcId="{5B678DD2-F96C-4745-8EBE-224E9D60CCFD}" destId="{EF6007AF-1E3B-44B0-A822-939BA472DD76}" srcOrd="0" destOrd="0" parTransId="{5D3C158B-C372-48BC-9632-42433DB2E1E2}" sibTransId="{1345DC35-4608-4094-88FC-47EC497A089F}"/>
    <dgm:cxn modelId="{5FF1C0B9-2C10-4BF0-95E0-A141621D0D9B}" srcId="{5B678DD2-F96C-4745-8EBE-224E9D60CCFD}" destId="{269EE46F-154E-4C57-A5EA-CA8B062899DB}" srcOrd="2" destOrd="0" parTransId="{360F81C5-1DF9-4233-ACB5-4322FEFBFEAF}" sibTransId="{B44F2DF9-7FAF-4B05-8384-10EC4DE12A14}"/>
    <dgm:cxn modelId="{AD4D7FFE-496F-864B-AF60-15F5819741C8}" type="presParOf" srcId="{E2A8BB08-3501-3645-87EC-F1F92FAEF8ED}" destId="{AAFCD31D-703E-694E-913C-A4FAF43E854D}" srcOrd="0" destOrd="0" presId="urn:microsoft.com/office/officeart/2008/layout/LinedList"/>
    <dgm:cxn modelId="{AC3CFFC4-3AFF-1A4A-A6B3-AC81A25EE9BB}" type="presParOf" srcId="{E2A8BB08-3501-3645-87EC-F1F92FAEF8ED}" destId="{3744F9D1-B93C-2F49-9B1C-0BF9181A4E5D}" srcOrd="1" destOrd="0" presId="urn:microsoft.com/office/officeart/2008/layout/LinedList"/>
    <dgm:cxn modelId="{E0BC313D-7381-0D4B-850D-CB8D4FDF75EE}" type="presParOf" srcId="{3744F9D1-B93C-2F49-9B1C-0BF9181A4E5D}" destId="{59D05987-F720-4A48-822B-DE5B06880628}" srcOrd="0" destOrd="0" presId="urn:microsoft.com/office/officeart/2008/layout/LinedList"/>
    <dgm:cxn modelId="{52BD5E38-D646-4A4D-80FE-AC02FE3D4D68}" type="presParOf" srcId="{3744F9D1-B93C-2F49-9B1C-0BF9181A4E5D}" destId="{E7749682-9F77-7842-8B2F-FAB6E47FBD84}" srcOrd="1" destOrd="0" presId="urn:microsoft.com/office/officeart/2008/layout/LinedList"/>
    <dgm:cxn modelId="{F3A61434-E0FE-402C-BA2F-234D3D58B058}" type="presParOf" srcId="{E2A8BB08-3501-3645-87EC-F1F92FAEF8ED}" destId="{9085A0E8-3BC0-499C-8079-910678F21B23}" srcOrd="2" destOrd="0" presId="urn:microsoft.com/office/officeart/2008/layout/LinedList"/>
    <dgm:cxn modelId="{43BDDA9D-B586-44CE-B021-135518301C1C}" type="presParOf" srcId="{E2A8BB08-3501-3645-87EC-F1F92FAEF8ED}" destId="{4F2E419E-E521-4F89-86DF-588C3E8ECBC2}" srcOrd="3" destOrd="0" presId="urn:microsoft.com/office/officeart/2008/layout/LinedList"/>
    <dgm:cxn modelId="{DE1A5A00-990A-4B01-A5BA-A76C66008134}" type="presParOf" srcId="{4F2E419E-E521-4F89-86DF-588C3E8ECBC2}" destId="{F9F18D19-73E0-4341-94D2-D4726386C015}" srcOrd="0" destOrd="0" presId="urn:microsoft.com/office/officeart/2008/layout/LinedList"/>
    <dgm:cxn modelId="{AEE7E244-663C-48D6-AF05-F4B8B3D588E4}" type="presParOf" srcId="{4F2E419E-E521-4F89-86DF-588C3E8ECBC2}" destId="{677EF0D3-1DC4-4C62-AE2C-455A89C28C17}" srcOrd="1" destOrd="0" presId="urn:microsoft.com/office/officeart/2008/layout/LinedList"/>
    <dgm:cxn modelId="{9D56308D-2655-43F0-B368-05A764ECBA77}" type="presParOf" srcId="{E2A8BB08-3501-3645-87EC-F1F92FAEF8ED}" destId="{8F079A00-2D54-4310-9E72-5BDABE365405}" srcOrd="4" destOrd="0" presId="urn:microsoft.com/office/officeart/2008/layout/LinedList"/>
    <dgm:cxn modelId="{7925C6E4-7352-4A45-8EC4-E6713D617928}" type="presParOf" srcId="{E2A8BB08-3501-3645-87EC-F1F92FAEF8ED}" destId="{8B0E8B9F-FC66-429C-BF28-5B56B19B1034}" srcOrd="5" destOrd="0" presId="urn:microsoft.com/office/officeart/2008/layout/LinedList"/>
    <dgm:cxn modelId="{04832F61-27CC-4244-A9C5-F940799092A9}" type="presParOf" srcId="{8B0E8B9F-FC66-429C-BF28-5B56B19B1034}" destId="{B0C32C23-B21D-4BCA-89B3-3D0481DBE643}" srcOrd="0" destOrd="0" presId="urn:microsoft.com/office/officeart/2008/layout/LinedList"/>
    <dgm:cxn modelId="{E4A7F9A3-A005-4998-88E0-00BE5AFEE126}" type="presParOf" srcId="{8B0E8B9F-FC66-429C-BF28-5B56B19B1034}" destId="{BA161E3E-CCAB-4988-A7EC-8023E4FD1676}" srcOrd="1" destOrd="0" presId="urn:microsoft.com/office/officeart/2008/layout/LinedList"/>
    <dgm:cxn modelId="{F36CBE5D-9D73-4743-914C-0BD764906D96}" type="presParOf" srcId="{E2A8BB08-3501-3645-87EC-F1F92FAEF8ED}" destId="{681FE9FD-0C86-4D89-8698-6D298AF74B31}" srcOrd="6" destOrd="0" presId="urn:microsoft.com/office/officeart/2008/layout/LinedList"/>
    <dgm:cxn modelId="{AAC3F473-856E-46D9-9F66-72F51F652D70}" type="presParOf" srcId="{E2A8BB08-3501-3645-87EC-F1F92FAEF8ED}" destId="{218783AD-D91D-4210-B45D-01D01E80790D}" srcOrd="7" destOrd="0" presId="urn:microsoft.com/office/officeart/2008/layout/LinedList"/>
    <dgm:cxn modelId="{DB9B2A27-8C19-4140-A93A-F31599645403}" type="presParOf" srcId="{218783AD-D91D-4210-B45D-01D01E80790D}" destId="{C96187ED-BD4F-41B5-806D-A70772A25FFB}" srcOrd="0" destOrd="0" presId="urn:microsoft.com/office/officeart/2008/layout/LinedList"/>
    <dgm:cxn modelId="{AB53C39F-291B-4513-8127-58EB79AA7F64}" type="presParOf" srcId="{218783AD-D91D-4210-B45D-01D01E80790D}" destId="{E589EEC1-E915-4792-BF73-B7FEA5882DF1}" srcOrd="1" destOrd="0" presId="urn:microsoft.com/office/officeart/2008/layout/LinedList"/>
    <dgm:cxn modelId="{B1481529-DCBD-4A98-8C98-412CD6B07466}" type="presParOf" srcId="{E2A8BB08-3501-3645-87EC-F1F92FAEF8ED}" destId="{4542B8AB-1A6D-4F81-A1FF-3B1CD2C18392}" srcOrd="8" destOrd="0" presId="urn:microsoft.com/office/officeart/2008/layout/LinedList"/>
    <dgm:cxn modelId="{0D187D7C-782B-4CBE-B64A-CC2DDF02B088}" type="presParOf" srcId="{E2A8BB08-3501-3645-87EC-F1F92FAEF8ED}" destId="{14EE38FD-A1B5-4DAC-A626-F539CE9AA44B}" srcOrd="9" destOrd="0" presId="urn:microsoft.com/office/officeart/2008/layout/LinedList"/>
    <dgm:cxn modelId="{9F0A62FC-0E7A-48A3-B35A-C0EA2A4E04DB}" type="presParOf" srcId="{14EE38FD-A1B5-4DAC-A626-F539CE9AA44B}" destId="{39702A6B-7C12-4E1C-9C0B-EF294862BC56}" srcOrd="0" destOrd="0" presId="urn:microsoft.com/office/officeart/2008/layout/LinedList"/>
    <dgm:cxn modelId="{D64EEE87-D8CA-49A3-8684-FE0C607F10D9}" type="presParOf" srcId="{14EE38FD-A1B5-4DAC-A626-F539CE9AA44B}" destId="{6DF0653F-BC22-4086-971B-5EF8C17BDE5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CA1FB-493F-44AA-9F5D-4C9B8DF20C28}"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s-CO"/>
        </a:p>
      </dgm:t>
    </dgm:pt>
    <dgm:pt modelId="{9E5DB9E8-FDD6-4DA9-B9AD-3B30A291C6E2}">
      <dgm:prSet phldrT="[Texto]" custT="1"/>
      <dgm:spPr>
        <a:solidFill>
          <a:schemeClr val="accent2"/>
        </a:solidFill>
      </dgm:spPr>
      <dgm:t>
        <a:bodyPr/>
        <a:lstStyle/>
        <a:p>
          <a:r>
            <a:rPr lang="es-CO" sz="1400" b="1" dirty="0"/>
            <a:t>Reglamento Interno CNO</a:t>
          </a:r>
        </a:p>
      </dgm:t>
    </dgm:pt>
    <dgm:pt modelId="{B9E93557-A923-4922-9A15-AA507DDDE00E}" type="parTrans" cxnId="{8E407160-E33A-494F-B3EB-D20FD92BFF05}">
      <dgm:prSet/>
      <dgm:spPr/>
      <dgm:t>
        <a:bodyPr/>
        <a:lstStyle/>
        <a:p>
          <a:endParaRPr lang="es-CO"/>
        </a:p>
      </dgm:t>
    </dgm:pt>
    <dgm:pt modelId="{A70492FD-429A-459F-8BCB-07C4719945CE}" type="sibTrans" cxnId="{8E407160-E33A-494F-B3EB-D20FD92BFF05}">
      <dgm:prSet/>
      <dgm:spPr/>
      <dgm:t>
        <a:bodyPr/>
        <a:lstStyle/>
        <a:p>
          <a:endParaRPr lang="es-CO"/>
        </a:p>
      </dgm:t>
    </dgm:pt>
    <dgm:pt modelId="{BC89C0DB-8073-4EE0-9829-074883D17CF6}">
      <dgm:prSet phldrT="[Texto]" custT="1"/>
      <dgm:spPr>
        <a:solidFill>
          <a:schemeClr val="accent2"/>
        </a:solidFill>
      </dgm:spPr>
      <dgm:t>
        <a:bodyPr/>
        <a:lstStyle/>
        <a:p>
          <a:r>
            <a:rPr lang="es-CO" sz="1400" b="1" dirty="0"/>
            <a:t>Reglamento de Invitados</a:t>
          </a:r>
        </a:p>
      </dgm:t>
    </dgm:pt>
    <dgm:pt modelId="{30F4EB13-E128-4B92-856B-D7F8D9A3008F}" type="parTrans" cxnId="{D9580383-4463-4AA0-8CA4-F3FA8396AF42}">
      <dgm:prSet/>
      <dgm:spPr/>
      <dgm:t>
        <a:bodyPr/>
        <a:lstStyle/>
        <a:p>
          <a:endParaRPr lang="es-CO"/>
        </a:p>
      </dgm:t>
    </dgm:pt>
    <dgm:pt modelId="{0E8D2A04-9C71-4969-90BD-385312867098}" type="sibTrans" cxnId="{D9580383-4463-4AA0-8CA4-F3FA8396AF42}">
      <dgm:prSet/>
      <dgm:spPr/>
      <dgm:t>
        <a:bodyPr/>
        <a:lstStyle/>
        <a:p>
          <a:endParaRPr lang="es-CO"/>
        </a:p>
      </dgm:t>
    </dgm:pt>
    <dgm:pt modelId="{12A88D97-37CB-4BA9-8F7F-69D6F6009EE2}">
      <dgm:prSet phldrT="[Texto]" custT="1"/>
      <dgm:spPr>
        <a:solidFill>
          <a:schemeClr val="accent2"/>
        </a:solidFill>
      </dgm:spPr>
      <dgm:t>
        <a:bodyPr/>
        <a:lstStyle/>
        <a:p>
          <a:r>
            <a:rPr lang="es-CO" sz="1400" b="1" dirty="0"/>
            <a:t>Protocolo de Relaciones CNO-XM</a:t>
          </a:r>
        </a:p>
      </dgm:t>
    </dgm:pt>
    <dgm:pt modelId="{8F5251D7-B931-4209-8057-B47A4B81C0CF}" type="parTrans" cxnId="{CE1A5591-9D92-48E0-B7FC-95DF7F09B604}">
      <dgm:prSet/>
      <dgm:spPr/>
      <dgm:t>
        <a:bodyPr/>
        <a:lstStyle/>
        <a:p>
          <a:endParaRPr lang="es-CO"/>
        </a:p>
      </dgm:t>
    </dgm:pt>
    <dgm:pt modelId="{3799B8E1-B147-4842-A474-D8AF126B0472}" type="sibTrans" cxnId="{CE1A5591-9D92-48E0-B7FC-95DF7F09B604}">
      <dgm:prSet/>
      <dgm:spPr/>
      <dgm:t>
        <a:bodyPr/>
        <a:lstStyle/>
        <a:p>
          <a:endParaRPr lang="es-CO"/>
        </a:p>
      </dgm:t>
    </dgm:pt>
    <dgm:pt modelId="{EE2699EB-1D8F-41AC-B22D-17C00D751C6B}" type="pres">
      <dgm:prSet presAssocID="{1E5CA1FB-493F-44AA-9F5D-4C9B8DF20C28}" presName="composite" presStyleCnt="0">
        <dgm:presLayoutVars>
          <dgm:chMax val="3"/>
          <dgm:animLvl val="lvl"/>
          <dgm:resizeHandles val="exact"/>
        </dgm:presLayoutVars>
      </dgm:prSet>
      <dgm:spPr/>
    </dgm:pt>
    <dgm:pt modelId="{6D71DD10-771E-4956-84F2-A81B1B7247BE}" type="pres">
      <dgm:prSet presAssocID="{9E5DB9E8-FDD6-4DA9-B9AD-3B30A291C6E2}" presName="gear1" presStyleLbl="node1" presStyleIdx="0" presStyleCnt="3">
        <dgm:presLayoutVars>
          <dgm:chMax val="1"/>
          <dgm:bulletEnabled val="1"/>
        </dgm:presLayoutVars>
      </dgm:prSet>
      <dgm:spPr/>
    </dgm:pt>
    <dgm:pt modelId="{C8F1B9B5-038F-4819-BD18-F6692491A921}" type="pres">
      <dgm:prSet presAssocID="{9E5DB9E8-FDD6-4DA9-B9AD-3B30A291C6E2}" presName="gear1srcNode" presStyleLbl="node1" presStyleIdx="0" presStyleCnt="3"/>
      <dgm:spPr/>
    </dgm:pt>
    <dgm:pt modelId="{CE524ECB-E17D-44DA-930B-9B941F09DE05}" type="pres">
      <dgm:prSet presAssocID="{9E5DB9E8-FDD6-4DA9-B9AD-3B30A291C6E2}" presName="gear1dstNode" presStyleLbl="node1" presStyleIdx="0" presStyleCnt="3"/>
      <dgm:spPr/>
    </dgm:pt>
    <dgm:pt modelId="{5359A149-5034-4A8B-86DB-18BFFFC41C98}" type="pres">
      <dgm:prSet presAssocID="{BC89C0DB-8073-4EE0-9829-074883D17CF6}" presName="gear2" presStyleLbl="node1" presStyleIdx="1" presStyleCnt="3" custScaleX="115900" custScaleY="101983">
        <dgm:presLayoutVars>
          <dgm:chMax val="1"/>
          <dgm:bulletEnabled val="1"/>
        </dgm:presLayoutVars>
      </dgm:prSet>
      <dgm:spPr/>
    </dgm:pt>
    <dgm:pt modelId="{4BA72278-00A6-4014-9A50-42C705E6A7E5}" type="pres">
      <dgm:prSet presAssocID="{BC89C0DB-8073-4EE0-9829-074883D17CF6}" presName="gear2srcNode" presStyleLbl="node1" presStyleIdx="1" presStyleCnt="3"/>
      <dgm:spPr/>
    </dgm:pt>
    <dgm:pt modelId="{CB1DA996-1BE9-45CF-B2CB-6A64782FBB81}" type="pres">
      <dgm:prSet presAssocID="{BC89C0DB-8073-4EE0-9829-074883D17CF6}" presName="gear2dstNode" presStyleLbl="node1" presStyleIdx="1" presStyleCnt="3"/>
      <dgm:spPr/>
    </dgm:pt>
    <dgm:pt modelId="{996D4986-AF4A-4553-8DA8-EEB06331E3D4}" type="pres">
      <dgm:prSet presAssocID="{12A88D97-37CB-4BA9-8F7F-69D6F6009EE2}" presName="gear3" presStyleLbl="node1" presStyleIdx="2" presStyleCnt="3"/>
      <dgm:spPr/>
    </dgm:pt>
    <dgm:pt modelId="{72B27735-1AA5-420A-84EC-B57F0E5061C3}" type="pres">
      <dgm:prSet presAssocID="{12A88D97-37CB-4BA9-8F7F-69D6F6009EE2}" presName="gear3tx" presStyleLbl="node1" presStyleIdx="2" presStyleCnt="3">
        <dgm:presLayoutVars>
          <dgm:chMax val="1"/>
          <dgm:bulletEnabled val="1"/>
        </dgm:presLayoutVars>
      </dgm:prSet>
      <dgm:spPr/>
    </dgm:pt>
    <dgm:pt modelId="{822C1BE9-395A-4BA2-9641-15A5DF79DEB8}" type="pres">
      <dgm:prSet presAssocID="{12A88D97-37CB-4BA9-8F7F-69D6F6009EE2}" presName="gear3srcNode" presStyleLbl="node1" presStyleIdx="2" presStyleCnt="3"/>
      <dgm:spPr/>
    </dgm:pt>
    <dgm:pt modelId="{DB85B14E-4E47-45A4-84B7-B309F3E24BB1}" type="pres">
      <dgm:prSet presAssocID="{12A88D97-37CB-4BA9-8F7F-69D6F6009EE2}" presName="gear3dstNode" presStyleLbl="node1" presStyleIdx="2" presStyleCnt="3"/>
      <dgm:spPr/>
    </dgm:pt>
    <dgm:pt modelId="{3C64FB1B-043F-4E09-B9FB-973E1E84A46D}" type="pres">
      <dgm:prSet presAssocID="{A70492FD-429A-459F-8BCB-07C4719945CE}" presName="connector1" presStyleLbl="sibTrans2D1" presStyleIdx="0" presStyleCnt="3"/>
      <dgm:spPr/>
    </dgm:pt>
    <dgm:pt modelId="{3E51A55F-F1A3-4794-9604-0FAD00CA585C}" type="pres">
      <dgm:prSet presAssocID="{0E8D2A04-9C71-4969-90BD-385312867098}" presName="connector2" presStyleLbl="sibTrans2D1" presStyleIdx="1" presStyleCnt="3"/>
      <dgm:spPr/>
    </dgm:pt>
    <dgm:pt modelId="{4FE8462E-A4C5-4540-BA85-18662E716C08}" type="pres">
      <dgm:prSet presAssocID="{3799B8E1-B147-4842-A474-D8AF126B0472}" presName="connector3" presStyleLbl="sibTrans2D1" presStyleIdx="2" presStyleCnt="3"/>
      <dgm:spPr/>
    </dgm:pt>
  </dgm:ptLst>
  <dgm:cxnLst>
    <dgm:cxn modelId="{77965407-F662-46DC-B460-40701D7CDD67}" type="presOf" srcId="{9E5DB9E8-FDD6-4DA9-B9AD-3B30A291C6E2}" destId="{CE524ECB-E17D-44DA-930B-9B941F09DE05}" srcOrd="2" destOrd="0" presId="urn:microsoft.com/office/officeart/2005/8/layout/gear1"/>
    <dgm:cxn modelId="{B437EB0A-CE5C-4A57-856A-531F36A88454}" type="presOf" srcId="{12A88D97-37CB-4BA9-8F7F-69D6F6009EE2}" destId="{72B27735-1AA5-420A-84EC-B57F0E5061C3}" srcOrd="1" destOrd="0" presId="urn:microsoft.com/office/officeart/2005/8/layout/gear1"/>
    <dgm:cxn modelId="{9C1B780B-C42A-4244-9288-7E35950371AB}" type="presOf" srcId="{3799B8E1-B147-4842-A474-D8AF126B0472}" destId="{4FE8462E-A4C5-4540-BA85-18662E716C08}" srcOrd="0" destOrd="0" presId="urn:microsoft.com/office/officeart/2005/8/layout/gear1"/>
    <dgm:cxn modelId="{D689E711-20F4-48E6-A86F-F49C92161CE1}" type="presOf" srcId="{BC89C0DB-8073-4EE0-9829-074883D17CF6}" destId="{4BA72278-00A6-4014-9A50-42C705E6A7E5}" srcOrd="1" destOrd="0" presId="urn:microsoft.com/office/officeart/2005/8/layout/gear1"/>
    <dgm:cxn modelId="{E7BA9B14-5EDF-4585-BF8B-02112AC9A44D}" type="presOf" srcId="{BC89C0DB-8073-4EE0-9829-074883D17CF6}" destId="{CB1DA996-1BE9-45CF-B2CB-6A64782FBB81}" srcOrd="2" destOrd="0" presId="urn:microsoft.com/office/officeart/2005/8/layout/gear1"/>
    <dgm:cxn modelId="{33022716-D306-4E8D-B5C0-A24592C1D389}" type="presOf" srcId="{12A88D97-37CB-4BA9-8F7F-69D6F6009EE2}" destId="{996D4986-AF4A-4553-8DA8-EEB06331E3D4}" srcOrd="0" destOrd="0" presId="urn:microsoft.com/office/officeart/2005/8/layout/gear1"/>
    <dgm:cxn modelId="{5EC0D639-B63B-42E1-BEDA-DDC7CF2EA248}" type="presOf" srcId="{A70492FD-429A-459F-8BCB-07C4719945CE}" destId="{3C64FB1B-043F-4E09-B9FB-973E1E84A46D}" srcOrd="0" destOrd="0" presId="urn:microsoft.com/office/officeart/2005/8/layout/gear1"/>
    <dgm:cxn modelId="{7003083D-CC62-4D41-9FB2-905E73CA5DB0}" type="presOf" srcId="{12A88D97-37CB-4BA9-8F7F-69D6F6009EE2}" destId="{DB85B14E-4E47-45A4-84B7-B309F3E24BB1}" srcOrd="3" destOrd="0" presId="urn:microsoft.com/office/officeart/2005/8/layout/gear1"/>
    <dgm:cxn modelId="{DCE0695B-1EB7-487D-93E8-4A0499AAAD8E}" type="presOf" srcId="{1E5CA1FB-493F-44AA-9F5D-4C9B8DF20C28}" destId="{EE2699EB-1D8F-41AC-B22D-17C00D751C6B}" srcOrd="0" destOrd="0" presId="urn:microsoft.com/office/officeart/2005/8/layout/gear1"/>
    <dgm:cxn modelId="{8E407160-E33A-494F-B3EB-D20FD92BFF05}" srcId="{1E5CA1FB-493F-44AA-9F5D-4C9B8DF20C28}" destId="{9E5DB9E8-FDD6-4DA9-B9AD-3B30A291C6E2}" srcOrd="0" destOrd="0" parTransId="{B9E93557-A923-4922-9A15-AA507DDDE00E}" sibTransId="{A70492FD-429A-459F-8BCB-07C4719945CE}"/>
    <dgm:cxn modelId="{D9580383-4463-4AA0-8CA4-F3FA8396AF42}" srcId="{1E5CA1FB-493F-44AA-9F5D-4C9B8DF20C28}" destId="{BC89C0DB-8073-4EE0-9829-074883D17CF6}" srcOrd="1" destOrd="0" parTransId="{30F4EB13-E128-4B92-856B-D7F8D9A3008F}" sibTransId="{0E8D2A04-9C71-4969-90BD-385312867098}"/>
    <dgm:cxn modelId="{CE1A5591-9D92-48E0-B7FC-95DF7F09B604}" srcId="{1E5CA1FB-493F-44AA-9F5D-4C9B8DF20C28}" destId="{12A88D97-37CB-4BA9-8F7F-69D6F6009EE2}" srcOrd="2" destOrd="0" parTransId="{8F5251D7-B931-4209-8057-B47A4B81C0CF}" sibTransId="{3799B8E1-B147-4842-A474-D8AF126B0472}"/>
    <dgm:cxn modelId="{6C290CB2-464B-420E-A133-36D43CBA65D0}" type="presOf" srcId="{BC89C0DB-8073-4EE0-9829-074883D17CF6}" destId="{5359A149-5034-4A8B-86DB-18BFFFC41C98}" srcOrd="0" destOrd="0" presId="urn:microsoft.com/office/officeart/2005/8/layout/gear1"/>
    <dgm:cxn modelId="{D9BA85BE-3512-4590-89B7-E96AE2769BE0}" type="presOf" srcId="{9E5DB9E8-FDD6-4DA9-B9AD-3B30A291C6E2}" destId="{C8F1B9B5-038F-4819-BD18-F6692491A921}" srcOrd="1" destOrd="0" presId="urn:microsoft.com/office/officeart/2005/8/layout/gear1"/>
    <dgm:cxn modelId="{9E6E67D3-BB9F-4E22-81BB-768A7FD892C3}" type="presOf" srcId="{12A88D97-37CB-4BA9-8F7F-69D6F6009EE2}" destId="{822C1BE9-395A-4BA2-9641-15A5DF79DEB8}" srcOrd="2" destOrd="0" presId="urn:microsoft.com/office/officeart/2005/8/layout/gear1"/>
    <dgm:cxn modelId="{2BA33FDB-FB77-4B4D-87C3-C873466980D3}" type="presOf" srcId="{0E8D2A04-9C71-4969-90BD-385312867098}" destId="{3E51A55F-F1A3-4794-9604-0FAD00CA585C}" srcOrd="0" destOrd="0" presId="urn:microsoft.com/office/officeart/2005/8/layout/gear1"/>
    <dgm:cxn modelId="{6507A9DE-9B80-46F2-8D5C-5C4360312523}" type="presOf" srcId="{9E5DB9E8-FDD6-4DA9-B9AD-3B30A291C6E2}" destId="{6D71DD10-771E-4956-84F2-A81B1B7247BE}" srcOrd="0" destOrd="0" presId="urn:microsoft.com/office/officeart/2005/8/layout/gear1"/>
    <dgm:cxn modelId="{C6919AC1-7058-44F0-B4C7-D009C1742D07}" type="presParOf" srcId="{EE2699EB-1D8F-41AC-B22D-17C00D751C6B}" destId="{6D71DD10-771E-4956-84F2-A81B1B7247BE}" srcOrd="0" destOrd="0" presId="urn:microsoft.com/office/officeart/2005/8/layout/gear1"/>
    <dgm:cxn modelId="{71E0AA50-9D6D-4BFE-88BE-B92C4DE17F65}" type="presParOf" srcId="{EE2699EB-1D8F-41AC-B22D-17C00D751C6B}" destId="{C8F1B9B5-038F-4819-BD18-F6692491A921}" srcOrd="1" destOrd="0" presId="urn:microsoft.com/office/officeart/2005/8/layout/gear1"/>
    <dgm:cxn modelId="{64AD407A-D534-42A1-82F3-B8CAE94EF4AE}" type="presParOf" srcId="{EE2699EB-1D8F-41AC-B22D-17C00D751C6B}" destId="{CE524ECB-E17D-44DA-930B-9B941F09DE05}" srcOrd="2" destOrd="0" presId="urn:microsoft.com/office/officeart/2005/8/layout/gear1"/>
    <dgm:cxn modelId="{01288DAB-7565-418D-8D69-F44D3013CB2F}" type="presParOf" srcId="{EE2699EB-1D8F-41AC-B22D-17C00D751C6B}" destId="{5359A149-5034-4A8B-86DB-18BFFFC41C98}" srcOrd="3" destOrd="0" presId="urn:microsoft.com/office/officeart/2005/8/layout/gear1"/>
    <dgm:cxn modelId="{9F95CB0D-B35C-469D-AB81-0F7302C9D5DF}" type="presParOf" srcId="{EE2699EB-1D8F-41AC-B22D-17C00D751C6B}" destId="{4BA72278-00A6-4014-9A50-42C705E6A7E5}" srcOrd="4" destOrd="0" presId="urn:microsoft.com/office/officeart/2005/8/layout/gear1"/>
    <dgm:cxn modelId="{D4E425EE-702F-4523-9C73-152BAE56352B}" type="presParOf" srcId="{EE2699EB-1D8F-41AC-B22D-17C00D751C6B}" destId="{CB1DA996-1BE9-45CF-B2CB-6A64782FBB81}" srcOrd="5" destOrd="0" presId="urn:microsoft.com/office/officeart/2005/8/layout/gear1"/>
    <dgm:cxn modelId="{43660995-867A-450D-B769-2372C4603779}" type="presParOf" srcId="{EE2699EB-1D8F-41AC-B22D-17C00D751C6B}" destId="{996D4986-AF4A-4553-8DA8-EEB06331E3D4}" srcOrd="6" destOrd="0" presId="urn:microsoft.com/office/officeart/2005/8/layout/gear1"/>
    <dgm:cxn modelId="{F30771D4-C8D6-4263-9504-3C719C1AF4B1}" type="presParOf" srcId="{EE2699EB-1D8F-41AC-B22D-17C00D751C6B}" destId="{72B27735-1AA5-420A-84EC-B57F0E5061C3}" srcOrd="7" destOrd="0" presId="urn:microsoft.com/office/officeart/2005/8/layout/gear1"/>
    <dgm:cxn modelId="{190743C9-C433-42DA-BD1E-0B5D1DEAC97D}" type="presParOf" srcId="{EE2699EB-1D8F-41AC-B22D-17C00D751C6B}" destId="{822C1BE9-395A-4BA2-9641-15A5DF79DEB8}" srcOrd="8" destOrd="0" presId="urn:microsoft.com/office/officeart/2005/8/layout/gear1"/>
    <dgm:cxn modelId="{9D2668D2-0D15-48D3-BC92-03640BF59FA3}" type="presParOf" srcId="{EE2699EB-1D8F-41AC-B22D-17C00D751C6B}" destId="{DB85B14E-4E47-45A4-84B7-B309F3E24BB1}" srcOrd="9" destOrd="0" presId="urn:microsoft.com/office/officeart/2005/8/layout/gear1"/>
    <dgm:cxn modelId="{6F14D646-3BEF-49F8-8095-5920E44CE50F}" type="presParOf" srcId="{EE2699EB-1D8F-41AC-B22D-17C00D751C6B}" destId="{3C64FB1B-043F-4E09-B9FB-973E1E84A46D}" srcOrd="10" destOrd="0" presId="urn:microsoft.com/office/officeart/2005/8/layout/gear1"/>
    <dgm:cxn modelId="{01309BFB-8596-4FAC-ACAA-3F243F42BE32}" type="presParOf" srcId="{EE2699EB-1D8F-41AC-B22D-17C00D751C6B}" destId="{3E51A55F-F1A3-4794-9604-0FAD00CA585C}" srcOrd="11" destOrd="0" presId="urn:microsoft.com/office/officeart/2005/8/layout/gear1"/>
    <dgm:cxn modelId="{D4DFE7E9-5FC4-4AD8-AA1D-F53047A7F3A2}" type="presParOf" srcId="{EE2699EB-1D8F-41AC-B22D-17C00D751C6B}" destId="{4FE8462E-A4C5-4540-BA85-18662E716C08}"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CE129C-107A-4EA4-9FC1-D01ADAF7C9E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CO"/>
        </a:p>
      </dgm:t>
    </dgm:pt>
    <dgm:pt modelId="{F86C3F71-AE49-4738-A3B4-8063784007E3}">
      <dgm:prSet phldrT="[Text]" custT="1"/>
      <dgm:spPr>
        <a:solidFill>
          <a:srgbClr val="70AD47"/>
        </a:solidFill>
        <a:ln>
          <a:solidFill>
            <a:srgbClr val="70AD47"/>
          </a:solidFill>
        </a:ln>
      </dgm:spPr>
      <dgm:t>
        <a:bodyPr/>
        <a:lstStyle/>
        <a:p>
          <a:r>
            <a:rPr lang="es-ES" sz="1900" b="1" dirty="0">
              <a:solidFill>
                <a:schemeClr val="tx1"/>
              </a:solidFill>
              <a:latin typeface="Lucida Sans" panose="020B0602030504020204" pitchFamily="34" charset="0"/>
            </a:rPr>
            <a:t> </a:t>
          </a:r>
          <a:r>
            <a:rPr lang="es-CO" sz="1900" b="1" dirty="0">
              <a:solidFill>
                <a:schemeClr val="tx1"/>
              </a:solidFill>
              <a:latin typeface="Lucida Sans" panose="020B0602030504020204" pitchFamily="34" charset="0"/>
            </a:rPr>
            <a:t>Capitulo / Tema:</a:t>
          </a:r>
        </a:p>
        <a:p>
          <a:r>
            <a:rPr lang="es-ES" sz="1900" dirty="0">
              <a:latin typeface="Lucida Sans" panose="020B0602030504020204" pitchFamily="34" charset="0"/>
            </a:rPr>
            <a:t>Posicionamiento de cara al Gobierno Nacional</a:t>
          </a:r>
          <a:endParaRPr lang="es-CO" sz="1900" dirty="0">
            <a:latin typeface="Lucida Sans" panose="020B0602030504020204" pitchFamily="34" charset="0"/>
          </a:endParaRPr>
        </a:p>
      </dgm:t>
    </dgm:pt>
    <dgm:pt modelId="{2464031F-A1DA-4BBF-B388-50577ABF1D74}" type="parTrans" cxnId="{62D2C8EE-EB7E-49E6-8B54-ED998FAAEC93}">
      <dgm:prSet/>
      <dgm:spPr/>
      <dgm:t>
        <a:bodyPr/>
        <a:lstStyle/>
        <a:p>
          <a:endParaRPr lang="es-CO" sz="1900">
            <a:latin typeface="Lucida Sans" panose="020B0602030504020204" pitchFamily="34" charset="0"/>
          </a:endParaRPr>
        </a:p>
      </dgm:t>
    </dgm:pt>
    <dgm:pt modelId="{D7FD121F-5616-45C5-BFC3-BF9BEE029E2C}" type="sibTrans" cxnId="{62D2C8EE-EB7E-49E6-8B54-ED998FAAEC93}">
      <dgm:prSet/>
      <dgm:spPr/>
      <dgm:t>
        <a:bodyPr/>
        <a:lstStyle/>
        <a:p>
          <a:endParaRPr lang="es-CO" sz="1900">
            <a:latin typeface="Lucida Sans" panose="020B0602030504020204" pitchFamily="34" charset="0"/>
          </a:endParaRPr>
        </a:p>
      </dgm:t>
    </dgm:pt>
    <dgm:pt modelId="{98F333DB-1386-4B3B-82C7-B7347F8E9839}">
      <dgm:prSet phldrT="[Text]" custT="1"/>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sz="1900" dirty="0">
              <a:latin typeface="Lucida Sans" panose="020B0602030504020204" pitchFamily="34" charset="0"/>
            </a:rPr>
            <a:t>Desarrollo de mapa de Grupos de Interés con actores de Gobierno. </a:t>
          </a:r>
          <a:endParaRPr lang="es-CO" sz="1900" dirty="0">
            <a:latin typeface="Lucida Sans" panose="020B0602030504020204" pitchFamily="34" charset="0"/>
          </a:endParaRPr>
        </a:p>
      </dgm:t>
    </dgm:pt>
    <dgm:pt modelId="{B15555AE-370E-4E92-9BD5-B4098FA4A315}" type="parTrans" cxnId="{6E83DCCB-5957-4C1B-A999-56CC544B3C30}">
      <dgm:prSet/>
      <dgm:spPr/>
      <dgm:t>
        <a:bodyPr/>
        <a:lstStyle/>
        <a:p>
          <a:endParaRPr lang="es-CO" sz="1900">
            <a:latin typeface="Lucida Sans" panose="020B0602030504020204" pitchFamily="34" charset="0"/>
          </a:endParaRPr>
        </a:p>
      </dgm:t>
    </dgm:pt>
    <dgm:pt modelId="{1DFAA36D-67FD-4BF6-B189-B789C9858806}" type="sibTrans" cxnId="{6E83DCCB-5957-4C1B-A999-56CC544B3C30}">
      <dgm:prSet/>
      <dgm:spPr/>
      <dgm:t>
        <a:bodyPr/>
        <a:lstStyle/>
        <a:p>
          <a:endParaRPr lang="es-CO" sz="1900">
            <a:latin typeface="Lucida Sans" panose="020B0602030504020204" pitchFamily="34" charset="0"/>
          </a:endParaRPr>
        </a:p>
      </dgm:t>
    </dgm:pt>
    <dgm:pt modelId="{83F89B00-C6B2-42B0-9B65-93542B747866}">
      <dgm:prSet phldrT="[Text]" custT="1"/>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sz="1900" dirty="0">
              <a:latin typeface="Lucida Sans" panose="020B0602030504020204" pitchFamily="34" charset="0"/>
            </a:rPr>
            <a:t> Construcción de escenarios técnicos entre el CNO, CND y CNO Gas, (de cara al Gobierno Nacional).</a:t>
          </a:r>
          <a:endParaRPr lang="es-CO" sz="1900" dirty="0">
            <a:latin typeface="Lucida Sans" panose="020B0602030504020204" pitchFamily="34" charset="0"/>
          </a:endParaRPr>
        </a:p>
      </dgm:t>
    </dgm:pt>
    <dgm:pt modelId="{E53E8C5D-ECE2-43F8-87B0-918695A89F44}" type="parTrans" cxnId="{59001231-A515-4FF7-93A1-08D521B74647}">
      <dgm:prSet/>
      <dgm:spPr/>
      <dgm:t>
        <a:bodyPr/>
        <a:lstStyle/>
        <a:p>
          <a:endParaRPr lang="es-CO" sz="1900">
            <a:latin typeface="Lucida Sans" panose="020B0602030504020204" pitchFamily="34" charset="0"/>
          </a:endParaRPr>
        </a:p>
      </dgm:t>
    </dgm:pt>
    <dgm:pt modelId="{DF2B5424-BFF8-497D-8E26-A3DED9602B91}" type="sibTrans" cxnId="{59001231-A515-4FF7-93A1-08D521B74647}">
      <dgm:prSet/>
      <dgm:spPr/>
      <dgm:t>
        <a:bodyPr/>
        <a:lstStyle/>
        <a:p>
          <a:endParaRPr lang="es-CO" sz="1900">
            <a:latin typeface="Lucida Sans" panose="020B0602030504020204" pitchFamily="34" charset="0"/>
          </a:endParaRPr>
        </a:p>
      </dgm:t>
    </dgm:pt>
    <dgm:pt modelId="{2201FE32-6F06-459D-8C77-EE67B70885B3}">
      <dgm:prSet phldrT="[Text]" custT="1"/>
      <dgm:spPr>
        <a:solidFill>
          <a:schemeClr val="accent2"/>
        </a:solidFill>
        <a:ln>
          <a:solidFill>
            <a:schemeClr val="accent2"/>
          </a:solidFill>
        </a:ln>
      </dgm:spPr>
      <dgm:t>
        <a:bodyPr/>
        <a:lstStyle/>
        <a:p>
          <a:r>
            <a:rPr lang="es-CO" sz="1900" b="1" dirty="0">
              <a:solidFill>
                <a:schemeClr val="tx1"/>
              </a:solidFill>
              <a:latin typeface="Lucida Sans" panose="020B0602030504020204" pitchFamily="34" charset="0"/>
            </a:rPr>
            <a:t>Capitulo / Tema:</a:t>
          </a:r>
        </a:p>
        <a:p>
          <a:r>
            <a:rPr lang="es-ES" sz="1900" dirty="0">
              <a:latin typeface="Lucida Sans" panose="020B0602030504020204" pitchFamily="34" charset="0"/>
            </a:rPr>
            <a:t>Coordinación y relacionamiento del CNO eléctrico y el CNO de gas</a:t>
          </a:r>
          <a:endParaRPr lang="es-CO" sz="1900" dirty="0">
            <a:latin typeface="Lucida Sans" panose="020B0602030504020204" pitchFamily="34" charset="0"/>
          </a:endParaRPr>
        </a:p>
      </dgm:t>
    </dgm:pt>
    <dgm:pt modelId="{DBF4EA87-E732-4D2F-B594-E3E2D646396E}" type="parTrans" cxnId="{BE59249E-43F1-4316-AB4B-A1263074C19C}">
      <dgm:prSet/>
      <dgm:spPr/>
      <dgm:t>
        <a:bodyPr/>
        <a:lstStyle/>
        <a:p>
          <a:endParaRPr lang="es-CO" sz="1900">
            <a:latin typeface="Lucida Sans" panose="020B0602030504020204" pitchFamily="34" charset="0"/>
          </a:endParaRPr>
        </a:p>
      </dgm:t>
    </dgm:pt>
    <dgm:pt modelId="{D097B6C9-2381-44A1-B737-C4C93FCFF280}" type="sibTrans" cxnId="{BE59249E-43F1-4316-AB4B-A1263074C19C}">
      <dgm:prSet/>
      <dgm:spPr/>
      <dgm:t>
        <a:bodyPr/>
        <a:lstStyle/>
        <a:p>
          <a:endParaRPr lang="es-CO" sz="1900">
            <a:latin typeface="Lucida Sans" panose="020B0602030504020204" pitchFamily="34" charset="0"/>
          </a:endParaRPr>
        </a:p>
      </dgm:t>
    </dgm:pt>
    <dgm:pt modelId="{A2C8C74A-4A07-47BD-95B4-A7A0020129E9}">
      <dgm:prSet phldrT="[Text]" custT="1"/>
      <dgm:spPr>
        <a:solidFill>
          <a:srgbClr val="F9DBD2"/>
        </a:solidFill>
        <a:ln>
          <a:solidFill>
            <a:srgbClr val="F9DBD2">
              <a:alpha val="90000"/>
            </a:srgbClr>
          </a:solidFill>
        </a:ln>
      </dgm:spPr>
      <dgm:t>
        <a:bodyPr/>
        <a:lstStyle/>
        <a:p>
          <a:pPr>
            <a:buClr>
              <a:srgbClr val="FF0000"/>
            </a:buClr>
            <a:buFont typeface="+mj-lt"/>
            <a:buAutoNum type="arabicPeriod"/>
          </a:pPr>
          <a:r>
            <a:rPr lang="es-ES" sz="1900" dirty="0">
              <a:latin typeface="Lucida Sans" panose="020B0602030504020204" pitchFamily="34" charset="0"/>
            </a:rPr>
            <a:t>Definición de un marco de interacción que establezca de forma clara la coordinación gas-eléctrico.</a:t>
          </a:r>
          <a:endParaRPr lang="es-CO" sz="1900" dirty="0">
            <a:latin typeface="Lucida Sans" panose="020B0602030504020204" pitchFamily="34" charset="0"/>
          </a:endParaRPr>
        </a:p>
      </dgm:t>
    </dgm:pt>
    <dgm:pt modelId="{698EC8A6-4E68-498F-B08F-93A2D6D0C134}" type="parTrans" cxnId="{03E74FDD-A9CF-46C8-ACB2-7F0E35187554}">
      <dgm:prSet/>
      <dgm:spPr/>
      <dgm:t>
        <a:bodyPr/>
        <a:lstStyle/>
        <a:p>
          <a:endParaRPr lang="es-CO" sz="1900">
            <a:latin typeface="Lucida Sans" panose="020B0602030504020204" pitchFamily="34" charset="0"/>
          </a:endParaRPr>
        </a:p>
      </dgm:t>
    </dgm:pt>
    <dgm:pt modelId="{CD4ABCC6-FB15-4361-B101-ECC634336B07}" type="sibTrans" cxnId="{03E74FDD-A9CF-46C8-ACB2-7F0E35187554}">
      <dgm:prSet/>
      <dgm:spPr/>
      <dgm:t>
        <a:bodyPr/>
        <a:lstStyle/>
        <a:p>
          <a:endParaRPr lang="es-CO" sz="1900">
            <a:latin typeface="Lucida Sans" panose="020B0602030504020204" pitchFamily="34" charset="0"/>
          </a:endParaRPr>
        </a:p>
      </dgm:t>
    </dgm:pt>
    <dgm:pt modelId="{18D5A987-F571-42CE-B6A7-84B0F596C538}">
      <dgm:prSet custT="1"/>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sz="1900" dirty="0">
              <a:solidFill>
                <a:srgbClr val="FF0000"/>
              </a:solidFill>
              <a:latin typeface="Lucida Sans" panose="020B0602030504020204" pitchFamily="34" charset="0"/>
            </a:rPr>
            <a:t> </a:t>
          </a:r>
          <a:r>
            <a:rPr lang="es-ES" sz="1900" dirty="0">
              <a:latin typeface="Lucida Sans" panose="020B0602030504020204" pitchFamily="34" charset="0"/>
            </a:rPr>
            <a:t>Realización y participación en Foros especializados en aspectos técnicos y de desarrollo de normas y estándares.</a:t>
          </a:r>
          <a:endParaRPr lang="es-CO" sz="1900" dirty="0">
            <a:latin typeface="Lucida Sans" panose="020B0602030504020204" pitchFamily="34" charset="0"/>
          </a:endParaRPr>
        </a:p>
      </dgm:t>
    </dgm:pt>
    <dgm:pt modelId="{D39EF0B2-E0EE-410E-B0E2-3EF58F95F829}" type="parTrans" cxnId="{A62A6C08-58C9-471F-AF1D-96213A5CA866}">
      <dgm:prSet/>
      <dgm:spPr/>
      <dgm:t>
        <a:bodyPr/>
        <a:lstStyle/>
        <a:p>
          <a:endParaRPr lang="es-CO" sz="1900"/>
        </a:p>
      </dgm:t>
    </dgm:pt>
    <dgm:pt modelId="{3FAD7F32-F7BA-4E44-A367-9EA2CBD71BFA}" type="sibTrans" cxnId="{A62A6C08-58C9-471F-AF1D-96213A5CA866}">
      <dgm:prSet/>
      <dgm:spPr/>
      <dgm:t>
        <a:bodyPr/>
        <a:lstStyle/>
        <a:p>
          <a:endParaRPr lang="es-CO" sz="1900"/>
        </a:p>
      </dgm:t>
    </dgm:pt>
    <dgm:pt modelId="{2816A0E6-F301-4785-856B-456B1C0BB86A}">
      <dgm:prSet custT="1"/>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sz="1900" dirty="0">
              <a:solidFill>
                <a:srgbClr val="FF0000"/>
              </a:solidFill>
              <a:latin typeface="Lucida Sans" panose="020B0602030504020204" pitchFamily="34" charset="0"/>
            </a:rPr>
            <a:t> </a:t>
          </a:r>
          <a:r>
            <a:rPr lang="es-ES" sz="1900" dirty="0">
              <a:latin typeface="Lucida Sans" panose="020B0602030504020204" pitchFamily="34" charset="0"/>
            </a:rPr>
            <a:t>Reuniones periódicas conjuntas (CNO - CND) con actores de Gobierno.</a:t>
          </a:r>
          <a:endParaRPr lang="es-CO" sz="1900" dirty="0">
            <a:latin typeface="Lucida Sans" panose="020B0602030504020204" pitchFamily="34" charset="0"/>
          </a:endParaRPr>
        </a:p>
      </dgm:t>
    </dgm:pt>
    <dgm:pt modelId="{C995D71F-FCCC-4609-9E22-4FAF994E19AD}" type="parTrans" cxnId="{F00EECA6-C718-492E-92D5-E849C72AD617}">
      <dgm:prSet/>
      <dgm:spPr/>
      <dgm:t>
        <a:bodyPr/>
        <a:lstStyle/>
        <a:p>
          <a:endParaRPr lang="es-CO" sz="1900"/>
        </a:p>
      </dgm:t>
    </dgm:pt>
    <dgm:pt modelId="{BFE4C730-B3D7-4562-89CB-298F83A3D527}" type="sibTrans" cxnId="{F00EECA6-C718-492E-92D5-E849C72AD617}">
      <dgm:prSet/>
      <dgm:spPr/>
      <dgm:t>
        <a:bodyPr/>
        <a:lstStyle/>
        <a:p>
          <a:endParaRPr lang="es-CO" sz="1900"/>
        </a:p>
      </dgm:t>
    </dgm:pt>
    <dgm:pt modelId="{3250643D-056F-4A2E-B917-56553C43B08B}" type="pres">
      <dgm:prSet presAssocID="{5ECE129C-107A-4EA4-9FC1-D01ADAF7C9E3}" presName="Name0" presStyleCnt="0">
        <dgm:presLayoutVars>
          <dgm:dir/>
          <dgm:animLvl val="lvl"/>
          <dgm:resizeHandles val="exact"/>
        </dgm:presLayoutVars>
      </dgm:prSet>
      <dgm:spPr/>
    </dgm:pt>
    <dgm:pt modelId="{FE82333A-6807-4D17-BCEF-D6462E93DF02}" type="pres">
      <dgm:prSet presAssocID="{F86C3F71-AE49-4738-A3B4-8063784007E3}" presName="composite" presStyleCnt="0"/>
      <dgm:spPr/>
    </dgm:pt>
    <dgm:pt modelId="{5471DF1B-E706-4C11-8D92-2AC4B871CE13}" type="pres">
      <dgm:prSet presAssocID="{F86C3F71-AE49-4738-A3B4-8063784007E3}" presName="parTx" presStyleLbl="alignNode1" presStyleIdx="0" presStyleCnt="2">
        <dgm:presLayoutVars>
          <dgm:chMax val="0"/>
          <dgm:chPref val="0"/>
          <dgm:bulletEnabled val="1"/>
        </dgm:presLayoutVars>
      </dgm:prSet>
      <dgm:spPr/>
    </dgm:pt>
    <dgm:pt modelId="{3C55EB43-F9EF-4910-BE9A-602992BE30F3}" type="pres">
      <dgm:prSet presAssocID="{F86C3F71-AE49-4738-A3B4-8063784007E3}" presName="desTx" presStyleLbl="alignAccFollowNode1" presStyleIdx="0" presStyleCnt="2">
        <dgm:presLayoutVars>
          <dgm:bulletEnabled val="1"/>
        </dgm:presLayoutVars>
      </dgm:prSet>
      <dgm:spPr/>
    </dgm:pt>
    <dgm:pt modelId="{F27C0407-6EC9-4871-A39F-803822DEF275}" type="pres">
      <dgm:prSet presAssocID="{D7FD121F-5616-45C5-BFC3-BF9BEE029E2C}" presName="space" presStyleCnt="0"/>
      <dgm:spPr/>
    </dgm:pt>
    <dgm:pt modelId="{1D9F4D67-DB39-4C64-9BF9-2DDC50DC3C36}" type="pres">
      <dgm:prSet presAssocID="{2201FE32-6F06-459D-8C77-EE67B70885B3}" presName="composite" presStyleCnt="0"/>
      <dgm:spPr/>
    </dgm:pt>
    <dgm:pt modelId="{392B823B-1137-4787-BC11-9B6D30B986B9}" type="pres">
      <dgm:prSet presAssocID="{2201FE32-6F06-459D-8C77-EE67B70885B3}" presName="parTx" presStyleLbl="alignNode1" presStyleIdx="1" presStyleCnt="2">
        <dgm:presLayoutVars>
          <dgm:chMax val="0"/>
          <dgm:chPref val="0"/>
          <dgm:bulletEnabled val="1"/>
        </dgm:presLayoutVars>
      </dgm:prSet>
      <dgm:spPr/>
    </dgm:pt>
    <dgm:pt modelId="{186384D0-B17D-4866-8E5F-5C5D59C6EF85}" type="pres">
      <dgm:prSet presAssocID="{2201FE32-6F06-459D-8C77-EE67B70885B3}" presName="desTx" presStyleLbl="alignAccFollowNode1" presStyleIdx="1" presStyleCnt="2">
        <dgm:presLayoutVars>
          <dgm:bulletEnabled val="1"/>
        </dgm:presLayoutVars>
      </dgm:prSet>
      <dgm:spPr/>
    </dgm:pt>
  </dgm:ptLst>
  <dgm:cxnLst>
    <dgm:cxn modelId="{A62A6C08-58C9-471F-AF1D-96213A5CA866}" srcId="{F86C3F71-AE49-4738-A3B4-8063784007E3}" destId="{18D5A987-F571-42CE-B6A7-84B0F596C538}" srcOrd="2" destOrd="0" parTransId="{D39EF0B2-E0EE-410E-B0E2-3EF58F95F829}" sibTransId="{3FAD7F32-F7BA-4E44-A367-9EA2CBD71BFA}"/>
    <dgm:cxn modelId="{59001231-A515-4FF7-93A1-08D521B74647}" srcId="{F86C3F71-AE49-4738-A3B4-8063784007E3}" destId="{83F89B00-C6B2-42B0-9B65-93542B747866}" srcOrd="1" destOrd="0" parTransId="{E53E8C5D-ECE2-43F8-87B0-918695A89F44}" sibTransId="{DF2B5424-BFF8-497D-8E26-A3DED9602B91}"/>
    <dgm:cxn modelId="{4C32715F-F180-4C32-B96F-836D0B253ABB}" type="presOf" srcId="{F86C3F71-AE49-4738-A3B4-8063784007E3}" destId="{5471DF1B-E706-4C11-8D92-2AC4B871CE13}" srcOrd="0" destOrd="0" presId="urn:microsoft.com/office/officeart/2005/8/layout/hList1"/>
    <dgm:cxn modelId="{C3693447-2118-428F-A97E-4CC3834DF710}" type="presOf" srcId="{83F89B00-C6B2-42B0-9B65-93542B747866}" destId="{3C55EB43-F9EF-4910-BE9A-602992BE30F3}" srcOrd="0" destOrd="1" presId="urn:microsoft.com/office/officeart/2005/8/layout/hList1"/>
    <dgm:cxn modelId="{AAD05E52-1A60-4415-8B6D-63103BA98CF5}" type="presOf" srcId="{98F333DB-1386-4B3B-82C7-B7347F8E9839}" destId="{3C55EB43-F9EF-4910-BE9A-602992BE30F3}" srcOrd="0" destOrd="0" presId="urn:microsoft.com/office/officeart/2005/8/layout/hList1"/>
    <dgm:cxn modelId="{EDEF867C-3ADB-4152-A821-EB415668A60C}" type="presOf" srcId="{2816A0E6-F301-4785-856B-456B1C0BB86A}" destId="{3C55EB43-F9EF-4910-BE9A-602992BE30F3}" srcOrd="0" destOrd="3" presId="urn:microsoft.com/office/officeart/2005/8/layout/hList1"/>
    <dgm:cxn modelId="{CA8F7F97-523B-42C6-937F-98AA3BBCD0E5}" type="presOf" srcId="{5ECE129C-107A-4EA4-9FC1-D01ADAF7C9E3}" destId="{3250643D-056F-4A2E-B917-56553C43B08B}" srcOrd="0" destOrd="0" presId="urn:microsoft.com/office/officeart/2005/8/layout/hList1"/>
    <dgm:cxn modelId="{BE59249E-43F1-4316-AB4B-A1263074C19C}" srcId="{5ECE129C-107A-4EA4-9FC1-D01ADAF7C9E3}" destId="{2201FE32-6F06-459D-8C77-EE67B70885B3}" srcOrd="1" destOrd="0" parTransId="{DBF4EA87-E732-4D2F-B594-E3E2D646396E}" sibTransId="{D097B6C9-2381-44A1-B737-C4C93FCFF280}"/>
    <dgm:cxn modelId="{F00EECA6-C718-492E-92D5-E849C72AD617}" srcId="{F86C3F71-AE49-4738-A3B4-8063784007E3}" destId="{2816A0E6-F301-4785-856B-456B1C0BB86A}" srcOrd="3" destOrd="0" parTransId="{C995D71F-FCCC-4609-9E22-4FAF994E19AD}" sibTransId="{BFE4C730-B3D7-4562-89CB-298F83A3D527}"/>
    <dgm:cxn modelId="{D9921AC7-72BF-4F22-9811-2BCA7CF5688A}" type="presOf" srcId="{18D5A987-F571-42CE-B6A7-84B0F596C538}" destId="{3C55EB43-F9EF-4910-BE9A-602992BE30F3}" srcOrd="0" destOrd="2" presId="urn:microsoft.com/office/officeart/2005/8/layout/hList1"/>
    <dgm:cxn modelId="{6E83DCCB-5957-4C1B-A999-56CC544B3C30}" srcId="{F86C3F71-AE49-4738-A3B4-8063784007E3}" destId="{98F333DB-1386-4B3B-82C7-B7347F8E9839}" srcOrd="0" destOrd="0" parTransId="{B15555AE-370E-4E92-9BD5-B4098FA4A315}" sibTransId="{1DFAA36D-67FD-4BF6-B189-B789C9858806}"/>
    <dgm:cxn modelId="{FDC925D0-004F-44CA-9EF1-AC7238FDE745}" type="presOf" srcId="{A2C8C74A-4A07-47BD-95B4-A7A0020129E9}" destId="{186384D0-B17D-4866-8E5F-5C5D59C6EF85}" srcOrd="0" destOrd="0" presId="urn:microsoft.com/office/officeart/2005/8/layout/hList1"/>
    <dgm:cxn modelId="{03E74FDD-A9CF-46C8-ACB2-7F0E35187554}" srcId="{2201FE32-6F06-459D-8C77-EE67B70885B3}" destId="{A2C8C74A-4A07-47BD-95B4-A7A0020129E9}" srcOrd="0" destOrd="0" parTransId="{698EC8A6-4E68-498F-B08F-93A2D6D0C134}" sibTransId="{CD4ABCC6-FB15-4361-B101-ECC634336B07}"/>
    <dgm:cxn modelId="{62D2C8EE-EB7E-49E6-8B54-ED998FAAEC93}" srcId="{5ECE129C-107A-4EA4-9FC1-D01ADAF7C9E3}" destId="{F86C3F71-AE49-4738-A3B4-8063784007E3}" srcOrd="0" destOrd="0" parTransId="{2464031F-A1DA-4BBF-B388-50577ABF1D74}" sibTransId="{D7FD121F-5616-45C5-BFC3-BF9BEE029E2C}"/>
    <dgm:cxn modelId="{078EA8F4-334C-41F1-9E4D-FD6B00FEB0F7}" type="presOf" srcId="{2201FE32-6F06-459D-8C77-EE67B70885B3}" destId="{392B823B-1137-4787-BC11-9B6D30B986B9}" srcOrd="0" destOrd="0" presId="urn:microsoft.com/office/officeart/2005/8/layout/hList1"/>
    <dgm:cxn modelId="{B08597DB-5E35-4523-8FD5-17401456977D}" type="presParOf" srcId="{3250643D-056F-4A2E-B917-56553C43B08B}" destId="{FE82333A-6807-4D17-BCEF-D6462E93DF02}" srcOrd="0" destOrd="0" presId="urn:microsoft.com/office/officeart/2005/8/layout/hList1"/>
    <dgm:cxn modelId="{34C5D23D-4829-473F-B703-032BD1379FAB}" type="presParOf" srcId="{FE82333A-6807-4D17-BCEF-D6462E93DF02}" destId="{5471DF1B-E706-4C11-8D92-2AC4B871CE13}" srcOrd="0" destOrd="0" presId="urn:microsoft.com/office/officeart/2005/8/layout/hList1"/>
    <dgm:cxn modelId="{F11527A6-C109-4B4B-A8FE-9EC41F841441}" type="presParOf" srcId="{FE82333A-6807-4D17-BCEF-D6462E93DF02}" destId="{3C55EB43-F9EF-4910-BE9A-602992BE30F3}" srcOrd="1" destOrd="0" presId="urn:microsoft.com/office/officeart/2005/8/layout/hList1"/>
    <dgm:cxn modelId="{66726251-F5C2-4877-9E6F-A5FB73884C0C}" type="presParOf" srcId="{3250643D-056F-4A2E-B917-56553C43B08B}" destId="{F27C0407-6EC9-4871-A39F-803822DEF275}" srcOrd="1" destOrd="0" presId="urn:microsoft.com/office/officeart/2005/8/layout/hList1"/>
    <dgm:cxn modelId="{77799CF0-8D88-454C-82A4-8C233DB27854}" type="presParOf" srcId="{3250643D-056F-4A2E-B917-56553C43B08B}" destId="{1D9F4D67-DB39-4C64-9BF9-2DDC50DC3C36}" srcOrd="2" destOrd="0" presId="urn:microsoft.com/office/officeart/2005/8/layout/hList1"/>
    <dgm:cxn modelId="{356D673C-8240-4336-B032-61D408BCB515}" type="presParOf" srcId="{1D9F4D67-DB39-4C64-9BF9-2DDC50DC3C36}" destId="{392B823B-1137-4787-BC11-9B6D30B986B9}" srcOrd="0" destOrd="0" presId="urn:microsoft.com/office/officeart/2005/8/layout/hList1"/>
    <dgm:cxn modelId="{5906BFF9-BB83-49AD-82DE-47BB7FF2299E}" type="presParOf" srcId="{1D9F4D67-DB39-4C64-9BF9-2DDC50DC3C36}" destId="{186384D0-B17D-4866-8E5F-5C5D59C6EF85}"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E5CA1FB-493F-44AA-9F5D-4C9B8DF20C28}"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s-CO"/>
        </a:p>
      </dgm:t>
    </dgm:pt>
    <dgm:pt modelId="{9E5DB9E8-FDD6-4DA9-B9AD-3B30A291C6E2}">
      <dgm:prSet phldrT="[Texto]" custT="1"/>
      <dgm:spPr/>
      <dgm:t>
        <a:bodyPr/>
        <a:lstStyle/>
        <a:p>
          <a:r>
            <a:rPr lang="es-CO" sz="1200" b="1" dirty="0"/>
            <a:t>Reglamento Interno CNO</a:t>
          </a:r>
        </a:p>
      </dgm:t>
    </dgm:pt>
    <dgm:pt modelId="{B9E93557-A923-4922-9A15-AA507DDDE00E}" type="parTrans" cxnId="{8E407160-E33A-494F-B3EB-D20FD92BFF05}">
      <dgm:prSet/>
      <dgm:spPr/>
      <dgm:t>
        <a:bodyPr/>
        <a:lstStyle/>
        <a:p>
          <a:endParaRPr lang="es-CO"/>
        </a:p>
      </dgm:t>
    </dgm:pt>
    <dgm:pt modelId="{A70492FD-429A-459F-8BCB-07C4719945CE}" type="sibTrans" cxnId="{8E407160-E33A-494F-B3EB-D20FD92BFF05}">
      <dgm:prSet/>
      <dgm:spPr/>
      <dgm:t>
        <a:bodyPr/>
        <a:lstStyle/>
        <a:p>
          <a:endParaRPr lang="es-CO"/>
        </a:p>
      </dgm:t>
    </dgm:pt>
    <dgm:pt modelId="{BC89C0DB-8073-4EE0-9829-074883D17CF6}">
      <dgm:prSet phldrT="[Texto]" custT="1"/>
      <dgm:spPr/>
      <dgm:t>
        <a:bodyPr/>
        <a:lstStyle/>
        <a:p>
          <a:r>
            <a:rPr lang="es-CO" sz="1200" b="1" dirty="0"/>
            <a:t>Reglamento de Invitados</a:t>
          </a:r>
        </a:p>
      </dgm:t>
    </dgm:pt>
    <dgm:pt modelId="{30F4EB13-E128-4B92-856B-D7F8D9A3008F}" type="parTrans" cxnId="{D9580383-4463-4AA0-8CA4-F3FA8396AF42}">
      <dgm:prSet/>
      <dgm:spPr/>
      <dgm:t>
        <a:bodyPr/>
        <a:lstStyle/>
        <a:p>
          <a:endParaRPr lang="es-CO"/>
        </a:p>
      </dgm:t>
    </dgm:pt>
    <dgm:pt modelId="{0E8D2A04-9C71-4969-90BD-385312867098}" type="sibTrans" cxnId="{D9580383-4463-4AA0-8CA4-F3FA8396AF42}">
      <dgm:prSet/>
      <dgm:spPr/>
      <dgm:t>
        <a:bodyPr/>
        <a:lstStyle/>
        <a:p>
          <a:endParaRPr lang="es-CO"/>
        </a:p>
      </dgm:t>
    </dgm:pt>
    <dgm:pt modelId="{12A88D97-37CB-4BA9-8F7F-69D6F6009EE2}">
      <dgm:prSet phldrT="[Texto]" custT="1"/>
      <dgm:spPr/>
      <dgm:t>
        <a:bodyPr/>
        <a:lstStyle/>
        <a:p>
          <a:r>
            <a:rPr lang="es-CO" sz="1200" b="1" dirty="0"/>
            <a:t>Protocolo de Relaciones CNO-XM</a:t>
          </a:r>
        </a:p>
      </dgm:t>
    </dgm:pt>
    <dgm:pt modelId="{8F5251D7-B931-4209-8057-B47A4B81C0CF}" type="parTrans" cxnId="{CE1A5591-9D92-48E0-B7FC-95DF7F09B604}">
      <dgm:prSet/>
      <dgm:spPr/>
      <dgm:t>
        <a:bodyPr/>
        <a:lstStyle/>
        <a:p>
          <a:endParaRPr lang="es-CO"/>
        </a:p>
      </dgm:t>
    </dgm:pt>
    <dgm:pt modelId="{3799B8E1-B147-4842-A474-D8AF126B0472}" type="sibTrans" cxnId="{CE1A5591-9D92-48E0-B7FC-95DF7F09B604}">
      <dgm:prSet/>
      <dgm:spPr/>
      <dgm:t>
        <a:bodyPr/>
        <a:lstStyle/>
        <a:p>
          <a:endParaRPr lang="es-CO"/>
        </a:p>
      </dgm:t>
    </dgm:pt>
    <dgm:pt modelId="{EE2699EB-1D8F-41AC-B22D-17C00D751C6B}" type="pres">
      <dgm:prSet presAssocID="{1E5CA1FB-493F-44AA-9F5D-4C9B8DF20C28}" presName="composite" presStyleCnt="0">
        <dgm:presLayoutVars>
          <dgm:chMax val="3"/>
          <dgm:animLvl val="lvl"/>
          <dgm:resizeHandles val="exact"/>
        </dgm:presLayoutVars>
      </dgm:prSet>
      <dgm:spPr/>
    </dgm:pt>
    <dgm:pt modelId="{6D71DD10-771E-4956-84F2-A81B1B7247BE}" type="pres">
      <dgm:prSet presAssocID="{9E5DB9E8-FDD6-4DA9-B9AD-3B30A291C6E2}" presName="gear1" presStyleLbl="node1" presStyleIdx="0" presStyleCnt="3">
        <dgm:presLayoutVars>
          <dgm:chMax val="1"/>
          <dgm:bulletEnabled val="1"/>
        </dgm:presLayoutVars>
      </dgm:prSet>
      <dgm:spPr/>
    </dgm:pt>
    <dgm:pt modelId="{C8F1B9B5-038F-4819-BD18-F6692491A921}" type="pres">
      <dgm:prSet presAssocID="{9E5DB9E8-FDD6-4DA9-B9AD-3B30A291C6E2}" presName="gear1srcNode" presStyleLbl="node1" presStyleIdx="0" presStyleCnt="3"/>
      <dgm:spPr/>
    </dgm:pt>
    <dgm:pt modelId="{CE524ECB-E17D-44DA-930B-9B941F09DE05}" type="pres">
      <dgm:prSet presAssocID="{9E5DB9E8-FDD6-4DA9-B9AD-3B30A291C6E2}" presName="gear1dstNode" presStyleLbl="node1" presStyleIdx="0" presStyleCnt="3"/>
      <dgm:spPr/>
    </dgm:pt>
    <dgm:pt modelId="{5359A149-5034-4A8B-86DB-18BFFFC41C98}" type="pres">
      <dgm:prSet presAssocID="{BC89C0DB-8073-4EE0-9829-074883D17CF6}" presName="gear2" presStyleLbl="node1" presStyleIdx="1" presStyleCnt="3" custScaleX="118945" custScaleY="108578">
        <dgm:presLayoutVars>
          <dgm:chMax val="1"/>
          <dgm:bulletEnabled val="1"/>
        </dgm:presLayoutVars>
      </dgm:prSet>
      <dgm:spPr/>
    </dgm:pt>
    <dgm:pt modelId="{4BA72278-00A6-4014-9A50-42C705E6A7E5}" type="pres">
      <dgm:prSet presAssocID="{BC89C0DB-8073-4EE0-9829-074883D17CF6}" presName="gear2srcNode" presStyleLbl="node1" presStyleIdx="1" presStyleCnt="3"/>
      <dgm:spPr/>
    </dgm:pt>
    <dgm:pt modelId="{CB1DA996-1BE9-45CF-B2CB-6A64782FBB81}" type="pres">
      <dgm:prSet presAssocID="{BC89C0DB-8073-4EE0-9829-074883D17CF6}" presName="gear2dstNode" presStyleLbl="node1" presStyleIdx="1" presStyleCnt="3"/>
      <dgm:spPr/>
    </dgm:pt>
    <dgm:pt modelId="{996D4986-AF4A-4553-8DA8-EEB06331E3D4}" type="pres">
      <dgm:prSet presAssocID="{12A88D97-37CB-4BA9-8F7F-69D6F6009EE2}" presName="gear3" presStyleLbl="node1" presStyleIdx="2" presStyleCnt="3"/>
      <dgm:spPr/>
    </dgm:pt>
    <dgm:pt modelId="{72B27735-1AA5-420A-84EC-B57F0E5061C3}" type="pres">
      <dgm:prSet presAssocID="{12A88D97-37CB-4BA9-8F7F-69D6F6009EE2}" presName="gear3tx" presStyleLbl="node1" presStyleIdx="2" presStyleCnt="3">
        <dgm:presLayoutVars>
          <dgm:chMax val="1"/>
          <dgm:bulletEnabled val="1"/>
        </dgm:presLayoutVars>
      </dgm:prSet>
      <dgm:spPr/>
    </dgm:pt>
    <dgm:pt modelId="{822C1BE9-395A-4BA2-9641-15A5DF79DEB8}" type="pres">
      <dgm:prSet presAssocID="{12A88D97-37CB-4BA9-8F7F-69D6F6009EE2}" presName="gear3srcNode" presStyleLbl="node1" presStyleIdx="2" presStyleCnt="3"/>
      <dgm:spPr/>
    </dgm:pt>
    <dgm:pt modelId="{DB85B14E-4E47-45A4-84B7-B309F3E24BB1}" type="pres">
      <dgm:prSet presAssocID="{12A88D97-37CB-4BA9-8F7F-69D6F6009EE2}" presName="gear3dstNode" presStyleLbl="node1" presStyleIdx="2" presStyleCnt="3"/>
      <dgm:spPr/>
    </dgm:pt>
    <dgm:pt modelId="{3C64FB1B-043F-4E09-B9FB-973E1E84A46D}" type="pres">
      <dgm:prSet presAssocID="{A70492FD-429A-459F-8BCB-07C4719945CE}" presName="connector1" presStyleLbl="sibTrans2D1" presStyleIdx="0" presStyleCnt="3"/>
      <dgm:spPr/>
    </dgm:pt>
    <dgm:pt modelId="{3E51A55F-F1A3-4794-9604-0FAD00CA585C}" type="pres">
      <dgm:prSet presAssocID="{0E8D2A04-9C71-4969-90BD-385312867098}" presName="connector2" presStyleLbl="sibTrans2D1" presStyleIdx="1" presStyleCnt="3"/>
      <dgm:spPr/>
    </dgm:pt>
    <dgm:pt modelId="{4FE8462E-A4C5-4540-BA85-18662E716C08}" type="pres">
      <dgm:prSet presAssocID="{3799B8E1-B147-4842-A474-D8AF126B0472}" presName="connector3" presStyleLbl="sibTrans2D1" presStyleIdx="2" presStyleCnt="3"/>
      <dgm:spPr/>
    </dgm:pt>
  </dgm:ptLst>
  <dgm:cxnLst>
    <dgm:cxn modelId="{77965407-F662-46DC-B460-40701D7CDD67}" type="presOf" srcId="{9E5DB9E8-FDD6-4DA9-B9AD-3B30A291C6E2}" destId="{CE524ECB-E17D-44DA-930B-9B941F09DE05}" srcOrd="2" destOrd="0" presId="urn:microsoft.com/office/officeart/2005/8/layout/gear1"/>
    <dgm:cxn modelId="{B437EB0A-CE5C-4A57-856A-531F36A88454}" type="presOf" srcId="{12A88D97-37CB-4BA9-8F7F-69D6F6009EE2}" destId="{72B27735-1AA5-420A-84EC-B57F0E5061C3}" srcOrd="1" destOrd="0" presId="urn:microsoft.com/office/officeart/2005/8/layout/gear1"/>
    <dgm:cxn modelId="{9C1B780B-C42A-4244-9288-7E35950371AB}" type="presOf" srcId="{3799B8E1-B147-4842-A474-D8AF126B0472}" destId="{4FE8462E-A4C5-4540-BA85-18662E716C08}" srcOrd="0" destOrd="0" presId="urn:microsoft.com/office/officeart/2005/8/layout/gear1"/>
    <dgm:cxn modelId="{D689E711-20F4-48E6-A86F-F49C92161CE1}" type="presOf" srcId="{BC89C0DB-8073-4EE0-9829-074883D17CF6}" destId="{4BA72278-00A6-4014-9A50-42C705E6A7E5}" srcOrd="1" destOrd="0" presId="urn:microsoft.com/office/officeart/2005/8/layout/gear1"/>
    <dgm:cxn modelId="{E7BA9B14-5EDF-4585-BF8B-02112AC9A44D}" type="presOf" srcId="{BC89C0DB-8073-4EE0-9829-074883D17CF6}" destId="{CB1DA996-1BE9-45CF-B2CB-6A64782FBB81}" srcOrd="2" destOrd="0" presId="urn:microsoft.com/office/officeart/2005/8/layout/gear1"/>
    <dgm:cxn modelId="{33022716-D306-4E8D-B5C0-A24592C1D389}" type="presOf" srcId="{12A88D97-37CB-4BA9-8F7F-69D6F6009EE2}" destId="{996D4986-AF4A-4553-8DA8-EEB06331E3D4}" srcOrd="0" destOrd="0" presId="urn:microsoft.com/office/officeart/2005/8/layout/gear1"/>
    <dgm:cxn modelId="{5EC0D639-B63B-42E1-BEDA-DDC7CF2EA248}" type="presOf" srcId="{A70492FD-429A-459F-8BCB-07C4719945CE}" destId="{3C64FB1B-043F-4E09-B9FB-973E1E84A46D}" srcOrd="0" destOrd="0" presId="urn:microsoft.com/office/officeart/2005/8/layout/gear1"/>
    <dgm:cxn modelId="{7003083D-CC62-4D41-9FB2-905E73CA5DB0}" type="presOf" srcId="{12A88D97-37CB-4BA9-8F7F-69D6F6009EE2}" destId="{DB85B14E-4E47-45A4-84B7-B309F3E24BB1}" srcOrd="3" destOrd="0" presId="urn:microsoft.com/office/officeart/2005/8/layout/gear1"/>
    <dgm:cxn modelId="{DCE0695B-1EB7-487D-93E8-4A0499AAAD8E}" type="presOf" srcId="{1E5CA1FB-493F-44AA-9F5D-4C9B8DF20C28}" destId="{EE2699EB-1D8F-41AC-B22D-17C00D751C6B}" srcOrd="0" destOrd="0" presId="urn:microsoft.com/office/officeart/2005/8/layout/gear1"/>
    <dgm:cxn modelId="{8E407160-E33A-494F-B3EB-D20FD92BFF05}" srcId="{1E5CA1FB-493F-44AA-9F5D-4C9B8DF20C28}" destId="{9E5DB9E8-FDD6-4DA9-B9AD-3B30A291C6E2}" srcOrd="0" destOrd="0" parTransId="{B9E93557-A923-4922-9A15-AA507DDDE00E}" sibTransId="{A70492FD-429A-459F-8BCB-07C4719945CE}"/>
    <dgm:cxn modelId="{D9580383-4463-4AA0-8CA4-F3FA8396AF42}" srcId="{1E5CA1FB-493F-44AA-9F5D-4C9B8DF20C28}" destId="{BC89C0DB-8073-4EE0-9829-074883D17CF6}" srcOrd="1" destOrd="0" parTransId="{30F4EB13-E128-4B92-856B-D7F8D9A3008F}" sibTransId="{0E8D2A04-9C71-4969-90BD-385312867098}"/>
    <dgm:cxn modelId="{CE1A5591-9D92-48E0-B7FC-95DF7F09B604}" srcId="{1E5CA1FB-493F-44AA-9F5D-4C9B8DF20C28}" destId="{12A88D97-37CB-4BA9-8F7F-69D6F6009EE2}" srcOrd="2" destOrd="0" parTransId="{8F5251D7-B931-4209-8057-B47A4B81C0CF}" sibTransId="{3799B8E1-B147-4842-A474-D8AF126B0472}"/>
    <dgm:cxn modelId="{6C290CB2-464B-420E-A133-36D43CBA65D0}" type="presOf" srcId="{BC89C0DB-8073-4EE0-9829-074883D17CF6}" destId="{5359A149-5034-4A8B-86DB-18BFFFC41C98}" srcOrd="0" destOrd="0" presId="urn:microsoft.com/office/officeart/2005/8/layout/gear1"/>
    <dgm:cxn modelId="{D9BA85BE-3512-4590-89B7-E96AE2769BE0}" type="presOf" srcId="{9E5DB9E8-FDD6-4DA9-B9AD-3B30A291C6E2}" destId="{C8F1B9B5-038F-4819-BD18-F6692491A921}" srcOrd="1" destOrd="0" presId="urn:microsoft.com/office/officeart/2005/8/layout/gear1"/>
    <dgm:cxn modelId="{9E6E67D3-BB9F-4E22-81BB-768A7FD892C3}" type="presOf" srcId="{12A88D97-37CB-4BA9-8F7F-69D6F6009EE2}" destId="{822C1BE9-395A-4BA2-9641-15A5DF79DEB8}" srcOrd="2" destOrd="0" presId="urn:microsoft.com/office/officeart/2005/8/layout/gear1"/>
    <dgm:cxn modelId="{2BA33FDB-FB77-4B4D-87C3-C873466980D3}" type="presOf" srcId="{0E8D2A04-9C71-4969-90BD-385312867098}" destId="{3E51A55F-F1A3-4794-9604-0FAD00CA585C}" srcOrd="0" destOrd="0" presId="urn:microsoft.com/office/officeart/2005/8/layout/gear1"/>
    <dgm:cxn modelId="{6507A9DE-9B80-46F2-8D5C-5C4360312523}" type="presOf" srcId="{9E5DB9E8-FDD6-4DA9-B9AD-3B30A291C6E2}" destId="{6D71DD10-771E-4956-84F2-A81B1B7247BE}" srcOrd="0" destOrd="0" presId="urn:microsoft.com/office/officeart/2005/8/layout/gear1"/>
    <dgm:cxn modelId="{C6919AC1-7058-44F0-B4C7-D009C1742D07}" type="presParOf" srcId="{EE2699EB-1D8F-41AC-B22D-17C00D751C6B}" destId="{6D71DD10-771E-4956-84F2-A81B1B7247BE}" srcOrd="0" destOrd="0" presId="urn:microsoft.com/office/officeart/2005/8/layout/gear1"/>
    <dgm:cxn modelId="{71E0AA50-9D6D-4BFE-88BE-B92C4DE17F65}" type="presParOf" srcId="{EE2699EB-1D8F-41AC-B22D-17C00D751C6B}" destId="{C8F1B9B5-038F-4819-BD18-F6692491A921}" srcOrd="1" destOrd="0" presId="urn:microsoft.com/office/officeart/2005/8/layout/gear1"/>
    <dgm:cxn modelId="{64AD407A-D534-42A1-82F3-B8CAE94EF4AE}" type="presParOf" srcId="{EE2699EB-1D8F-41AC-B22D-17C00D751C6B}" destId="{CE524ECB-E17D-44DA-930B-9B941F09DE05}" srcOrd="2" destOrd="0" presId="urn:microsoft.com/office/officeart/2005/8/layout/gear1"/>
    <dgm:cxn modelId="{01288DAB-7565-418D-8D69-F44D3013CB2F}" type="presParOf" srcId="{EE2699EB-1D8F-41AC-B22D-17C00D751C6B}" destId="{5359A149-5034-4A8B-86DB-18BFFFC41C98}" srcOrd="3" destOrd="0" presId="urn:microsoft.com/office/officeart/2005/8/layout/gear1"/>
    <dgm:cxn modelId="{9F95CB0D-B35C-469D-AB81-0F7302C9D5DF}" type="presParOf" srcId="{EE2699EB-1D8F-41AC-B22D-17C00D751C6B}" destId="{4BA72278-00A6-4014-9A50-42C705E6A7E5}" srcOrd="4" destOrd="0" presId="urn:microsoft.com/office/officeart/2005/8/layout/gear1"/>
    <dgm:cxn modelId="{D4E425EE-702F-4523-9C73-152BAE56352B}" type="presParOf" srcId="{EE2699EB-1D8F-41AC-B22D-17C00D751C6B}" destId="{CB1DA996-1BE9-45CF-B2CB-6A64782FBB81}" srcOrd="5" destOrd="0" presId="urn:microsoft.com/office/officeart/2005/8/layout/gear1"/>
    <dgm:cxn modelId="{43660995-867A-450D-B769-2372C4603779}" type="presParOf" srcId="{EE2699EB-1D8F-41AC-B22D-17C00D751C6B}" destId="{996D4986-AF4A-4553-8DA8-EEB06331E3D4}" srcOrd="6" destOrd="0" presId="urn:microsoft.com/office/officeart/2005/8/layout/gear1"/>
    <dgm:cxn modelId="{F30771D4-C8D6-4263-9504-3C719C1AF4B1}" type="presParOf" srcId="{EE2699EB-1D8F-41AC-B22D-17C00D751C6B}" destId="{72B27735-1AA5-420A-84EC-B57F0E5061C3}" srcOrd="7" destOrd="0" presId="urn:microsoft.com/office/officeart/2005/8/layout/gear1"/>
    <dgm:cxn modelId="{190743C9-C433-42DA-BD1E-0B5D1DEAC97D}" type="presParOf" srcId="{EE2699EB-1D8F-41AC-B22D-17C00D751C6B}" destId="{822C1BE9-395A-4BA2-9641-15A5DF79DEB8}" srcOrd="8" destOrd="0" presId="urn:microsoft.com/office/officeart/2005/8/layout/gear1"/>
    <dgm:cxn modelId="{9D2668D2-0D15-48D3-BC92-03640BF59FA3}" type="presParOf" srcId="{EE2699EB-1D8F-41AC-B22D-17C00D751C6B}" destId="{DB85B14E-4E47-45A4-84B7-B309F3E24BB1}" srcOrd="9" destOrd="0" presId="urn:microsoft.com/office/officeart/2005/8/layout/gear1"/>
    <dgm:cxn modelId="{6F14D646-3BEF-49F8-8095-5920E44CE50F}" type="presParOf" srcId="{EE2699EB-1D8F-41AC-B22D-17C00D751C6B}" destId="{3C64FB1B-043F-4E09-B9FB-973E1E84A46D}" srcOrd="10" destOrd="0" presId="urn:microsoft.com/office/officeart/2005/8/layout/gear1"/>
    <dgm:cxn modelId="{01309BFB-8596-4FAC-ACAA-3F243F42BE32}" type="presParOf" srcId="{EE2699EB-1D8F-41AC-B22D-17C00D751C6B}" destId="{3E51A55F-F1A3-4794-9604-0FAD00CA585C}" srcOrd="11" destOrd="0" presId="urn:microsoft.com/office/officeart/2005/8/layout/gear1"/>
    <dgm:cxn modelId="{D4DFE7E9-5FC4-4AD8-AA1D-F53047A7F3A2}" type="presParOf" srcId="{EE2699EB-1D8F-41AC-B22D-17C00D751C6B}" destId="{4FE8462E-A4C5-4540-BA85-18662E716C08}"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E0FF01-347E-46EC-8FB2-1AAE77FCBB1E}" type="doc">
      <dgm:prSet loTypeId="urn:microsoft.com/office/officeart/2005/8/layout/gear1" loCatId="process" qsTypeId="urn:microsoft.com/office/officeart/2005/8/quickstyle/simple1" qsCatId="simple" csTypeId="urn:microsoft.com/office/officeart/2005/8/colors/accent1_2" csCatId="accent1" phldr="1"/>
      <dgm:spPr/>
    </dgm:pt>
    <dgm:pt modelId="{59C40943-9CC7-4C8F-9B84-F634EFEB7CBE}">
      <dgm:prSet phldrT="[Texto]"/>
      <dgm:spPr>
        <a:solidFill>
          <a:schemeClr val="accent2"/>
        </a:solidFill>
      </dgm:spPr>
      <dgm:t>
        <a:bodyPr/>
        <a:lstStyle/>
        <a:p>
          <a:r>
            <a:rPr lang="es-CO" dirty="0"/>
            <a:t>Mapa de Grupos de Interés (Gobierno)</a:t>
          </a:r>
        </a:p>
      </dgm:t>
    </dgm:pt>
    <dgm:pt modelId="{54B09786-4A2B-4142-84FF-C5B3F40CF4BA}" type="parTrans" cxnId="{5817F72B-7FE2-4E7B-8BD1-805B37C0DCC1}">
      <dgm:prSet/>
      <dgm:spPr/>
      <dgm:t>
        <a:bodyPr/>
        <a:lstStyle/>
        <a:p>
          <a:endParaRPr lang="es-CO"/>
        </a:p>
      </dgm:t>
    </dgm:pt>
    <dgm:pt modelId="{A369922C-293F-48DA-9152-3903A903C345}" type="sibTrans" cxnId="{5817F72B-7FE2-4E7B-8BD1-805B37C0DCC1}">
      <dgm:prSet/>
      <dgm:spPr/>
      <dgm:t>
        <a:bodyPr/>
        <a:lstStyle/>
        <a:p>
          <a:endParaRPr lang="es-CO"/>
        </a:p>
      </dgm:t>
    </dgm:pt>
    <dgm:pt modelId="{9A333FE8-538C-491E-8617-81F1C30EF8B2}">
      <dgm:prSet phldrT="[Texto]"/>
      <dgm:spPr>
        <a:solidFill>
          <a:schemeClr val="accent2"/>
        </a:solidFill>
      </dgm:spPr>
      <dgm:t>
        <a:bodyPr/>
        <a:lstStyle/>
        <a:p>
          <a:r>
            <a:rPr lang="es-CO" dirty="0"/>
            <a:t>Documento Marco de relaciones con CNO-Gas</a:t>
          </a:r>
        </a:p>
      </dgm:t>
    </dgm:pt>
    <dgm:pt modelId="{0710DDE4-2A4C-4317-ACBB-BFB9F9E0018E}" type="parTrans" cxnId="{2ED810C2-BECF-460C-AD42-7A9B856DE6E6}">
      <dgm:prSet/>
      <dgm:spPr/>
      <dgm:t>
        <a:bodyPr/>
        <a:lstStyle/>
        <a:p>
          <a:endParaRPr lang="es-CO"/>
        </a:p>
      </dgm:t>
    </dgm:pt>
    <dgm:pt modelId="{F83F66D4-4978-45A2-9693-87AB1B754D8F}" type="sibTrans" cxnId="{2ED810C2-BECF-460C-AD42-7A9B856DE6E6}">
      <dgm:prSet/>
      <dgm:spPr/>
      <dgm:t>
        <a:bodyPr/>
        <a:lstStyle/>
        <a:p>
          <a:endParaRPr lang="es-CO"/>
        </a:p>
      </dgm:t>
    </dgm:pt>
    <dgm:pt modelId="{96779AB0-FF54-48AA-8DB0-89169B1E0F70}" type="pres">
      <dgm:prSet presAssocID="{08E0FF01-347E-46EC-8FB2-1AAE77FCBB1E}" presName="composite" presStyleCnt="0">
        <dgm:presLayoutVars>
          <dgm:chMax val="3"/>
          <dgm:animLvl val="lvl"/>
          <dgm:resizeHandles val="exact"/>
        </dgm:presLayoutVars>
      </dgm:prSet>
      <dgm:spPr/>
    </dgm:pt>
    <dgm:pt modelId="{547BDEEF-DF81-484F-BED9-7EE2AACF05BB}" type="pres">
      <dgm:prSet presAssocID="{59C40943-9CC7-4C8F-9B84-F634EFEB7CBE}" presName="gear1" presStyleLbl="node1" presStyleIdx="0" presStyleCnt="2">
        <dgm:presLayoutVars>
          <dgm:chMax val="1"/>
          <dgm:bulletEnabled val="1"/>
        </dgm:presLayoutVars>
      </dgm:prSet>
      <dgm:spPr/>
    </dgm:pt>
    <dgm:pt modelId="{A1813ECA-53D7-4D20-8619-D4D63007D572}" type="pres">
      <dgm:prSet presAssocID="{59C40943-9CC7-4C8F-9B84-F634EFEB7CBE}" presName="gear1srcNode" presStyleLbl="node1" presStyleIdx="0" presStyleCnt="2"/>
      <dgm:spPr/>
    </dgm:pt>
    <dgm:pt modelId="{F8B5AC59-C8E1-4567-A4D9-0AE4A71559FE}" type="pres">
      <dgm:prSet presAssocID="{59C40943-9CC7-4C8F-9B84-F634EFEB7CBE}" presName="gear1dstNode" presStyleLbl="node1" presStyleIdx="0" presStyleCnt="2"/>
      <dgm:spPr/>
    </dgm:pt>
    <dgm:pt modelId="{AD75F419-6A6C-484A-A8C8-270F7B2BB4E0}" type="pres">
      <dgm:prSet presAssocID="{9A333FE8-538C-491E-8617-81F1C30EF8B2}" presName="gear2" presStyleLbl="node1" presStyleIdx="1" presStyleCnt="2">
        <dgm:presLayoutVars>
          <dgm:chMax val="1"/>
          <dgm:bulletEnabled val="1"/>
        </dgm:presLayoutVars>
      </dgm:prSet>
      <dgm:spPr/>
    </dgm:pt>
    <dgm:pt modelId="{6532D26A-5259-486B-864D-BD6578D5EA02}" type="pres">
      <dgm:prSet presAssocID="{9A333FE8-538C-491E-8617-81F1C30EF8B2}" presName="gear2srcNode" presStyleLbl="node1" presStyleIdx="1" presStyleCnt="2"/>
      <dgm:spPr/>
    </dgm:pt>
    <dgm:pt modelId="{D721043D-C18A-4BE6-ADEC-41F12ED9C50C}" type="pres">
      <dgm:prSet presAssocID="{9A333FE8-538C-491E-8617-81F1C30EF8B2}" presName="gear2dstNode" presStyleLbl="node1" presStyleIdx="1" presStyleCnt="2"/>
      <dgm:spPr/>
    </dgm:pt>
    <dgm:pt modelId="{5C4DBAFF-33F5-4BCF-9AF6-69E9752D81D0}" type="pres">
      <dgm:prSet presAssocID="{A369922C-293F-48DA-9152-3903A903C345}" presName="connector1" presStyleLbl="sibTrans2D1" presStyleIdx="0" presStyleCnt="2"/>
      <dgm:spPr/>
    </dgm:pt>
    <dgm:pt modelId="{8247D07F-02BA-4096-A7A5-ECAD929F10D6}" type="pres">
      <dgm:prSet presAssocID="{F83F66D4-4978-45A2-9693-87AB1B754D8F}" presName="connector2" presStyleLbl="sibTrans2D1" presStyleIdx="1" presStyleCnt="2"/>
      <dgm:spPr/>
    </dgm:pt>
  </dgm:ptLst>
  <dgm:cxnLst>
    <dgm:cxn modelId="{5817F72B-7FE2-4E7B-8BD1-805B37C0DCC1}" srcId="{08E0FF01-347E-46EC-8FB2-1AAE77FCBB1E}" destId="{59C40943-9CC7-4C8F-9B84-F634EFEB7CBE}" srcOrd="0" destOrd="0" parTransId="{54B09786-4A2B-4142-84FF-C5B3F40CF4BA}" sibTransId="{A369922C-293F-48DA-9152-3903A903C345}"/>
    <dgm:cxn modelId="{D095A13A-4953-45FB-AFF7-AC8D86649F41}" type="presOf" srcId="{59C40943-9CC7-4C8F-9B84-F634EFEB7CBE}" destId="{A1813ECA-53D7-4D20-8619-D4D63007D572}" srcOrd="1" destOrd="0" presId="urn:microsoft.com/office/officeart/2005/8/layout/gear1"/>
    <dgm:cxn modelId="{AD6E5D44-5421-4DF3-A512-FA0184F741CC}" type="presOf" srcId="{59C40943-9CC7-4C8F-9B84-F634EFEB7CBE}" destId="{F8B5AC59-C8E1-4567-A4D9-0AE4A71559FE}" srcOrd="2" destOrd="0" presId="urn:microsoft.com/office/officeart/2005/8/layout/gear1"/>
    <dgm:cxn modelId="{C4D8904B-5DD9-4600-BF78-D4E28485DD18}" type="presOf" srcId="{A369922C-293F-48DA-9152-3903A903C345}" destId="{5C4DBAFF-33F5-4BCF-9AF6-69E9752D81D0}" srcOrd="0" destOrd="0" presId="urn:microsoft.com/office/officeart/2005/8/layout/gear1"/>
    <dgm:cxn modelId="{A586E67C-7D10-4B78-8D67-CFCF5F6F9484}" type="presOf" srcId="{08E0FF01-347E-46EC-8FB2-1AAE77FCBB1E}" destId="{96779AB0-FF54-48AA-8DB0-89169B1E0F70}" srcOrd="0" destOrd="0" presId="urn:microsoft.com/office/officeart/2005/8/layout/gear1"/>
    <dgm:cxn modelId="{7F531EAE-F78E-4D7F-B5B1-624D53FF680F}" type="presOf" srcId="{9A333FE8-538C-491E-8617-81F1C30EF8B2}" destId="{6532D26A-5259-486B-864D-BD6578D5EA02}" srcOrd="1" destOrd="0" presId="urn:microsoft.com/office/officeart/2005/8/layout/gear1"/>
    <dgm:cxn modelId="{9E3F61B0-305B-4516-ADDB-888D823F6595}" type="presOf" srcId="{9A333FE8-538C-491E-8617-81F1C30EF8B2}" destId="{AD75F419-6A6C-484A-A8C8-270F7B2BB4E0}" srcOrd="0" destOrd="0" presId="urn:microsoft.com/office/officeart/2005/8/layout/gear1"/>
    <dgm:cxn modelId="{372538B6-4A2F-4C18-8C25-1B19AE3D2A92}" type="presOf" srcId="{F83F66D4-4978-45A2-9693-87AB1B754D8F}" destId="{8247D07F-02BA-4096-A7A5-ECAD929F10D6}" srcOrd="0" destOrd="0" presId="urn:microsoft.com/office/officeart/2005/8/layout/gear1"/>
    <dgm:cxn modelId="{2ED810C2-BECF-460C-AD42-7A9B856DE6E6}" srcId="{08E0FF01-347E-46EC-8FB2-1AAE77FCBB1E}" destId="{9A333FE8-538C-491E-8617-81F1C30EF8B2}" srcOrd="1" destOrd="0" parTransId="{0710DDE4-2A4C-4317-ACBB-BFB9F9E0018E}" sibTransId="{F83F66D4-4978-45A2-9693-87AB1B754D8F}"/>
    <dgm:cxn modelId="{3D096DD9-6808-4F3D-9398-7179B06FC945}" type="presOf" srcId="{9A333FE8-538C-491E-8617-81F1C30EF8B2}" destId="{D721043D-C18A-4BE6-ADEC-41F12ED9C50C}" srcOrd="2" destOrd="0" presId="urn:microsoft.com/office/officeart/2005/8/layout/gear1"/>
    <dgm:cxn modelId="{19AF30E7-E613-4908-B913-CBACBF7D50FD}" type="presOf" srcId="{59C40943-9CC7-4C8F-9B84-F634EFEB7CBE}" destId="{547BDEEF-DF81-484F-BED9-7EE2AACF05BB}" srcOrd="0" destOrd="0" presId="urn:microsoft.com/office/officeart/2005/8/layout/gear1"/>
    <dgm:cxn modelId="{4BA6916E-EB81-4994-94C4-32A256359204}" type="presParOf" srcId="{96779AB0-FF54-48AA-8DB0-89169B1E0F70}" destId="{547BDEEF-DF81-484F-BED9-7EE2AACF05BB}" srcOrd="0" destOrd="0" presId="urn:microsoft.com/office/officeart/2005/8/layout/gear1"/>
    <dgm:cxn modelId="{2EEF817D-5624-44A3-9A98-B3FE5C6C834F}" type="presParOf" srcId="{96779AB0-FF54-48AA-8DB0-89169B1E0F70}" destId="{A1813ECA-53D7-4D20-8619-D4D63007D572}" srcOrd="1" destOrd="0" presId="urn:microsoft.com/office/officeart/2005/8/layout/gear1"/>
    <dgm:cxn modelId="{7523CA5C-6BEF-4688-90A2-3485048353DA}" type="presParOf" srcId="{96779AB0-FF54-48AA-8DB0-89169B1E0F70}" destId="{F8B5AC59-C8E1-4567-A4D9-0AE4A71559FE}" srcOrd="2" destOrd="0" presId="urn:microsoft.com/office/officeart/2005/8/layout/gear1"/>
    <dgm:cxn modelId="{0234C361-E61C-4EBC-BDFC-E7361B13E8D4}" type="presParOf" srcId="{96779AB0-FF54-48AA-8DB0-89169B1E0F70}" destId="{AD75F419-6A6C-484A-A8C8-270F7B2BB4E0}" srcOrd="3" destOrd="0" presId="urn:microsoft.com/office/officeart/2005/8/layout/gear1"/>
    <dgm:cxn modelId="{DBF19E30-9517-4CE5-A7D1-C99160B73115}" type="presParOf" srcId="{96779AB0-FF54-48AA-8DB0-89169B1E0F70}" destId="{6532D26A-5259-486B-864D-BD6578D5EA02}" srcOrd="4" destOrd="0" presId="urn:microsoft.com/office/officeart/2005/8/layout/gear1"/>
    <dgm:cxn modelId="{E58D3C82-8535-4E51-B3D5-4717FE618F59}" type="presParOf" srcId="{96779AB0-FF54-48AA-8DB0-89169B1E0F70}" destId="{D721043D-C18A-4BE6-ADEC-41F12ED9C50C}" srcOrd="5" destOrd="0" presId="urn:microsoft.com/office/officeart/2005/8/layout/gear1"/>
    <dgm:cxn modelId="{5FE836FB-4159-4DCE-A047-1D772E182AAB}" type="presParOf" srcId="{96779AB0-FF54-48AA-8DB0-89169B1E0F70}" destId="{5C4DBAFF-33F5-4BCF-9AF6-69E9752D81D0}" srcOrd="6" destOrd="0" presId="urn:microsoft.com/office/officeart/2005/8/layout/gear1"/>
    <dgm:cxn modelId="{F57B1102-C9E6-4FD4-9F8A-5CF46A70A1DE}" type="presParOf" srcId="{96779AB0-FF54-48AA-8DB0-89169B1E0F70}" destId="{8247D07F-02BA-4096-A7A5-ECAD929F10D6}" srcOrd="7"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CE129C-107A-4EA4-9FC1-D01ADAF7C9E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CO"/>
        </a:p>
      </dgm:t>
    </dgm:pt>
    <dgm:pt modelId="{F86C3F71-AE49-4738-A3B4-8063784007E3}">
      <dgm:prSet phldrT="[Text]"/>
      <dgm:spPr>
        <a:solidFill>
          <a:srgbClr val="70AD47"/>
        </a:solidFill>
        <a:ln>
          <a:solidFill>
            <a:srgbClr val="70AD47"/>
          </a:solidFill>
        </a:ln>
      </dgm:spPr>
      <dgm:t>
        <a:bodyPr/>
        <a:lstStyle/>
        <a:p>
          <a:r>
            <a:rPr lang="es-ES" b="1" dirty="0">
              <a:solidFill>
                <a:schemeClr val="tx1"/>
              </a:solidFill>
              <a:latin typeface="Lucida Sans" panose="020B0602030504020204" pitchFamily="34" charset="0"/>
            </a:rPr>
            <a:t>Capitulo / Tema:</a:t>
          </a:r>
        </a:p>
        <a:p>
          <a:r>
            <a:rPr lang="es-ES" dirty="0">
              <a:latin typeface="Lucida Sans" panose="020B0602030504020204" pitchFamily="34" charset="0"/>
            </a:rPr>
            <a:t>Ajuste al Reglamento Interno para decisiones clave</a:t>
          </a:r>
          <a:endParaRPr lang="es-CO" dirty="0">
            <a:latin typeface="Lucida Sans" panose="020B0602030504020204" pitchFamily="34" charset="0"/>
          </a:endParaRPr>
        </a:p>
      </dgm:t>
    </dgm:pt>
    <dgm:pt modelId="{2464031F-A1DA-4BBF-B388-50577ABF1D74}" type="parTrans" cxnId="{62D2C8EE-EB7E-49E6-8B54-ED998FAAEC93}">
      <dgm:prSet/>
      <dgm:spPr/>
      <dgm:t>
        <a:bodyPr/>
        <a:lstStyle/>
        <a:p>
          <a:endParaRPr lang="es-CO">
            <a:latin typeface="Lucida Sans" panose="020B0602030504020204" pitchFamily="34" charset="0"/>
          </a:endParaRPr>
        </a:p>
      </dgm:t>
    </dgm:pt>
    <dgm:pt modelId="{D7FD121F-5616-45C5-BFC3-BF9BEE029E2C}" type="sibTrans" cxnId="{62D2C8EE-EB7E-49E6-8B54-ED998FAAEC93}">
      <dgm:prSet/>
      <dgm:spPr/>
      <dgm:t>
        <a:bodyPr/>
        <a:lstStyle/>
        <a:p>
          <a:endParaRPr lang="es-CO">
            <a:latin typeface="Lucida Sans" panose="020B0602030504020204" pitchFamily="34" charset="0"/>
          </a:endParaRPr>
        </a:p>
      </dgm:t>
    </dgm:pt>
    <dgm:pt modelId="{98F333DB-1386-4B3B-82C7-B7347F8E9839}">
      <dgm:prSet phldrT="[Tex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CO" dirty="0">
              <a:latin typeface="Lucida Sans" panose="020B0602030504020204" pitchFamily="34" charset="0"/>
            </a:rPr>
            <a:t> Inclusión </a:t>
          </a:r>
          <a:r>
            <a:rPr lang="es-ES" dirty="0">
              <a:latin typeface="Lucida Sans" panose="020B0602030504020204" pitchFamily="34" charset="0"/>
            </a:rPr>
            <a:t>de crisis y análisis de momentos coyunturales al reglamento. </a:t>
          </a:r>
          <a:endParaRPr lang="es-CO" dirty="0">
            <a:latin typeface="Lucida Sans" panose="020B0602030504020204" pitchFamily="34" charset="0"/>
          </a:endParaRPr>
        </a:p>
      </dgm:t>
    </dgm:pt>
    <dgm:pt modelId="{B15555AE-370E-4E92-9BD5-B4098FA4A315}" type="parTrans" cxnId="{6E83DCCB-5957-4C1B-A999-56CC544B3C30}">
      <dgm:prSet/>
      <dgm:spPr/>
      <dgm:t>
        <a:bodyPr/>
        <a:lstStyle/>
        <a:p>
          <a:endParaRPr lang="es-CO">
            <a:latin typeface="Lucida Sans" panose="020B0602030504020204" pitchFamily="34" charset="0"/>
          </a:endParaRPr>
        </a:p>
      </dgm:t>
    </dgm:pt>
    <dgm:pt modelId="{1DFAA36D-67FD-4BF6-B189-B789C9858806}" type="sibTrans" cxnId="{6E83DCCB-5957-4C1B-A999-56CC544B3C30}">
      <dgm:prSet/>
      <dgm:spPr/>
      <dgm:t>
        <a:bodyPr/>
        <a:lstStyle/>
        <a:p>
          <a:endParaRPr lang="es-CO">
            <a:latin typeface="Lucida Sans" panose="020B0602030504020204" pitchFamily="34" charset="0"/>
          </a:endParaRPr>
        </a:p>
      </dgm:t>
    </dgm:pt>
    <dgm:pt modelId="{83F89B00-C6B2-42B0-9B65-93542B747866}">
      <dgm:prSet phldrT="[Tex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dirty="0">
              <a:latin typeface="Lucida Sans" panose="020B0602030504020204" pitchFamily="34" charset="0"/>
            </a:rPr>
            <a:t> </a:t>
          </a:r>
          <a:r>
            <a:rPr lang="es-ES" dirty="0">
              <a:solidFill>
                <a:srgbClr val="FF0000"/>
              </a:solidFill>
              <a:latin typeface="Lucida Sans" panose="020B0602030504020204" pitchFamily="34" charset="0"/>
            </a:rPr>
            <a:t> </a:t>
          </a:r>
          <a:r>
            <a:rPr lang="es-ES" dirty="0">
              <a:latin typeface="Lucida Sans" panose="020B0602030504020204" pitchFamily="34" charset="0"/>
            </a:rPr>
            <a:t>Revisión de los canales de comunicación en momentos de crisis con Gobierno.</a:t>
          </a:r>
          <a:endParaRPr lang="es-CO" dirty="0">
            <a:latin typeface="Lucida Sans" panose="020B0602030504020204" pitchFamily="34" charset="0"/>
          </a:endParaRPr>
        </a:p>
      </dgm:t>
    </dgm:pt>
    <dgm:pt modelId="{E53E8C5D-ECE2-43F8-87B0-918695A89F44}" type="parTrans" cxnId="{59001231-A515-4FF7-93A1-08D521B74647}">
      <dgm:prSet/>
      <dgm:spPr/>
      <dgm:t>
        <a:bodyPr/>
        <a:lstStyle/>
        <a:p>
          <a:endParaRPr lang="es-CO">
            <a:latin typeface="Lucida Sans" panose="020B0602030504020204" pitchFamily="34" charset="0"/>
          </a:endParaRPr>
        </a:p>
      </dgm:t>
    </dgm:pt>
    <dgm:pt modelId="{DF2B5424-BFF8-497D-8E26-A3DED9602B91}" type="sibTrans" cxnId="{59001231-A515-4FF7-93A1-08D521B74647}">
      <dgm:prSet/>
      <dgm:spPr/>
      <dgm:t>
        <a:bodyPr/>
        <a:lstStyle/>
        <a:p>
          <a:endParaRPr lang="es-CO">
            <a:latin typeface="Lucida Sans" panose="020B0602030504020204" pitchFamily="34" charset="0"/>
          </a:endParaRPr>
        </a:p>
      </dgm:t>
    </dgm:pt>
    <dgm:pt modelId="{2201FE32-6F06-459D-8C77-EE67B70885B3}">
      <dgm:prSet phldrT="[Text]"/>
      <dgm:spPr>
        <a:solidFill>
          <a:schemeClr val="accent2"/>
        </a:solidFill>
        <a:ln>
          <a:solidFill>
            <a:schemeClr val="accent2"/>
          </a:solidFill>
        </a:ln>
      </dgm:spPr>
      <dgm:t>
        <a:bodyPr/>
        <a:lstStyle/>
        <a:p>
          <a:r>
            <a:rPr lang="es-ES" b="1" dirty="0">
              <a:solidFill>
                <a:schemeClr val="tx1"/>
              </a:solidFill>
              <a:latin typeface="Lucida Sans" panose="020B0602030504020204" pitchFamily="34" charset="0"/>
            </a:rPr>
            <a:t>Capitulo / Tema:</a:t>
          </a:r>
        </a:p>
        <a:p>
          <a:r>
            <a:rPr lang="es-ES" dirty="0">
              <a:latin typeface="Lucida Sans" panose="020B0602030504020204" pitchFamily="34" charset="0"/>
            </a:rPr>
            <a:t>Socialización del Modelo de Gobernabilidad del CNO</a:t>
          </a:r>
          <a:endParaRPr lang="es-CO" dirty="0">
            <a:latin typeface="Lucida Sans" panose="020B0602030504020204" pitchFamily="34" charset="0"/>
          </a:endParaRPr>
        </a:p>
      </dgm:t>
    </dgm:pt>
    <dgm:pt modelId="{DBF4EA87-E732-4D2F-B594-E3E2D646396E}" type="parTrans" cxnId="{BE59249E-43F1-4316-AB4B-A1263074C19C}">
      <dgm:prSet/>
      <dgm:spPr/>
      <dgm:t>
        <a:bodyPr/>
        <a:lstStyle/>
        <a:p>
          <a:endParaRPr lang="es-CO">
            <a:latin typeface="Lucida Sans" panose="020B0602030504020204" pitchFamily="34" charset="0"/>
          </a:endParaRPr>
        </a:p>
      </dgm:t>
    </dgm:pt>
    <dgm:pt modelId="{D097B6C9-2381-44A1-B737-C4C93FCFF280}" type="sibTrans" cxnId="{BE59249E-43F1-4316-AB4B-A1263074C19C}">
      <dgm:prSet/>
      <dgm:spPr/>
      <dgm:t>
        <a:bodyPr/>
        <a:lstStyle/>
        <a:p>
          <a:endParaRPr lang="es-CO">
            <a:latin typeface="Lucida Sans" panose="020B0602030504020204" pitchFamily="34" charset="0"/>
          </a:endParaRPr>
        </a:p>
      </dgm:t>
    </dgm:pt>
    <dgm:pt modelId="{A2C8C74A-4A07-47BD-95B4-A7A0020129E9}">
      <dgm:prSet phldrT="[Text]"/>
      <dgm:spPr>
        <a:solidFill>
          <a:srgbClr val="F9DBD2"/>
        </a:solidFill>
        <a:ln>
          <a:solidFill>
            <a:srgbClr val="F9DBD2">
              <a:alpha val="90000"/>
            </a:srgbClr>
          </a:solidFill>
        </a:ln>
      </dgm:spPr>
      <dgm:t>
        <a:bodyPr/>
        <a:lstStyle/>
        <a:p>
          <a:pPr>
            <a:buClr>
              <a:srgbClr val="FF0000"/>
            </a:buClr>
            <a:buFont typeface="+mj-lt"/>
            <a:buAutoNum type="arabicPeriod"/>
          </a:pPr>
          <a:r>
            <a:rPr lang="es-ES" dirty="0">
              <a:latin typeface="Lucida Sans" panose="020B0602030504020204" pitchFamily="34" charset="0"/>
            </a:rPr>
            <a:t>Desarrollar una estrategia de divulgación y capacitación del Modelo de Gobernabilidad del CNO.</a:t>
          </a:r>
          <a:endParaRPr lang="es-CO" dirty="0">
            <a:latin typeface="Lucida Sans" panose="020B0602030504020204" pitchFamily="34" charset="0"/>
          </a:endParaRPr>
        </a:p>
      </dgm:t>
    </dgm:pt>
    <dgm:pt modelId="{698EC8A6-4E68-498F-B08F-93A2D6D0C134}" type="parTrans" cxnId="{03E74FDD-A9CF-46C8-ACB2-7F0E35187554}">
      <dgm:prSet/>
      <dgm:spPr/>
      <dgm:t>
        <a:bodyPr/>
        <a:lstStyle/>
        <a:p>
          <a:endParaRPr lang="es-CO">
            <a:latin typeface="Lucida Sans" panose="020B0602030504020204" pitchFamily="34" charset="0"/>
          </a:endParaRPr>
        </a:p>
      </dgm:t>
    </dgm:pt>
    <dgm:pt modelId="{CD4ABCC6-FB15-4361-B101-ECC634336B07}" type="sibTrans" cxnId="{03E74FDD-A9CF-46C8-ACB2-7F0E35187554}">
      <dgm:prSet/>
      <dgm:spPr/>
      <dgm:t>
        <a:bodyPr/>
        <a:lstStyle/>
        <a:p>
          <a:endParaRPr lang="es-CO">
            <a:latin typeface="Lucida Sans" panose="020B0602030504020204" pitchFamily="34" charset="0"/>
          </a:endParaRPr>
        </a:p>
      </dgm:t>
    </dgm:pt>
    <dgm:pt modelId="{2816A0E6-F301-4785-856B-456B1C0BB86A}">
      <dgm:prSe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dirty="0">
              <a:solidFill>
                <a:srgbClr val="FF0000"/>
              </a:solidFill>
              <a:latin typeface="Lucida Sans" panose="020B0602030504020204" pitchFamily="34" charset="0"/>
            </a:rPr>
            <a:t> </a:t>
          </a:r>
          <a:r>
            <a:rPr lang="es-CO" dirty="0">
              <a:latin typeface="Lucida Sans" panose="020B0602030504020204" pitchFamily="34" charset="0"/>
            </a:rPr>
            <a:t>Aspectos específicos a revisar, actualizar o modificar en el Reglamento Interno.</a:t>
          </a:r>
          <a:r>
            <a:rPr lang="es-ES" dirty="0">
              <a:latin typeface="Lucida Sans" panose="020B0602030504020204" pitchFamily="34" charset="0"/>
            </a:rPr>
            <a:t> </a:t>
          </a:r>
          <a:endParaRPr lang="es-CO" dirty="0">
            <a:latin typeface="Lucida Sans" panose="020B0602030504020204" pitchFamily="34" charset="0"/>
          </a:endParaRPr>
        </a:p>
      </dgm:t>
    </dgm:pt>
    <dgm:pt modelId="{C995D71F-FCCC-4609-9E22-4FAF994E19AD}" type="parTrans" cxnId="{F00EECA6-C718-492E-92D5-E849C72AD617}">
      <dgm:prSet/>
      <dgm:spPr/>
      <dgm:t>
        <a:bodyPr/>
        <a:lstStyle/>
        <a:p>
          <a:endParaRPr lang="es-CO"/>
        </a:p>
      </dgm:t>
    </dgm:pt>
    <dgm:pt modelId="{BFE4C730-B3D7-4562-89CB-298F83A3D527}" type="sibTrans" cxnId="{F00EECA6-C718-492E-92D5-E849C72AD617}">
      <dgm:prSet/>
      <dgm:spPr/>
      <dgm:t>
        <a:bodyPr/>
        <a:lstStyle/>
        <a:p>
          <a:endParaRPr lang="es-CO"/>
        </a:p>
      </dgm:t>
    </dgm:pt>
    <dgm:pt modelId="{2EEC15CF-6133-4090-BEC7-C219E76844BC}">
      <dgm:prSet phldrT="[Text]"/>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ES" dirty="0">
              <a:latin typeface="Lucida Sans" panose="020B0602030504020204" pitchFamily="34" charset="0"/>
            </a:rPr>
            <a:t>Realización de reuniones estratégicas cerradas en momentos de crisis</a:t>
          </a:r>
          <a:endParaRPr lang="es-CO" dirty="0">
            <a:latin typeface="Lucida Sans" panose="020B0602030504020204" pitchFamily="34" charset="0"/>
          </a:endParaRPr>
        </a:p>
      </dgm:t>
    </dgm:pt>
    <dgm:pt modelId="{9E6E9E8C-5599-4A4A-B57D-2B301FD32F7E}" type="parTrans" cxnId="{90CCD6E5-5B99-4DD0-8D37-BA1E382C36D4}">
      <dgm:prSet/>
      <dgm:spPr/>
      <dgm:t>
        <a:bodyPr/>
        <a:lstStyle/>
        <a:p>
          <a:endParaRPr lang="es-CO"/>
        </a:p>
      </dgm:t>
    </dgm:pt>
    <dgm:pt modelId="{93B50814-8060-4E9B-BF88-9C52667584C2}" type="sibTrans" cxnId="{90CCD6E5-5B99-4DD0-8D37-BA1E382C36D4}">
      <dgm:prSet/>
      <dgm:spPr/>
      <dgm:t>
        <a:bodyPr/>
        <a:lstStyle/>
        <a:p>
          <a:endParaRPr lang="es-CO"/>
        </a:p>
      </dgm:t>
    </dgm:pt>
    <dgm:pt modelId="{3250643D-056F-4A2E-B917-56553C43B08B}" type="pres">
      <dgm:prSet presAssocID="{5ECE129C-107A-4EA4-9FC1-D01ADAF7C9E3}" presName="Name0" presStyleCnt="0">
        <dgm:presLayoutVars>
          <dgm:dir/>
          <dgm:animLvl val="lvl"/>
          <dgm:resizeHandles val="exact"/>
        </dgm:presLayoutVars>
      </dgm:prSet>
      <dgm:spPr/>
    </dgm:pt>
    <dgm:pt modelId="{FE82333A-6807-4D17-BCEF-D6462E93DF02}" type="pres">
      <dgm:prSet presAssocID="{F86C3F71-AE49-4738-A3B4-8063784007E3}" presName="composite" presStyleCnt="0"/>
      <dgm:spPr/>
    </dgm:pt>
    <dgm:pt modelId="{5471DF1B-E706-4C11-8D92-2AC4B871CE13}" type="pres">
      <dgm:prSet presAssocID="{F86C3F71-AE49-4738-A3B4-8063784007E3}" presName="parTx" presStyleLbl="alignNode1" presStyleIdx="0" presStyleCnt="2">
        <dgm:presLayoutVars>
          <dgm:chMax val="0"/>
          <dgm:chPref val="0"/>
          <dgm:bulletEnabled val="1"/>
        </dgm:presLayoutVars>
      </dgm:prSet>
      <dgm:spPr/>
    </dgm:pt>
    <dgm:pt modelId="{3C55EB43-F9EF-4910-BE9A-602992BE30F3}" type="pres">
      <dgm:prSet presAssocID="{F86C3F71-AE49-4738-A3B4-8063784007E3}" presName="desTx" presStyleLbl="alignAccFollowNode1" presStyleIdx="0" presStyleCnt="2" custLinFactNeighborY="0">
        <dgm:presLayoutVars>
          <dgm:bulletEnabled val="1"/>
        </dgm:presLayoutVars>
      </dgm:prSet>
      <dgm:spPr/>
    </dgm:pt>
    <dgm:pt modelId="{F27C0407-6EC9-4871-A39F-803822DEF275}" type="pres">
      <dgm:prSet presAssocID="{D7FD121F-5616-45C5-BFC3-BF9BEE029E2C}" presName="space" presStyleCnt="0"/>
      <dgm:spPr/>
    </dgm:pt>
    <dgm:pt modelId="{1D9F4D67-DB39-4C64-9BF9-2DDC50DC3C36}" type="pres">
      <dgm:prSet presAssocID="{2201FE32-6F06-459D-8C77-EE67B70885B3}" presName="composite" presStyleCnt="0"/>
      <dgm:spPr/>
    </dgm:pt>
    <dgm:pt modelId="{392B823B-1137-4787-BC11-9B6D30B986B9}" type="pres">
      <dgm:prSet presAssocID="{2201FE32-6F06-459D-8C77-EE67B70885B3}" presName="parTx" presStyleLbl="alignNode1" presStyleIdx="1" presStyleCnt="2">
        <dgm:presLayoutVars>
          <dgm:chMax val="0"/>
          <dgm:chPref val="0"/>
          <dgm:bulletEnabled val="1"/>
        </dgm:presLayoutVars>
      </dgm:prSet>
      <dgm:spPr/>
    </dgm:pt>
    <dgm:pt modelId="{186384D0-B17D-4866-8E5F-5C5D59C6EF85}" type="pres">
      <dgm:prSet presAssocID="{2201FE32-6F06-459D-8C77-EE67B70885B3}" presName="desTx" presStyleLbl="alignAccFollowNode1" presStyleIdx="1" presStyleCnt="2">
        <dgm:presLayoutVars>
          <dgm:bulletEnabled val="1"/>
        </dgm:presLayoutVars>
      </dgm:prSet>
      <dgm:spPr/>
    </dgm:pt>
  </dgm:ptLst>
  <dgm:cxnLst>
    <dgm:cxn modelId="{59001231-A515-4FF7-93A1-08D521B74647}" srcId="{F86C3F71-AE49-4738-A3B4-8063784007E3}" destId="{83F89B00-C6B2-42B0-9B65-93542B747866}" srcOrd="2" destOrd="0" parTransId="{E53E8C5D-ECE2-43F8-87B0-918695A89F44}" sibTransId="{DF2B5424-BFF8-497D-8E26-A3DED9602B91}"/>
    <dgm:cxn modelId="{4C32715F-F180-4C32-B96F-836D0B253ABB}" type="presOf" srcId="{F86C3F71-AE49-4738-A3B4-8063784007E3}" destId="{5471DF1B-E706-4C11-8D92-2AC4B871CE13}" srcOrd="0" destOrd="0" presId="urn:microsoft.com/office/officeart/2005/8/layout/hList1"/>
    <dgm:cxn modelId="{C3693447-2118-428F-A97E-4CC3834DF710}" type="presOf" srcId="{83F89B00-C6B2-42B0-9B65-93542B747866}" destId="{3C55EB43-F9EF-4910-BE9A-602992BE30F3}" srcOrd="0" destOrd="2" presId="urn:microsoft.com/office/officeart/2005/8/layout/hList1"/>
    <dgm:cxn modelId="{AAD05E52-1A60-4415-8B6D-63103BA98CF5}" type="presOf" srcId="{98F333DB-1386-4B3B-82C7-B7347F8E9839}" destId="{3C55EB43-F9EF-4910-BE9A-602992BE30F3}" srcOrd="0" destOrd="0" presId="urn:microsoft.com/office/officeart/2005/8/layout/hList1"/>
    <dgm:cxn modelId="{76C68974-78A6-46BB-AFA8-A4B6432D7D47}" type="presOf" srcId="{2EEC15CF-6133-4090-BEC7-C219E76844BC}" destId="{3C55EB43-F9EF-4910-BE9A-602992BE30F3}" srcOrd="0" destOrd="1" presId="urn:microsoft.com/office/officeart/2005/8/layout/hList1"/>
    <dgm:cxn modelId="{EDEF867C-3ADB-4152-A821-EB415668A60C}" type="presOf" srcId="{2816A0E6-F301-4785-856B-456B1C0BB86A}" destId="{3C55EB43-F9EF-4910-BE9A-602992BE30F3}" srcOrd="0" destOrd="3" presId="urn:microsoft.com/office/officeart/2005/8/layout/hList1"/>
    <dgm:cxn modelId="{CA8F7F97-523B-42C6-937F-98AA3BBCD0E5}" type="presOf" srcId="{5ECE129C-107A-4EA4-9FC1-D01ADAF7C9E3}" destId="{3250643D-056F-4A2E-B917-56553C43B08B}" srcOrd="0" destOrd="0" presId="urn:microsoft.com/office/officeart/2005/8/layout/hList1"/>
    <dgm:cxn modelId="{BE59249E-43F1-4316-AB4B-A1263074C19C}" srcId="{5ECE129C-107A-4EA4-9FC1-D01ADAF7C9E3}" destId="{2201FE32-6F06-459D-8C77-EE67B70885B3}" srcOrd="1" destOrd="0" parTransId="{DBF4EA87-E732-4D2F-B594-E3E2D646396E}" sibTransId="{D097B6C9-2381-44A1-B737-C4C93FCFF280}"/>
    <dgm:cxn modelId="{F00EECA6-C718-492E-92D5-E849C72AD617}" srcId="{F86C3F71-AE49-4738-A3B4-8063784007E3}" destId="{2816A0E6-F301-4785-856B-456B1C0BB86A}" srcOrd="3" destOrd="0" parTransId="{C995D71F-FCCC-4609-9E22-4FAF994E19AD}" sibTransId="{BFE4C730-B3D7-4562-89CB-298F83A3D527}"/>
    <dgm:cxn modelId="{6E83DCCB-5957-4C1B-A999-56CC544B3C30}" srcId="{F86C3F71-AE49-4738-A3B4-8063784007E3}" destId="{98F333DB-1386-4B3B-82C7-B7347F8E9839}" srcOrd="0" destOrd="0" parTransId="{B15555AE-370E-4E92-9BD5-B4098FA4A315}" sibTransId="{1DFAA36D-67FD-4BF6-B189-B789C9858806}"/>
    <dgm:cxn modelId="{FDC925D0-004F-44CA-9EF1-AC7238FDE745}" type="presOf" srcId="{A2C8C74A-4A07-47BD-95B4-A7A0020129E9}" destId="{186384D0-B17D-4866-8E5F-5C5D59C6EF85}" srcOrd="0" destOrd="0" presId="urn:microsoft.com/office/officeart/2005/8/layout/hList1"/>
    <dgm:cxn modelId="{03E74FDD-A9CF-46C8-ACB2-7F0E35187554}" srcId="{2201FE32-6F06-459D-8C77-EE67B70885B3}" destId="{A2C8C74A-4A07-47BD-95B4-A7A0020129E9}" srcOrd="0" destOrd="0" parTransId="{698EC8A6-4E68-498F-B08F-93A2D6D0C134}" sibTransId="{CD4ABCC6-FB15-4361-B101-ECC634336B07}"/>
    <dgm:cxn modelId="{90CCD6E5-5B99-4DD0-8D37-BA1E382C36D4}" srcId="{F86C3F71-AE49-4738-A3B4-8063784007E3}" destId="{2EEC15CF-6133-4090-BEC7-C219E76844BC}" srcOrd="1" destOrd="0" parTransId="{9E6E9E8C-5599-4A4A-B57D-2B301FD32F7E}" sibTransId="{93B50814-8060-4E9B-BF88-9C52667584C2}"/>
    <dgm:cxn modelId="{62D2C8EE-EB7E-49E6-8B54-ED998FAAEC93}" srcId="{5ECE129C-107A-4EA4-9FC1-D01ADAF7C9E3}" destId="{F86C3F71-AE49-4738-A3B4-8063784007E3}" srcOrd="0" destOrd="0" parTransId="{2464031F-A1DA-4BBF-B388-50577ABF1D74}" sibTransId="{D7FD121F-5616-45C5-BFC3-BF9BEE029E2C}"/>
    <dgm:cxn modelId="{078EA8F4-334C-41F1-9E4D-FD6B00FEB0F7}" type="presOf" srcId="{2201FE32-6F06-459D-8C77-EE67B70885B3}" destId="{392B823B-1137-4787-BC11-9B6D30B986B9}" srcOrd="0" destOrd="0" presId="urn:microsoft.com/office/officeart/2005/8/layout/hList1"/>
    <dgm:cxn modelId="{B08597DB-5E35-4523-8FD5-17401456977D}" type="presParOf" srcId="{3250643D-056F-4A2E-B917-56553C43B08B}" destId="{FE82333A-6807-4D17-BCEF-D6462E93DF02}" srcOrd="0" destOrd="0" presId="urn:microsoft.com/office/officeart/2005/8/layout/hList1"/>
    <dgm:cxn modelId="{34C5D23D-4829-473F-B703-032BD1379FAB}" type="presParOf" srcId="{FE82333A-6807-4D17-BCEF-D6462E93DF02}" destId="{5471DF1B-E706-4C11-8D92-2AC4B871CE13}" srcOrd="0" destOrd="0" presId="urn:microsoft.com/office/officeart/2005/8/layout/hList1"/>
    <dgm:cxn modelId="{F11527A6-C109-4B4B-A8FE-9EC41F841441}" type="presParOf" srcId="{FE82333A-6807-4D17-BCEF-D6462E93DF02}" destId="{3C55EB43-F9EF-4910-BE9A-602992BE30F3}" srcOrd="1" destOrd="0" presId="urn:microsoft.com/office/officeart/2005/8/layout/hList1"/>
    <dgm:cxn modelId="{66726251-F5C2-4877-9E6F-A5FB73884C0C}" type="presParOf" srcId="{3250643D-056F-4A2E-B917-56553C43B08B}" destId="{F27C0407-6EC9-4871-A39F-803822DEF275}" srcOrd="1" destOrd="0" presId="urn:microsoft.com/office/officeart/2005/8/layout/hList1"/>
    <dgm:cxn modelId="{77799CF0-8D88-454C-82A4-8C233DB27854}" type="presParOf" srcId="{3250643D-056F-4A2E-B917-56553C43B08B}" destId="{1D9F4D67-DB39-4C64-9BF9-2DDC50DC3C36}" srcOrd="2" destOrd="0" presId="urn:microsoft.com/office/officeart/2005/8/layout/hList1"/>
    <dgm:cxn modelId="{356D673C-8240-4336-B032-61D408BCB515}" type="presParOf" srcId="{1D9F4D67-DB39-4C64-9BF9-2DDC50DC3C36}" destId="{392B823B-1137-4787-BC11-9B6D30B986B9}" srcOrd="0" destOrd="0" presId="urn:microsoft.com/office/officeart/2005/8/layout/hList1"/>
    <dgm:cxn modelId="{5906BFF9-BB83-49AD-82DE-47BB7FF2299E}" type="presParOf" srcId="{1D9F4D67-DB39-4C64-9BF9-2DDC50DC3C36}" destId="{186384D0-B17D-4866-8E5F-5C5D59C6EF85}"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E5CA1FB-493F-44AA-9F5D-4C9B8DF20C28}"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s-CO"/>
        </a:p>
      </dgm:t>
    </dgm:pt>
    <dgm:pt modelId="{9E5DB9E8-FDD6-4DA9-B9AD-3B30A291C6E2}">
      <dgm:prSet phldrT="[Texto]" custT="1"/>
      <dgm:spPr/>
      <dgm:t>
        <a:bodyPr/>
        <a:lstStyle/>
        <a:p>
          <a:r>
            <a:rPr lang="es-ES" sz="1200" b="1" dirty="0"/>
            <a:t>Documento Marco de relaciones con CNO-Gas</a:t>
          </a:r>
          <a:endParaRPr lang="es-CO" sz="1200" b="1" dirty="0"/>
        </a:p>
      </dgm:t>
    </dgm:pt>
    <dgm:pt modelId="{B9E93557-A923-4922-9A15-AA507DDDE00E}" type="parTrans" cxnId="{8E407160-E33A-494F-B3EB-D20FD92BFF05}">
      <dgm:prSet/>
      <dgm:spPr/>
      <dgm:t>
        <a:bodyPr/>
        <a:lstStyle/>
        <a:p>
          <a:endParaRPr lang="es-CO"/>
        </a:p>
      </dgm:t>
    </dgm:pt>
    <dgm:pt modelId="{A70492FD-429A-459F-8BCB-07C4719945CE}" type="sibTrans" cxnId="{8E407160-E33A-494F-B3EB-D20FD92BFF05}">
      <dgm:prSet/>
      <dgm:spPr/>
      <dgm:t>
        <a:bodyPr/>
        <a:lstStyle/>
        <a:p>
          <a:endParaRPr lang="es-CO"/>
        </a:p>
      </dgm:t>
    </dgm:pt>
    <dgm:pt modelId="{12A88D97-37CB-4BA9-8F7F-69D6F6009EE2}">
      <dgm:prSet phldrT="[Texto]" custT="1"/>
      <dgm:spPr/>
      <dgm:t>
        <a:bodyPr/>
        <a:lstStyle/>
        <a:p>
          <a:r>
            <a:rPr lang="es-CO" sz="1200" b="1" dirty="0"/>
            <a:t>Protocolo de Relaciones CNO-XM</a:t>
          </a:r>
        </a:p>
      </dgm:t>
    </dgm:pt>
    <dgm:pt modelId="{8F5251D7-B931-4209-8057-B47A4B81C0CF}" type="parTrans" cxnId="{CE1A5591-9D92-48E0-B7FC-95DF7F09B604}">
      <dgm:prSet/>
      <dgm:spPr/>
      <dgm:t>
        <a:bodyPr/>
        <a:lstStyle/>
        <a:p>
          <a:endParaRPr lang="es-CO"/>
        </a:p>
      </dgm:t>
    </dgm:pt>
    <dgm:pt modelId="{3799B8E1-B147-4842-A474-D8AF126B0472}" type="sibTrans" cxnId="{CE1A5591-9D92-48E0-B7FC-95DF7F09B604}">
      <dgm:prSet/>
      <dgm:spPr/>
      <dgm:t>
        <a:bodyPr/>
        <a:lstStyle/>
        <a:p>
          <a:endParaRPr lang="es-CO"/>
        </a:p>
      </dgm:t>
    </dgm:pt>
    <dgm:pt modelId="{75768769-9959-42EA-B3C5-7AFFD70E26B5}">
      <dgm:prSet phldrT="[Texto]" custT="1"/>
      <dgm:spPr/>
      <dgm:t>
        <a:bodyPr/>
        <a:lstStyle/>
        <a:p>
          <a:r>
            <a:rPr lang="es-CO" sz="1200" b="1" dirty="0"/>
            <a:t>Reglamento Invitados</a:t>
          </a:r>
        </a:p>
      </dgm:t>
    </dgm:pt>
    <dgm:pt modelId="{BC633CFF-E2D5-4C40-BF21-527D478EFBAE}" type="parTrans" cxnId="{7D26A142-096B-4103-89B5-CD36AA38D9BD}">
      <dgm:prSet/>
      <dgm:spPr/>
      <dgm:t>
        <a:bodyPr/>
        <a:lstStyle/>
        <a:p>
          <a:endParaRPr lang="es-CO"/>
        </a:p>
      </dgm:t>
    </dgm:pt>
    <dgm:pt modelId="{0BA010DA-5FFB-4DFF-ABBB-24F60F9C2481}" type="sibTrans" cxnId="{7D26A142-096B-4103-89B5-CD36AA38D9BD}">
      <dgm:prSet/>
      <dgm:spPr/>
      <dgm:t>
        <a:bodyPr/>
        <a:lstStyle/>
        <a:p>
          <a:endParaRPr lang="es-CO"/>
        </a:p>
      </dgm:t>
    </dgm:pt>
    <dgm:pt modelId="{EE2699EB-1D8F-41AC-B22D-17C00D751C6B}" type="pres">
      <dgm:prSet presAssocID="{1E5CA1FB-493F-44AA-9F5D-4C9B8DF20C28}" presName="composite" presStyleCnt="0">
        <dgm:presLayoutVars>
          <dgm:chMax val="3"/>
          <dgm:animLvl val="lvl"/>
          <dgm:resizeHandles val="exact"/>
        </dgm:presLayoutVars>
      </dgm:prSet>
      <dgm:spPr/>
    </dgm:pt>
    <dgm:pt modelId="{6D71DD10-771E-4956-84F2-A81B1B7247BE}" type="pres">
      <dgm:prSet presAssocID="{9E5DB9E8-FDD6-4DA9-B9AD-3B30A291C6E2}" presName="gear1" presStyleLbl="node1" presStyleIdx="0" presStyleCnt="3">
        <dgm:presLayoutVars>
          <dgm:chMax val="1"/>
          <dgm:bulletEnabled val="1"/>
        </dgm:presLayoutVars>
      </dgm:prSet>
      <dgm:spPr/>
    </dgm:pt>
    <dgm:pt modelId="{C8F1B9B5-038F-4819-BD18-F6692491A921}" type="pres">
      <dgm:prSet presAssocID="{9E5DB9E8-FDD6-4DA9-B9AD-3B30A291C6E2}" presName="gear1srcNode" presStyleLbl="node1" presStyleIdx="0" presStyleCnt="3"/>
      <dgm:spPr/>
    </dgm:pt>
    <dgm:pt modelId="{CE524ECB-E17D-44DA-930B-9B941F09DE05}" type="pres">
      <dgm:prSet presAssocID="{9E5DB9E8-FDD6-4DA9-B9AD-3B30A291C6E2}" presName="gear1dstNode" presStyleLbl="node1" presStyleIdx="0" presStyleCnt="3"/>
      <dgm:spPr/>
    </dgm:pt>
    <dgm:pt modelId="{8295DB46-B848-40D5-8DB3-9868FE71841F}" type="pres">
      <dgm:prSet presAssocID="{75768769-9959-42EA-B3C5-7AFFD70E26B5}" presName="gear2" presStyleLbl="node1" presStyleIdx="1" presStyleCnt="3" custScaleX="109259">
        <dgm:presLayoutVars>
          <dgm:chMax val="1"/>
          <dgm:bulletEnabled val="1"/>
        </dgm:presLayoutVars>
      </dgm:prSet>
      <dgm:spPr/>
    </dgm:pt>
    <dgm:pt modelId="{75EF0897-7151-4DAD-944E-65DBDC102E85}" type="pres">
      <dgm:prSet presAssocID="{75768769-9959-42EA-B3C5-7AFFD70E26B5}" presName="gear2srcNode" presStyleLbl="node1" presStyleIdx="1" presStyleCnt="3"/>
      <dgm:spPr/>
    </dgm:pt>
    <dgm:pt modelId="{DAA32FFD-6D56-4CC9-BBD1-AA4BC569B529}" type="pres">
      <dgm:prSet presAssocID="{75768769-9959-42EA-B3C5-7AFFD70E26B5}" presName="gear2dstNode" presStyleLbl="node1" presStyleIdx="1" presStyleCnt="3"/>
      <dgm:spPr/>
    </dgm:pt>
    <dgm:pt modelId="{0A898A96-ADE7-4463-8C4A-8BADFBF61AB6}" type="pres">
      <dgm:prSet presAssocID="{12A88D97-37CB-4BA9-8F7F-69D6F6009EE2}" presName="gear3" presStyleLbl="node1" presStyleIdx="2" presStyleCnt="3"/>
      <dgm:spPr/>
    </dgm:pt>
    <dgm:pt modelId="{96C83953-3994-442F-B5B1-A331C6077A75}" type="pres">
      <dgm:prSet presAssocID="{12A88D97-37CB-4BA9-8F7F-69D6F6009EE2}" presName="gear3tx" presStyleLbl="node1" presStyleIdx="2" presStyleCnt="3">
        <dgm:presLayoutVars>
          <dgm:chMax val="1"/>
          <dgm:bulletEnabled val="1"/>
        </dgm:presLayoutVars>
      </dgm:prSet>
      <dgm:spPr/>
    </dgm:pt>
    <dgm:pt modelId="{CE7F7816-6BDA-401D-9440-5EB2DDBA03E1}" type="pres">
      <dgm:prSet presAssocID="{12A88D97-37CB-4BA9-8F7F-69D6F6009EE2}" presName="gear3srcNode" presStyleLbl="node1" presStyleIdx="2" presStyleCnt="3"/>
      <dgm:spPr/>
    </dgm:pt>
    <dgm:pt modelId="{00FECE95-3691-4A55-90A8-D6BA4D4B87B4}" type="pres">
      <dgm:prSet presAssocID="{12A88D97-37CB-4BA9-8F7F-69D6F6009EE2}" presName="gear3dstNode" presStyleLbl="node1" presStyleIdx="2" presStyleCnt="3"/>
      <dgm:spPr/>
    </dgm:pt>
    <dgm:pt modelId="{3C64FB1B-043F-4E09-B9FB-973E1E84A46D}" type="pres">
      <dgm:prSet presAssocID="{A70492FD-429A-459F-8BCB-07C4719945CE}" presName="connector1" presStyleLbl="sibTrans2D1" presStyleIdx="0" presStyleCnt="3"/>
      <dgm:spPr/>
    </dgm:pt>
    <dgm:pt modelId="{F1BB58BC-FAE0-4219-9C71-EC54878B9A4B}" type="pres">
      <dgm:prSet presAssocID="{0BA010DA-5FFB-4DFF-ABBB-24F60F9C2481}" presName="connector2" presStyleLbl="sibTrans2D1" presStyleIdx="1" presStyleCnt="3"/>
      <dgm:spPr/>
    </dgm:pt>
    <dgm:pt modelId="{CC2FEDF3-735E-4B18-BCBE-AE0FE6FAEDC3}" type="pres">
      <dgm:prSet presAssocID="{3799B8E1-B147-4842-A474-D8AF126B0472}" presName="connector3" presStyleLbl="sibTrans2D1" presStyleIdx="2" presStyleCnt="3"/>
      <dgm:spPr/>
    </dgm:pt>
  </dgm:ptLst>
  <dgm:cxnLst>
    <dgm:cxn modelId="{77965407-F662-46DC-B460-40701D7CDD67}" type="presOf" srcId="{9E5DB9E8-FDD6-4DA9-B9AD-3B30A291C6E2}" destId="{CE524ECB-E17D-44DA-930B-9B941F09DE05}" srcOrd="2" destOrd="0" presId="urn:microsoft.com/office/officeart/2005/8/layout/gear1"/>
    <dgm:cxn modelId="{CE46CA15-219B-4F50-B3BF-CDE317E22214}" type="presOf" srcId="{75768769-9959-42EA-B3C5-7AFFD70E26B5}" destId="{75EF0897-7151-4DAD-944E-65DBDC102E85}" srcOrd="1" destOrd="0" presId="urn:microsoft.com/office/officeart/2005/8/layout/gear1"/>
    <dgm:cxn modelId="{D4C3AF18-FE81-4603-8C1A-95530CD1CDD8}" type="presOf" srcId="{0BA010DA-5FFB-4DFF-ABBB-24F60F9C2481}" destId="{F1BB58BC-FAE0-4219-9C71-EC54878B9A4B}" srcOrd="0" destOrd="0" presId="urn:microsoft.com/office/officeart/2005/8/layout/gear1"/>
    <dgm:cxn modelId="{A4E91D19-C129-427D-987E-D0CFDD5C9EB0}" type="presOf" srcId="{12A88D97-37CB-4BA9-8F7F-69D6F6009EE2}" destId="{0A898A96-ADE7-4463-8C4A-8BADFBF61AB6}" srcOrd="0" destOrd="0" presId="urn:microsoft.com/office/officeart/2005/8/layout/gear1"/>
    <dgm:cxn modelId="{5EC0D639-B63B-42E1-BEDA-DDC7CF2EA248}" type="presOf" srcId="{A70492FD-429A-459F-8BCB-07C4719945CE}" destId="{3C64FB1B-043F-4E09-B9FB-973E1E84A46D}" srcOrd="0" destOrd="0" presId="urn:microsoft.com/office/officeart/2005/8/layout/gear1"/>
    <dgm:cxn modelId="{DCE0695B-1EB7-487D-93E8-4A0499AAAD8E}" type="presOf" srcId="{1E5CA1FB-493F-44AA-9F5D-4C9B8DF20C28}" destId="{EE2699EB-1D8F-41AC-B22D-17C00D751C6B}" srcOrd="0" destOrd="0" presId="urn:microsoft.com/office/officeart/2005/8/layout/gear1"/>
    <dgm:cxn modelId="{8E407160-E33A-494F-B3EB-D20FD92BFF05}" srcId="{1E5CA1FB-493F-44AA-9F5D-4C9B8DF20C28}" destId="{9E5DB9E8-FDD6-4DA9-B9AD-3B30A291C6E2}" srcOrd="0" destOrd="0" parTransId="{B9E93557-A923-4922-9A15-AA507DDDE00E}" sibTransId="{A70492FD-429A-459F-8BCB-07C4719945CE}"/>
    <dgm:cxn modelId="{7D26A142-096B-4103-89B5-CD36AA38D9BD}" srcId="{1E5CA1FB-493F-44AA-9F5D-4C9B8DF20C28}" destId="{75768769-9959-42EA-B3C5-7AFFD70E26B5}" srcOrd="1" destOrd="0" parTransId="{BC633CFF-E2D5-4C40-BF21-527D478EFBAE}" sibTransId="{0BA010DA-5FFB-4DFF-ABBB-24F60F9C2481}"/>
    <dgm:cxn modelId="{21295045-7A1E-4551-98F1-EE9D1CFD650A}" type="presOf" srcId="{3799B8E1-B147-4842-A474-D8AF126B0472}" destId="{CC2FEDF3-735E-4B18-BCBE-AE0FE6FAEDC3}" srcOrd="0" destOrd="0" presId="urn:microsoft.com/office/officeart/2005/8/layout/gear1"/>
    <dgm:cxn modelId="{89615452-8BD4-43BD-B71E-D0262A7B52C6}" type="presOf" srcId="{12A88D97-37CB-4BA9-8F7F-69D6F6009EE2}" destId="{CE7F7816-6BDA-401D-9440-5EB2DDBA03E1}" srcOrd="2" destOrd="0" presId="urn:microsoft.com/office/officeart/2005/8/layout/gear1"/>
    <dgm:cxn modelId="{5091EA74-C5FC-4191-962E-0AE98DD3E4FE}" type="presOf" srcId="{75768769-9959-42EA-B3C5-7AFFD70E26B5}" destId="{8295DB46-B848-40D5-8DB3-9868FE71841F}" srcOrd="0" destOrd="0" presId="urn:microsoft.com/office/officeart/2005/8/layout/gear1"/>
    <dgm:cxn modelId="{06AD417E-653B-497C-B5B4-D6A35EC22481}" type="presOf" srcId="{12A88D97-37CB-4BA9-8F7F-69D6F6009EE2}" destId="{96C83953-3994-442F-B5B1-A331C6077A75}" srcOrd="1" destOrd="0" presId="urn:microsoft.com/office/officeart/2005/8/layout/gear1"/>
    <dgm:cxn modelId="{CE1A5591-9D92-48E0-B7FC-95DF7F09B604}" srcId="{1E5CA1FB-493F-44AA-9F5D-4C9B8DF20C28}" destId="{12A88D97-37CB-4BA9-8F7F-69D6F6009EE2}" srcOrd="2" destOrd="0" parTransId="{8F5251D7-B931-4209-8057-B47A4B81C0CF}" sibTransId="{3799B8E1-B147-4842-A474-D8AF126B0472}"/>
    <dgm:cxn modelId="{8A8194A9-5292-43BC-BD56-7A2506B71344}" type="presOf" srcId="{75768769-9959-42EA-B3C5-7AFFD70E26B5}" destId="{DAA32FFD-6D56-4CC9-BBD1-AA4BC569B529}" srcOrd="2" destOrd="0" presId="urn:microsoft.com/office/officeart/2005/8/layout/gear1"/>
    <dgm:cxn modelId="{D9BA85BE-3512-4590-89B7-E96AE2769BE0}" type="presOf" srcId="{9E5DB9E8-FDD6-4DA9-B9AD-3B30A291C6E2}" destId="{C8F1B9B5-038F-4819-BD18-F6692491A921}" srcOrd="1" destOrd="0" presId="urn:microsoft.com/office/officeart/2005/8/layout/gear1"/>
    <dgm:cxn modelId="{6507A9DE-9B80-46F2-8D5C-5C4360312523}" type="presOf" srcId="{9E5DB9E8-FDD6-4DA9-B9AD-3B30A291C6E2}" destId="{6D71DD10-771E-4956-84F2-A81B1B7247BE}" srcOrd="0" destOrd="0" presId="urn:microsoft.com/office/officeart/2005/8/layout/gear1"/>
    <dgm:cxn modelId="{DCCB65F6-3DBC-4EE9-BB96-CF4BAABB6B78}" type="presOf" srcId="{12A88D97-37CB-4BA9-8F7F-69D6F6009EE2}" destId="{00FECE95-3691-4A55-90A8-D6BA4D4B87B4}" srcOrd="3" destOrd="0" presId="urn:microsoft.com/office/officeart/2005/8/layout/gear1"/>
    <dgm:cxn modelId="{C6919AC1-7058-44F0-B4C7-D009C1742D07}" type="presParOf" srcId="{EE2699EB-1D8F-41AC-B22D-17C00D751C6B}" destId="{6D71DD10-771E-4956-84F2-A81B1B7247BE}" srcOrd="0" destOrd="0" presId="urn:microsoft.com/office/officeart/2005/8/layout/gear1"/>
    <dgm:cxn modelId="{71E0AA50-9D6D-4BFE-88BE-B92C4DE17F65}" type="presParOf" srcId="{EE2699EB-1D8F-41AC-B22D-17C00D751C6B}" destId="{C8F1B9B5-038F-4819-BD18-F6692491A921}" srcOrd="1" destOrd="0" presId="urn:microsoft.com/office/officeart/2005/8/layout/gear1"/>
    <dgm:cxn modelId="{64AD407A-D534-42A1-82F3-B8CAE94EF4AE}" type="presParOf" srcId="{EE2699EB-1D8F-41AC-B22D-17C00D751C6B}" destId="{CE524ECB-E17D-44DA-930B-9B941F09DE05}" srcOrd="2" destOrd="0" presId="urn:microsoft.com/office/officeart/2005/8/layout/gear1"/>
    <dgm:cxn modelId="{ADCC0B32-BA97-4DDD-985B-A04B5239B2AE}" type="presParOf" srcId="{EE2699EB-1D8F-41AC-B22D-17C00D751C6B}" destId="{8295DB46-B848-40D5-8DB3-9868FE71841F}" srcOrd="3" destOrd="0" presId="urn:microsoft.com/office/officeart/2005/8/layout/gear1"/>
    <dgm:cxn modelId="{CD1F8C36-F350-4B76-A58B-4C376C906970}" type="presParOf" srcId="{EE2699EB-1D8F-41AC-B22D-17C00D751C6B}" destId="{75EF0897-7151-4DAD-944E-65DBDC102E85}" srcOrd="4" destOrd="0" presId="urn:microsoft.com/office/officeart/2005/8/layout/gear1"/>
    <dgm:cxn modelId="{5973A92B-8759-4D31-B79D-B38D02F1FAD1}" type="presParOf" srcId="{EE2699EB-1D8F-41AC-B22D-17C00D751C6B}" destId="{DAA32FFD-6D56-4CC9-BBD1-AA4BC569B529}" srcOrd="5" destOrd="0" presId="urn:microsoft.com/office/officeart/2005/8/layout/gear1"/>
    <dgm:cxn modelId="{2B6F3956-E23F-4642-9E37-B8FB11BF25EE}" type="presParOf" srcId="{EE2699EB-1D8F-41AC-B22D-17C00D751C6B}" destId="{0A898A96-ADE7-4463-8C4A-8BADFBF61AB6}" srcOrd="6" destOrd="0" presId="urn:microsoft.com/office/officeart/2005/8/layout/gear1"/>
    <dgm:cxn modelId="{8AF92E0F-367C-4C36-BDD5-32F5EF4473A8}" type="presParOf" srcId="{EE2699EB-1D8F-41AC-B22D-17C00D751C6B}" destId="{96C83953-3994-442F-B5B1-A331C6077A75}" srcOrd="7" destOrd="0" presId="urn:microsoft.com/office/officeart/2005/8/layout/gear1"/>
    <dgm:cxn modelId="{84E96C1E-25D1-46FB-91BE-4C91C43A1001}" type="presParOf" srcId="{EE2699EB-1D8F-41AC-B22D-17C00D751C6B}" destId="{CE7F7816-6BDA-401D-9440-5EB2DDBA03E1}" srcOrd="8" destOrd="0" presId="urn:microsoft.com/office/officeart/2005/8/layout/gear1"/>
    <dgm:cxn modelId="{69825324-3138-49DB-A042-2CE1E1FA5671}" type="presParOf" srcId="{EE2699EB-1D8F-41AC-B22D-17C00D751C6B}" destId="{00FECE95-3691-4A55-90A8-D6BA4D4B87B4}" srcOrd="9" destOrd="0" presId="urn:microsoft.com/office/officeart/2005/8/layout/gear1"/>
    <dgm:cxn modelId="{6F14D646-3BEF-49F8-8095-5920E44CE50F}" type="presParOf" srcId="{EE2699EB-1D8F-41AC-B22D-17C00D751C6B}" destId="{3C64FB1B-043F-4E09-B9FB-973E1E84A46D}" srcOrd="10" destOrd="0" presId="urn:microsoft.com/office/officeart/2005/8/layout/gear1"/>
    <dgm:cxn modelId="{46DE5D4F-165F-400B-9115-C59C1AD5395F}" type="presParOf" srcId="{EE2699EB-1D8F-41AC-B22D-17C00D751C6B}" destId="{F1BB58BC-FAE0-4219-9C71-EC54878B9A4B}" srcOrd="11" destOrd="0" presId="urn:microsoft.com/office/officeart/2005/8/layout/gear1"/>
    <dgm:cxn modelId="{5BC94D40-290D-43FA-A8CA-714B2ED9E38D}" type="presParOf" srcId="{EE2699EB-1D8F-41AC-B22D-17C00D751C6B}" destId="{CC2FEDF3-735E-4B18-BCBE-AE0FE6FAEDC3}"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E0FF01-347E-46EC-8FB2-1AAE77FCBB1E}" type="doc">
      <dgm:prSet loTypeId="urn:microsoft.com/office/officeart/2005/8/layout/gear1" loCatId="process" qsTypeId="urn:microsoft.com/office/officeart/2005/8/quickstyle/simple1" qsCatId="simple" csTypeId="urn:microsoft.com/office/officeart/2005/8/colors/accent1_2" csCatId="accent1" phldr="1"/>
      <dgm:spPr/>
    </dgm:pt>
    <dgm:pt modelId="{59C40943-9CC7-4C8F-9B84-F634EFEB7CBE}">
      <dgm:prSet phldrT="[Texto]"/>
      <dgm:spPr>
        <a:solidFill>
          <a:schemeClr val="accent2"/>
        </a:solidFill>
      </dgm:spPr>
      <dgm:t>
        <a:bodyPr/>
        <a:lstStyle/>
        <a:p>
          <a:r>
            <a:rPr lang="es-CO" dirty="0"/>
            <a:t>Reglamento Interno </a:t>
          </a:r>
        </a:p>
      </dgm:t>
    </dgm:pt>
    <dgm:pt modelId="{54B09786-4A2B-4142-84FF-C5B3F40CF4BA}" type="parTrans" cxnId="{5817F72B-7FE2-4E7B-8BD1-805B37C0DCC1}">
      <dgm:prSet/>
      <dgm:spPr/>
      <dgm:t>
        <a:bodyPr/>
        <a:lstStyle/>
        <a:p>
          <a:endParaRPr lang="es-CO"/>
        </a:p>
      </dgm:t>
    </dgm:pt>
    <dgm:pt modelId="{A369922C-293F-48DA-9152-3903A903C345}" type="sibTrans" cxnId="{5817F72B-7FE2-4E7B-8BD1-805B37C0DCC1}">
      <dgm:prSet/>
      <dgm:spPr/>
      <dgm:t>
        <a:bodyPr/>
        <a:lstStyle/>
        <a:p>
          <a:endParaRPr lang="es-CO"/>
        </a:p>
      </dgm:t>
    </dgm:pt>
    <dgm:pt modelId="{6062333A-CC82-47E2-90C1-EDB073DCABF0}">
      <dgm:prSet phldrT="[Texto]"/>
      <dgm:spPr>
        <a:solidFill>
          <a:schemeClr val="accent2"/>
        </a:solidFill>
      </dgm:spPr>
      <dgm:t>
        <a:bodyPr/>
        <a:lstStyle/>
        <a:p>
          <a:r>
            <a:rPr lang="es-CO" dirty="0"/>
            <a:t>Mapa de Grupos de Interés-  Gobierno</a:t>
          </a:r>
        </a:p>
      </dgm:t>
    </dgm:pt>
    <dgm:pt modelId="{176EC4F9-0432-42F7-8AC7-DE2505748C01}" type="parTrans" cxnId="{B54585C8-BBE6-4DC1-9A6E-C91D52D9EC81}">
      <dgm:prSet/>
      <dgm:spPr/>
      <dgm:t>
        <a:bodyPr/>
        <a:lstStyle/>
        <a:p>
          <a:endParaRPr lang="es-CO"/>
        </a:p>
      </dgm:t>
    </dgm:pt>
    <dgm:pt modelId="{6324A4CC-A903-4960-A45D-6A2697AF861E}" type="sibTrans" cxnId="{B54585C8-BBE6-4DC1-9A6E-C91D52D9EC81}">
      <dgm:prSet/>
      <dgm:spPr/>
      <dgm:t>
        <a:bodyPr/>
        <a:lstStyle/>
        <a:p>
          <a:endParaRPr lang="es-CO"/>
        </a:p>
      </dgm:t>
    </dgm:pt>
    <dgm:pt modelId="{96779AB0-FF54-48AA-8DB0-89169B1E0F70}" type="pres">
      <dgm:prSet presAssocID="{08E0FF01-347E-46EC-8FB2-1AAE77FCBB1E}" presName="composite" presStyleCnt="0">
        <dgm:presLayoutVars>
          <dgm:chMax val="3"/>
          <dgm:animLvl val="lvl"/>
          <dgm:resizeHandles val="exact"/>
        </dgm:presLayoutVars>
      </dgm:prSet>
      <dgm:spPr/>
    </dgm:pt>
    <dgm:pt modelId="{547BDEEF-DF81-484F-BED9-7EE2AACF05BB}" type="pres">
      <dgm:prSet presAssocID="{59C40943-9CC7-4C8F-9B84-F634EFEB7CBE}" presName="gear1" presStyleLbl="node1" presStyleIdx="0" presStyleCnt="2">
        <dgm:presLayoutVars>
          <dgm:chMax val="1"/>
          <dgm:bulletEnabled val="1"/>
        </dgm:presLayoutVars>
      </dgm:prSet>
      <dgm:spPr/>
    </dgm:pt>
    <dgm:pt modelId="{A1813ECA-53D7-4D20-8619-D4D63007D572}" type="pres">
      <dgm:prSet presAssocID="{59C40943-9CC7-4C8F-9B84-F634EFEB7CBE}" presName="gear1srcNode" presStyleLbl="node1" presStyleIdx="0" presStyleCnt="2"/>
      <dgm:spPr/>
    </dgm:pt>
    <dgm:pt modelId="{F8B5AC59-C8E1-4567-A4D9-0AE4A71559FE}" type="pres">
      <dgm:prSet presAssocID="{59C40943-9CC7-4C8F-9B84-F634EFEB7CBE}" presName="gear1dstNode" presStyleLbl="node1" presStyleIdx="0" presStyleCnt="2"/>
      <dgm:spPr/>
    </dgm:pt>
    <dgm:pt modelId="{ABD23C54-12FF-4957-B640-699D66B4A32A}" type="pres">
      <dgm:prSet presAssocID="{6062333A-CC82-47E2-90C1-EDB073DCABF0}" presName="gear2" presStyleLbl="node1" presStyleIdx="1" presStyleCnt="2">
        <dgm:presLayoutVars>
          <dgm:chMax val="1"/>
          <dgm:bulletEnabled val="1"/>
        </dgm:presLayoutVars>
      </dgm:prSet>
      <dgm:spPr/>
    </dgm:pt>
    <dgm:pt modelId="{5714667A-5E08-45FE-B3EB-D013E36BDEBE}" type="pres">
      <dgm:prSet presAssocID="{6062333A-CC82-47E2-90C1-EDB073DCABF0}" presName="gear2srcNode" presStyleLbl="node1" presStyleIdx="1" presStyleCnt="2"/>
      <dgm:spPr/>
    </dgm:pt>
    <dgm:pt modelId="{1005BF71-822F-49D0-A0C8-C4288C9D3BC9}" type="pres">
      <dgm:prSet presAssocID="{6062333A-CC82-47E2-90C1-EDB073DCABF0}" presName="gear2dstNode" presStyleLbl="node1" presStyleIdx="1" presStyleCnt="2"/>
      <dgm:spPr/>
    </dgm:pt>
    <dgm:pt modelId="{5C4DBAFF-33F5-4BCF-9AF6-69E9752D81D0}" type="pres">
      <dgm:prSet presAssocID="{A369922C-293F-48DA-9152-3903A903C345}" presName="connector1" presStyleLbl="sibTrans2D1" presStyleIdx="0" presStyleCnt="2"/>
      <dgm:spPr/>
    </dgm:pt>
    <dgm:pt modelId="{BC42C835-0284-4DA6-9BBC-77D193C33A3B}" type="pres">
      <dgm:prSet presAssocID="{6324A4CC-A903-4960-A45D-6A2697AF861E}" presName="connector2" presStyleLbl="sibTrans2D1" presStyleIdx="1" presStyleCnt="2"/>
      <dgm:spPr/>
    </dgm:pt>
  </dgm:ptLst>
  <dgm:cxnLst>
    <dgm:cxn modelId="{26A1210D-4EC1-4DDA-A386-9D3A70A60009}" type="presOf" srcId="{6062333A-CC82-47E2-90C1-EDB073DCABF0}" destId="{1005BF71-822F-49D0-A0C8-C4288C9D3BC9}" srcOrd="2" destOrd="0" presId="urn:microsoft.com/office/officeart/2005/8/layout/gear1"/>
    <dgm:cxn modelId="{3DCE1F1D-C439-4FCE-B643-436C9516D78A}" type="presOf" srcId="{6062333A-CC82-47E2-90C1-EDB073DCABF0}" destId="{ABD23C54-12FF-4957-B640-699D66B4A32A}" srcOrd="0" destOrd="0" presId="urn:microsoft.com/office/officeart/2005/8/layout/gear1"/>
    <dgm:cxn modelId="{5817F72B-7FE2-4E7B-8BD1-805B37C0DCC1}" srcId="{08E0FF01-347E-46EC-8FB2-1AAE77FCBB1E}" destId="{59C40943-9CC7-4C8F-9B84-F634EFEB7CBE}" srcOrd="0" destOrd="0" parTransId="{54B09786-4A2B-4142-84FF-C5B3F40CF4BA}" sibTransId="{A369922C-293F-48DA-9152-3903A903C345}"/>
    <dgm:cxn modelId="{D095A13A-4953-45FB-AFF7-AC8D86649F41}" type="presOf" srcId="{59C40943-9CC7-4C8F-9B84-F634EFEB7CBE}" destId="{A1813ECA-53D7-4D20-8619-D4D63007D572}" srcOrd="1" destOrd="0" presId="urn:microsoft.com/office/officeart/2005/8/layout/gear1"/>
    <dgm:cxn modelId="{AD6E5D44-5421-4DF3-A512-FA0184F741CC}" type="presOf" srcId="{59C40943-9CC7-4C8F-9B84-F634EFEB7CBE}" destId="{F8B5AC59-C8E1-4567-A4D9-0AE4A71559FE}" srcOrd="2" destOrd="0" presId="urn:microsoft.com/office/officeart/2005/8/layout/gear1"/>
    <dgm:cxn modelId="{C4D8904B-5DD9-4600-BF78-D4E28485DD18}" type="presOf" srcId="{A369922C-293F-48DA-9152-3903A903C345}" destId="{5C4DBAFF-33F5-4BCF-9AF6-69E9752D81D0}" srcOrd="0" destOrd="0" presId="urn:microsoft.com/office/officeart/2005/8/layout/gear1"/>
    <dgm:cxn modelId="{A586E67C-7D10-4B78-8D67-CFCF5F6F9484}" type="presOf" srcId="{08E0FF01-347E-46EC-8FB2-1AAE77FCBB1E}" destId="{96779AB0-FF54-48AA-8DB0-89169B1E0F70}" srcOrd="0" destOrd="0" presId="urn:microsoft.com/office/officeart/2005/8/layout/gear1"/>
    <dgm:cxn modelId="{E0DCEFA2-75D4-4C78-9A38-069C5975583C}" type="presOf" srcId="{6324A4CC-A903-4960-A45D-6A2697AF861E}" destId="{BC42C835-0284-4DA6-9BBC-77D193C33A3B}" srcOrd="0" destOrd="0" presId="urn:microsoft.com/office/officeart/2005/8/layout/gear1"/>
    <dgm:cxn modelId="{B54585C8-BBE6-4DC1-9A6E-C91D52D9EC81}" srcId="{08E0FF01-347E-46EC-8FB2-1AAE77FCBB1E}" destId="{6062333A-CC82-47E2-90C1-EDB073DCABF0}" srcOrd="1" destOrd="0" parTransId="{176EC4F9-0432-42F7-8AC7-DE2505748C01}" sibTransId="{6324A4CC-A903-4960-A45D-6A2697AF861E}"/>
    <dgm:cxn modelId="{048403D7-5143-4565-8724-0F18A96D1B04}" type="presOf" srcId="{6062333A-CC82-47E2-90C1-EDB073DCABF0}" destId="{5714667A-5E08-45FE-B3EB-D013E36BDEBE}" srcOrd="1" destOrd="0" presId="urn:microsoft.com/office/officeart/2005/8/layout/gear1"/>
    <dgm:cxn modelId="{19AF30E7-E613-4908-B913-CBACBF7D50FD}" type="presOf" srcId="{59C40943-9CC7-4C8F-9B84-F634EFEB7CBE}" destId="{547BDEEF-DF81-484F-BED9-7EE2AACF05BB}" srcOrd="0" destOrd="0" presId="urn:microsoft.com/office/officeart/2005/8/layout/gear1"/>
    <dgm:cxn modelId="{4BA6916E-EB81-4994-94C4-32A256359204}" type="presParOf" srcId="{96779AB0-FF54-48AA-8DB0-89169B1E0F70}" destId="{547BDEEF-DF81-484F-BED9-7EE2AACF05BB}" srcOrd="0" destOrd="0" presId="urn:microsoft.com/office/officeart/2005/8/layout/gear1"/>
    <dgm:cxn modelId="{2EEF817D-5624-44A3-9A98-B3FE5C6C834F}" type="presParOf" srcId="{96779AB0-FF54-48AA-8DB0-89169B1E0F70}" destId="{A1813ECA-53D7-4D20-8619-D4D63007D572}" srcOrd="1" destOrd="0" presId="urn:microsoft.com/office/officeart/2005/8/layout/gear1"/>
    <dgm:cxn modelId="{7523CA5C-6BEF-4688-90A2-3485048353DA}" type="presParOf" srcId="{96779AB0-FF54-48AA-8DB0-89169B1E0F70}" destId="{F8B5AC59-C8E1-4567-A4D9-0AE4A71559FE}" srcOrd="2" destOrd="0" presId="urn:microsoft.com/office/officeart/2005/8/layout/gear1"/>
    <dgm:cxn modelId="{8208462E-9556-4136-9123-34CDF70549C7}" type="presParOf" srcId="{96779AB0-FF54-48AA-8DB0-89169B1E0F70}" destId="{ABD23C54-12FF-4957-B640-699D66B4A32A}" srcOrd="3" destOrd="0" presId="urn:microsoft.com/office/officeart/2005/8/layout/gear1"/>
    <dgm:cxn modelId="{CCB4A827-FBE0-4A5D-AE2A-E9025CABE34F}" type="presParOf" srcId="{96779AB0-FF54-48AA-8DB0-89169B1E0F70}" destId="{5714667A-5E08-45FE-B3EB-D013E36BDEBE}" srcOrd="4" destOrd="0" presId="urn:microsoft.com/office/officeart/2005/8/layout/gear1"/>
    <dgm:cxn modelId="{F51BB20F-28CA-41CB-9933-252CFB06ABC9}" type="presParOf" srcId="{96779AB0-FF54-48AA-8DB0-89169B1E0F70}" destId="{1005BF71-822F-49D0-A0C8-C4288C9D3BC9}" srcOrd="5" destOrd="0" presId="urn:microsoft.com/office/officeart/2005/8/layout/gear1"/>
    <dgm:cxn modelId="{5FE836FB-4159-4DCE-A047-1D772E182AAB}" type="presParOf" srcId="{96779AB0-FF54-48AA-8DB0-89169B1E0F70}" destId="{5C4DBAFF-33F5-4BCF-9AF6-69E9752D81D0}" srcOrd="6" destOrd="0" presId="urn:microsoft.com/office/officeart/2005/8/layout/gear1"/>
    <dgm:cxn modelId="{C6D2CF9E-FEEE-4DD8-B0B6-8FBC6530B145}" type="presParOf" srcId="{96779AB0-FF54-48AA-8DB0-89169B1E0F70}" destId="{BC42C835-0284-4DA6-9BBC-77D193C33A3B}" srcOrd="7"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CE129C-107A-4EA4-9FC1-D01ADAF7C9E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CO"/>
        </a:p>
      </dgm:t>
    </dgm:pt>
    <dgm:pt modelId="{F86C3F71-AE49-4738-A3B4-8063784007E3}">
      <dgm:prSet phldrT="[Text]" custT="1"/>
      <dgm:spPr>
        <a:solidFill>
          <a:srgbClr val="70AD47"/>
        </a:solidFill>
        <a:ln>
          <a:solidFill>
            <a:srgbClr val="70AD47"/>
          </a:solidFill>
        </a:ln>
      </dgm:spPr>
      <dgm:t>
        <a:bodyPr/>
        <a:lstStyle/>
        <a:p>
          <a:r>
            <a:rPr lang="es-ES" sz="1900" b="1" dirty="0">
              <a:solidFill>
                <a:schemeClr val="tx1"/>
              </a:solidFill>
              <a:latin typeface="Lucida Sans" panose="020B0602030504020204" pitchFamily="34" charset="0"/>
            </a:rPr>
            <a:t>Capitulo / Tema:</a:t>
          </a:r>
        </a:p>
        <a:p>
          <a:r>
            <a:rPr lang="es-ES" sz="1900" dirty="0">
              <a:latin typeface="Lucida Sans" panose="020B0602030504020204" pitchFamily="34" charset="0"/>
            </a:rPr>
            <a:t>Evaluación del Modelo de Gobernabilidad.</a:t>
          </a:r>
          <a:endParaRPr lang="es-CO" sz="1900" dirty="0">
            <a:latin typeface="Lucida Sans" panose="020B0602030504020204" pitchFamily="34" charset="0"/>
          </a:endParaRPr>
        </a:p>
        <a:p>
          <a:endParaRPr lang="es-CO" sz="1900" dirty="0">
            <a:latin typeface="Lucida Sans" panose="020B0602030504020204" pitchFamily="34" charset="0"/>
          </a:endParaRPr>
        </a:p>
      </dgm:t>
    </dgm:pt>
    <dgm:pt modelId="{2464031F-A1DA-4BBF-B388-50577ABF1D74}" type="parTrans" cxnId="{62D2C8EE-EB7E-49E6-8B54-ED998FAAEC93}">
      <dgm:prSet/>
      <dgm:spPr/>
      <dgm:t>
        <a:bodyPr/>
        <a:lstStyle/>
        <a:p>
          <a:endParaRPr lang="es-CO">
            <a:latin typeface="Lucida Sans" panose="020B0602030504020204" pitchFamily="34" charset="0"/>
          </a:endParaRPr>
        </a:p>
      </dgm:t>
    </dgm:pt>
    <dgm:pt modelId="{D7FD121F-5616-45C5-BFC3-BF9BEE029E2C}" type="sibTrans" cxnId="{62D2C8EE-EB7E-49E6-8B54-ED998FAAEC93}">
      <dgm:prSet/>
      <dgm:spPr/>
      <dgm:t>
        <a:bodyPr/>
        <a:lstStyle/>
        <a:p>
          <a:endParaRPr lang="es-CO">
            <a:latin typeface="Lucida Sans" panose="020B0602030504020204" pitchFamily="34" charset="0"/>
          </a:endParaRPr>
        </a:p>
      </dgm:t>
    </dgm:pt>
    <dgm:pt modelId="{98F333DB-1386-4B3B-82C7-B7347F8E9839}">
      <dgm:prSet phldrT="[Text]" custT="1"/>
      <dgm:spPr>
        <a:solidFill>
          <a:srgbClr val="D9E6D4">
            <a:alpha val="90000"/>
          </a:srgbClr>
        </a:solidFill>
        <a:ln>
          <a:solidFill>
            <a:srgbClr val="D9E6D4">
              <a:alpha val="90000"/>
            </a:srgbClr>
          </a:solidFill>
        </a:ln>
      </dgm:spPr>
      <dgm:t>
        <a:bodyPr/>
        <a:lstStyle/>
        <a:p>
          <a:pPr>
            <a:lnSpc>
              <a:spcPct val="100000"/>
            </a:lnSpc>
            <a:spcBef>
              <a:spcPts val="300"/>
            </a:spcBef>
            <a:buClr>
              <a:srgbClr val="FF0000"/>
            </a:buClr>
            <a:buFont typeface="+mj-lt"/>
            <a:buAutoNum type="arabicPeriod"/>
          </a:pPr>
          <a:r>
            <a:rPr lang="es-CO" sz="1900" dirty="0">
              <a:latin typeface="Lucida Sans" panose="020B0602030504020204" pitchFamily="34" charset="0"/>
            </a:rPr>
            <a:t> </a:t>
          </a:r>
          <a:r>
            <a:rPr lang="es-ES" sz="1900" dirty="0">
              <a:latin typeface="Lucida Sans" panose="020B0602030504020204" pitchFamily="34" charset="0"/>
            </a:rPr>
            <a:t>Implementación de cambios en órganos  (comités, subcomités, grupos) del CNO. – Estructura. </a:t>
          </a:r>
          <a:endParaRPr lang="es-CO" sz="1900" dirty="0">
            <a:latin typeface="Lucida Sans" panose="020B0602030504020204" pitchFamily="34" charset="0"/>
          </a:endParaRPr>
        </a:p>
      </dgm:t>
    </dgm:pt>
    <dgm:pt modelId="{B15555AE-370E-4E92-9BD5-B4098FA4A315}" type="parTrans" cxnId="{6E83DCCB-5957-4C1B-A999-56CC544B3C30}">
      <dgm:prSet/>
      <dgm:spPr/>
      <dgm:t>
        <a:bodyPr/>
        <a:lstStyle/>
        <a:p>
          <a:endParaRPr lang="es-CO">
            <a:latin typeface="Lucida Sans" panose="020B0602030504020204" pitchFamily="34" charset="0"/>
          </a:endParaRPr>
        </a:p>
      </dgm:t>
    </dgm:pt>
    <dgm:pt modelId="{1DFAA36D-67FD-4BF6-B189-B789C9858806}" type="sibTrans" cxnId="{6E83DCCB-5957-4C1B-A999-56CC544B3C30}">
      <dgm:prSet/>
      <dgm:spPr/>
      <dgm:t>
        <a:bodyPr/>
        <a:lstStyle/>
        <a:p>
          <a:endParaRPr lang="es-CO">
            <a:latin typeface="Lucida Sans" panose="020B0602030504020204" pitchFamily="34" charset="0"/>
          </a:endParaRPr>
        </a:p>
      </dgm:t>
    </dgm:pt>
    <dgm:pt modelId="{2201FE32-6F06-459D-8C77-EE67B70885B3}">
      <dgm:prSet phldrT="[Text]" custT="1"/>
      <dgm:spPr>
        <a:solidFill>
          <a:schemeClr val="accent2"/>
        </a:solidFill>
        <a:ln>
          <a:solidFill>
            <a:schemeClr val="accent2"/>
          </a:solidFill>
        </a:ln>
      </dgm:spPr>
      <dgm:t>
        <a:bodyPr/>
        <a:lstStyle/>
        <a:p>
          <a:r>
            <a:rPr lang="es-ES" sz="1900" b="1" dirty="0">
              <a:solidFill>
                <a:schemeClr val="tx1"/>
              </a:solidFill>
              <a:latin typeface="Lucida Sans" panose="020B0602030504020204" pitchFamily="34" charset="0"/>
            </a:rPr>
            <a:t>Capitulo / Tema:</a:t>
          </a:r>
        </a:p>
        <a:p>
          <a:r>
            <a:rPr lang="es-ES" sz="1900" dirty="0">
              <a:latin typeface="Lucida Sans" panose="020B0602030504020204" pitchFamily="34" charset="0"/>
            </a:rPr>
            <a:t>Estudio de factibilidad, conveniencia y costo del desarrollo de capacidad del C.N.O.</a:t>
          </a:r>
          <a:endParaRPr lang="es-CO" sz="1900" dirty="0">
            <a:latin typeface="Lucida Sans" panose="020B0602030504020204" pitchFamily="34" charset="0"/>
          </a:endParaRPr>
        </a:p>
      </dgm:t>
    </dgm:pt>
    <dgm:pt modelId="{DBF4EA87-E732-4D2F-B594-E3E2D646396E}" type="parTrans" cxnId="{BE59249E-43F1-4316-AB4B-A1263074C19C}">
      <dgm:prSet/>
      <dgm:spPr/>
      <dgm:t>
        <a:bodyPr/>
        <a:lstStyle/>
        <a:p>
          <a:endParaRPr lang="es-CO">
            <a:latin typeface="Lucida Sans" panose="020B0602030504020204" pitchFamily="34" charset="0"/>
          </a:endParaRPr>
        </a:p>
      </dgm:t>
    </dgm:pt>
    <dgm:pt modelId="{D097B6C9-2381-44A1-B737-C4C93FCFF280}" type="sibTrans" cxnId="{BE59249E-43F1-4316-AB4B-A1263074C19C}">
      <dgm:prSet/>
      <dgm:spPr/>
      <dgm:t>
        <a:bodyPr/>
        <a:lstStyle/>
        <a:p>
          <a:endParaRPr lang="es-CO">
            <a:latin typeface="Lucida Sans" panose="020B0602030504020204" pitchFamily="34" charset="0"/>
          </a:endParaRPr>
        </a:p>
      </dgm:t>
    </dgm:pt>
    <dgm:pt modelId="{A2C8C74A-4A07-47BD-95B4-A7A0020129E9}">
      <dgm:prSet phldrT="[Text]" custT="1"/>
      <dgm:spPr>
        <a:solidFill>
          <a:srgbClr val="F9DBD2"/>
        </a:solidFill>
        <a:ln>
          <a:solidFill>
            <a:srgbClr val="F9DBD2">
              <a:alpha val="90000"/>
            </a:srgbClr>
          </a:solidFill>
        </a:ln>
      </dgm:spPr>
      <dgm:t>
        <a:bodyPr/>
        <a:lstStyle/>
        <a:p>
          <a:pPr>
            <a:buClr>
              <a:srgbClr val="FF0000"/>
            </a:buClr>
            <a:buFont typeface="+mj-lt"/>
            <a:buAutoNum type="arabicPeriod"/>
          </a:pPr>
          <a:r>
            <a:rPr lang="es-ES" sz="1900" dirty="0">
              <a:latin typeface="Lucida Sans" panose="020B0602030504020204" pitchFamily="34" charset="0"/>
            </a:rPr>
            <a:t>Implementación de  indicadores de desempeño frente a:</a:t>
          </a:r>
          <a:endParaRPr lang="es-CO" sz="1900" dirty="0">
            <a:latin typeface="Lucida Sans" panose="020B0602030504020204" pitchFamily="34" charset="0"/>
          </a:endParaRPr>
        </a:p>
      </dgm:t>
    </dgm:pt>
    <dgm:pt modelId="{698EC8A6-4E68-498F-B08F-93A2D6D0C134}" type="parTrans" cxnId="{03E74FDD-A9CF-46C8-ACB2-7F0E35187554}">
      <dgm:prSet/>
      <dgm:spPr/>
      <dgm:t>
        <a:bodyPr/>
        <a:lstStyle/>
        <a:p>
          <a:endParaRPr lang="es-CO">
            <a:latin typeface="Lucida Sans" panose="020B0602030504020204" pitchFamily="34" charset="0"/>
          </a:endParaRPr>
        </a:p>
      </dgm:t>
    </dgm:pt>
    <dgm:pt modelId="{CD4ABCC6-FB15-4361-B101-ECC634336B07}" type="sibTrans" cxnId="{03E74FDD-A9CF-46C8-ACB2-7F0E35187554}">
      <dgm:prSet/>
      <dgm:spPr/>
      <dgm:t>
        <a:bodyPr/>
        <a:lstStyle/>
        <a:p>
          <a:endParaRPr lang="es-CO">
            <a:latin typeface="Lucida Sans" panose="020B0602030504020204" pitchFamily="34" charset="0"/>
          </a:endParaRPr>
        </a:p>
      </dgm:t>
    </dgm:pt>
    <dgm:pt modelId="{AE34103D-1F0B-429A-AAD9-DF70218A8958}">
      <dgm:prSet phldrT="[Text]" custT="1"/>
      <dgm:spPr>
        <a:solidFill>
          <a:srgbClr val="F9DBD2"/>
        </a:solidFill>
        <a:ln>
          <a:solidFill>
            <a:srgbClr val="F9DBD2">
              <a:alpha val="90000"/>
            </a:srgbClr>
          </a:solidFill>
        </a:ln>
      </dgm:spPr>
      <dgm:t>
        <a:bodyPr/>
        <a:lstStyle/>
        <a:p>
          <a:pPr>
            <a:buClr>
              <a:srgbClr val="FF0000"/>
            </a:buClr>
            <a:buFont typeface="+mj-lt"/>
            <a:buNone/>
          </a:pPr>
          <a:r>
            <a:rPr lang="es-ES" sz="1900" dirty="0">
              <a:latin typeface="Lucida Sans" panose="020B0602030504020204" pitchFamily="34" charset="0"/>
            </a:rPr>
            <a:t>- Participación de los miembros del CNO.</a:t>
          </a:r>
          <a:endParaRPr lang="es-CO" sz="1900" dirty="0">
            <a:latin typeface="Lucida Sans" panose="020B0602030504020204" pitchFamily="34" charset="0"/>
          </a:endParaRPr>
        </a:p>
      </dgm:t>
    </dgm:pt>
    <dgm:pt modelId="{DFC77D2A-32B2-4611-A0B8-708093EDAFE3}" type="parTrans" cxnId="{9F23902B-A36C-4B1C-A223-EB4ABF8A1840}">
      <dgm:prSet/>
      <dgm:spPr/>
      <dgm:t>
        <a:bodyPr/>
        <a:lstStyle/>
        <a:p>
          <a:endParaRPr lang="es-CO"/>
        </a:p>
      </dgm:t>
    </dgm:pt>
    <dgm:pt modelId="{5693F01E-2FD5-4CB6-886D-92FB26B1F4D1}" type="sibTrans" cxnId="{9F23902B-A36C-4B1C-A223-EB4ABF8A1840}">
      <dgm:prSet/>
      <dgm:spPr/>
      <dgm:t>
        <a:bodyPr/>
        <a:lstStyle/>
        <a:p>
          <a:endParaRPr lang="es-CO"/>
        </a:p>
      </dgm:t>
    </dgm:pt>
    <dgm:pt modelId="{257FF497-9710-4289-8123-AFDBA5705AB0}">
      <dgm:prSet phldrT="[Text]" custT="1"/>
      <dgm:spPr>
        <a:solidFill>
          <a:srgbClr val="F9DBD2"/>
        </a:solidFill>
        <a:ln>
          <a:solidFill>
            <a:srgbClr val="F9DBD2">
              <a:alpha val="90000"/>
            </a:srgbClr>
          </a:solidFill>
        </a:ln>
      </dgm:spPr>
      <dgm:t>
        <a:bodyPr/>
        <a:lstStyle/>
        <a:p>
          <a:pPr>
            <a:buClr>
              <a:srgbClr val="FF0000"/>
            </a:buClr>
            <a:buFont typeface="+mj-lt"/>
            <a:buNone/>
          </a:pPr>
          <a:r>
            <a:rPr lang="es-CO" sz="1900" dirty="0">
              <a:latin typeface="Lucida Sans" panose="020B0602030504020204" pitchFamily="34" charset="0"/>
            </a:rPr>
            <a:t>- D</a:t>
          </a:r>
          <a:r>
            <a:rPr lang="es-ES" sz="1900" dirty="0">
              <a:latin typeface="Lucida Sans" panose="020B0602030504020204" pitchFamily="34" charset="0"/>
            </a:rPr>
            <a:t>esempeño frente a la productividad.</a:t>
          </a:r>
          <a:endParaRPr lang="es-CO" sz="1900" dirty="0">
            <a:latin typeface="Lucida Sans" panose="020B0602030504020204" pitchFamily="34" charset="0"/>
          </a:endParaRPr>
        </a:p>
      </dgm:t>
    </dgm:pt>
    <dgm:pt modelId="{4182EEDB-8464-4C73-B02B-94814BEAEC0B}" type="parTrans" cxnId="{659F76AB-A6F9-4D9F-8B29-13B30CE2CC90}">
      <dgm:prSet/>
      <dgm:spPr/>
      <dgm:t>
        <a:bodyPr/>
        <a:lstStyle/>
        <a:p>
          <a:endParaRPr lang="es-CO"/>
        </a:p>
      </dgm:t>
    </dgm:pt>
    <dgm:pt modelId="{ABDE31B9-97F1-42DB-B415-37B1075404E1}" type="sibTrans" cxnId="{659F76AB-A6F9-4D9F-8B29-13B30CE2CC90}">
      <dgm:prSet/>
      <dgm:spPr/>
      <dgm:t>
        <a:bodyPr/>
        <a:lstStyle/>
        <a:p>
          <a:endParaRPr lang="es-CO"/>
        </a:p>
      </dgm:t>
    </dgm:pt>
    <dgm:pt modelId="{B6BAD7E2-53F9-4ECD-A169-88A93D8B9EFB}">
      <dgm:prSet phldrT="[Text]" custT="1"/>
      <dgm:spPr>
        <a:solidFill>
          <a:srgbClr val="F9DBD2"/>
        </a:solidFill>
        <a:ln>
          <a:solidFill>
            <a:srgbClr val="F9DBD2">
              <a:alpha val="90000"/>
            </a:srgbClr>
          </a:solidFill>
        </a:ln>
      </dgm:spPr>
      <dgm:t>
        <a:bodyPr/>
        <a:lstStyle/>
        <a:p>
          <a:pPr>
            <a:buClr>
              <a:srgbClr val="FF0000"/>
            </a:buClr>
            <a:buFont typeface="+mj-lt"/>
            <a:buNone/>
          </a:pPr>
          <a:r>
            <a:rPr lang="es-ES" sz="1900" dirty="0">
              <a:latin typeface="Lucida Sans" panose="020B0602030504020204" pitchFamily="34" charset="0"/>
            </a:rPr>
            <a:t>- Desempeño frente a los objetivos de ley.</a:t>
          </a:r>
          <a:endParaRPr lang="es-CO" sz="1900" dirty="0">
            <a:latin typeface="Lucida Sans" panose="020B0602030504020204" pitchFamily="34" charset="0"/>
          </a:endParaRPr>
        </a:p>
      </dgm:t>
    </dgm:pt>
    <dgm:pt modelId="{A2D8BAE7-6DBD-40B8-A5C1-A6FF0BA9C741}" type="parTrans" cxnId="{5DF44298-677E-44DD-B02D-6C0E4B05F769}">
      <dgm:prSet/>
      <dgm:spPr/>
      <dgm:t>
        <a:bodyPr/>
        <a:lstStyle/>
        <a:p>
          <a:endParaRPr lang="es-CO"/>
        </a:p>
      </dgm:t>
    </dgm:pt>
    <dgm:pt modelId="{2AF159DB-B952-4AE0-8EFB-6697757FACE9}" type="sibTrans" cxnId="{5DF44298-677E-44DD-B02D-6C0E4B05F769}">
      <dgm:prSet/>
      <dgm:spPr/>
      <dgm:t>
        <a:bodyPr/>
        <a:lstStyle/>
        <a:p>
          <a:endParaRPr lang="es-CO"/>
        </a:p>
      </dgm:t>
    </dgm:pt>
    <dgm:pt modelId="{59B98B47-AC66-4C00-B143-84CBC03CF6E7}">
      <dgm:prSet phldrT="[Text]" custT="1"/>
      <dgm:spPr>
        <a:solidFill>
          <a:srgbClr val="F9DBD2"/>
        </a:solidFill>
        <a:ln>
          <a:solidFill>
            <a:srgbClr val="F9DBD2">
              <a:alpha val="90000"/>
            </a:srgbClr>
          </a:solidFill>
        </a:ln>
      </dgm:spPr>
      <dgm:t>
        <a:bodyPr/>
        <a:lstStyle/>
        <a:p>
          <a:pPr>
            <a:buClr>
              <a:srgbClr val="FF0000"/>
            </a:buClr>
            <a:buFont typeface="+mj-lt"/>
            <a:buNone/>
          </a:pPr>
          <a:r>
            <a:rPr lang="es-ES" sz="1900" dirty="0">
              <a:solidFill>
                <a:srgbClr val="FF0000"/>
              </a:solidFill>
              <a:latin typeface="Lucida Sans" panose="020B0602030504020204" pitchFamily="34" charset="0"/>
            </a:rPr>
            <a:t>2. </a:t>
          </a:r>
          <a:r>
            <a:rPr lang="es-ES" sz="1900" dirty="0">
              <a:latin typeface="Lucida Sans" panose="020B0602030504020204" pitchFamily="34" charset="0"/>
            </a:rPr>
            <a:t>Construcción de un protocolo de Gestión de Crisis.</a:t>
          </a:r>
          <a:endParaRPr lang="es-CO" sz="1900" dirty="0">
            <a:latin typeface="Lucida Sans" panose="020B0602030504020204" pitchFamily="34" charset="0"/>
          </a:endParaRPr>
        </a:p>
      </dgm:t>
    </dgm:pt>
    <dgm:pt modelId="{B7AEBBFF-D0C8-4646-8958-AA143205283D}" type="parTrans" cxnId="{E7EA98C8-2745-4F0F-B438-EAF25DF551D1}">
      <dgm:prSet/>
      <dgm:spPr/>
      <dgm:t>
        <a:bodyPr/>
        <a:lstStyle/>
        <a:p>
          <a:endParaRPr lang="es-CO"/>
        </a:p>
      </dgm:t>
    </dgm:pt>
    <dgm:pt modelId="{AB9D8FF9-01ED-4C3B-9C22-F42C3936E7C1}" type="sibTrans" cxnId="{E7EA98C8-2745-4F0F-B438-EAF25DF551D1}">
      <dgm:prSet/>
      <dgm:spPr/>
      <dgm:t>
        <a:bodyPr/>
        <a:lstStyle/>
        <a:p>
          <a:endParaRPr lang="es-CO"/>
        </a:p>
      </dgm:t>
    </dgm:pt>
    <dgm:pt modelId="{3250643D-056F-4A2E-B917-56553C43B08B}" type="pres">
      <dgm:prSet presAssocID="{5ECE129C-107A-4EA4-9FC1-D01ADAF7C9E3}" presName="Name0" presStyleCnt="0">
        <dgm:presLayoutVars>
          <dgm:dir/>
          <dgm:animLvl val="lvl"/>
          <dgm:resizeHandles val="exact"/>
        </dgm:presLayoutVars>
      </dgm:prSet>
      <dgm:spPr/>
    </dgm:pt>
    <dgm:pt modelId="{FE82333A-6807-4D17-BCEF-D6462E93DF02}" type="pres">
      <dgm:prSet presAssocID="{F86C3F71-AE49-4738-A3B4-8063784007E3}" presName="composite" presStyleCnt="0"/>
      <dgm:spPr/>
    </dgm:pt>
    <dgm:pt modelId="{5471DF1B-E706-4C11-8D92-2AC4B871CE13}" type="pres">
      <dgm:prSet presAssocID="{F86C3F71-AE49-4738-A3B4-8063784007E3}" presName="parTx" presStyleLbl="alignNode1" presStyleIdx="0" presStyleCnt="2">
        <dgm:presLayoutVars>
          <dgm:chMax val="0"/>
          <dgm:chPref val="0"/>
          <dgm:bulletEnabled val="1"/>
        </dgm:presLayoutVars>
      </dgm:prSet>
      <dgm:spPr/>
    </dgm:pt>
    <dgm:pt modelId="{3C55EB43-F9EF-4910-BE9A-602992BE30F3}" type="pres">
      <dgm:prSet presAssocID="{F86C3F71-AE49-4738-A3B4-8063784007E3}" presName="desTx" presStyleLbl="alignAccFollowNode1" presStyleIdx="0" presStyleCnt="2">
        <dgm:presLayoutVars>
          <dgm:bulletEnabled val="1"/>
        </dgm:presLayoutVars>
      </dgm:prSet>
      <dgm:spPr/>
    </dgm:pt>
    <dgm:pt modelId="{F27C0407-6EC9-4871-A39F-803822DEF275}" type="pres">
      <dgm:prSet presAssocID="{D7FD121F-5616-45C5-BFC3-BF9BEE029E2C}" presName="space" presStyleCnt="0"/>
      <dgm:spPr/>
    </dgm:pt>
    <dgm:pt modelId="{1D9F4D67-DB39-4C64-9BF9-2DDC50DC3C36}" type="pres">
      <dgm:prSet presAssocID="{2201FE32-6F06-459D-8C77-EE67B70885B3}" presName="composite" presStyleCnt="0"/>
      <dgm:spPr/>
    </dgm:pt>
    <dgm:pt modelId="{392B823B-1137-4787-BC11-9B6D30B986B9}" type="pres">
      <dgm:prSet presAssocID="{2201FE32-6F06-459D-8C77-EE67B70885B3}" presName="parTx" presStyleLbl="alignNode1" presStyleIdx="1" presStyleCnt="2">
        <dgm:presLayoutVars>
          <dgm:chMax val="0"/>
          <dgm:chPref val="0"/>
          <dgm:bulletEnabled val="1"/>
        </dgm:presLayoutVars>
      </dgm:prSet>
      <dgm:spPr/>
    </dgm:pt>
    <dgm:pt modelId="{186384D0-B17D-4866-8E5F-5C5D59C6EF85}" type="pres">
      <dgm:prSet presAssocID="{2201FE32-6F06-459D-8C77-EE67B70885B3}" presName="desTx" presStyleLbl="alignAccFollowNode1" presStyleIdx="1" presStyleCnt="2">
        <dgm:presLayoutVars>
          <dgm:bulletEnabled val="1"/>
        </dgm:presLayoutVars>
      </dgm:prSet>
      <dgm:spPr/>
    </dgm:pt>
  </dgm:ptLst>
  <dgm:cxnLst>
    <dgm:cxn modelId="{9F23902B-A36C-4B1C-A223-EB4ABF8A1840}" srcId="{2201FE32-6F06-459D-8C77-EE67B70885B3}" destId="{AE34103D-1F0B-429A-AAD9-DF70218A8958}" srcOrd="1" destOrd="0" parTransId="{DFC77D2A-32B2-4611-A0B8-708093EDAFE3}" sibTransId="{5693F01E-2FD5-4CB6-886D-92FB26B1F4D1}"/>
    <dgm:cxn modelId="{846D153B-A9A5-448E-B86B-B55540CF251B}" type="presOf" srcId="{257FF497-9710-4289-8123-AFDBA5705AB0}" destId="{186384D0-B17D-4866-8E5F-5C5D59C6EF85}" srcOrd="0" destOrd="2" presId="urn:microsoft.com/office/officeart/2005/8/layout/hList1"/>
    <dgm:cxn modelId="{4C32715F-F180-4C32-B96F-836D0B253ABB}" type="presOf" srcId="{F86C3F71-AE49-4738-A3B4-8063784007E3}" destId="{5471DF1B-E706-4C11-8D92-2AC4B871CE13}" srcOrd="0" destOrd="0" presId="urn:microsoft.com/office/officeart/2005/8/layout/hList1"/>
    <dgm:cxn modelId="{D4234343-E12A-4E43-86E3-EDC08E379C50}" type="presOf" srcId="{59B98B47-AC66-4C00-B143-84CBC03CF6E7}" destId="{186384D0-B17D-4866-8E5F-5C5D59C6EF85}" srcOrd="0" destOrd="4" presId="urn:microsoft.com/office/officeart/2005/8/layout/hList1"/>
    <dgm:cxn modelId="{456FEE4F-7E26-4D14-9D98-415C617FABEF}" type="presOf" srcId="{AE34103D-1F0B-429A-AAD9-DF70218A8958}" destId="{186384D0-B17D-4866-8E5F-5C5D59C6EF85}" srcOrd="0" destOrd="1" presId="urn:microsoft.com/office/officeart/2005/8/layout/hList1"/>
    <dgm:cxn modelId="{AAD05E52-1A60-4415-8B6D-63103BA98CF5}" type="presOf" srcId="{98F333DB-1386-4B3B-82C7-B7347F8E9839}" destId="{3C55EB43-F9EF-4910-BE9A-602992BE30F3}" srcOrd="0" destOrd="0" presId="urn:microsoft.com/office/officeart/2005/8/layout/hList1"/>
    <dgm:cxn modelId="{CA8F7F97-523B-42C6-937F-98AA3BBCD0E5}" type="presOf" srcId="{5ECE129C-107A-4EA4-9FC1-D01ADAF7C9E3}" destId="{3250643D-056F-4A2E-B917-56553C43B08B}" srcOrd="0" destOrd="0" presId="urn:microsoft.com/office/officeart/2005/8/layout/hList1"/>
    <dgm:cxn modelId="{5DF44298-677E-44DD-B02D-6C0E4B05F769}" srcId="{2201FE32-6F06-459D-8C77-EE67B70885B3}" destId="{B6BAD7E2-53F9-4ECD-A169-88A93D8B9EFB}" srcOrd="3" destOrd="0" parTransId="{A2D8BAE7-6DBD-40B8-A5C1-A6FF0BA9C741}" sibTransId="{2AF159DB-B952-4AE0-8EFB-6697757FACE9}"/>
    <dgm:cxn modelId="{BE59249E-43F1-4316-AB4B-A1263074C19C}" srcId="{5ECE129C-107A-4EA4-9FC1-D01ADAF7C9E3}" destId="{2201FE32-6F06-459D-8C77-EE67B70885B3}" srcOrd="1" destOrd="0" parTransId="{DBF4EA87-E732-4D2F-B594-E3E2D646396E}" sibTransId="{D097B6C9-2381-44A1-B737-C4C93FCFF280}"/>
    <dgm:cxn modelId="{68A8EEA5-C7F5-4ED2-BDE7-ABDFF906A03C}" type="presOf" srcId="{B6BAD7E2-53F9-4ECD-A169-88A93D8B9EFB}" destId="{186384D0-B17D-4866-8E5F-5C5D59C6EF85}" srcOrd="0" destOrd="3" presId="urn:microsoft.com/office/officeart/2005/8/layout/hList1"/>
    <dgm:cxn modelId="{659F76AB-A6F9-4D9F-8B29-13B30CE2CC90}" srcId="{2201FE32-6F06-459D-8C77-EE67B70885B3}" destId="{257FF497-9710-4289-8123-AFDBA5705AB0}" srcOrd="2" destOrd="0" parTransId="{4182EEDB-8464-4C73-B02B-94814BEAEC0B}" sibTransId="{ABDE31B9-97F1-42DB-B415-37B1075404E1}"/>
    <dgm:cxn modelId="{E7EA98C8-2745-4F0F-B438-EAF25DF551D1}" srcId="{2201FE32-6F06-459D-8C77-EE67B70885B3}" destId="{59B98B47-AC66-4C00-B143-84CBC03CF6E7}" srcOrd="4" destOrd="0" parTransId="{B7AEBBFF-D0C8-4646-8958-AA143205283D}" sibTransId="{AB9D8FF9-01ED-4C3B-9C22-F42C3936E7C1}"/>
    <dgm:cxn modelId="{6E83DCCB-5957-4C1B-A999-56CC544B3C30}" srcId="{F86C3F71-AE49-4738-A3B4-8063784007E3}" destId="{98F333DB-1386-4B3B-82C7-B7347F8E9839}" srcOrd="0" destOrd="0" parTransId="{B15555AE-370E-4E92-9BD5-B4098FA4A315}" sibTransId="{1DFAA36D-67FD-4BF6-B189-B789C9858806}"/>
    <dgm:cxn modelId="{FDC925D0-004F-44CA-9EF1-AC7238FDE745}" type="presOf" srcId="{A2C8C74A-4A07-47BD-95B4-A7A0020129E9}" destId="{186384D0-B17D-4866-8E5F-5C5D59C6EF85}" srcOrd="0" destOrd="0" presId="urn:microsoft.com/office/officeart/2005/8/layout/hList1"/>
    <dgm:cxn modelId="{03E74FDD-A9CF-46C8-ACB2-7F0E35187554}" srcId="{2201FE32-6F06-459D-8C77-EE67B70885B3}" destId="{A2C8C74A-4A07-47BD-95B4-A7A0020129E9}" srcOrd="0" destOrd="0" parTransId="{698EC8A6-4E68-498F-B08F-93A2D6D0C134}" sibTransId="{CD4ABCC6-FB15-4361-B101-ECC634336B07}"/>
    <dgm:cxn modelId="{62D2C8EE-EB7E-49E6-8B54-ED998FAAEC93}" srcId="{5ECE129C-107A-4EA4-9FC1-D01ADAF7C9E3}" destId="{F86C3F71-AE49-4738-A3B4-8063784007E3}" srcOrd="0" destOrd="0" parTransId="{2464031F-A1DA-4BBF-B388-50577ABF1D74}" sibTransId="{D7FD121F-5616-45C5-BFC3-BF9BEE029E2C}"/>
    <dgm:cxn modelId="{078EA8F4-334C-41F1-9E4D-FD6B00FEB0F7}" type="presOf" srcId="{2201FE32-6F06-459D-8C77-EE67B70885B3}" destId="{392B823B-1137-4787-BC11-9B6D30B986B9}" srcOrd="0" destOrd="0" presId="urn:microsoft.com/office/officeart/2005/8/layout/hList1"/>
    <dgm:cxn modelId="{B08597DB-5E35-4523-8FD5-17401456977D}" type="presParOf" srcId="{3250643D-056F-4A2E-B917-56553C43B08B}" destId="{FE82333A-6807-4D17-BCEF-D6462E93DF02}" srcOrd="0" destOrd="0" presId="urn:microsoft.com/office/officeart/2005/8/layout/hList1"/>
    <dgm:cxn modelId="{34C5D23D-4829-473F-B703-032BD1379FAB}" type="presParOf" srcId="{FE82333A-6807-4D17-BCEF-D6462E93DF02}" destId="{5471DF1B-E706-4C11-8D92-2AC4B871CE13}" srcOrd="0" destOrd="0" presId="urn:microsoft.com/office/officeart/2005/8/layout/hList1"/>
    <dgm:cxn modelId="{F11527A6-C109-4B4B-A8FE-9EC41F841441}" type="presParOf" srcId="{FE82333A-6807-4D17-BCEF-D6462E93DF02}" destId="{3C55EB43-F9EF-4910-BE9A-602992BE30F3}" srcOrd="1" destOrd="0" presId="urn:microsoft.com/office/officeart/2005/8/layout/hList1"/>
    <dgm:cxn modelId="{66726251-F5C2-4877-9E6F-A5FB73884C0C}" type="presParOf" srcId="{3250643D-056F-4A2E-B917-56553C43B08B}" destId="{F27C0407-6EC9-4871-A39F-803822DEF275}" srcOrd="1" destOrd="0" presId="urn:microsoft.com/office/officeart/2005/8/layout/hList1"/>
    <dgm:cxn modelId="{77799CF0-8D88-454C-82A4-8C233DB27854}" type="presParOf" srcId="{3250643D-056F-4A2E-B917-56553C43B08B}" destId="{1D9F4D67-DB39-4C64-9BF9-2DDC50DC3C36}" srcOrd="2" destOrd="0" presId="urn:microsoft.com/office/officeart/2005/8/layout/hList1"/>
    <dgm:cxn modelId="{356D673C-8240-4336-B032-61D408BCB515}" type="presParOf" srcId="{1D9F4D67-DB39-4C64-9BF9-2DDC50DC3C36}" destId="{392B823B-1137-4787-BC11-9B6D30B986B9}" srcOrd="0" destOrd="0" presId="urn:microsoft.com/office/officeart/2005/8/layout/hList1"/>
    <dgm:cxn modelId="{5906BFF9-BB83-49AD-82DE-47BB7FF2299E}" type="presParOf" srcId="{1D9F4D67-DB39-4C64-9BF9-2DDC50DC3C36}" destId="{186384D0-B17D-4866-8E5F-5C5D59C6EF85}"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1DF1B-E706-4C11-8D92-2AC4B871CE13}">
      <dsp:nvSpPr>
        <dsp:cNvPr id="0" name=""/>
        <dsp:cNvSpPr/>
      </dsp:nvSpPr>
      <dsp:spPr>
        <a:xfrm>
          <a:off x="52" y="75933"/>
          <a:ext cx="5054788" cy="1412998"/>
        </a:xfrm>
        <a:prstGeom prst="rect">
          <a:avLst/>
        </a:prstGeom>
        <a:solidFill>
          <a:srgbClr val="70AD47"/>
        </a:solidFill>
        <a:ln w="12700" cap="flat" cmpd="sng" algn="ctr">
          <a:solidFill>
            <a:srgbClr val="70AD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latin typeface="Lucida Sans" panose="020B0602030504020204" pitchFamily="34" charset="0"/>
            </a:rPr>
            <a:t>Capitulo / Tema:</a:t>
          </a:r>
        </a:p>
        <a:p>
          <a:pPr marL="0" lvl="0" indent="0" algn="ctr" defTabSz="933450">
            <a:lnSpc>
              <a:spcPct val="90000"/>
            </a:lnSpc>
            <a:spcBef>
              <a:spcPct val="0"/>
            </a:spcBef>
            <a:spcAft>
              <a:spcPct val="35000"/>
            </a:spcAft>
            <a:buNone/>
          </a:pPr>
          <a:r>
            <a:rPr lang="es-ES" sz="2100" kern="1200" dirty="0">
              <a:latin typeface="Lucida Sans" panose="020B0602030504020204" pitchFamily="34" charset="0"/>
            </a:rPr>
            <a:t>Protocolo de relacionamiento con XM</a:t>
          </a:r>
          <a:endParaRPr lang="es-CO" sz="2100" kern="1200" dirty="0">
            <a:latin typeface="Lucida Sans" panose="020B0602030504020204" pitchFamily="34" charset="0"/>
          </a:endParaRPr>
        </a:p>
      </dsp:txBody>
      <dsp:txXfrm>
        <a:off x="52" y="75933"/>
        <a:ext cx="5054788" cy="1412998"/>
      </dsp:txXfrm>
    </dsp:sp>
    <dsp:sp modelId="{3C55EB43-F9EF-4910-BE9A-602992BE30F3}">
      <dsp:nvSpPr>
        <dsp:cNvPr id="0" name=""/>
        <dsp:cNvSpPr/>
      </dsp:nvSpPr>
      <dsp:spPr>
        <a:xfrm>
          <a:off x="52" y="1488932"/>
          <a:ext cx="5054788" cy="3631635"/>
        </a:xfrm>
        <a:prstGeom prst="rect">
          <a:avLst/>
        </a:prstGeom>
        <a:solidFill>
          <a:srgbClr val="D9E6D4">
            <a:alpha val="90000"/>
          </a:srgbClr>
        </a:solidFill>
        <a:ln w="12700" cap="flat" cmpd="sng" algn="ctr">
          <a:solidFill>
            <a:srgbClr val="D9E6D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100000"/>
            </a:lnSpc>
            <a:spcBef>
              <a:spcPct val="0"/>
            </a:spcBef>
            <a:spcAft>
              <a:spcPct val="15000"/>
            </a:spcAft>
            <a:buClr>
              <a:srgbClr val="FF0000"/>
            </a:buClr>
            <a:buFont typeface="+mj-lt"/>
            <a:buAutoNum type="arabicPeriod"/>
          </a:pPr>
          <a:r>
            <a:rPr lang="es-CO" sz="2100" kern="1200" dirty="0">
              <a:latin typeface="Lucida Sans" panose="020B0602030504020204" pitchFamily="34" charset="0"/>
            </a:rPr>
            <a:t> Desarrollo de escenarios conjuntos entre C.N.O. – XM.</a:t>
          </a:r>
        </a:p>
        <a:p>
          <a:pPr marL="228600" lvl="1" indent="-228600" algn="l" defTabSz="933450">
            <a:lnSpc>
              <a:spcPct val="100000"/>
            </a:lnSpc>
            <a:spcBef>
              <a:spcPct val="0"/>
            </a:spcBef>
            <a:spcAft>
              <a:spcPct val="15000"/>
            </a:spcAft>
            <a:buClr>
              <a:srgbClr val="FF0000"/>
            </a:buClr>
            <a:buFont typeface="+mj-lt"/>
            <a:buAutoNum type="arabicPeriod"/>
          </a:pPr>
          <a:r>
            <a:rPr lang="es-ES" sz="2100" kern="1200" dirty="0">
              <a:latin typeface="Lucida Sans" panose="020B0602030504020204" pitchFamily="34" charset="0"/>
            </a:rPr>
            <a:t> Cooperación en términos de información y trasparencia.</a:t>
          </a:r>
          <a:endParaRPr lang="es-CO" sz="2100" kern="1200" dirty="0">
            <a:latin typeface="Lucida Sans" panose="020B0602030504020204" pitchFamily="34" charset="0"/>
          </a:endParaRPr>
        </a:p>
        <a:p>
          <a:pPr marL="228600" lvl="1" indent="-228600" algn="l" defTabSz="933450">
            <a:lnSpc>
              <a:spcPct val="100000"/>
            </a:lnSpc>
            <a:spcBef>
              <a:spcPct val="0"/>
            </a:spcBef>
            <a:spcAft>
              <a:spcPct val="15000"/>
            </a:spcAft>
            <a:buClr>
              <a:srgbClr val="FF0000"/>
            </a:buClr>
            <a:buFont typeface="+mj-lt"/>
            <a:buAutoNum type="arabicPeriod"/>
          </a:pPr>
          <a:r>
            <a:rPr lang="es-ES" sz="2100" kern="1200" dirty="0">
              <a:solidFill>
                <a:srgbClr val="FF0000"/>
              </a:solidFill>
              <a:latin typeface="Lucida Sans" panose="020B0602030504020204" pitchFamily="34" charset="0"/>
            </a:rPr>
            <a:t> </a:t>
          </a:r>
          <a:r>
            <a:rPr lang="es-ES" sz="2100" kern="1200" dirty="0">
              <a:latin typeface="Lucida Sans" panose="020B0602030504020204" pitchFamily="34" charset="0"/>
            </a:rPr>
            <a:t>Alineación en requerimientos de actores de Gobierno.</a:t>
          </a:r>
          <a:endParaRPr lang="es-CO" sz="2100" kern="1200" dirty="0">
            <a:latin typeface="Lucida Sans" panose="020B0602030504020204" pitchFamily="34" charset="0"/>
          </a:endParaRPr>
        </a:p>
        <a:p>
          <a:pPr marL="228600" lvl="1" indent="-228600" algn="l" defTabSz="933450">
            <a:lnSpc>
              <a:spcPct val="100000"/>
            </a:lnSpc>
            <a:spcBef>
              <a:spcPct val="0"/>
            </a:spcBef>
            <a:spcAft>
              <a:spcPct val="15000"/>
            </a:spcAft>
            <a:buClr>
              <a:srgbClr val="FF0000"/>
            </a:buClr>
            <a:buFont typeface="+mj-lt"/>
            <a:buAutoNum type="arabicPeriod"/>
          </a:pPr>
          <a:r>
            <a:rPr lang="es-ES" sz="2100" kern="1200" dirty="0">
              <a:solidFill>
                <a:srgbClr val="FF0000"/>
              </a:solidFill>
              <a:latin typeface="Lucida Sans" panose="020B0602030504020204" pitchFamily="34" charset="0"/>
            </a:rPr>
            <a:t> </a:t>
          </a:r>
          <a:r>
            <a:rPr lang="es-ES" sz="2100" kern="1200" dirty="0">
              <a:latin typeface="Lucida Sans" panose="020B0602030504020204" pitchFamily="34" charset="0"/>
            </a:rPr>
            <a:t>Fortalecimiento de aspectos generales en el relacionamiento.</a:t>
          </a:r>
          <a:endParaRPr lang="es-CO" sz="2100" kern="1200" dirty="0">
            <a:latin typeface="Lucida Sans" panose="020B0602030504020204" pitchFamily="34" charset="0"/>
          </a:endParaRPr>
        </a:p>
        <a:p>
          <a:pPr marL="228600" lvl="1" indent="-228600" algn="l" defTabSz="933450">
            <a:lnSpc>
              <a:spcPct val="100000"/>
            </a:lnSpc>
            <a:spcBef>
              <a:spcPct val="0"/>
            </a:spcBef>
            <a:spcAft>
              <a:spcPct val="15000"/>
            </a:spcAft>
            <a:buClr>
              <a:srgbClr val="FF0000"/>
            </a:buClr>
            <a:buFont typeface="+mj-lt"/>
            <a:buAutoNum type="arabicPeriod"/>
          </a:pPr>
          <a:r>
            <a:rPr lang="es-ES" sz="2100" kern="1200" dirty="0">
              <a:solidFill>
                <a:srgbClr val="FF0000"/>
              </a:solidFill>
              <a:latin typeface="Lucida Sans" panose="020B0602030504020204" pitchFamily="34" charset="0"/>
            </a:rPr>
            <a:t> </a:t>
          </a:r>
          <a:r>
            <a:rPr lang="es-ES" sz="2100" kern="1200" dirty="0">
              <a:solidFill>
                <a:schemeClr val="tx1"/>
              </a:solidFill>
              <a:latin typeface="Lucida Sans" panose="020B0602030504020204" pitchFamily="34" charset="0"/>
            </a:rPr>
            <a:t>Lineamientos de s</a:t>
          </a:r>
          <a:r>
            <a:rPr lang="es-ES" sz="2100" kern="1200" dirty="0">
              <a:latin typeface="Lucida Sans" panose="020B0602030504020204" pitchFamily="34" charset="0"/>
            </a:rPr>
            <a:t>eguimiento del protocolo de relacionamiento.</a:t>
          </a:r>
          <a:endParaRPr lang="es-CO" sz="2100" kern="1200" dirty="0">
            <a:latin typeface="Lucida Sans" panose="020B0602030504020204" pitchFamily="34" charset="0"/>
          </a:endParaRPr>
        </a:p>
      </dsp:txBody>
      <dsp:txXfrm>
        <a:off x="52" y="1488932"/>
        <a:ext cx="5054788" cy="3631635"/>
      </dsp:txXfrm>
    </dsp:sp>
    <dsp:sp modelId="{392B823B-1137-4787-BC11-9B6D30B986B9}">
      <dsp:nvSpPr>
        <dsp:cNvPr id="0" name=""/>
        <dsp:cNvSpPr/>
      </dsp:nvSpPr>
      <dsp:spPr>
        <a:xfrm>
          <a:off x="5762511" y="75933"/>
          <a:ext cx="5054788" cy="1412998"/>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latin typeface="Lucida Sans" panose="020B0602030504020204" pitchFamily="34" charset="0"/>
            </a:rPr>
            <a:t>Capitulo / Tema:</a:t>
          </a:r>
        </a:p>
        <a:p>
          <a:pPr marL="0" lvl="0" indent="0" algn="ctr" defTabSz="933450">
            <a:lnSpc>
              <a:spcPct val="90000"/>
            </a:lnSpc>
            <a:spcBef>
              <a:spcPct val="0"/>
            </a:spcBef>
            <a:spcAft>
              <a:spcPct val="35000"/>
            </a:spcAft>
            <a:buNone/>
          </a:pPr>
          <a:r>
            <a:rPr lang="es-ES" sz="2100" kern="1200" dirty="0">
              <a:latin typeface="Lucida Sans" panose="020B0602030504020204" pitchFamily="34" charset="0"/>
            </a:rPr>
            <a:t>Inclusividad, nuevos agentes no representados, demanda y nuevas tecnologías</a:t>
          </a:r>
          <a:endParaRPr lang="es-CO" sz="2100" kern="1200" dirty="0">
            <a:latin typeface="Lucida Sans" panose="020B0602030504020204" pitchFamily="34" charset="0"/>
          </a:endParaRPr>
        </a:p>
      </dsp:txBody>
      <dsp:txXfrm>
        <a:off x="5762511" y="75933"/>
        <a:ext cx="5054788" cy="1412998"/>
      </dsp:txXfrm>
    </dsp:sp>
    <dsp:sp modelId="{186384D0-B17D-4866-8E5F-5C5D59C6EF85}">
      <dsp:nvSpPr>
        <dsp:cNvPr id="0" name=""/>
        <dsp:cNvSpPr/>
      </dsp:nvSpPr>
      <dsp:spPr>
        <a:xfrm>
          <a:off x="5762511" y="1503858"/>
          <a:ext cx="5054788" cy="3631635"/>
        </a:xfrm>
        <a:prstGeom prst="rect">
          <a:avLst/>
        </a:prstGeom>
        <a:solidFill>
          <a:srgbClr val="F9DBD2"/>
        </a:solidFill>
        <a:ln w="12700" cap="flat" cmpd="sng" algn="ctr">
          <a:solidFill>
            <a:srgbClr val="F9DBD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lr>
              <a:srgbClr val="FF0000"/>
            </a:buClr>
            <a:buFont typeface="+mj-lt"/>
            <a:buAutoNum type="arabicPeriod"/>
          </a:pPr>
          <a:r>
            <a:rPr lang="es-ES" sz="2100" kern="1200" dirty="0">
              <a:latin typeface="Lucida Sans" panose="020B0602030504020204" pitchFamily="34" charset="0"/>
            </a:rPr>
            <a:t> Adopción Artículo 46 de la Ley 2099 de 2021 .</a:t>
          </a:r>
          <a:endParaRPr lang="es-CO" sz="2100" kern="1200" dirty="0">
            <a:latin typeface="Lucida Sans" panose="020B0602030504020204" pitchFamily="34" charset="0"/>
          </a:endParaRPr>
        </a:p>
        <a:p>
          <a:pPr marL="228600" lvl="1" indent="-228600" algn="l" defTabSz="933450">
            <a:lnSpc>
              <a:spcPct val="90000"/>
            </a:lnSpc>
            <a:spcBef>
              <a:spcPct val="0"/>
            </a:spcBef>
            <a:spcAft>
              <a:spcPct val="15000"/>
            </a:spcAft>
            <a:buClr>
              <a:srgbClr val="FF0000"/>
            </a:buClr>
            <a:buFont typeface="+mj-lt"/>
            <a:buAutoNum type="arabicPeriod"/>
          </a:pPr>
          <a:r>
            <a:rPr lang="es-ES" sz="2100" kern="1200" dirty="0">
              <a:latin typeface="Lucida Sans" panose="020B0602030504020204" pitchFamily="34" charset="0"/>
            </a:rPr>
            <a:t>Reglamento de invitados.</a:t>
          </a:r>
          <a:endParaRPr lang="es-CO" sz="2100" kern="1200" dirty="0">
            <a:latin typeface="Lucida Sans" panose="020B0602030504020204" pitchFamily="34" charset="0"/>
          </a:endParaRPr>
        </a:p>
        <a:p>
          <a:pPr marL="228600" lvl="1" indent="-228600" algn="l" defTabSz="933450">
            <a:lnSpc>
              <a:spcPct val="90000"/>
            </a:lnSpc>
            <a:spcBef>
              <a:spcPct val="0"/>
            </a:spcBef>
            <a:spcAft>
              <a:spcPct val="15000"/>
            </a:spcAft>
            <a:buClr>
              <a:srgbClr val="FF0000"/>
            </a:buClr>
            <a:buFont typeface="+mj-lt"/>
            <a:buAutoNum type="arabicPeriod"/>
          </a:pPr>
          <a:r>
            <a:rPr lang="es-CO" sz="2100" kern="1200" dirty="0">
              <a:latin typeface="Lucida Sans" panose="020B0602030504020204" pitchFamily="34" charset="0"/>
            </a:rPr>
            <a:t>Relacionamiento con gremios.</a:t>
          </a:r>
        </a:p>
      </dsp:txBody>
      <dsp:txXfrm>
        <a:off x="5762511" y="1503858"/>
        <a:ext cx="5054788" cy="36316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DEEF-DF81-484F-BED9-7EE2AACF05BB}">
      <dsp:nvSpPr>
        <dsp:cNvPr id="0" name=""/>
        <dsp:cNvSpPr/>
      </dsp:nvSpPr>
      <dsp:spPr>
        <a:xfrm>
          <a:off x="3217468" y="2468998"/>
          <a:ext cx="2164398" cy="2068697"/>
        </a:xfrm>
        <a:prstGeom prst="gear9">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bg1"/>
              </a:solidFill>
            </a:rPr>
            <a:t>Reglamento Interno </a:t>
          </a:r>
        </a:p>
      </dsp:txBody>
      <dsp:txXfrm>
        <a:off x="3645456" y="2953580"/>
        <a:ext cx="1308422" cy="1063353"/>
      </dsp:txXfrm>
    </dsp:sp>
    <dsp:sp modelId="{ABD23C54-12FF-4957-B640-699D66B4A32A}">
      <dsp:nvSpPr>
        <dsp:cNvPr id="0" name=""/>
        <dsp:cNvSpPr/>
      </dsp:nvSpPr>
      <dsp:spPr>
        <a:xfrm>
          <a:off x="1595930" y="1601819"/>
          <a:ext cx="1878052" cy="1878052"/>
        </a:xfrm>
        <a:prstGeom prst="gear6">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Mapa de Grupos de Interés-  Gobierno</a:t>
          </a:r>
        </a:p>
      </dsp:txBody>
      <dsp:txXfrm>
        <a:off x="2068735" y="2077482"/>
        <a:ext cx="932442" cy="926726"/>
      </dsp:txXfrm>
    </dsp:sp>
    <dsp:sp modelId="{EBCE5074-BCA5-4F11-BF20-1A24FA075E3C}">
      <dsp:nvSpPr>
        <dsp:cNvPr id="0" name=""/>
        <dsp:cNvSpPr/>
      </dsp:nvSpPr>
      <dsp:spPr>
        <a:xfrm rot="20700000">
          <a:off x="2647830" y="306155"/>
          <a:ext cx="1840107" cy="1840107"/>
        </a:xfrm>
        <a:prstGeom prst="gear6">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Protocolo de Gestión de Crisis</a:t>
          </a:r>
        </a:p>
      </dsp:txBody>
      <dsp:txXfrm rot="-20700000">
        <a:off x="3051420" y="709745"/>
        <a:ext cx="1032928" cy="1032928"/>
      </dsp:txXfrm>
    </dsp:sp>
    <dsp:sp modelId="{5C4DBAFF-33F5-4BCF-9AF6-69E9752D81D0}">
      <dsp:nvSpPr>
        <dsp:cNvPr id="0" name=""/>
        <dsp:cNvSpPr/>
      </dsp:nvSpPr>
      <dsp:spPr>
        <a:xfrm>
          <a:off x="2815304" y="1819364"/>
          <a:ext cx="3305371" cy="3305371"/>
        </a:xfrm>
        <a:prstGeom prst="circularArrow">
          <a:avLst>
            <a:gd name="adj1" fmla="val 4688"/>
            <a:gd name="adj2" fmla="val 299029"/>
            <a:gd name="adj3" fmla="val 2526958"/>
            <a:gd name="adj4" fmla="val 1583822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2C835-0284-4DA6-9BBC-77D193C33A3B}">
      <dsp:nvSpPr>
        <dsp:cNvPr id="0" name=""/>
        <dsp:cNvSpPr/>
      </dsp:nvSpPr>
      <dsp:spPr>
        <a:xfrm rot="2069551">
          <a:off x="1263330" y="1184128"/>
          <a:ext cx="2401558" cy="240155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79EDC-F899-4CED-AEDD-4A5418BB0A2C}">
      <dsp:nvSpPr>
        <dsp:cNvPr id="0" name=""/>
        <dsp:cNvSpPr/>
      </dsp:nvSpPr>
      <dsp:spPr>
        <a:xfrm rot="4240692">
          <a:off x="2222195" y="-99046"/>
          <a:ext cx="2589364" cy="258936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1DD10-771E-4956-84F2-A81B1B7247BE}">
      <dsp:nvSpPr>
        <dsp:cNvPr id="0" name=""/>
        <dsp:cNvSpPr/>
      </dsp:nvSpPr>
      <dsp:spPr>
        <a:xfrm>
          <a:off x="2949743" y="2367682"/>
          <a:ext cx="1640232" cy="172863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Documento Marco de relaciones con CNO-Gas</a:t>
          </a:r>
          <a:endParaRPr lang="es-CO" sz="1200" b="1" kern="1200" dirty="0"/>
        </a:p>
      </dsp:txBody>
      <dsp:txXfrm>
        <a:off x="3279503" y="2766732"/>
        <a:ext cx="980712" cy="899911"/>
      </dsp:txXfrm>
    </dsp:sp>
    <dsp:sp modelId="{8295DB46-B848-40D5-8DB3-9868FE71841F}">
      <dsp:nvSpPr>
        <dsp:cNvPr id="0" name=""/>
        <dsp:cNvSpPr/>
      </dsp:nvSpPr>
      <dsp:spPr>
        <a:xfrm>
          <a:off x="1111283" y="1476999"/>
          <a:ext cx="1893821" cy="173333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Reglamento Invitados</a:t>
          </a:r>
        </a:p>
      </dsp:txBody>
      <dsp:txXfrm>
        <a:off x="1570983" y="1916008"/>
        <a:ext cx="974421" cy="855314"/>
      </dsp:txXfrm>
    </dsp:sp>
    <dsp:sp modelId="{0A898A96-ADE7-4463-8C4A-8BADFBF61AB6}">
      <dsp:nvSpPr>
        <dsp:cNvPr id="0" name=""/>
        <dsp:cNvSpPr/>
      </dsp:nvSpPr>
      <dsp:spPr>
        <a:xfrm rot="20700000">
          <a:off x="2249502" y="222125"/>
          <a:ext cx="1698311" cy="169831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Protocolo de Relaciones CNO-XM</a:t>
          </a:r>
        </a:p>
      </dsp:txBody>
      <dsp:txXfrm rot="-20700000">
        <a:off x="2621992" y="594615"/>
        <a:ext cx="953332" cy="953332"/>
      </dsp:txXfrm>
    </dsp:sp>
    <dsp:sp modelId="{3C64FB1B-043F-4E09-B9FB-973E1E84A46D}">
      <dsp:nvSpPr>
        <dsp:cNvPr id="0" name=""/>
        <dsp:cNvSpPr/>
      </dsp:nvSpPr>
      <dsp:spPr>
        <a:xfrm rot="7883828">
          <a:off x="2555214" y="1943431"/>
          <a:ext cx="2523449" cy="2523449"/>
        </a:xfrm>
        <a:prstGeom prst="circularArrow">
          <a:avLst>
            <a:gd name="adj1" fmla="val 4687"/>
            <a:gd name="adj2" fmla="val 299029"/>
            <a:gd name="adj3" fmla="val 2519436"/>
            <a:gd name="adj4" fmla="val 1585424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BB58BC-FAE0-4219-9C71-EC54878B9A4B}">
      <dsp:nvSpPr>
        <dsp:cNvPr id="0" name=""/>
        <dsp:cNvSpPr/>
      </dsp:nvSpPr>
      <dsp:spPr>
        <a:xfrm>
          <a:off x="884558" y="1092881"/>
          <a:ext cx="2216498" cy="22164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FEDF3-735E-4B18-BCBE-AE0FE6FAEDC3}">
      <dsp:nvSpPr>
        <dsp:cNvPr id="0" name=""/>
        <dsp:cNvSpPr/>
      </dsp:nvSpPr>
      <dsp:spPr>
        <a:xfrm rot="1427945">
          <a:off x="1769534" y="-91414"/>
          <a:ext cx="2389832" cy="238983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CD31D-703E-694E-913C-A4FAF43E854D}">
      <dsp:nvSpPr>
        <dsp:cNvPr id="0" name=""/>
        <dsp:cNvSpPr/>
      </dsp:nvSpPr>
      <dsp:spPr>
        <a:xfrm>
          <a:off x="0" y="1219"/>
          <a:ext cx="72878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05987-F720-4A48-822B-DE5B06880628}">
      <dsp:nvSpPr>
        <dsp:cNvPr id="0" name=""/>
        <dsp:cNvSpPr/>
      </dsp:nvSpPr>
      <dsp:spPr>
        <a:xfrm>
          <a:off x="0" y="0"/>
          <a:ext cx="7287842" cy="581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0" kern="1200" dirty="0">
              <a:solidFill>
                <a:srgbClr val="FF0000"/>
              </a:solidFill>
              <a:latin typeface="Lucida Sans" panose="020B0602030504020204" pitchFamily="34" charset="77"/>
            </a:rPr>
            <a:t>1. </a:t>
          </a:r>
          <a:r>
            <a:rPr lang="es-ES" sz="1600" b="0" kern="1200" dirty="0">
              <a:solidFill>
                <a:srgbClr val="6A6A6A"/>
              </a:solidFill>
              <a:latin typeface="Lucida Sans" panose="020B0602030504020204" pitchFamily="34" charset="77"/>
            </a:rPr>
            <a:t>Crea independencia de expertos, y se reporta en un comité más afín</a:t>
          </a:r>
          <a:endParaRPr lang="en-US" sz="1600" b="1" u="sng" kern="1200" dirty="0">
            <a:solidFill>
              <a:schemeClr val="accent2"/>
            </a:solidFill>
            <a:effectLst>
              <a:outerShdw blurRad="38100" dist="38100" dir="2700000" algn="tl">
                <a:srgbClr val="000000">
                  <a:alpha val="43137"/>
                </a:srgbClr>
              </a:outerShdw>
            </a:effectLst>
            <a:latin typeface="Lucida Sans" panose="020B0602030504020204" pitchFamily="34" charset="77"/>
          </a:endParaRPr>
        </a:p>
      </dsp:txBody>
      <dsp:txXfrm>
        <a:off x="0" y="0"/>
        <a:ext cx="7287842" cy="581714"/>
      </dsp:txXfrm>
    </dsp:sp>
    <dsp:sp modelId="{9085A0E8-3BC0-499C-8079-910678F21B23}">
      <dsp:nvSpPr>
        <dsp:cNvPr id="0" name=""/>
        <dsp:cNvSpPr/>
      </dsp:nvSpPr>
      <dsp:spPr>
        <a:xfrm>
          <a:off x="0" y="582933"/>
          <a:ext cx="72878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18D19-73E0-4341-94D2-D4726386C015}">
      <dsp:nvSpPr>
        <dsp:cNvPr id="0" name=""/>
        <dsp:cNvSpPr/>
      </dsp:nvSpPr>
      <dsp:spPr>
        <a:xfrm>
          <a:off x="0" y="606637"/>
          <a:ext cx="7287842" cy="1291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FF0000"/>
              </a:solidFill>
              <a:latin typeface="Lucida Sans" panose="020B0602030504020204" pitchFamily="34" charset="77"/>
            </a:rPr>
            <a:t>2. </a:t>
          </a:r>
          <a:r>
            <a:rPr lang="es-ES" sz="1600" b="0" kern="1200" dirty="0">
              <a:solidFill>
                <a:srgbClr val="6A6A6A"/>
              </a:solidFill>
              <a:latin typeface="Lucida Sans" panose="020B0602030504020204" pitchFamily="34" charset="77"/>
              <a:ea typeface="+mn-ea"/>
              <a:cs typeface="+mn-cs"/>
            </a:rPr>
            <a:t>Sobre el punto 2, queremos sugerir que el subcomité sea de Supervisión. La Ciberseguridad hoy en día ha cobrado una importancia estratégica de nivel país, de carácter fundamental. Es entonces necesario elevar su importancia a la de un Comité, respondiendo directamente al C.N.O. </a:t>
          </a:r>
          <a:endParaRPr lang="en-US" sz="1600" b="0" kern="1200" dirty="0">
            <a:solidFill>
              <a:srgbClr val="6A6A6A"/>
            </a:solidFill>
            <a:latin typeface="Lucida Sans" panose="020B0602030504020204" pitchFamily="34" charset="77"/>
            <a:ea typeface="+mn-ea"/>
            <a:cs typeface="+mn-cs"/>
          </a:endParaRPr>
        </a:p>
      </dsp:txBody>
      <dsp:txXfrm>
        <a:off x="0" y="606637"/>
        <a:ext cx="7287842" cy="1291059"/>
      </dsp:txXfrm>
    </dsp:sp>
    <dsp:sp modelId="{8F079A00-2D54-4310-9E72-5BDABE365405}">
      <dsp:nvSpPr>
        <dsp:cNvPr id="0" name=""/>
        <dsp:cNvSpPr/>
      </dsp:nvSpPr>
      <dsp:spPr>
        <a:xfrm>
          <a:off x="0" y="1873992"/>
          <a:ext cx="72878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32C23-B21D-4BCA-89B3-3D0481DBE643}">
      <dsp:nvSpPr>
        <dsp:cNvPr id="0" name=""/>
        <dsp:cNvSpPr/>
      </dsp:nvSpPr>
      <dsp:spPr>
        <a:xfrm>
          <a:off x="0" y="1873992"/>
          <a:ext cx="7287842" cy="94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FF0000"/>
              </a:solidFill>
              <a:latin typeface="Lucida Sans" panose="020B0602030504020204" pitchFamily="34" charset="77"/>
            </a:rPr>
            <a:t>3. </a:t>
          </a:r>
          <a:r>
            <a:rPr lang="es-ES" sz="1600" b="0" kern="1200" dirty="0">
              <a:solidFill>
                <a:srgbClr val="6A6A6A"/>
              </a:solidFill>
              <a:latin typeface="Lucida Sans" panose="020B0602030504020204" pitchFamily="34" charset="77"/>
              <a:ea typeface="+mn-ea"/>
              <a:cs typeface="+mn-cs"/>
            </a:rPr>
            <a:t>Muy relevante el tema de supervisión  aún más con la integración de todas las nuevas tecnologías, y el subcomité de ciberseguridad muy importante esté adscrito al CO por la relevancia de este tema a todo nivel en la operación y no sólo en la supervisión. </a:t>
          </a:r>
          <a:endParaRPr lang="en-US" sz="1600" b="0" kern="1200" dirty="0">
            <a:solidFill>
              <a:srgbClr val="6A6A6A"/>
            </a:solidFill>
            <a:latin typeface="Lucida Sans" panose="020B0602030504020204" pitchFamily="34" charset="77"/>
            <a:ea typeface="+mn-ea"/>
            <a:cs typeface="+mn-cs"/>
          </a:endParaRPr>
        </a:p>
      </dsp:txBody>
      <dsp:txXfrm>
        <a:off x="0" y="1873992"/>
        <a:ext cx="7287842" cy="942401"/>
      </dsp:txXfrm>
    </dsp:sp>
    <dsp:sp modelId="{681FE9FD-0C86-4D89-8698-6D298AF74B31}">
      <dsp:nvSpPr>
        <dsp:cNvPr id="0" name=""/>
        <dsp:cNvSpPr/>
      </dsp:nvSpPr>
      <dsp:spPr>
        <a:xfrm>
          <a:off x="0" y="2816394"/>
          <a:ext cx="72878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187ED-BD4F-41B5-806D-A70772A25FFB}">
      <dsp:nvSpPr>
        <dsp:cNvPr id="0" name=""/>
        <dsp:cNvSpPr/>
      </dsp:nvSpPr>
      <dsp:spPr>
        <a:xfrm>
          <a:off x="0" y="2816394"/>
          <a:ext cx="7287842" cy="1482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FF0000"/>
              </a:solidFill>
              <a:latin typeface="Lucida Sans" panose="020B0602030504020204" pitchFamily="34" charset="77"/>
            </a:rPr>
            <a:t>4. </a:t>
          </a:r>
          <a:r>
            <a:rPr lang="es-ES" sz="1600" b="0" kern="1200" dirty="0">
              <a:solidFill>
                <a:srgbClr val="6A6A6A"/>
              </a:solidFill>
              <a:latin typeface="Lucida Sans" panose="020B0602030504020204" pitchFamily="34" charset="77"/>
              <a:ea typeface="+mn-ea"/>
              <a:cs typeface="+mn-cs"/>
            </a:rPr>
            <a:t>Se concentra en el tema de supervisión y evita continuar como un comité con dos grupos que le trabajan los dos temas. 2. La única desventaja es que al migrar bajo la sombrilla del comité de operación este puede alegar demasiados subcomités para supervisar.  3. Mirando al futuro si ciberseguridad sigue creciendo en importancia su proyección es transformarse en un comité. </a:t>
          </a:r>
        </a:p>
      </dsp:txBody>
      <dsp:txXfrm>
        <a:off x="0" y="2816394"/>
        <a:ext cx="7287842" cy="1482623"/>
      </dsp:txXfrm>
    </dsp:sp>
    <dsp:sp modelId="{4542B8AB-1A6D-4F81-A1FF-3B1CD2C18392}">
      <dsp:nvSpPr>
        <dsp:cNvPr id="0" name=""/>
        <dsp:cNvSpPr/>
      </dsp:nvSpPr>
      <dsp:spPr>
        <a:xfrm>
          <a:off x="0" y="4299017"/>
          <a:ext cx="72878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02A6B-7C12-4E1C-9C0B-EF294862BC56}">
      <dsp:nvSpPr>
        <dsp:cNvPr id="0" name=""/>
        <dsp:cNvSpPr/>
      </dsp:nvSpPr>
      <dsp:spPr>
        <a:xfrm>
          <a:off x="0" y="4299017"/>
          <a:ext cx="7287842" cy="157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0" kern="1200" dirty="0">
              <a:solidFill>
                <a:srgbClr val="FF0000"/>
              </a:solidFill>
              <a:latin typeface="Lucida Sans" panose="020B0602030504020204" pitchFamily="34" charset="77"/>
              <a:ea typeface="+mn-ea"/>
              <a:cs typeface="+mn-cs"/>
            </a:rPr>
            <a:t>5. </a:t>
          </a:r>
          <a:r>
            <a:rPr lang="es-ES" sz="1600" b="0" kern="1200" dirty="0">
              <a:solidFill>
                <a:srgbClr val="6A6A6A"/>
              </a:solidFill>
              <a:latin typeface="Lucida Sans" panose="020B0602030504020204" pitchFamily="34" charset="77"/>
              <a:ea typeface="+mn-ea"/>
              <a:cs typeface="+mn-cs"/>
            </a:rPr>
            <a:t>Se sigue dando relevancia al Comité de Supervisión y Ciberseguridad trasversal a todos los demás Comités y se adhiere el Subcomité de Ciberseguridad por ser un tema muy especializado y muy relacionado con el de Supervisión, no me parece cargar mas al CO porque tiene demasiados subcomités y porque no es especialista en este tema que es tan tecnológico.</a:t>
          </a:r>
        </a:p>
      </dsp:txBody>
      <dsp:txXfrm>
        <a:off x="0" y="4299017"/>
        <a:ext cx="7287842" cy="1578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1DD10-771E-4956-84F2-A81B1B7247BE}">
      <dsp:nvSpPr>
        <dsp:cNvPr id="0" name=""/>
        <dsp:cNvSpPr/>
      </dsp:nvSpPr>
      <dsp:spPr>
        <a:xfrm>
          <a:off x="4743001" y="2040302"/>
          <a:ext cx="2493703" cy="2493703"/>
        </a:xfrm>
        <a:prstGeom prst="gear9">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Reglamento Interno CNO</a:t>
          </a:r>
        </a:p>
      </dsp:txBody>
      <dsp:txXfrm>
        <a:off x="5244346" y="2624440"/>
        <a:ext cx="1491013" cy="1281815"/>
      </dsp:txXfrm>
    </dsp:sp>
    <dsp:sp modelId="{5359A149-5034-4A8B-86DB-18BFFFC41C98}">
      <dsp:nvSpPr>
        <dsp:cNvPr id="0" name=""/>
        <dsp:cNvSpPr/>
      </dsp:nvSpPr>
      <dsp:spPr>
        <a:xfrm>
          <a:off x="3147937" y="1432900"/>
          <a:ext cx="2101965" cy="1849566"/>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Reglamento de Invitados</a:t>
          </a:r>
        </a:p>
      </dsp:txBody>
      <dsp:txXfrm>
        <a:off x="3650260" y="1901348"/>
        <a:ext cx="1097319" cy="912670"/>
      </dsp:txXfrm>
    </dsp:sp>
    <dsp:sp modelId="{996D4986-AF4A-4553-8DA8-EEB06331E3D4}">
      <dsp:nvSpPr>
        <dsp:cNvPr id="0" name=""/>
        <dsp:cNvSpPr/>
      </dsp:nvSpPr>
      <dsp:spPr>
        <a:xfrm rot="20700000">
          <a:off x="4307921" y="199681"/>
          <a:ext cx="1776960" cy="1776960"/>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Protocolo de Relaciones CNO-XM</a:t>
          </a:r>
        </a:p>
      </dsp:txBody>
      <dsp:txXfrm rot="-20700000">
        <a:off x="4697661" y="589420"/>
        <a:ext cx="997481" cy="997481"/>
      </dsp:txXfrm>
    </dsp:sp>
    <dsp:sp modelId="{3C64FB1B-043F-4E09-B9FB-973E1E84A46D}">
      <dsp:nvSpPr>
        <dsp:cNvPr id="0" name=""/>
        <dsp:cNvSpPr/>
      </dsp:nvSpPr>
      <dsp:spPr>
        <a:xfrm>
          <a:off x="4554995" y="1661875"/>
          <a:ext cx="3191940" cy="3191940"/>
        </a:xfrm>
        <a:prstGeom prst="circularArrow">
          <a:avLst>
            <a:gd name="adj1" fmla="val 4688"/>
            <a:gd name="adj2" fmla="val 299029"/>
            <a:gd name="adj3" fmla="val 2523738"/>
            <a:gd name="adj4" fmla="val 158450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51A55F-F1A3-4794-9604-0FAD00CA585C}">
      <dsp:nvSpPr>
        <dsp:cNvPr id="0" name=""/>
        <dsp:cNvSpPr/>
      </dsp:nvSpPr>
      <dsp:spPr>
        <a:xfrm>
          <a:off x="2970933" y="1048142"/>
          <a:ext cx="2319144" cy="231914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E8462E-A4C5-4540-BA85-18662E716C08}">
      <dsp:nvSpPr>
        <dsp:cNvPr id="0" name=""/>
        <dsp:cNvSpPr/>
      </dsp:nvSpPr>
      <dsp:spPr>
        <a:xfrm>
          <a:off x="3896892" y="-190997"/>
          <a:ext cx="2500504" cy="250050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1DF1B-E706-4C11-8D92-2AC4B871CE13}">
      <dsp:nvSpPr>
        <dsp:cNvPr id="0" name=""/>
        <dsp:cNvSpPr/>
      </dsp:nvSpPr>
      <dsp:spPr>
        <a:xfrm>
          <a:off x="52" y="260769"/>
          <a:ext cx="5054788" cy="1872000"/>
        </a:xfrm>
        <a:prstGeom prst="rect">
          <a:avLst/>
        </a:prstGeom>
        <a:solidFill>
          <a:srgbClr val="70AD47"/>
        </a:solidFill>
        <a:ln w="12700" cap="flat" cmpd="sng" algn="ctr">
          <a:solidFill>
            <a:srgbClr val="70AD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latin typeface="Lucida Sans" panose="020B0602030504020204" pitchFamily="34" charset="0"/>
            </a:rPr>
            <a:t> </a:t>
          </a:r>
          <a:r>
            <a:rPr lang="es-CO" sz="1900" b="1" kern="1200" dirty="0">
              <a:solidFill>
                <a:schemeClr val="tx1"/>
              </a:solidFill>
              <a:latin typeface="Lucida Sans" panose="020B0602030504020204" pitchFamily="34" charset="0"/>
            </a:rPr>
            <a:t>Capitulo / Tema:</a:t>
          </a:r>
        </a:p>
        <a:p>
          <a:pPr marL="0" lvl="0" indent="0" algn="ctr" defTabSz="844550">
            <a:lnSpc>
              <a:spcPct val="90000"/>
            </a:lnSpc>
            <a:spcBef>
              <a:spcPct val="0"/>
            </a:spcBef>
            <a:spcAft>
              <a:spcPct val="35000"/>
            </a:spcAft>
            <a:buNone/>
          </a:pPr>
          <a:r>
            <a:rPr lang="es-ES" sz="1900" kern="1200" dirty="0">
              <a:latin typeface="Lucida Sans" panose="020B0602030504020204" pitchFamily="34" charset="0"/>
            </a:rPr>
            <a:t>Posicionamiento de cara al Gobierno Nacional</a:t>
          </a:r>
          <a:endParaRPr lang="es-CO" sz="1900" kern="1200" dirty="0">
            <a:latin typeface="Lucida Sans" panose="020B0602030504020204" pitchFamily="34" charset="0"/>
          </a:endParaRPr>
        </a:p>
      </dsp:txBody>
      <dsp:txXfrm>
        <a:off x="52" y="260769"/>
        <a:ext cx="5054788" cy="1872000"/>
      </dsp:txXfrm>
    </dsp:sp>
    <dsp:sp modelId="{3C55EB43-F9EF-4910-BE9A-602992BE30F3}">
      <dsp:nvSpPr>
        <dsp:cNvPr id="0" name=""/>
        <dsp:cNvSpPr/>
      </dsp:nvSpPr>
      <dsp:spPr>
        <a:xfrm>
          <a:off x="52" y="2132769"/>
          <a:ext cx="5054788" cy="3300862"/>
        </a:xfrm>
        <a:prstGeom prst="rect">
          <a:avLst/>
        </a:prstGeom>
        <a:solidFill>
          <a:srgbClr val="D9E6D4">
            <a:alpha val="90000"/>
          </a:srgbClr>
        </a:solidFill>
        <a:ln w="12700" cap="flat" cmpd="sng" algn="ctr">
          <a:solidFill>
            <a:srgbClr val="D9E6D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lr>
              <a:srgbClr val="FF0000"/>
            </a:buClr>
            <a:buFont typeface="+mj-lt"/>
            <a:buAutoNum type="arabicPeriod"/>
          </a:pPr>
          <a:r>
            <a:rPr lang="es-ES" sz="1900" kern="1200" dirty="0">
              <a:latin typeface="Lucida Sans" panose="020B0602030504020204" pitchFamily="34" charset="0"/>
            </a:rPr>
            <a:t>Desarrollo de mapa de Grupos de Interés con actores de Gobierno. </a:t>
          </a:r>
          <a:endParaRPr lang="es-CO" sz="1900" kern="1200" dirty="0">
            <a:latin typeface="Lucida Sans" panose="020B0602030504020204" pitchFamily="34" charset="0"/>
          </a:endParaRPr>
        </a:p>
        <a:p>
          <a:pPr marL="171450" lvl="1" indent="-171450" algn="l" defTabSz="844550">
            <a:lnSpc>
              <a:spcPct val="100000"/>
            </a:lnSpc>
            <a:spcBef>
              <a:spcPct val="0"/>
            </a:spcBef>
            <a:spcAft>
              <a:spcPct val="15000"/>
            </a:spcAft>
            <a:buClr>
              <a:srgbClr val="FF0000"/>
            </a:buClr>
            <a:buFont typeface="+mj-lt"/>
            <a:buAutoNum type="arabicPeriod"/>
          </a:pPr>
          <a:r>
            <a:rPr lang="es-ES" sz="1900" kern="1200" dirty="0">
              <a:latin typeface="Lucida Sans" panose="020B0602030504020204" pitchFamily="34" charset="0"/>
            </a:rPr>
            <a:t> Construcción de escenarios técnicos entre el CNO, CND y CNO Gas, (de cara al Gobierno Nacional).</a:t>
          </a:r>
          <a:endParaRPr lang="es-CO" sz="1900" kern="1200" dirty="0">
            <a:latin typeface="Lucida Sans" panose="020B0602030504020204" pitchFamily="34" charset="0"/>
          </a:endParaRPr>
        </a:p>
        <a:p>
          <a:pPr marL="171450" lvl="1" indent="-171450" algn="l" defTabSz="844550">
            <a:lnSpc>
              <a:spcPct val="100000"/>
            </a:lnSpc>
            <a:spcBef>
              <a:spcPct val="0"/>
            </a:spcBef>
            <a:spcAft>
              <a:spcPct val="15000"/>
            </a:spcAft>
            <a:buClr>
              <a:srgbClr val="FF0000"/>
            </a:buClr>
            <a:buFont typeface="+mj-lt"/>
            <a:buAutoNum type="arabicPeriod"/>
          </a:pPr>
          <a:r>
            <a:rPr lang="es-ES" sz="1900" kern="1200" dirty="0">
              <a:solidFill>
                <a:srgbClr val="FF0000"/>
              </a:solidFill>
              <a:latin typeface="Lucida Sans" panose="020B0602030504020204" pitchFamily="34" charset="0"/>
            </a:rPr>
            <a:t> </a:t>
          </a:r>
          <a:r>
            <a:rPr lang="es-ES" sz="1900" kern="1200" dirty="0">
              <a:latin typeface="Lucida Sans" panose="020B0602030504020204" pitchFamily="34" charset="0"/>
            </a:rPr>
            <a:t>Realización y participación en Foros especializados en aspectos técnicos y de desarrollo de normas y estándares.</a:t>
          </a:r>
          <a:endParaRPr lang="es-CO" sz="1900" kern="1200" dirty="0">
            <a:latin typeface="Lucida Sans" panose="020B0602030504020204" pitchFamily="34" charset="0"/>
          </a:endParaRPr>
        </a:p>
        <a:p>
          <a:pPr marL="171450" lvl="1" indent="-171450" algn="l" defTabSz="844550">
            <a:lnSpc>
              <a:spcPct val="100000"/>
            </a:lnSpc>
            <a:spcBef>
              <a:spcPct val="0"/>
            </a:spcBef>
            <a:spcAft>
              <a:spcPct val="15000"/>
            </a:spcAft>
            <a:buClr>
              <a:srgbClr val="FF0000"/>
            </a:buClr>
            <a:buFont typeface="+mj-lt"/>
            <a:buAutoNum type="arabicPeriod"/>
          </a:pPr>
          <a:r>
            <a:rPr lang="es-ES" sz="1900" kern="1200" dirty="0">
              <a:solidFill>
                <a:srgbClr val="FF0000"/>
              </a:solidFill>
              <a:latin typeface="Lucida Sans" panose="020B0602030504020204" pitchFamily="34" charset="0"/>
            </a:rPr>
            <a:t> </a:t>
          </a:r>
          <a:r>
            <a:rPr lang="es-ES" sz="1900" kern="1200" dirty="0">
              <a:latin typeface="Lucida Sans" panose="020B0602030504020204" pitchFamily="34" charset="0"/>
            </a:rPr>
            <a:t>Reuniones periódicas conjuntas (CNO - CND) con actores de Gobierno.</a:t>
          </a:r>
          <a:endParaRPr lang="es-CO" sz="1900" kern="1200" dirty="0">
            <a:latin typeface="Lucida Sans" panose="020B0602030504020204" pitchFamily="34" charset="0"/>
          </a:endParaRPr>
        </a:p>
      </dsp:txBody>
      <dsp:txXfrm>
        <a:off x="52" y="2132769"/>
        <a:ext cx="5054788" cy="3300862"/>
      </dsp:txXfrm>
    </dsp:sp>
    <dsp:sp modelId="{392B823B-1137-4787-BC11-9B6D30B986B9}">
      <dsp:nvSpPr>
        <dsp:cNvPr id="0" name=""/>
        <dsp:cNvSpPr/>
      </dsp:nvSpPr>
      <dsp:spPr>
        <a:xfrm>
          <a:off x="5762511" y="260769"/>
          <a:ext cx="5054788" cy="1872000"/>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O" sz="1900" b="1" kern="1200" dirty="0">
              <a:solidFill>
                <a:schemeClr val="tx1"/>
              </a:solidFill>
              <a:latin typeface="Lucida Sans" panose="020B0602030504020204" pitchFamily="34" charset="0"/>
            </a:rPr>
            <a:t>Capitulo / Tema:</a:t>
          </a:r>
        </a:p>
        <a:p>
          <a:pPr marL="0" lvl="0" indent="0" algn="ctr" defTabSz="844550">
            <a:lnSpc>
              <a:spcPct val="90000"/>
            </a:lnSpc>
            <a:spcBef>
              <a:spcPct val="0"/>
            </a:spcBef>
            <a:spcAft>
              <a:spcPct val="35000"/>
            </a:spcAft>
            <a:buNone/>
          </a:pPr>
          <a:r>
            <a:rPr lang="es-ES" sz="1900" kern="1200" dirty="0">
              <a:latin typeface="Lucida Sans" panose="020B0602030504020204" pitchFamily="34" charset="0"/>
            </a:rPr>
            <a:t>Coordinación y relacionamiento del CNO eléctrico y el CNO de gas</a:t>
          </a:r>
          <a:endParaRPr lang="es-CO" sz="1900" kern="1200" dirty="0">
            <a:latin typeface="Lucida Sans" panose="020B0602030504020204" pitchFamily="34" charset="0"/>
          </a:endParaRPr>
        </a:p>
      </dsp:txBody>
      <dsp:txXfrm>
        <a:off x="5762511" y="260769"/>
        <a:ext cx="5054788" cy="1872000"/>
      </dsp:txXfrm>
    </dsp:sp>
    <dsp:sp modelId="{186384D0-B17D-4866-8E5F-5C5D59C6EF85}">
      <dsp:nvSpPr>
        <dsp:cNvPr id="0" name=""/>
        <dsp:cNvSpPr/>
      </dsp:nvSpPr>
      <dsp:spPr>
        <a:xfrm>
          <a:off x="5762511" y="2132769"/>
          <a:ext cx="5054788" cy="3300862"/>
        </a:xfrm>
        <a:prstGeom prst="rect">
          <a:avLst/>
        </a:prstGeom>
        <a:solidFill>
          <a:srgbClr val="F9DBD2"/>
        </a:solidFill>
        <a:ln w="12700" cap="flat" cmpd="sng" algn="ctr">
          <a:solidFill>
            <a:srgbClr val="F9DBD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lr>
              <a:srgbClr val="FF0000"/>
            </a:buClr>
            <a:buFont typeface="+mj-lt"/>
            <a:buAutoNum type="arabicPeriod"/>
          </a:pPr>
          <a:r>
            <a:rPr lang="es-ES" sz="1900" kern="1200" dirty="0">
              <a:latin typeface="Lucida Sans" panose="020B0602030504020204" pitchFamily="34" charset="0"/>
            </a:rPr>
            <a:t>Definición de un marco de interacción que establezca de forma clara la coordinación gas-eléctrico.</a:t>
          </a:r>
          <a:endParaRPr lang="es-CO" sz="1900" kern="1200" dirty="0">
            <a:latin typeface="Lucida Sans" panose="020B0602030504020204" pitchFamily="34" charset="0"/>
          </a:endParaRPr>
        </a:p>
      </dsp:txBody>
      <dsp:txXfrm>
        <a:off x="5762511" y="2132769"/>
        <a:ext cx="5054788" cy="3300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1DD10-771E-4956-84F2-A81B1B7247BE}">
      <dsp:nvSpPr>
        <dsp:cNvPr id="0" name=""/>
        <dsp:cNvSpPr/>
      </dsp:nvSpPr>
      <dsp:spPr>
        <a:xfrm>
          <a:off x="2155841" y="1741058"/>
          <a:ext cx="2127959" cy="212795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Reglamento Interno CNO</a:t>
          </a:r>
        </a:p>
      </dsp:txBody>
      <dsp:txXfrm>
        <a:off x="2583655" y="2239522"/>
        <a:ext cx="1272331" cy="1093815"/>
      </dsp:txXfrm>
    </dsp:sp>
    <dsp:sp modelId="{5359A149-5034-4A8B-86DB-18BFFFC41C98}">
      <dsp:nvSpPr>
        <dsp:cNvPr id="0" name=""/>
        <dsp:cNvSpPr/>
      </dsp:nvSpPr>
      <dsp:spPr>
        <a:xfrm>
          <a:off x="771158" y="1171708"/>
          <a:ext cx="1840801" cy="168036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Reglamento de Invitados</a:t>
          </a:r>
        </a:p>
      </dsp:txBody>
      <dsp:txXfrm>
        <a:off x="1217516" y="1597300"/>
        <a:ext cx="948085" cy="829176"/>
      </dsp:txXfrm>
    </dsp:sp>
    <dsp:sp modelId="{996D4986-AF4A-4553-8DA8-EEB06331E3D4}">
      <dsp:nvSpPr>
        <dsp:cNvPr id="0" name=""/>
        <dsp:cNvSpPr/>
      </dsp:nvSpPr>
      <dsp:spPr>
        <a:xfrm rot="20700000">
          <a:off x="1784573" y="170394"/>
          <a:ext cx="1516339" cy="151633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Protocolo de Relaciones CNO-XM</a:t>
          </a:r>
        </a:p>
      </dsp:txBody>
      <dsp:txXfrm rot="-20700000">
        <a:off x="2117150" y="502972"/>
        <a:ext cx="851183" cy="851183"/>
      </dsp:txXfrm>
    </dsp:sp>
    <dsp:sp modelId="{3C64FB1B-043F-4E09-B9FB-973E1E84A46D}">
      <dsp:nvSpPr>
        <dsp:cNvPr id="0" name=""/>
        <dsp:cNvSpPr/>
      </dsp:nvSpPr>
      <dsp:spPr>
        <a:xfrm>
          <a:off x="1988680" y="1421958"/>
          <a:ext cx="2723788" cy="2723788"/>
        </a:xfrm>
        <a:prstGeom prst="circularArrow">
          <a:avLst>
            <a:gd name="adj1" fmla="val 4687"/>
            <a:gd name="adj2" fmla="val 299029"/>
            <a:gd name="adj3" fmla="val 2508008"/>
            <a:gd name="adj4" fmla="val 1587896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51A55F-F1A3-4794-9604-0FAD00CA585C}">
      <dsp:nvSpPr>
        <dsp:cNvPr id="0" name=""/>
        <dsp:cNvSpPr/>
      </dsp:nvSpPr>
      <dsp:spPr>
        <a:xfrm>
          <a:off x="643677" y="897054"/>
          <a:ext cx="1979002" cy="197900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E8462E-A4C5-4540-BA85-18662E716C08}">
      <dsp:nvSpPr>
        <dsp:cNvPr id="0" name=""/>
        <dsp:cNvSpPr/>
      </dsp:nvSpPr>
      <dsp:spPr>
        <a:xfrm>
          <a:off x="1433828" y="-160344"/>
          <a:ext cx="2133763" cy="213376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DEEF-DF81-484F-BED9-7EE2AACF05BB}">
      <dsp:nvSpPr>
        <dsp:cNvPr id="0" name=""/>
        <dsp:cNvSpPr/>
      </dsp:nvSpPr>
      <dsp:spPr>
        <a:xfrm>
          <a:off x="3223973" y="1775579"/>
          <a:ext cx="2790196" cy="2790196"/>
        </a:xfrm>
        <a:prstGeom prst="gear9">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t>Mapa de Grupos de Interés (Gobierno)</a:t>
          </a:r>
        </a:p>
      </dsp:txBody>
      <dsp:txXfrm>
        <a:off x="3784927" y="2429169"/>
        <a:ext cx="1668288" cy="1434218"/>
      </dsp:txXfrm>
    </dsp:sp>
    <dsp:sp modelId="{AD75F419-6A6C-484A-A8C8-270F7B2BB4E0}">
      <dsp:nvSpPr>
        <dsp:cNvPr id="0" name=""/>
        <dsp:cNvSpPr/>
      </dsp:nvSpPr>
      <dsp:spPr>
        <a:xfrm>
          <a:off x="1600586" y="1116078"/>
          <a:ext cx="2029234" cy="2029234"/>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t>Documento Marco de relaciones con CNO-Gas</a:t>
          </a:r>
        </a:p>
      </dsp:txBody>
      <dsp:txXfrm>
        <a:off x="2111452" y="1630031"/>
        <a:ext cx="1007502" cy="1001328"/>
      </dsp:txXfrm>
    </dsp:sp>
    <dsp:sp modelId="{5C4DBAFF-33F5-4BCF-9AF6-69E9752D81D0}">
      <dsp:nvSpPr>
        <dsp:cNvPr id="0" name=""/>
        <dsp:cNvSpPr/>
      </dsp:nvSpPr>
      <dsp:spPr>
        <a:xfrm>
          <a:off x="3379237" y="1286257"/>
          <a:ext cx="3431942" cy="3431942"/>
        </a:xfrm>
        <a:prstGeom prst="circularArrow">
          <a:avLst>
            <a:gd name="adj1" fmla="val 4878"/>
            <a:gd name="adj2" fmla="val 312630"/>
            <a:gd name="adj3" fmla="val 3203488"/>
            <a:gd name="adj4" fmla="val 15140516"/>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47D07F-02BA-4096-A7A5-ECAD929F10D6}">
      <dsp:nvSpPr>
        <dsp:cNvPr id="0" name=""/>
        <dsp:cNvSpPr/>
      </dsp:nvSpPr>
      <dsp:spPr>
        <a:xfrm>
          <a:off x="1241213" y="663314"/>
          <a:ext cx="2594882" cy="25948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1DF1B-E706-4C11-8D92-2AC4B871CE13}">
      <dsp:nvSpPr>
        <dsp:cNvPr id="0" name=""/>
        <dsp:cNvSpPr/>
      </dsp:nvSpPr>
      <dsp:spPr>
        <a:xfrm>
          <a:off x="52" y="92730"/>
          <a:ext cx="5054788" cy="1118218"/>
        </a:xfrm>
        <a:prstGeom prst="rect">
          <a:avLst/>
        </a:prstGeom>
        <a:solidFill>
          <a:srgbClr val="70AD47"/>
        </a:solidFill>
        <a:ln w="12700" cap="flat" cmpd="sng" algn="ctr">
          <a:solidFill>
            <a:srgbClr val="70AD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Lucida Sans" panose="020B0602030504020204" pitchFamily="34" charset="0"/>
            </a:rPr>
            <a:t>Capitulo / Tema:</a:t>
          </a:r>
        </a:p>
        <a:p>
          <a:pPr marL="0" lvl="0" indent="0" algn="ctr" defTabSz="889000">
            <a:lnSpc>
              <a:spcPct val="90000"/>
            </a:lnSpc>
            <a:spcBef>
              <a:spcPct val="0"/>
            </a:spcBef>
            <a:spcAft>
              <a:spcPct val="35000"/>
            </a:spcAft>
            <a:buNone/>
          </a:pPr>
          <a:r>
            <a:rPr lang="es-ES" sz="2000" kern="1200" dirty="0">
              <a:latin typeface="Lucida Sans" panose="020B0602030504020204" pitchFamily="34" charset="0"/>
            </a:rPr>
            <a:t>Ajuste al Reglamento Interno para decisiones clave</a:t>
          </a:r>
          <a:endParaRPr lang="es-CO" sz="2000" kern="1200" dirty="0">
            <a:latin typeface="Lucida Sans" panose="020B0602030504020204" pitchFamily="34" charset="0"/>
          </a:endParaRPr>
        </a:p>
      </dsp:txBody>
      <dsp:txXfrm>
        <a:off x="52" y="92730"/>
        <a:ext cx="5054788" cy="1118218"/>
      </dsp:txXfrm>
    </dsp:sp>
    <dsp:sp modelId="{3C55EB43-F9EF-4910-BE9A-602992BE30F3}">
      <dsp:nvSpPr>
        <dsp:cNvPr id="0" name=""/>
        <dsp:cNvSpPr/>
      </dsp:nvSpPr>
      <dsp:spPr>
        <a:xfrm>
          <a:off x="52" y="1210948"/>
          <a:ext cx="5054788" cy="4062599"/>
        </a:xfrm>
        <a:prstGeom prst="rect">
          <a:avLst/>
        </a:prstGeom>
        <a:solidFill>
          <a:srgbClr val="D9E6D4">
            <a:alpha val="90000"/>
          </a:srgbClr>
        </a:solidFill>
        <a:ln w="12700" cap="flat" cmpd="sng" algn="ctr">
          <a:solidFill>
            <a:srgbClr val="D9E6D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lr>
              <a:srgbClr val="FF0000"/>
            </a:buClr>
            <a:buFont typeface="+mj-lt"/>
            <a:buAutoNum type="arabicPeriod"/>
          </a:pPr>
          <a:r>
            <a:rPr lang="es-CO" sz="2000" kern="1200" dirty="0">
              <a:latin typeface="Lucida Sans" panose="020B0602030504020204" pitchFamily="34" charset="0"/>
            </a:rPr>
            <a:t> Inclusión </a:t>
          </a:r>
          <a:r>
            <a:rPr lang="es-ES" sz="2000" kern="1200" dirty="0">
              <a:latin typeface="Lucida Sans" panose="020B0602030504020204" pitchFamily="34" charset="0"/>
            </a:rPr>
            <a:t>de crisis y análisis de momentos coyunturales al reglamento. </a:t>
          </a:r>
          <a:endParaRPr lang="es-CO" sz="2000" kern="1200" dirty="0">
            <a:latin typeface="Lucida Sans" panose="020B0602030504020204" pitchFamily="34" charset="0"/>
          </a:endParaRPr>
        </a:p>
        <a:p>
          <a:pPr marL="228600" lvl="1" indent="-228600" algn="l" defTabSz="889000">
            <a:lnSpc>
              <a:spcPct val="100000"/>
            </a:lnSpc>
            <a:spcBef>
              <a:spcPct val="0"/>
            </a:spcBef>
            <a:spcAft>
              <a:spcPct val="15000"/>
            </a:spcAft>
            <a:buClr>
              <a:srgbClr val="FF0000"/>
            </a:buClr>
            <a:buFont typeface="+mj-lt"/>
            <a:buAutoNum type="arabicPeriod"/>
          </a:pPr>
          <a:r>
            <a:rPr lang="es-ES" sz="2000" kern="1200" dirty="0">
              <a:latin typeface="Lucida Sans" panose="020B0602030504020204" pitchFamily="34" charset="0"/>
            </a:rPr>
            <a:t>Realización de reuniones estratégicas cerradas en momentos de crisis</a:t>
          </a:r>
          <a:endParaRPr lang="es-CO" sz="2000" kern="1200" dirty="0">
            <a:latin typeface="Lucida Sans" panose="020B0602030504020204" pitchFamily="34" charset="0"/>
          </a:endParaRPr>
        </a:p>
        <a:p>
          <a:pPr marL="228600" lvl="1" indent="-228600" algn="l" defTabSz="889000">
            <a:lnSpc>
              <a:spcPct val="100000"/>
            </a:lnSpc>
            <a:spcBef>
              <a:spcPct val="0"/>
            </a:spcBef>
            <a:spcAft>
              <a:spcPct val="15000"/>
            </a:spcAft>
            <a:buClr>
              <a:srgbClr val="FF0000"/>
            </a:buClr>
            <a:buFont typeface="+mj-lt"/>
            <a:buAutoNum type="arabicPeriod"/>
          </a:pPr>
          <a:r>
            <a:rPr lang="es-ES" sz="2000" kern="1200" dirty="0">
              <a:latin typeface="Lucida Sans" panose="020B0602030504020204" pitchFamily="34" charset="0"/>
            </a:rPr>
            <a:t> </a:t>
          </a:r>
          <a:r>
            <a:rPr lang="es-ES" sz="2000" kern="1200" dirty="0">
              <a:solidFill>
                <a:srgbClr val="FF0000"/>
              </a:solidFill>
              <a:latin typeface="Lucida Sans" panose="020B0602030504020204" pitchFamily="34" charset="0"/>
            </a:rPr>
            <a:t> </a:t>
          </a:r>
          <a:r>
            <a:rPr lang="es-ES" sz="2000" kern="1200" dirty="0">
              <a:latin typeface="Lucida Sans" panose="020B0602030504020204" pitchFamily="34" charset="0"/>
            </a:rPr>
            <a:t>Revisión de los canales de comunicación en momentos de crisis con Gobierno.</a:t>
          </a:r>
          <a:endParaRPr lang="es-CO" sz="2000" kern="1200" dirty="0">
            <a:latin typeface="Lucida Sans" panose="020B0602030504020204" pitchFamily="34" charset="0"/>
          </a:endParaRPr>
        </a:p>
        <a:p>
          <a:pPr marL="228600" lvl="1" indent="-228600" algn="l" defTabSz="889000">
            <a:lnSpc>
              <a:spcPct val="100000"/>
            </a:lnSpc>
            <a:spcBef>
              <a:spcPct val="0"/>
            </a:spcBef>
            <a:spcAft>
              <a:spcPct val="15000"/>
            </a:spcAft>
            <a:buClr>
              <a:srgbClr val="FF0000"/>
            </a:buClr>
            <a:buFont typeface="+mj-lt"/>
            <a:buAutoNum type="arabicPeriod"/>
          </a:pPr>
          <a:r>
            <a:rPr lang="es-ES" sz="2000" kern="1200" dirty="0">
              <a:solidFill>
                <a:srgbClr val="FF0000"/>
              </a:solidFill>
              <a:latin typeface="Lucida Sans" panose="020B0602030504020204" pitchFamily="34" charset="0"/>
            </a:rPr>
            <a:t> </a:t>
          </a:r>
          <a:r>
            <a:rPr lang="es-CO" sz="2000" kern="1200" dirty="0">
              <a:latin typeface="Lucida Sans" panose="020B0602030504020204" pitchFamily="34" charset="0"/>
            </a:rPr>
            <a:t>Aspectos específicos a revisar, actualizar o modificar en el Reglamento Interno.</a:t>
          </a:r>
          <a:r>
            <a:rPr lang="es-ES" sz="2000" kern="1200" dirty="0">
              <a:latin typeface="Lucida Sans" panose="020B0602030504020204" pitchFamily="34" charset="0"/>
            </a:rPr>
            <a:t> </a:t>
          </a:r>
          <a:endParaRPr lang="es-CO" sz="2000" kern="1200" dirty="0">
            <a:latin typeface="Lucida Sans" panose="020B0602030504020204" pitchFamily="34" charset="0"/>
          </a:endParaRPr>
        </a:p>
      </dsp:txBody>
      <dsp:txXfrm>
        <a:off x="52" y="1210948"/>
        <a:ext cx="5054788" cy="4062599"/>
      </dsp:txXfrm>
    </dsp:sp>
    <dsp:sp modelId="{392B823B-1137-4787-BC11-9B6D30B986B9}">
      <dsp:nvSpPr>
        <dsp:cNvPr id="0" name=""/>
        <dsp:cNvSpPr/>
      </dsp:nvSpPr>
      <dsp:spPr>
        <a:xfrm>
          <a:off x="5762511" y="92730"/>
          <a:ext cx="5054788" cy="1118218"/>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Lucida Sans" panose="020B0602030504020204" pitchFamily="34" charset="0"/>
            </a:rPr>
            <a:t>Capitulo / Tema:</a:t>
          </a:r>
        </a:p>
        <a:p>
          <a:pPr marL="0" lvl="0" indent="0" algn="ctr" defTabSz="889000">
            <a:lnSpc>
              <a:spcPct val="90000"/>
            </a:lnSpc>
            <a:spcBef>
              <a:spcPct val="0"/>
            </a:spcBef>
            <a:spcAft>
              <a:spcPct val="35000"/>
            </a:spcAft>
            <a:buNone/>
          </a:pPr>
          <a:r>
            <a:rPr lang="es-ES" sz="2000" kern="1200" dirty="0">
              <a:latin typeface="Lucida Sans" panose="020B0602030504020204" pitchFamily="34" charset="0"/>
            </a:rPr>
            <a:t>Socialización del Modelo de Gobernabilidad del CNO</a:t>
          </a:r>
          <a:endParaRPr lang="es-CO" sz="2000" kern="1200" dirty="0">
            <a:latin typeface="Lucida Sans" panose="020B0602030504020204" pitchFamily="34" charset="0"/>
          </a:endParaRPr>
        </a:p>
      </dsp:txBody>
      <dsp:txXfrm>
        <a:off x="5762511" y="92730"/>
        <a:ext cx="5054788" cy="1118218"/>
      </dsp:txXfrm>
    </dsp:sp>
    <dsp:sp modelId="{186384D0-B17D-4866-8E5F-5C5D59C6EF85}">
      <dsp:nvSpPr>
        <dsp:cNvPr id="0" name=""/>
        <dsp:cNvSpPr/>
      </dsp:nvSpPr>
      <dsp:spPr>
        <a:xfrm>
          <a:off x="5762511" y="1210948"/>
          <a:ext cx="5054788" cy="4062599"/>
        </a:xfrm>
        <a:prstGeom prst="rect">
          <a:avLst/>
        </a:prstGeom>
        <a:solidFill>
          <a:srgbClr val="F9DBD2"/>
        </a:solidFill>
        <a:ln w="12700" cap="flat" cmpd="sng" algn="ctr">
          <a:solidFill>
            <a:srgbClr val="F9DBD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rgbClr val="FF0000"/>
            </a:buClr>
            <a:buFont typeface="+mj-lt"/>
            <a:buAutoNum type="arabicPeriod"/>
          </a:pPr>
          <a:r>
            <a:rPr lang="es-ES" sz="2000" kern="1200" dirty="0">
              <a:latin typeface="Lucida Sans" panose="020B0602030504020204" pitchFamily="34" charset="0"/>
            </a:rPr>
            <a:t>Desarrollar una estrategia de divulgación y capacitación del Modelo de Gobernabilidad del CNO.</a:t>
          </a:r>
          <a:endParaRPr lang="es-CO" sz="2000" kern="1200" dirty="0">
            <a:latin typeface="Lucida Sans" panose="020B0602030504020204" pitchFamily="34" charset="0"/>
          </a:endParaRPr>
        </a:p>
      </dsp:txBody>
      <dsp:txXfrm>
        <a:off x="5762511" y="1210948"/>
        <a:ext cx="5054788" cy="4062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1DD10-771E-4956-84F2-A81B1B7247BE}">
      <dsp:nvSpPr>
        <dsp:cNvPr id="0" name=""/>
        <dsp:cNvSpPr/>
      </dsp:nvSpPr>
      <dsp:spPr>
        <a:xfrm>
          <a:off x="2155841" y="1741058"/>
          <a:ext cx="2127959" cy="212795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Documento Marco de relaciones con CNO-Gas</a:t>
          </a:r>
          <a:endParaRPr lang="es-CO" sz="1200" b="1" kern="1200" dirty="0"/>
        </a:p>
      </dsp:txBody>
      <dsp:txXfrm>
        <a:off x="2583655" y="2239522"/>
        <a:ext cx="1272331" cy="1093815"/>
      </dsp:txXfrm>
    </dsp:sp>
    <dsp:sp modelId="{8295DB46-B848-40D5-8DB3-9868FE71841F}">
      <dsp:nvSpPr>
        <dsp:cNvPr id="0" name=""/>
        <dsp:cNvSpPr/>
      </dsp:nvSpPr>
      <dsp:spPr>
        <a:xfrm>
          <a:off x="846108" y="1238085"/>
          <a:ext cx="1690900" cy="154760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Reglamento Invitados</a:t>
          </a:r>
        </a:p>
      </dsp:txBody>
      <dsp:txXfrm>
        <a:off x="1256552" y="1630055"/>
        <a:ext cx="870012" cy="763667"/>
      </dsp:txXfrm>
    </dsp:sp>
    <dsp:sp modelId="{0A898A96-ADE7-4463-8C4A-8BADFBF61AB6}">
      <dsp:nvSpPr>
        <dsp:cNvPr id="0" name=""/>
        <dsp:cNvSpPr/>
      </dsp:nvSpPr>
      <dsp:spPr>
        <a:xfrm rot="20700000">
          <a:off x="1784573" y="170394"/>
          <a:ext cx="1516339" cy="151633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Protocolo de Relaciones CNO-XM</a:t>
          </a:r>
        </a:p>
      </dsp:txBody>
      <dsp:txXfrm rot="-20700000">
        <a:off x="2117150" y="502972"/>
        <a:ext cx="851183" cy="851183"/>
      </dsp:txXfrm>
    </dsp:sp>
    <dsp:sp modelId="{3C64FB1B-043F-4E09-B9FB-973E1E84A46D}">
      <dsp:nvSpPr>
        <dsp:cNvPr id="0" name=""/>
        <dsp:cNvSpPr/>
      </dsp:nvSpPr>
      <dsp:spPr>
        <a:xfrm>
          <a:off x="1988680" y="1421958"/>
          <a:ext cx="2723788" cy="2723788"/>
        </a:xfrm>
        <a:prstGeom prst="circularArrow">
          <a:avLst>
            <a:gd name="adj1" fmla="val 4687"/>
            <a:gd name="adj2" fmla="val 299029"/>
            <a:gd name="adj3" fmla="val 2508008"/>
            <a:gd name="adj4" fmla="val 1587896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BB58BC-FAE0-4219-9C71-EC54878B9A4B}">
      <dsp:nvSpPr>
        <dsp:cNvPr id="0" name=""/>
        <dsp:cNvSpPr/>
      </dsp:nvSpPr>
      <dsp:spPr>
        <a:xfrm>
          <a:off x="643677" y="897054"/>
          <a:ext cx="1979002" cy="197900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FEDF3-735E-4B18-BCBE-AE0FE6FAEDC3}">
      <dsp:nvSpPr>
        <dsp:cNvPr id="0" name=""/>
        <dsp:cNvSpPr/>
      </dsp:nvSpPr>
      <dsp:spPr>
        <a:xfrm>
          <a:off x="1433828" y="-160344"/>
          <a:ext cx="2133763" cy="213376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DEEF-DF81-484F-BED9-7EE2AACF05BB}">
      <dsp:nvSpPr>
        <dsp:cNvPr id="0" name=""/>
        <dsp:cNvSpPr/>
      </dsp:nvSpPr>
      <dsp:spPr>
        <a:xfrm>
          <a:off x="3223973" y="1775579"/>
          <a:ext cx="2790196" cy="2790196"/>
        </a:xfrm>
        <a:prstGeom prst="gear9">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CO" sz="1700" kern="1200" dirty="0"/>
            <a:t>Reglamento Interno </a:t>
          </a:r>
        </a:p>
      </dsp:txBody>
      <dsp:txXfrm>
        <a:off x="3784927" y="2429169"/>
        <a:ext cx="1668288" cy="1434218"/>
      </dsp:txXfrm>
    </dsp:sp>
    <dsp:sp modelId="{ABD23C54-12FF-4957-B640-699D66B4A32A}">
      <dsp:nvSpPr>
        <dsp:cNvPr id="0" name=""/>
        <dsp:cNvSpPr/>
      </dsp:nvSpPr>
      <dsp:spPr>
        <a:xfrm>
          <a:off x="1600586" y="1116078"/>
          <a:ext cx="2029234" cy="2029234"/>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CO" sz="1700" kern="1200" dirty="0"/>
            <a:t>Mapa de Grupos de Interés-  Gobierno</a:t>
          </a:r>
        </a:p>
      </dsp:txBody>
      <dsp:txXfrm>
        <a:off x="2111452" y="1630031"/>
        <a:ext cx="1007502" cy="1001328"/>
      </dsp:txXfrm>
    </dsp:sp>
    <dsp:sp modelId="{5C4DBAFF-33F5-4BCF-9AF6-69E9752D81D0}">
      <dsp:nvSpPr>
        <dsp:cNvPr id="0" name=""/>
        <dsp:cNvSpPr/>
      </dsp:nvSpPr>
      <dsp:spPr>
        <a:xfrm>
          <a:off x="3379237" y="1286257"/>
          <a:ext cx="3431942" cy="3431942"/>
        </a:xfrm>
        <a:prstGeom prst="circularArrow">
          <a:avLst>
            <a:gd name="adj1" fmla="val 4878"/>
            <a:gd name="adj2" fmla="val 312630"/>
            <a:gd name="adj3" fmla="val 3203488"/>
            <a:gd name="adj4" fmla="val 15140516"/>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2C835-0284-4DA6-9BBC-77D193C33A3B}">
      <dsp:nvSpPr>
        <dsp:cNvPr id="0" name=""/>
        <dsp:cNvSpPr/>
      </dsp:nvSpPr>
      <dsp:spPr>
        <a:xfrm>
          <a:off x="1241213" y="663314"/>
          <a:ext cx="2594882" cy="25948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1DF1B-E706-4C11-8D92-2AC4B871CE13}">
      <dsp:nvSpPr>
        <dsp:cNvPr id="0" name=""/>
        <dsp:cNvSpPr/>
      </dsp:nvSpPr>
      <dsp:spPr>
        <a:xfrm>
          <a:off x="52" y="470861"/>
          <a:ext cx="5054788" cy="1872000"/>
        </a:xfrm>
        <a:prstGeom prst="rect">
          <a:avLst/>
        </a:prstGeom>
        <a:solidFill>
          <a:srgbClr val="70AD47"/>
        </a:solidFill>
        <a:ln w="12700" cap="flat" cmpd="sng" algn="ctr">
          <a:solidFill>
            <a:srgbClr val="70AD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latin typeface="Lucida Sans" panose="020B0602030504020204" pitchFamily="34" charset="0"/>
            </a:rPr>
            <a:t>Capitulo / Tema:</a:t>
          </a:r>
        </a:p>
        <a:p>
          <a:pPr marL="0" lvl="0" indent="0" algn="ctr" defTabSz="844550">
            <a:lnSpc>
              <a:spcPct val="90000"/>
            </a:lnSpc>
            <a:spcBef>
              <a:spcPct val="0"/>
            </a:spcBef>
            <a:spcAft>
              <a:spcPct val="35000"/>
            </a:spcAft>
            <a:buNone/>
          </a:pPr>
          <a:r>
            <a:rPr lang="es-ES" sz="1900" kern="1200" dirty="0">
              <a:latin typeface="Lucida Sans" panose="020B0602030504020204" pitchFamily="34" charset="0"/>
            </a:rPr>
            <a:t>Evaluación del Modelo de Gobernabilidad.</a:t>
          </a:r>
          <a:endParaRPr lang="es-CO" sz="1900" kern="1200" dirty="0">
            <a:latin typeface="Lucida Sans" panose="020B0602030504020204" pitchFamily="34" charset="0"/>
          </a:endParaRPr>
        </a:p>
        <a:p>
          <a:pPr marL="0" lvl="0" indent="0" algn="ctr" defTabSz="844550">
            <a:lnSpc>
              <a:spcPct val="90000"/>
            </a:lnSpc>
            <a:spcBef>
              <a:spcPct val="0"/>
            </a:spcBef>
            <a:spcAft>
              <a:spcPct val="35000"/>
            </a:spcAft>
            <a:buNone/>
          </a:pPr>
          <a:endParaRPr lang="es-CO" sz="1900" kern="1200" dirty="0">
            <a:latin typeface="Lucida Sans" panose="020B0602030504020204" pitchFamily="34" charset="0"/>
          </a:endParaRPr>
        </a:p>
      </dsp:txBody>
      <dsp:txXfrm>
        <a:off x="52" y="470861"/>
        <a:ext cx="5054788" cy="1872000"/>
      </dsp:txXfrm>
    </dsp:sp>
    <dsp:sp modelId="{3C55EB43-F9EF-4910-BE9A-602992BE30F3}">
      <dsp:nvSpPr>
        <dsp:cNvPr id="0" name=""/>
        <dsp:cNvSpPr/>
      </dsp:nvSpPr>
      <dsp:spPr>
        <a:xfrm>
          <a:off x="52" y="2342862"/>
          <a:ext cx="5054788" cy="2854800"/>
        </a:xfrm>
        <a:prstGeom prst="rect">
          <a:avLst/>
        </a:prstGeom>
        <a:solidFill>
          <a:srgbClr val="D9E6D4">
            <a:alpha val="90000"/>
          </a:srgbClr>
        </a:solidFill>
        <a:ln w="12700" cap="flat" cmpd="sng" algn="ctr">
          <a:solidFill>
            <a:srgbClr val="D9E6D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lr>
              <a:srgbClr val="FF0000"/>
            </a:buClr>
            <a:buFont typeface="+mj-lt"/>
            <a:buAutoNum type="arabicPeriod"/>
          </a:pPr>
          <a:r>
            <a:rPr lang="es-CO" sz="1900" kern="1200" dirty="0">
              <a:latin typeface="Lucida Sans" panose="020B0602030504020204" pitchFamily="34" charset="0"/>
            </a:rPr>
            <a:t> </a:t>
          </a:r>
          <a:r>
            <a:rPr lang="es-ES" sz="1900" kern="1200" dirty="0">
              <a:latin typeface="Lucida Sans" panose="020B0602030504020204" pitchFamily="34" charset="0"/>
            </a:rPr>
            <a:t>Implementación de cambios en órganos  (comités, subcomités, grupos) del CNO. – Estructura. </a:t>
          </a:r>
          <a:endParaRPr lang="es-CO" sz="1900" kern="1200" dirty="0">
            <a:latin typeface="Lucida Sans" panose="020B0602030504020204" pitchFamily="34" charset="0"/>
          </a:endParaRPr>
        </a:p>
      </dsp:txBody>
      <dsp:txXfrm>
        <a:off x="52" y="2342862"/>
        <a:ext cx="5054788" cy="2854800"/>
      </dsp:txXfrm>
    </dsp:sp>
    <dsp:sp modelId="{392B823B-1137-4787-BC11-9B6D30B986B9}">
      <dsp:nvSpPr>
        <dsp:cNvPr id="0" name=""/>
        <dsp:cNvSpPr/>
      </dsp:nvSpPr>
      <dsp:spPr>
        <a:xfrm>
          <a:off x="5762511" y="470861"/>
          <a:ext cx="5054788" cy="1872000"/>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latin typeface="Lucida Sans" panose="020B0602030504020204" pitchFamily="34" charset="0"/>
            </a:rPr>
            <a:t>Capitulo / Tema:</a:t>
          </a:r>
        </a:p>
        <a:p>
          <a:pPr marL="0" lvl="0" indent="0" algn="ctr" defTabSz="844550">
            <a:lnSpc>
              <a:spcPct val="90000"/>
            </a:lnSpc>
            <a:spcBef>
              <a:spcPct val="0"/>
            </a:spcBef>
            <a:spcAft>
              <a:spcPct val="35000"/>
            </a:spcAft>
            <a:buNone/>
          </a:pPr>
          <a:r>
            <a:rPr lang="es-ES" sz="1900" kern="1200" dirty="0">
              <a:latin typeface="Lucida Sans" panose="020B0602030504020204" pitchFamily="34" charset="0"/>
            </a:rPr>
            <a:t>Estudio de factibilidad, conveniencia y costo del desarrollo de capacidad del C.N.O.</a:t>
          </a:r>
          <a:endParaRPr lang="es-CO" sz="1900" kern="1200" dirty="0">
            <a:latin typeface="Lucida Sans" panose="020B0602030504020204" pitchFamily="34" charset="0"/>
          </a:endParaRPr>
        </a:p>
      </dsp:txBody>
      <dsp:txXfrm>
        <a:off x="5762511" y="470861"/>
        <a:ext cx="5054788" cy="1872000"/>
      </dsp:txXfrm>
    </dsp:sp>
    <dsp:sp modelId="{186384D0-B17D-4866-8E5F-5C5D59C6EF85}">
      <dsp:nvSpPr>
        <dsp:cNvPr id="0" name=""/>
        <dsp:cNvSpPr/>
      </dsp:nvSpPr>
      <dsp:spPr>
        <a:xfrm>
          <a:off x="5762511" y="2342862"/>
          <a:ext cx="5054788" cy="2854800"/>
        </a:xfrm>
        <a:prstGeom prst="rect">
          <a:avLst/>
        </a:prstGeom>
        <a:solidFill>
          <a:srgbClr val="F9DBD2"/>
        </a:solidFill>
        <a:ln w="12700" cap="flat" cmpd="sng" algn="ctr">
          <a:solidFill>
            <a:srgbClr val="F9DBD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lr>
              <a:srgbClr val="FF0000"/>
            </a:buClr>
            <a:buFont typeface="+mj-lt"/>
            <a:buAutoNum type="arabicPeriod"/>
          </a:pPr>
          <a:r>
            <a:rPr lang="es-ES" sz="1900" kern="1200" dirty="0">
              <a:latin typeface="Lucida Sans" panose="020B0602030504020204" pitchFamily="34" charset="0"/>
            </a:rPr>
            <a:t>Implementación de  indicadores de desempeño frente a:</a:t>
          </a:r>
          <a:endParaRPr lang="es-CO" sz="1900" kern="1200" dirty="0">
            <a:latin typeface="Lucida Sans" panose="020B0602030504020204" pitchFamily="34" charset="0"/>
          </a:endParaRPr>
        </a:p>
        <a:p>
          <a:pPr marL="171450" lvl="1" indent="-171450" algn="l" defTabSz="844550">
            <a:lnSpc>
              <a:spcPct val="90000"/>
            </a:lnSpc>
            <a:spcBef>
              <a:spcPct val="0"/>
            </a:spcBef>
            <a:spcAft>
              <a:spcPct val="15000"/>
            </a:spcAft>
            <a:buClr>
              <a:srgbClr val="FF0000"/>
            </a:buClr>
            <a:buFont typeface="+mj-lt"/>
            <a:buNone/>
          </a:pPr>
          <a:r>
            <a:rPr lang="es-ES" sz="1900" kern="1200" dirty="0">
              <a:latin typeface="Lucida Sans" panose="020B0602030504020204" pitchFamily="34" charset="0"/>
            </a:rPr>
            <a:t>- Participación de los miembros del CNO.</a:t>
          </a:r>
          <a:endParaRPr lang="es-CO" sz="1900" kern="1200" dirty="0">
            <a:latin typeface="Lucida Sans" panose="020B0602030504020204" pitchFamily="34" charset="0"/>
          </a:endParaRPr>
        </a:p>
        <a:p>
          <a:pPr marL="171450" lvl="1" indent="-171450" algn="l" defTabSz="844550">
            <a:lnSpc>
              <a:spcPct val="90000"/>
            </a:lnSpc>
            <a:spcBef>
              <a:spcPct val="0"/>
            </a:spcBef>
            <a:spcAft>
              <a:spcPct val="15000"/>
            </a:spcAft>
            <a:buClr>
              <a:srgbClr val="FF0000"/>
            </a:buClr>
            <a:buFont typeface="+mj-lt"/>
            <a:buNone/>
          </a:pPr>
          <a:r>
            <a:rPr lang="es-CO" sz="1900" kern="1200" dirty="0">
              <a:latin typeface="Lucida Sans" panose="020B0602030504020204" pitchFamily="34" charset="0"/>
            </a:rPr>
            <a:t>- D</a:t>
          </a:r>
          <a:r>
            <a:rPr lang="es-ES" sz="1900" kern="1200" dirty="0">
              <a:latin typeface="Lucida Sans" panose="020B0602030504020204" pitchFamily="34" charset="0"/>
            </a:rPr>
            <a:t>esempeño frente a la productividad.</a:t>
          </a:r>
          <a:endParaRPr lang="es-CO" sz="1900" kern="1200" dirty="0">
            <a:latin typeface="Lucida Sans" panose="020B0602030504020204" pitchFamily="34" charset="0"/>
          </a:endParaRPr>
        </a:p>
        <a:p>
          <a:pPr marL="171450" lvl="1" indent="-171450" algn="l" defTabSz="844550">
            <a:lnSpc>
              <a:spcPct val="90000"/>
            </a:lnSpc>
            <a:spcBef>
              <a:spcPct val="0"/>
            </a:spcBef>
            <a:spcAft>
              <a:spcPct val="15000"/>
            </a:spcAft>
            <a:buClr>
              <a:srgbClr val="FF0000"/>
            </a:buClr>
            <a:buFont typeface="+mj-lt"/>
            <a:buNone/>
          </a:pPr>
          <a:r>
            <a:rPr lang="es-ES" sz="1900" kern="1200" dirty="0">
              <a:latin typeface="Lucida Sans" panose="020B0602030504020204" pitchFamily="34" charset="0"/>
            </a:rPr>
            <a:t>- Desempeño frente a los objetivos de ley.</a:t>
          </a:r>
          <a:endParaRPr lang="es-CO" sz="1900" kern="1200" dirty="0">
            <a:latin typeface="Lucida Sans" panose="020B0602030504020204" pitchFamily="34" charset="0"/>
          </a:endParaRPr>
        </a:p>
        <a:p>
          <a:pPr marL="171450" lvl="1" indent="-171450" algn="l" defTabSz="844550">
            <a:lnSpc>
              <a:spcPct val="90000"/>
            </a:lnSpc>
            <a:spcBef>
              <a:spcPct val="0"/>
            </a:spcBef>
            <a:spcAft>
              <a:spcPct val="15000"/>
            </a:spcAft>
            <a:buClr>
              <a:srgbClr val="FF0000"/>
            </a:buClr>
            <a:buFont typeface="+mj-lt"/>
            <a:buNone/>
          </a:pPr>
          <a:r>
            <a:rPr lang="es-ES" sz="1900" kern="1200" dirty="0">
              <a:solidFill>
                <a:srgbClr val="FF0000"/>
              </a:solidFill>
              <a:latin typeface="Lucida Sans" panose="020B0602030504020204" pitchFamily="34" charset="0"/>
            </a:rPr>
            <a:t>2. </a:t>
          </a:r>
          <a:r>
            <a:rPr lang="es-ES" sz="1900" kern="1200" dirty="0">
              <a:latin typeface="Lucida Sans" panose="020B0602030504020204" pitchFamily="34" charset="0"/>
            </a:rPr>
            <a:t>Construcción de un protocolo de Gestión de Crisis.</a:t>
          </a:r>
          <a:endParaRPr lang="es-CO" sz="1900" kern="1200" dirty="0">
            <a:latin typeface="Lucida Sans" panose="020B0602030504020204" pitchFamily="34" charset="0"/>
          </a:endParaRPr>
        </a:p>
      </dsp:txBody>
      <dsp:txXfrm>
        <a:off x="5762511" y="2342862"/>
        <a:ext cx="5054788"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7488D-5049-49E2-B623-04B184E64CDA}" type="datetimeFigureOut">
              <a:rPr lang="es-CO" smtClean="0"/>
              <a:t>28/07/2021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E4EE3-255D-4E8A-A5C3-012E8C026E9B}" type="slidenum">
              <a:rPr lang="es-CO" smtClean="0"/>
              <a:t>‹Nº›</a:t>
            </a:fld>
            <a:endParaRPr lang="es-CO"/>
          </a:p>
        </p:txBody>
      </p:sp>
    </p:spTree>
    <p:extLst>
      <p:ext uri="{BB962C8B-B14F-4D97-AF65-F5344CB8AC3E}">
        <p14:creationId xmlns:p14="http://schemas.microsoft.com/office/powerpoint/2010/main" val="390162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7AF12-F8DE-4E2D-A1BF-8AD2C8219A4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94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30</a:t>
            </a:fld>
            <a:endParaRPr lang="es-CO"/>
          </a:p>
        </p:txBody>
      </p:sp>
    </p:spTree>
    <p:extLst>
      <p:ext uri="{BB962C8B-B14F-4D97-AF65-F5344CB8AC3E}">
        <p14:creationId xmlns:p14="http://schemas.microsoft.com/office/powerpoint/2010/main" val="289247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5C0E4EE3-255D-4E8A-A5C3-012E8C026E9B}" type="slidenum">
              <a:rPr lang="es-CO" smtClean="0"/>
              <a:t>31</a:t>
            </a:fld>
            <a:endParaRPr lang="es-CO"/>
          </a:p>
        </p:txBody>
      </p:sp>
    </p:spTree>
    <p:extLst>
      <p:ext uri="{BB962C8B-B14F-4D97-AF65-F5344CB8AC3E}">
        <p14:creationId xmlns:p14="http://schemas.microsoft.com/office/powerpoint/2010/main" val="2608424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5C0E4EE3-255D-4E8A-A5C3-012E8C026E9B}" type="slidenum">
              <a:rPr lang="es-CO" smtClean="0"/>
              <a:t>32</a:t>
            </a:fld>
            <a:endParaRPr lang="es-CO"/>
          </a:p>
        </p:txBody>
      </p:sp>
    </p:spTree>
    <p:extLst>
      <p:ext uri="{BB962C8B-B14F-4D97-AF65-F5344CB8AC3E}">
        <p14:creationId xmlns:p14="http://schemas.microsoft.com/office/powerpoint/2010/main" val="64256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5C0E4EE3-255D-4E8A-A5C3-012E8C026E9B}" type="slidenum">
              <a:rPr lang="es-CO" smtClean="0"/>
              <a:t>33</a:t>
            </a:fld>
            <a:endParaRPr lang="es-CO"/>
          </a:p>
        </p:txBody>
      </p:sp>
    </p:spTree>
    <p:extLst>
      <p:ext uri="{BB962C8B-B14F-4D97-AF65-F5344CB8AC3E}">
        <p14:creationId xmlns:p14="http://schemas.microsoft.com/office/powerpoint/2010/main" val="1712255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5C0E4EE3-255D-4E8A-A5C3-012E8C026E9B}" type="slidenum">
              <a:rPr lang="es-CO" smtClean="0"/>
              <a:t>34</a:t>
            </a:fld>
            <a:endParaRPr lang="es-CO"/>
          </a:p>
        </p:txBody>
      </p:sp>
    </p:spTree>
    <p:extLst>
      <p:ext uri="{BB962C8B-B14F-4D97-AF65-F5344CB8AC3E}">
        <p14:creationId xmlns:p14="http://schemas.microsoft.com/office/powerpoint/2010/main" val="338865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5C0E4EE3-255D-4E8A-A5C3-012E8C026E9B}" type="slidenum">
              <a:rPr lang="es-CO" smtClean="0"/>
              <a:t>35</a:t>
            </a:fld>
            <a:endParaRPr lang="es-CO"/>
          </a:p>
        </p:txBody>
      </p:sp>
    </p:spTree>
    <p:extLst>
      <p:ext uri="{BB962C8B-B14F-4D97-AF65-F5344CB8AC3E}">
        <p14:creationId xmlns:p14="http://schemas.microsoft.com/office/powerpoint/2010/main" val="281689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5C0E4EE3-255D-4E8A-A5C3-012E8C026E9B}" type="slidenum">
              <a:rPr lang="es-CO" smtClean="0"/>
              <a:t>36</a:t>
            </a:fld>
            <a:endParaRPr lang="es-CO"/>
          </a:p>
        </p:txBody>
      </p:sp>
    </p:spTree>
    <p:extLst>
      <p:ext uri="{BB962C8B-B14F-4D97-AF65-F5344CB8AC3E}">
        <p14:creationId xmlns:p14="http://schemas.microsoft.com/office/powerpoint/2010/main" val="263846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5C0E4EE3-255D-4E8A-A5C3-012E8C026E9B}" type="slidenum">
              <a:rPr lang="es-CO" smtClean="0"/>
              <a:t>37</a:t>
            </a:fld>
            <a:endParaRPr lang="es-CO"/>
          </a:p>
        </p:txBody>
      </p:sp>
    </p:spTree>
    <p:extLst>
      <p:ext uri="{BB962C8B-B14F-4D97-AF65-F5344CB8AC3E}">
        <p14:creationId xmlns:p14="http://schemas.microsoft.com/office/powerpoint/2010/main" val="61389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38</a:t>
            </a:fld>
            <a:endParaRPr lang="es-CO"/>
          </a:p>
        </p:txBody>
      </p:sp>
    </p:spTree>
    <p:extLst>
      <p:ext uri="{BB962C8B-B14F-4D97-AF65-F5344CB8AC3E}">
        <p14:creationId xmlns:p14="http://schemas.microsoft.com/office/powerpoint/2010/main" val="184163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39</a:t>
            </a:fld>
            <a:endParaRPr lang="es-CO"/>
          </a:p>
        </p:txBody>
      </p:sp>
    </p:spTree>
    <p:extLst>
      <p:ext uri="{BB962C8B-B14F-4D97-AF65-F5344CB8AC3E}">
        <p14:creationId xmlns:p14="http://schemas.microsoft.com/office/powerpoint/2010/main" val="55191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5C3F506-B1F7-4C9D-95E7-E095D092E699}" type="slidenum">
              <a:rPr lang="es-CO" smtClean="0"/>
              <a:t>3</a:t>
            </a:fld>
            <a:endParaRPr lang="es-CO"/>
          </a:p>
        </p:txBody>
      </p:sp>
    </p:spTree>
    <p:extLst>
      <p:ext uri="{BB962C8B-B14F-4D97-AF65-F5344CB8AC3E}">
        <p14:creationId xmlns:p14="http://schemas.microsoft.com/office/powerpoint/2010/main" val="4060299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40</a:t>
            </a:fld>
            <a:endParaRPr lang="es-CO"/>
          </a:p>
        </p:txBody>
      </p:sp>
    </p:spTree>
    <p:extLst>
      <p:ext uri="{BB962C8B-B14F-4D97-AF65-F5344CB8AC3E}">
        <p14:creationId xmlns:p14="http://schemas.microsoft.com/office/powerpoint/2010/main" val="292922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5C0E4EE3-255D-4E8A-A5C3-012E8C026E9B}" type="slidenum">
              <a:rPr lang="es-CO" smtClean="0"/>
              <a:t>41</a:t>
            </a:fld>
            <a:endParaRPr lang="es-CO"/>
          </a:p>
        </p:txBody>
      </p:sp>
    </p:spTree>
    <p:extLst>
      <p:ext uri="{BB962C8B-B14F-4D97-AF65-F5344CB8AC3E}">
        <p14:creationId xmlns:p14="http://schemas.microsoft.com/office/powerpoint/2010/main" val="31119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B2E15-31CE-4328-AA51-4ADEF0EE05E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65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6</a:t>
            </a:fld>
            <a:endParaRPr lang="es-CO"/>
          </a:p>
        </p:txBody>
      </p:sp>
    </p:spTree>
    <p:extLst>
      <p:ext uri="{BB962C8B-B14F-4D97-AF65-F5344CB8AC3E}">
        <p14:creationId xmlns:p14="http://schemas.microsoft.com/office/powerpoint/2010/main" val="85302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15</a:t>
            </a:fld>
            <a:endParaRPr lang="es-CO"/>
          </a:p>
        </p:txBody>
      </p:sp>
    </p:spTree>
    <p:extLst>
      <p:ext uri="{BB962C8B-B14F-4D97-AF65-F5344CB8AC3E}">
        <p14:creationId xmlns:p14="http://schemas.microsoft.com/office/powerpoint/2010/main" val="32867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16</a:t>
            </a:fld>
            <a:endParaRPr lang="es-CO"/>
          </a:p>
        </p:txBody>
      </p:sp>
    </p:spTree>
    <p:extLst>
      <p:ext uri="{BB962C8B-B14F-4D97-AF65-F5344CB8AC3E}">
        <p14:creationId xmlns:p14="http://schemas.microsoft.com/office/powerpoint/2010/main" val="75969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22</a:t>
            </a:fld>
            <a:endParaRPr lang="es-CO"/>
          </a:p>
        </p:txBody>
      </p:sp>
    </p:spTree>
    <p:extLst>
      <p:ext uri="{BB962C8B-B14F-4D97-AF65-F5344CB8AC3E}">
        <p14:creationId xmlns:p14="http://schemas.microsoft.com/office/powerpoint/2010/main" val="193503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23</a:t>
            </a:fld>
            <a:endParaRPr lang="es-CO"/>
          </a:p>
        </p:txBody>
      </p:sp>
    </p:spTree>
    <p:extLst>
      <p:ext uri="{BB962C8B-B14F-4D97-AF65-F5344CB8AC3E}">
        <p14:creationId xmlns:p14="http://schemas.microsoft.com/office/powerpoint/2010/main" val="391481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0E4EE3-255D-4E8A-A5C3-012E8C026E9B}" type="slidenum">
              <a:rPr lang="es-CO" smtClean="0"/>
              <a:t>29</a:t>
            </a:fld>
            <a:endParaRPr lang="es-CO"/>
          </a:p>
        </p:txBody>
      </p:sp>
    </p:spTree>
    <p:extLst>
      <p:ext uri="{BB962C8B-B14F-4D97-AF65-F5344CB8AC3E}">
        <p14:creationId xmlns:p14="http://schemas.microsoft.com/office/powerpoint/2010/main" val="123516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DDB28-AF9D-413A-AC00-16200637B5C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52E32B4-4584-4F2D-AC60-57B654CB3E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A4DF4195-8BF7-4E86-8A53-9C2EE92DF0E5}"/>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5" name="Marcador de pie de página 4">
            <a:extLst>
              <a:ext uri="{FF2B5EF4-FFF2-40B4-BE49-F238E27FC236}">
                <a16:creationId xmlns:a16="http://schemas.microsoft.com/office/drawing/2014/main" id="{0F1D6292-9BFB-4EEC-B337-6B4AD593E4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385E0C8-83DE-4B21-8D9C-6E8CF717F680}"/>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303262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A44A9-E509-4912-A0CD-4E371DC2AA9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86BCB02-F125-480C-A1C3-79C8C789F9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E3C295C-CBD6-4297-AA00-B8A2D7EC58FC}"/>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5" name="Marcador de pie de página 4">
            <a:extLst>
              <a:ext uri="{FF2B5EF4-FFF2-40B4-BE49-F238E27FC236}">
                <a16:creationId xmlns:a16="http://schemas.microsoft.com/office/drawing/2014/main" id="{552EA971-D4B9-40B4-B907-0E4DCA298AB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ADD689E-AE5C-47CD-8F96-879894B6FBD5}"/>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356388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494C08-16F2-4107-A9A0-66EA4AF828C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15E9BC5-152E-4855-9363-AEB1F0C6BC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894BAA0-7C07-455A-9883-82F360F073FC}"/>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5" name="Marcador de pie de página 4">
            <a:extLst>
              <a:ext uri="{FF2B5EF4-FFF2-40B4-BE49-F238E27FC236}">
                <a16:creationId xmlns:a16="http://schemas.microsoft.com/office/drawing/2014/main" id="{6AA33255-928E-44A6-B1B0-8EE9E8B14F4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5987249-5807-42E2-A3E6-243E3B652248}"/>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136890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bg>
      <p:bgPr>
        <a:solidFill>
          <a:schemeClr val="lt1"/>
        </a:solidFill>
        <a:effectLst/>
      </p:bgPr>
    </p:bg>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52160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27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tandard">
    <p:bg>
      <p:bgPr>
        <a:solidFill>
          <a:schemeClr val="lt1"/>
        </a:solidFill>
        <a:effectLst/>
      </p:bgPr>
    </p:bg>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9639947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tandard">
    <p:bg>
      <p:bgPr>
        <a:solidFill>
          <a:schemeClr val="lt1"/>
        </a:solidFill>
        <a:effectLst/>
      </p:bgPr>
    </p:bg>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16936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745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0_Main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88231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19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0BF698-50A4-4451-A4C5-2D8900C8D0B6}"/>
              </a:ext>
            </a:extLst>
          </p:cNvPr>
          <p:cNvSpPr>
            <a:spLocks noGrp="1"/>
          </p:cNvSpPr>
          <p:nvPr>
            <p:ph type="title"/>
          </p:nvPr>
        </p:nvSpPr>
        <p:spPr>
          <a:xfrm>
            <a:off x="628650" y="57148"/>
            <a:ext cx="10515600" cy="647701"/>
          </a:xfr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6FA6271-1FC0-4DEE-B04E-39150DC3311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4F97B0-2712-43F8-B3CC-37B565791236}"/>
              </a:ext>
            </a:extLst>
          </p:cNvPr>
          <p:cNvSpPr>
            <a:spLocks noGrp="1"/>
          </p:cNvSpPr>
          <p:nvPr>
            <p:ph type="dt" sz="half" idx="10"/>
          </p:nvPr>
        </p:nvSpPr>
        <p:spPr/>
        <p:txBody>
          <a:bodyPr/>
          <a:lstStyle/>
          <a:p>
            <a:fld id="{0C23509C-656F-47F2-9B63-591961B25886}" type="datetimeFigureOut">
              <a:rPr lang="es-CO" smtClean="0"/>
              <a:t>28/07/2021</a:t>
            </a:fld>
            <a:endParaRPr lang="es-CO"/>
          </a:p>
        </p:txBody>
      </p:sp>
      <p:sp>
        <p:nvSpPr>
          <p:cNvPr id="5" name="Marcador de pie de página 4">
            <a:extLst>
              <a:ext uri="{FF2B5EF4-FFF2-40B4-BE49-F238E27FC236}">
                <a16:creationId xmlns:a16="http://schemas.microsoft.com/office/drawing/2014/main" id="{C130208A-6192-4059-9434-898B6FF0A6C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FDBA8F-E81B-4121-BBAA-5A50B1A0AA9D}"/>
              </a:ext>
            </a:extLst>
          </p:cNvPr>
          <p:cNvSpPr>
            <a:spLocks noGrp="1"/>
          </p:cNvSpPr>
          <p:nvPr>
            <p:ph type="sldNum" sz="quarter" idx="12"/>
          </p:nvPr>
        </p:nvSpPr>
        <p:spPr/>
        <p:txBody>
          <a:bodyPr/>
          <a:lstStyle/>
          <a:p>
            <a:fld id="{AFC2FF8D-AB2A-4996-9160-AF1EFF9B0F8D}" type="slidenum">
              <a:rPr lang="es-CO" smtClean="0"/>
              <a:t>‹Nº›</a:t>
            </a:fld>
            <a:endParaRPr lang="es-CO"/>
          </a:p>
        </p:txBody>
      </p:sp>
    </p:spTree>
    <p:extLst>
      <p:ext uri="{BB962C8B-B14F-4D97-AF65-F5344CB8AC3E}">
        <p14:creationId xmlns:p14="http://schemas.microsoft.com/office/powerpoint/2010/main" val="310383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296CF-5776-4D54-BB6F-1D1CFFEDDFD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25718C7-8CA4-455C-A92D-1DAEAF20385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0496CFB-B830-4094-B611-4E5E982160BE}"/>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5" name="Marcador de pie de página 4">
            <a:extLst>
              <a:ext uri="{FF2B5EF4-FFF2-40B4-BE49-F238E27FC236}">
                <a16:creationId xmlns:a16="http://schemas.microsoft.com/office/drawing/2014/main" id="{F4BB5311-3376-43F2-9599-73ECDE510F2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3B479F8-6316-4F10-B97C-61DEBA6EF3F7}"/>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5395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ndard">
    <p:bg>
      <p:bgPr>
        <a:solidFill>
          <a:schemeClr val="lt1"/>
        </a:solidFill>
        <a:effectLst/>
      </p:bgPr>
    </p:bg>
    <p:spTree>
      <p:nvGrpSpPr>
        <p:cNvPr id="1" name="Shape 11"/>
        <p:cNvGrpSpPr/>
        <p:nvPr/>
      </p:nvGrpSpPr>
      <p:grpSpPr>
        <a:xfrm>
          <a:off x="0" y="0"/>
          <a:ext cx="0" cy="0"/>
          <a:chOff x="0" y="0"/>
          <a:chExt cx="0" cy="0"/>
        </a:xfrm>
      </p:grpSpPr>
      <p:sp>
        <p:nvSpPr>
          <p:cNvPr id="14" name="Text Placeholder 2"/>
          <p:cNvSpPr>
            <a:spLocks noGrp="1"/>
          </p:cNvSpPr>
          <p:nvPr>
            <p:ph type="body" sz="quarter" idx="11"/>
          </p:nvPr>
        </p:nvSpPr>
        <p:spPr>
          <a:xfrm>
            <a:off x="1043223" y="650966"/>
            <a:ext cx="10105554" cy="430887"/>
          </a:xfrm>
        </p:spPr>
        <p:txBody>
          <a:bodyPr anchor="ctr">
            <a:noAutofit/>
          </a:bodyPr>
          <a:lstStyle>
            <a:lvl1pPr marL="0" indent="0" algn="ctr">
              <a:buNone/>
              <a:defRPr sz="3600">
                <a:solidFill>
                  <a:schemeClr val="tx2"/>
                </a:solidFill>
                <a:latin typeface="+mj-lt"/>
              </a:defRPr>
            </a:lvl1pPr>
          </a:lstStyle>
          <a:p>
            <a:pPr lvl="0"/>
            <a:endParaRPr lang="en-ID" dirty="0"/>
          </a:p>
        </p:txBody>
      </p:sp>
      <p:sp>
        <p:nvSpPr>
          <p:cNvPr id="15" name="Text Placeholder 4"/>
          <p:cNvSpPr>
            <a:spLocks noGrp="1"/>
          </p:cNvSpPr>
          <p:nvPr>
            <p:ph type="body" sz="quarter" idx="12" hasCustomPrompt="1"/>
          </p:nvPr>
        </p:nvSpPr>
        <p:spPr>
          <a:xfrm>
            <a:off x="4333081" y="1186585"/>
            <a:ext cx="3525837" cy="315296"/>
          </a:xfrm>
          <a:noFill/>
          <a:ln>
            <a:noFill/>
          </a:ln>
        </p:spPr>
        <p:txBody>
          <a:bodyPr lIns="45713" tIns="22850" rIns="45713" bIns="22850" anchor="ctr" anchorCtr="0">
            <a:noAutofit/>
          </a:bodyPr>
          <a:lstStyle>
            <a:lvl1pPr marL="0" marR="0" indent="0" algn="ctr" defTabSz="914400" rtl="0" eaLnBrk="1" fontAlgn="auto" latinLnBrk="0" hangingPunct="1">
              <a:lnSpc>
                <a:spcPct val="90000"/>
              </a:lnSpc>
              <a:spcBef>
                <a:spcPts val="1000"/>
              </a:spcBef>
              <a:spcAft>
                <a:spcPts val="0"/>
              </a:spcAft>
              <a:buClrTx/>
              <a:buSzPct val="25000"/>
              <a:buFontTx/>
              <a:buNone/>
              <a:tabLst/>
              <a:defRPr lang="en-US" sz="1400" dirty="0" smtClean="0">
                <a:solidFill>
                  <a:schemeClr val="tx2">
                    <a:lumMod val="60000"/>
                    <a:lumOff val="40000"/>
                  </a:schemeClr>
                </a:solidFill>
                <a:ea typeface="Questrial"/>
                <a:cs typeface="Questrial"/>
              </a:defRPr>
            </a:lvl1pPr>
            <a:lvl2pPr>
              <a:defRPr lang="en-US" sz="1800" dirty="0" smtClean="0"/>
            </a:lvl2pPr>
            <a:lvl3pPr>
              <a:defRPr lang="en-US" sz="1800" dirty="0" smtClean="0"/>
            </a:lvl3pPr>
            <a:lvl4pPr>
              <a:defRPr lang="en-US" dirty="0" smtClean="0"/>
            </a:lvl4pPr>
            <a:lvl5pPr>
              <a:defRPr lang="en-ID" dirty="0"/>
            </a:lvl5pPr>
          </a:lstStyle>
          <a:p>
            <a:pPr marL="0" marR="0" lvl="0" indent="-228600" algn="ctr" defTabSz="914400" rtl="0" eaLnBrk="1" fontAlgn="auto" latinLnBrk="0" hangingPunct="1">
              <a:lnSpc>
                <a:spcPct val="90000"/>
              </a:lnSpc>
              <a:spcBef>
                <a:spcPts val="1000"/>
              </a:spcBef>
              <a:spcAft>
                <a:spcPts val="0"/>
              </a:spcAft>
              <a:buClrTx/>
              <a:buSzPct val="25000"/>
              <a:buFont typeface="Arial" panose="020B0604020202020204" pitchFamily="34" charset="0"/>
              <a:buChar char="•"/>
              <a:tabLst/>
              <a:defRPr/>
            </a:pPr>
            <a:r>
              <a:rPr lang="de-DE" dirty="0">
                <a:solidFill>
                  <a:schemeClr val="tx1">
                    <a:lumMod val="40000"/>
                    <a:lumOff val="60000"/>
                  </a:schemeClr>
                </a:solidFill>
                <a:ea typeface="Questrial"/>
                <a:cs typeface="Questrial"/>
                <a:sym typeface="Questrial"/>
              </a:rPr>
              <a:t>Put your subtitle here</a:t>
            </a:r>
          </a:p>
        </p:txBody>
      </p:sp>
    </p:spTree>
    <p:extLst>
      <p:ext uri="{BB962C8B-B14F-4D97-AF65-F5344CB8AC3E}">
        <p14:creationId xmlns:p14="http://schemas.microsoft.com/office/powerpoint/2010/main" val="226559111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Пользовательский макет">
    <p:spTree>
      <p:nvGrpSpPr>
        <p:cNvPr id="1" name=""/>
        <p:cNvGrpSpPr/>
        <p:nvPr/>
      </p:nvGrpSpPr>
      <p:grpSpPr>
        <a:xfrm>
          <a:off x="0" y="0"/>
          <a:ext cx="0" cy="0"/>
          <a:chOff x="0" y="0"/>
          <a:chExt cx="0" cy="0"/>
        </a:xfrm>
      </p:grpSpPr>
      <p:grpSp>
        <p:nvGrpSpPr>
          <p:cNvPr id="9" name="Группа 8"/>
          <p:cNvGrpSpPr/>
          <p:nvPr userDrawn="1"/>
        </p:nvGrpSpPr>
        <p:grpSpPr>
          <a:xfrm>
            <a:off x="296779" y="336852"/>
            <a:ext cx="240632" cy="165462"/>
            <a:chOff x="11345779" y="324853"/>
            <a:chExt cx="240632" cy="165462"/>
          </a:xfrm>
        </p:grpSpPr>
        <p:cxnSp>
          <p:nvCxnSpPr>
            <p:cNvPr id="10" name="Прямая соединительная линия 9"/>
            <p:cNvCxnSpPr/>
            <p:nvPr/>
          </p:nvCxnSpPr>
          <p:spPr>
            <a:xfrm>
              <a:off x="11345779" y="324853"/>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345779" y="407584"/>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345779" y="490315"/>
              <a:ext cx="240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Imagen 12">
            <a:extLst>
              <a:ext uri="{FF2B5EF4-FFF2-40B4-BE49-F238E27FC236}">
                <a16:creationId xmlns:a16="http://schemas.microsoft.com/office/drawing/2014/main" id="{A14A149C-DDE3-46DB-99F4-E22982501C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387" r="32506" b="24611"/>
          <a:stretch/>
        </p:blipFill>
        <p:spPr>
          <a:xfrm>
            <a:off x="11344701" y="281386"/>
            <a:ext cx="300250" cy="288976"/>
          </a:xfrm>
          <a:prstGeom prst="rect">
            <a:avLst/>
          </a:prstGeom>
        </p:spPr>
      </p:pic>
    </p:spTree>
    <p:extLst>
      <p:ext uri="{BB962C8B-B14F-4D97-AF65-F5344CB8AC3E}">
        <p14:creationId xmlns:p14="http://schemas.microsoft.com/office/powerpoint/2010/main" val="758795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2F065-A048-46DE-AA38-EDBF89E39A6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499C33C-588B-4C42-971F-3AFE1EA90A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D5F415-FFFF-45ED-A860-E1AFF3FB281B}"/>
              </a:ext>
            </a:extLst>
          </p:cNvPr>
          <p:cNvSpPr>
            <a:spLocks noGrp="1"/>
          </p:cNvSpPr>
          <p:nvPr>
            <p:ph type="dt" sz="half" idx="10"/>
          </p:nvPr>
        </p:nvSpPr>
        <p:spPr/>
        <p:txBody>
          <a:bodyPr/>
          <a:lstStyle/>
          <a:p>
            <a:fld id="{6D5148C2-6A86-442A-803E-ECA108D63644}" type="datetimeFigureOut">
              <a:rPr lang="es-CO" smtClean="0"/>
              <a:t>28/07/2021</a:t>
            </a:fld>
            <a:endParaRPr lang="es-CO"/>
          </a:p>
        </p:txBody>
      </p:sp>
      <p:sp>
        <p:nvSpPr>
          <p:cNvPr id="5" name="Marcador de pie de página 4">
            <a:extLst>
              <a:ext uri="{FF2B5EF4-FFF2-40B4-BE49-F238E27FC236}">
                <a16:creationId xmlns:a16="http://schemas.microsoft.com/office/drawing/2014/main" id="{01014C63-DB14-4C72-8487-7E87D448CB4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4D993B-775B-4D25-BC4F-4476B3F2D376}"/>
              </a:ext>
            </a:extLst>
          </p:cNvPr>
          <p:cNvSpPr>
            <a:spLocks noGrp="1"/>
          </p:cNvSpPr>
          <p:nvPr>
            <p:ph type="sldNum" sz="quarter" idx="12"/>
          </p:nvPr>
        </p:nvSpPr>
        <p:spPr/>
        <p:txBody>
          <a:bodyPr/>
          <a:lstStyle/>
          <a:p>
            <a:fld id="{4937EEFB-7E9B-4536-A8A5-869419096F30}" type="slidenum">
              <a:rPr lang="es-CO" smtClean="0"/>
              <a:t>‹Nº›</a:t>
            </a:fld>
            <a:endParaRPr lang="es-CO"/>
          </a:p>
        </p:txBody>
      </p:sp>
    </p:spTree>
    <p:extLst>
      <p:ext uri="{BB962C8B-B14F-4D97-AF65-F5344CB8AC3E}">
        <p14:creationId xmlns:p14="http://schemas.microsoft.com/office/powerpoint/2010/main" val="2603394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2204864"/>
            <a:ext cx="10972800" cy="3921299"/>
          </a:xfrm>
        </p:spPr>
        <p:txBody>
          <a:bodyPr/>
          <a:lstStyle>
            <a:lvl2pPr marL="457200" indent="0">
              <a:buNone/>
              <a:defRPr cap="all" baseline="0">
                <a:latin typeface="+mj-lt"/>
              </a:defRPr>
            </a:lvl2pPr>
            <a:lvl3pPr marL="914400" indent="0">
              <a:buNone/>
              <a:defRPr cap="all" baseline="0">
                <a:solidFill>
                  <a:srgbClr val="00ABFD"/>
                </a:solidFill>
              </a:defRPr>
            </a:lvl3pPr>
            <a:lvl4pPr marL="1371600" indent="0">
              <a:buNone/>
              <a:defRPr cap="all" baseline="0"/>
            </a:lvl4pPr>
            <a:lvl5pPr marL="1828800" indent="0">
              <a:buNone/>
              <a:defRPr cap="all" baseline="0">
                <a:solidFill>
                  <a:schemeClr val="accent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3 Marcador de fecha"/>
          <p:cNvSpPr>
            <a:spLocks noGrp="1"/>
          </p:cNvSpPr>
          <p:nvPr>
            <p:ph type="dt" sz="half" idx="10"/>
          </p:nvPr>
        </p:nvSpPr>
        <p:spPr/>
        <p:txBody>
          <a:bodyPr/>
          <a:lstStyle/>
          <a:p>
            <a:fld id="{FF7E23A0-0969-430C-9C19-2AB87EEE3ED0}" type="datetimeFigureOut">
              <a:rPr lang="es-CO" smtClean="0">
                <a:solidFill>
                  <a:srgbClr val="1F548D">
                    <a:tint val="75000"/>
                  </a:srgbClr>
                </a:solidFill>
              </a:rPr>
              <a:pPr/>
              <a:t>28/07/2021</a:t>
            </a:fld>
            <a:endParaRPr lang="es-CO" dirty="0">
              <a:solidFill>
                <a:srgbClr val="1F548D">
                  <a:tint val="75000"/>
                </a:srgbClr>
              </a:solidFill>
            </a:endParaRPr>
          </a:p>
        </p:txBody>
      </p:sp>
      <p:sp>
        <p:nvSpPr>
          <p:cNvPr id="5" name="4 Marcador de pie de página"/>
          <p:cNvSpPr>
            <a:spLocks noGrp="1"/>
          </p:cNvSpPr>
          <p:nvPr>
            <p:ph type="ftr" sz="quarter" idx="11"/>
          </p:nvPr>
        </p:nvSpPr>
        <p:spPr/>
        <p:txBody>
          <a:bodyPr/>
          <a:lstStyle/>
          <a:p>
            <a:endParaRPr lang="es-CO" dirty="0">
              <a:solidFill>
                <a:srgbClr val="1F548D">
                  <a:tint val="75000"/>
                </a:srgbClr>
              </a:solidFill>
            </a:endParaRPr>
          </a:p>
        </p:txBody>
      </p:sp>
      <p:sp>
        <p:nvSpPr>
          <p:cNvPr id="6" name="5 Marcador de número de diapositiva"/>
          <p:cNvSpPr>
            <a:spLocks noGrp="1"/>
          </p:cNvSpPr>
          <p:nvPr>
            <p:ph type="sldNum" sz="quarter" idx="12"/>
          </p:nvPr>
        </p:nvSpPr>
        <p:spPr/>
        <p:txBody>
          <a:bodyPr/>
          <a:lstStyle/>
          <a:p>
            <a:fld id="{076F0192-5DF5-40B3-B9B7-45C736428A30}" type="slidenum">
              <a:rPr lang="es-CO" smtClean="0">
                <a:solidFill>
                  <a:srgbClr val="1F548D">
                    <a:tint val="75000"/>
                  </a:srgbClr>
                </a:solidFill>
              </a:rPr>
              <a:pPr/>
              <a:t>‹Nº›</a:t>
            </a:fld>
            <a:endParaRPr lang="es-CO" dirty="0">
              <a:solidFill>
                <a:srgbClr val="1F548D">
                  <a:tint val="75000"/>
                </a:srgbClr>
              </a:solidFill>
            </a:endParaRPr>
          </a:p>
        </p:txBody>
      </p:sp>
    </p:spTree>
    <p:extLst>
      <p:ext uri="{BB962C8B-B14F-4D97-AF65-F5344CB8AC3E}">
        <p14:creationId xmlns:p14="http://schemas.microsoft.com/office/powerpoint/2010/main" val="333535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0"/>
          </p:nvPr>
        </p:nvSpPr>
        <p:spPr>
          <a:xfrm>
            <a:off x="1" y="0"/>
            <a:ext cx="4776715" cy="6858000"/>
          </a:xfrm>
        </p:spPr>
        <p:txBody>
          <a:bodyPr/>
          <a:lstStyle/>
          <a:p>
            <a:endParaRPr lang="ru-RU" dirty="0">
              <a:uFillTx/>
            </a:endParaRPr>
          </a:p>
        </p:txBody>
      </p:sp>
      <p:sp>
        <p:nvSpPr>
          <p:cNvPr id="8" name="Прямоугольник 7"/>
          <p:cNvSpPr>
            <a:spLocks/>
          </p:cNvSpPr>
          <p:nvPr userDrawn="1"/>
        </p:nvSpPr>
        <p:spPr>
          <a:xfrm>
            <a:off x="11472269" y="6438754"/>
            <a:ext cx="349775" cy="230832"/>
          </a:xfrm>
          <a:prstGeom prst="rect">
            <a:avLst/>
          </a:prstGeom>
        </p:spPr>
        <p:txBody>
          <a:bodyPr wrap="none">
            <a:spAutoFit/>
          </a:bodyPr>
          <a:lstStyle/>
          <a:p>
            <a:pPr algn="ctr"/>
            <a:fld id="{149B6D55-4680-4DC5-B665-330CCBA60EFE}" type="slidenum">
              <a:rPr lang="ru-RU" sz="900" b="0" baseline="0" smtClean="0">
                <a:solidFill>
                  <a:schemeClr val="bg1"/>
                </a:solidFill>
                <a:uFillTx/>
                <a:latin typeface="+mj-lt"/>
                <a:ea typeface="Lato" panose="020F0502020204030203" pitchFamily="34" charset="0"/>
                <a:cs typeface="Poppins SemiBold" panose="02000000000000000000" pitchFamily="2" charset="0"/>
              </a:rPr>
              <a:pPr algn="ctr"/>
              <a:t>‹Nº›</a:t>
            </a:fld>
            <a:endParaRPr lang="ru-RU" sz="1200" b="0" baseline="0" dirty="0">
              <a:solidFill>
                <a:schemeClr val="bg1"/>
              </a:solidFill>
              <a:uFillTx/>
              <a:latin typeface="+mj-lt"/>
            </a:endParaRPr>
          </a:p>
        </p:txBody>
      </p:sp>
    </p:spTree>
    <p:extLst>
      <p:ext uri="{BB962C8B-B14F-4D97-AF65-F5344CB8AC3E}">
        <p14:creationId xmlns:p14="http://schemas.microsoft.com/office/powerpoint/2010/main" val="374536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Заголовок и объек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8556625" y="0"/>
            <a:ext cx="3635375" cy="6858000"/>
          </a:xfrm>
        </p:spPr>
        <p:txBody>
          <a:bodyPr/>
          <a:lstStyle/>
          <a:p>
            <a:endParaRPr lang="ru-RU" dirty="0">
              <a:uFillTx/>
            </a:endParaRPr>
          </a:p>
        </p:txBody>
      </p:sp>
    </p:spTree>
    <p:extLst>
      <p:ext uri="{BB962C8B-B14F-4D97-AF65-F5344CB8AC3E}">
        <p14:creationId xmlns:p14="http://schemas.microsoft.com/office/powerpoint/2010/main" val="23319465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88B35-1E87-46BF-A240-80DA4FFBDD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9815E5A-E526-421D-BB21-DC3EF5D68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97E4FCF-1B48-4392-8437-01F3374F4FEB}"/>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5" name="Marcador de pie de página 4">
            <a:extLst>
              <a:ext uri="{FF2B5EF4-FFF2-40B4-BE49-F238E27FC236}">
                <a16:creationId xmlns:a16="http://schemas.microsoft.com/office/drawing/2014/main" id="{00568313-4460-4113-8BDA-FF9849D45E5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486417-41C1-4280-82CF-1A5917F439F8}"/>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14934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FAC72-2E14-432A-9019-0DEFCAC7BCC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F467165-73D1-4DA4-A3EE-2C24B3D154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C836F32-B623-431A-B1AA-35A3AB3313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A866536-A073-4F48-B4FE-29B2FFDBCF13}"/>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6" name="Marcador de pie de página 5">
            <a:extLst>
              <a:ext uri="{FF2B5EF4-FFF2-40B4-BE49-F238E27FC236}">
                <a16:creationId xmlns:a16="http://schemas.microsoft.com/office/drawing/2014/main" id="{7350D84B-393B-4985-A436-E0AC5497109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5D0E91C-25E2-4A08-83CE-BC5C1B17F39B}"/>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336320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8D6BDD-6E5F-4CC6-9429-2D51F1476EC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40F92E9-87F6-458F-B4B2-7D58E5CD0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88882CB-9ED8-4D18-9D0B-3B0F9E160E8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8B5C860-ECDC-4807-A94A-6F1F5F33EE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1D7529B-ED65-43AC-982D-702D84C9939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DC04643-6BC7-4C96-A571-A3667309A383}"/>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8" name="Marcador de pie de página 7">
            <a:extLst>
              <a:ext uri="{FF2B5EF4-FFF2-40B4-BE49-F238E27FC236}">
                <a16:creationId xmlns:a16="http://schemas.microsoft.com/office/drawing/2014/main" id="{059D8733-846A-43AD-A11F-A8A5FDDBD01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B5F489E-700A-460A-8160-6557A78654B8}"/>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288002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D9E84-FB5A-47B7-ACB4-DB5B78090C1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7CCE503-851E-4F29-8906-20E4959DCF0F}"/>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4" name="Marcador de pie de página 3">
            <a:extLst>
              <a:ext uri="{FF2B5EF4-FFF2-40B4-BE49-F238E27FC236}">
                <a16:creationId xmlns:a16="http://schemas.microsoft.com/office/drawing/2014/main" id="{E3880874-BEC1-4CEB-A719-267A4E5B28F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F203AB8-0538-400A-802F-95AA54E864E1}"/>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165201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805DEB-F3BF-47D1-87D1-64FB0C7BC568}"/>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3" name="Marcador de pie de página 2">
            <a:extLst>
              <a:ext uri="{FF2B5EF4-FFF2-40B4-BE49-F238E27FC236}">
                <a16:creationId xmlns:a16="http://schemas.microsoft.com/office/drawing/2014/main" id="{F17A24BC-BA91-4802-8F03-0994A0632F6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98B4B2F-9A29-4BA0-8D65-6CE3C1D13E02}"/>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31375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2B668-87EC-43C4-9C97-8BCF9A2954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53C4C38-0C6C-4511-902A-71B5AB4FAA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CF0F642-B5F5-4758-A03A-3D4527E3E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60ADD3-1AC7-4B0B-9E38-01A0643F9759}"/>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6" name="Marcador de pie de página 5">
            <a:extLst>
              <a:ext uri="{FF2B5EF4-FFF2-40B4-BE49-F238E27FC236}">
                <a16:creationId xmlns:a16="http://schemas.microsoft.com/office/drawing/2014/main" id="{4EBC937F-F75E-4EAF-A402-EF00322CDD1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D74707-D7A3-4C80-BD93-948CB3423CBC}"/>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31287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C8C0B-35C5-4CB1-8B99-154F1F59FC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8867FB3-AE91-49AA-92A1-C3ACA19D5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F7F17B8-A700-437C-9B33-106E27DB5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6B5AD4-F0F5-4F46-B6C5-9E798193562E}"/>
              </a:ext>
            </a:extLst>
          </p:cNvPr>
          <p:cNvSpPr>
            <a:spLocks noGrp="1"/>
          </p:cNvSpPr>
          <p:nvPr>
            <p:ph type="dt" sz="half" idx="10"/>
          </p:nvPr>
        </p:nvSpPr>
        <p:spPr/>
        <p:txBody>
          <a:bodyPr/>
          <a:lstStyle/>
          <a:p>
            <a:fld id="{BE79DAE9-0416-4201-8281-B34CF7B71B88}" type="datetimeFigureOut">
              <a:rPr lang="es-CO" smtClean="0"/>
              <a:t>28/07/2021</a:t>
            </a:fld>
            <a:endParaRPr lang="es-CO"/>
          </a:p>
        </p:txBody>
      </p:sp>
      <p:sp>
        <p:nvSpPr>
          <p:cNvPr id="6" name="Marcador de pie de página 5">
            <a:extLst>
              <a:ext uri="{FF2B5EF4-FFF2-40B4-BE49-F238E27FC236}">
                <a16:creationId xmlns:a16="http://schemas.microsoft.com/office/drawing/2014/main" id="{C6F0FF67-8246-4FEA-9322-0BA27FA7DFF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8349FF4-7BDE-4CD5-A37B-5ABEFEC5C570}"/>
              </a:ext>
            </a:extLst>
          </p:cNvPr>
          <p:cNvSpPr>
            <a:spLocks noGrp="1"/>
          </p:cNvSpPr>
          <p:nvPr>
            <p:ph type="sldNum" sz="quarter" idx="12"/>
          </p:nvPr>
        </p:nvSpPr>
        <p:spPr/>
        <p:txBody>
          <a:bodyPr/>
          <a:lstStyle/>
          <a:p>
            <a:fld id="{A96FEC28-537A-4E02-9B22-89E3C4ACFA40}" type="slidenum">
              <a:rPr lang="es-CO" smtClean="0"/>
              <a:t>‹Nº›</a:t>
            </a:fld>
            <a:endParaRPr lang="es-CO"/>
          </a:p>
        </p:txBody>
      </p:sp>
    </p:spTree>
    <p:extLst>
      <p:ext uri="{BB962C8B-B14F-4D97-AF65-F5344CB8AC3E}">
        <p14:creationId xmlns:p14="http://schemas.microsoft.com/office/powerpoint/2010/main" val="39302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8ED78D3-E41F-44A1-9E34-A9A8216B4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39D13C-F595-4BF9-9F41-071CA0F4B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F05C3B1-FB74-48B0-9355-F1BB7391F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DAE9-0416-4201-8281-B34CF7B71B88}" type="datetimeFigureOut">
              <a:rPr lang="es-CO" smtClean="0"/>
              <a:t>28/07/2021</a:t>
            </a:fld>
            <a:endParaRPr lang="es-CO"/>
          </a:p>
        </p:txBody>
      </p:sp>
      <p:sp>
        <p:nvSpPr>
          <p:cNvPr id="5" name="Marcador de pie de página 4">
            <a:extLst>
              <a:ext uri="{FF2B5EF4-FFF2-40B4-BE49-F238E27FC236}">
                <a16:creationId xmlns:a16="http://schemas.microsoft.com/office/drawing/2014/main" id="{E23F4EE3-442F-4A5B-BB18-365012213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0EDFCC8-440D-4B7A-9EA1-D9A8A7AD5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FEC28-537A-4E02-9B22-89E3C4ACFA40}" type="slidenum">
              <a:rPr lang="es-CO" smtClean="0"/>
              <a:t>‹Nº›</a:t>
            </a:fld>
            <a:endParaRPr lang="es-CO"/>
          </a:p>
        </p:txBody>
      </p:sp>
      <p:cxnSp>
        <p:nvCxnSpPr>
          <p:cNvPr id="7" name="Conector recto 6">
            <a:extLst>
              <a:ext uri="{FF2B5EF4-FFF2-40B4-BE49-F238E27FC236}">
                <a16:creationId xmlns:a16="http://schemas.microsoft.com/office/drawing/2014/main" id="{9A04E74C-91FB-403B-821F-2E79DE2ADEA0}"/>
              </a:ext>
            </a:extLst>
          </p:cNvPr>
          <p:cNvCxnSpPr/>
          <p:nvPr userDrawn="1"/>
        </p:nvCxnSpPr>
        <p:spPr>
          <a:xfrm>
            <a:off x="246421" y="225752"/>
            <a:ext cx="252000" cy="0"/>
          </a:xfrm>
          <a:prstGeom prst="line">
            <a:avLst/>
          </a:prstGeom>
          <a:noFill/>
          <a:ln w="38100" cap="flat" cmpd="sng" algn="ctr">
            <a:solidFill>
              <a:srgbClr val="274470"/>
            </a:solidFill>
            <a:prstDash val="solid"/>
            <a:miter lim="800000"/>
          </a:ln>
          <a:effectLst/>
        </p:spPr>
      </p:cxnSp>
      <p:cxnSp>
        <p:nvCxnSpPr>
          <p:cNvPr id="8" name="Conector recto 7">
            <a:extLst>
              <a:ext uri="{FF2B5EF4-FFF2-40B4-BE49-F238E27FC236}">
                <a16:creationId xmlns:a16="http://schemas.microsoft.com/office/drawing/2014/main" id="{A963D8E8-7697-4A60-8D88-4BEEE32432C9}"/>
              </a:ext>
            </a:extLst>
          </p:cNvPr>
          <p:cNvCxnSpPr/>
          <p:nvPr userDrawn="1"/>
        </p:nvCxnSpPr>
        <p:spPr>
          <a:xfrm>
            <a:off x="246421" y="298182"/>
            <a:ext cx="252000" cy="0"/>
          </a:xfrm>
          <a:prstGeom prst="line">
            <a:avLst/>
          </a:prstGeom>
          <a:noFill/>
          <a:ln w="38100" cap="flat" cmpd="sng" algn="ctr">
            <a:solidFill>
              <a:srgbClr val="274470"/>
            </a:solidFill>
            <a:prstDash val="solid"/>
            <a:miter lim="800000"/>
          </a:ln>
          <a:effectLst/>
        </p:spPr>
      </p:cxnSp>
      <p:cxnSp>
        <p:nvCxnSpPr>
          <p:cNvPr id="9" name="Conector recto 8">
            <a:extLst>
              <a:ext uri="{FF2B5EF4-FFF2-40B4-BE49-F238E27FC236}">
                <a16:creationId xmlns:a16="http://schemas.microsoft.com/office/drawing/2014/main" id="{C71F205E-4E57-4085-923D-894E07760090}"/>
              </a:ext>
            </a:extLst>
          </p:cNvPr>
          <p:cNvCxnSpPr/>
          <p:nvPr userDrawn="1"/>
        </p:nvCxnSpPr>
        <p:spPr>
          <a:xfrm>
            <a:off x="246421" y="374382"/>
            <a:ext cx="252000" cy="0"/>
          </a:xfrm>
          <a:prstGeom prst="line">
            <a:avLst/>
          </a:prstGeom>
          <a:noFill/>
          <a:ln w="38100" cap="flat" cmpd="sng" algn="ctr">
            <a:solidFill>
              <a:srgbClr val="274470"/>
            </a:solidFill>
            <a:prstDash val="solid"/>
            <a:miter lim="800000"/>
          </a:ln>
          <a:effectLst/>
        </p:spPr>
      </p:cxnSp>
      <p:pic>
        <p:nvPicPr>
          <p:cNvPr id="12" name="Picture 11">
            <a:extLst>
              <a:ext uri="{FF2B5EF4-FFF2-40B4-BE49-F238E27FC236}">
                <a16:creationId xmlns:a16="http://schemas.microsoft.com/office/drawing/2014/main" id="{511C5A08-BA66-42B7-BBC3-0B4FA9A7C0AA}"/>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b="40357"/>
          <a:stretch/>
        </p:blipFill>
        <p:spPr>
          <a:xfrm>
            <a:off x="11162401" y="6376016"/>
            <a:ext cx="910621" cy="365125"/>
          </a:xfrm>
          <a:prstGeom prst="rect">
            <a:avLst/>
          </a:prstGeom>
        </p:spPr>
      </p:pic>
    </p:spTree>
    <p:extLst>
      <p:ext uri="{BB962C8B-B14F-4D97-AF65-F5344CB8AC3E}">
        <p14:creationId xmlns:p14="http://schemas.microsoft.com/office/powerpoint/2010/main" val="379249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58750-295A-49B0-B5EC-8E1A0BCFD44E}"/>
              </a:ext>
            </a:extLst>
          </p:cNvPr>
          <p:cNvSpPr>
            <a:spLocks noGrp="1"/>
          </p:cNvSpPr>
          <p:nvPr>
            <p:ph type="title"/>
          </p:nvPr>
        </p:nvSpPr>
        <p:spPr>
          <a:xfrm>
            <a:off x="628650" y="21035"/>
            <a:ext cx="10515600" cy="6477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634555-D946-42AA-955C-2905C78C3A12}"/>
              </a:ext>
            </a:extLst>
          </p:cNvPr>
          <p:cNvSpPr>
            <a:spLocks noGrp="1"/>
          </p:cNvSpPr>
          <p:nvPr>
            <p:ph type="body" idx="1"/>
          </p:nvPr>
        </p:nvSpPr>
        <p:spPr>
          <a:xfrm>
            <a:off x="628650" y="1863725"/>
            <a:ext cx="11106150" cy="42894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Conector recto 9">
            <a:extLst>
              <a:ext uri="{FF2B5EF4-FFF2-40B4-BE49-F238E27FC236}">
                <a16:creationId xmlns:a16="http://schemas.microsoft.com/office/drawing/2014/main" id="{CB5EA09F-521D-4BC1-B4B1-2BDA6463C3BC}"/>
              </a:ext>
            </a:extLst>
          </p:cNvPr>
          <p:cNvCxnSpPr/>
          <p:nvPr userDrawn="1"/>
        </p:nvCxnSpPr>
        <p:spPr>
          <a:xfrm>
            <a:off x="285750" y="286104"/>
            <a:ext cx="252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F68A90FE-1444-4386-BED0-885126AD69DB}"/>
              </a:ext>
            </a:extLst>
          </p:cNvPr>
          <p:cNvCxnSpPr/>
          <p:nvPr userDrawn="1"/>
        </p:nvCxnSpPr>
        <p:spPr>
          <a:xfrm>
            <a:off x="285750" y="358534"/>
            <a:ext cx="252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4FF53E30-93BB-4D07-A186-7BC16FB62B17}"/>
              </a:ext>
            </a:extLst>
          </p:cNvPr>
          <p:cNvCxnSpPr/>
          <p:nvPr userDrawn="1"/>
        </p:nvCxnSpPr>
        <p:spPr>
          <a:xfrm>
            <a:off x="285750" y="421086"/>
            <a:ext cx="252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71C70BB7-9216-4FED-AE9F-2188D1F4A10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8377" y="6499466"/>
            <a:ext cx="900545" cy="242725"/>
          </a:xfrm>
          <a:prstGeom prst="rect">
            <a:avLst/>
          </a:prstGeom>
        </p:spPr>
      </p:pic>
    </p:spTree>
    <p:extLst>
      <p:ext uri="{BB962C8B-B14F-4D97-AF65-F5344CB8AC3E}">
        <p14:creationId xmlns:p14="http://schemas.microsoft.com/office/powerpoint/2010/main" val="1363896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2400" b="1" kern="1200">
          <a:solidFill>
            <a:schemeClr val="accent2">
              <a:lumMod val="50000"/>
            </a:schemeClr>
          </a:solidFill>
          <a:latin typeface="Lucida Sans" panose="020B0602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6A6A6A"/>
          </a:solidFill>
          <a:latin typeface="Lucida Sans" panose="020B0602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A6A6A"/>
          </a:solidFill>
          <a:latin typeface="Lucida Sans" panose="020B0602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A6A6A"/>
          </a:solidFill>
          <a:latin typeface="Lucida Sans" panose="020B0602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6A6A6A"/>
          </a:solidFill>
          <a:latin typeface="Lucida Sans" panose="020B0602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6A6A6A"/>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1.pn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1.png"/><Relationship Id="rId10" Type="http://schemas.microsoft.com/office/2007/relationships/diagramDrawing" Target="../diagrams/drawing3.xml"/><Relationship Id="rId4" Type="http://schemas.microsoft.com/office/2007/relationships/hdphoto" Target="../media/hdphoto1.wdp"/><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3" Type="http://schemas.openxmlformats.org/officeDocument/2006/relationships/image" Target="../media/image7.png"/><Relationship Id="rId7" Type="http://schemas.openxmlformats.org/officeDocument/2006/relationships/diagramLayout" Target="../diagrams/layout4.xml"/><Relationship Id="rId12" Type="http://schemas.openxmlformats.org/officeDocument/2006/relationships/diagramLayout" Target="../diagrams/layout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1.png"/><Relationship Id="rId15" Type="http://schemas.microsoft.com/office/2007/relationships/diagramDrawing" Target="../diagrams/drawing5.xml"/><Relationship Id="rId10" Type="http://schemas.microsoft.com/office/2007/relationships/diagramDrawing" Target="../diagrams/drawing4.xml"/><Relationship Id="rId4" Type="http://schemas.microsoft.com/office/2007/relationships/hdphoto" Target="../media/hdphoto1.wdp"/><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7.png"/><Relationship Id="rId7" Type="http://schemas.openxmlformats.org/officeDocument/2006/relationships/diagramLayout" Target="../diagrams/layout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6.xml"/><Relationship Id="rId5" Type="http://schemas.openxmlformats.org/officeDocument/2006/relationships/image" Target="../media/image1.png"/><Relationship Id="rId10" Type="http://schemas.microsoft.com/office/2007/relationships/diagramDrawing" Target="../diagrams/drawing6.xml"/><Relationship Id="rId4" Type="http://schemas.microsoft.com/office/2007/relationships/hdphoto" Target="../media/hdphoto1.wdp"/><Relationship Id="rId9" Type="http://schemas.openxmlformats.org/officeDocument/2006/relationships/diagramColors" Target="../diagrams/colors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QuickStyle" Target="../diagrams/quickStyle8.xml"/><Relationship Id="rId3" Type="http://schemas.openxmlformats.org/officeDocument/2006/relationships/image" Target="../media/image7.png"/><Relationship Id="rId7" Type="http://schemas.openxmlformats.org/officeDocument/2006/relationships/diagramLayout" Target="../diagrams/layout7.xml"/><Relationship Id="rId12" Type="http://schemas.openxmlformats.org/officeDocument/2006/relationships/diagramLayout" Target="../diagrams/layout8.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Data" Target="../diagrams/data7.xml"/><Relationship Id="rId11" Type="http://schemas.openxmlformats.org/officeDocument/2006/relationships/diagramData" Target="../diagrams/data8.xml"/><Relationship Id="rId5" Type="http://schemas.openxmlformats.org/officeDocument/2006/relationships/image" Target="../media/image1.png"/><Relationship Id="rId15" Type="http://schemas.microsoft.com/office/2007/relationships/diagramDrawing" Target="../diagrams/drawing8.xml"/><Relationship Id="rId10" Type="http://schemas.microsoft.com/office/2007/relationships/diagramDrawing" Target="../diagrams/drawing7.xml"/><Relationship Id="rId4" Type="http://schemas.microsoft.com/office/2007/relationships/hdphoto" Target="../media/hdphoto1.wdp"/><Relationship Id="rId9" Type="http://schemas.openxmlformats.org/officeDocument/2006/relationships/diagramColors" Target="../diagrams/colors7.xml"/><Relationship Id="rId14" Type="http://schemas.openxmlformats.org/officeDocument/2006/relationships/diagramColors" Target="../diagrams/colors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7.png"/><Relationship Id="rId7" Type="http://schemas.openxmlformats.org/officeDocument/2006/relationships/diagramLayout" Target="../diagrams/layout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9.xml"/><Relationship Id="rId5" Type="http://schemas.openxmlformats.org/officeDocument/2006/relationships/image" Target="../media/image1.png"/><Relationship Id="rId10" Type="http://schemas.microsoft.com/office/2007/relationships/diagramDrawing" Target="../diagrams/drawing9.xml"/><Relationship Id="rId4" Type="http://schemas.microsoft.com/office/2007/relationships/hdphoto" Target="../media/hdphoto1.wdp"/><Relationship Id="rId9" Type="http://schemas.openxmlformats.org/officeDocument/2006/relationships/diagramColors" Target="../diagrams/colors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diagramQuickStyle" Target="../diagrams/quickStyle11.xml"/><Relationship Id="rId3" Type="http://schemas.openxmlformats.org/officeDocument/2006/relationships/image" Target="../media/image7.png"/><Relationship Id="rId7" Type="http://schemas.openxmlformats.org/officeDocument/2006/relationships/diagramLayout" Target="../diagrams/layout10.xml"/><Relationship Id="rId12" Type="http://schemas.openxmlformats.org/officeDocument/2006/relationships/diagramLayout" Target="../diagrams/layout1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10.xml"/><Relationship Id="rId11" Type="http://schemas.openxmlformats.org/officeDocument/2006/relationships/diagramData" Target="../diagrams/data11.xml"/><Relationship Id="rId5" Type="http://schemas.openxmlformats.org/officeDocument/2006/relationships/image" Target="../media/image1.png"/><Relationship Id="rId15" Type="http://schemas.microsoft.com/office/2007/relationships/diagramDrawing" Target="../diagrams/drawing11.xml"/><Relationship Id="rId10" Type="http://schemas.microsoft.com/office/2007/relationships/diagramDrawing" Target="../diagrams/drawing10.xml"/><Relationship Id="rId4" Type="http://schemas.microsoft.com/office/2007/relationships/hdphoto" Target="../media/hdphoto1.wdp"/><Relationship Id="rId9" Type="http://schemas.openxmlformats.org/officeDocument/2006/relationships/diagramColors" Target="../diagrams/colors10.xml"/><Relationship Id="rId14" Type="http://schemas.openxmlformats.org/officeDocument/2006/relationships/diagramColors" Target="../diagrams/colors1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chart" Target="../charts/chart1.xml"/><Relationship Id="rId7"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pn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interior, tabla, silla, cuarto&#10;&#10;Descripción generada automáticamente">
            <a:extLst>
              <a:ext uri="{FF2B5EF4-FFF2-40B4-BE49-F238E27FC236}">
                <a16:creationId xmlns:a16="http://schemas.microsoft.com/office/drawing/2014/main" id="{4F9F8A77-BFB0-4DC7-9469-C920F9D12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92"/>
            <a:ext cx="12192000" cy="6869391"/>
          </a:xfrm>
          <a:prstGeom prst="rect">
            <a:avLst/>
          </a:prstGeom>
        </p:spPr>
      </p:pic>
      <p:sp>
        <p:nvSpPr>
          <p:cNvPr id="16" name="Rectángulo 15">
            <a:extLst>
              <a:ext uri="{FF2B5EF4-FFF2-40B4-BE49-F238E27FC236}">
                <a16:creationId xmlns:a16="http://schemas.microsoft.com/office/drawing/2014/main" id="{BDDC53E4-F008-4359-AA1A-E396B2B63A00}"/>
              </a:ext>
            </a:extLst>
          </p:cNvPr>
          <p:cNvSpPr/>
          <p:nvPr/>
        </p:nvSpPr>
        <p:spPr>
          <a:xfrm>
            <a:off x="0" y="-12154"/>
            <a:ext cx="12192000" cy="6858000"/>
          </a:xfrm>
          <a:prstGeom prst="rect">
            <a:avLst/>
          </a:prstGeom>
          <a:solidFill>
            <a:schemeClr val="accent2">
              <a:lumMod val="50000"/>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1 Título"/>
          <p:cNvSpPr txBox="1">
            <a:spLocks/>
          </p:cNvSpPr>
          <p:nvPr/>
        </p:nvSpPr>
        <p:spPr>
          <a:xfrm>
            <a:off x="217714" y="902465"/>
            <a:ext cx="11756572" cy="13484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nSpc>
                <a:spcPct val="120000"/>
              </a:lnSpc>
              <a:defRPr/>
            </a:pPr>
            <a:r>
              <a:rPr lang="es-CO" sz="3200" b="1" dirty="0">
                <a:solidFill>
                  <a:srgbClr val="FFFFFF"/>
                </a:solidFill>
                <a:latin typeface="Lucida Sans" panose="020B0602030504020204" pitchFamily="34" charset="0"/>
              </a:rPr>
              <a:t>Implementación hoja de ruta de Gobierno Corporativo:</a:t>
            </a:r>
          </a:p>
          <a:p>
            <a:pPr lvl="0">
              <a:lnSpc>
                <a:spcPct val="120000"/>
              </a:lnSpc>
              <a:defRPr/>
            </a:pPr>
            <a:r>
              <a:rPr lang="es-CO" sz="3200" b="1" dirty="0">
                <a:solidFill>
                  <a:srgbClr val="FFFFFF"/>
                </a:solidFill>
                <a:latin typeface="Lucida Sans" panose="020B0602030504020204" pitchFamily="34" charset="0"/>
              </a:rPr>
              <a:t>Propuestas de acciones consolidadas de los grupos de trabajo</a:t>
            </a:r>
          </a:p>
        </p:txBody>
      </p:sp>
      <p:cxnSp>
        <p:nvCxnSpPr>
          <p:cNvPr id="12" name="11 Conector recto"/>
          <p:cNvCxnSpPr>
            <a:cxnSpLocks/>
          </p:cNvCxnSpPr>
          <p:nvPr/>
        </p:nvCxnSpPr>
        <p:spPr>
          <a:xfrm>
            <a:off x="408214" y="2542596"/>
            <a:ext cx="11332029"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1 Título">
            <a:extLst>
              <a:ext uri="{FF2B5EF4-FFF2-40B4-BE49-F238E27FC236}">
                <a16:creationId xmlns:a16="http://schemas.microsoft.com/office/drawing/2014/main" id="{FF7DE6A1-EF70-4987-8926-2C917F1D25CB}"/>
              </a:ext>
            </a:extLst>
          </p:cNvPr>
          <p:cNvSpPr txBox="1">
            <a:spLocks/>
          </p:cNvSpPr>
          <p:nvPr/>
        </p:nvSpPr>
        <p:spPr>
          <a:xfrm>
            <a:off x="1115106" y="2087582"/>
            <a:ext cx="10112447" cy="232808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20000"/>
              </a:lnSpc>
              <a:spcBef>
                <a:spcPct val="0"/>
              </a:spcBef>
              <a:spcAft>
                <a:spcPts val="0"/>
              </a:spcAft>
              <a:buClrTx/>
              <a:buSzTx/>
              <a:buFontTx/>
              <a:buNone/>
              <a:tabLst/>
              <a:defRPr/>
            </a:pPr>
            <a:r>
              <a:rPr kumimoji="0" lang="es-CO" sz="2000" b="1" i="0" u="none" strike="noStrike" kern="1200" cap="none" spc="0" normalizeH="0" baseline="0" noProof="0" dirty="0">
                <a:ln>
                  <a:noFill/>
                </a:ln>
                <a:solidFill>
                  <a:srgbClr val="FFFFFF"/>
                </a:solidFill>
                <a:effectLst/>
                <a:uLnTx/>
                <a:uFillTx/>
                <a:latin typeface="Lucida Sans" panose="020B0602030504020204" pitchFamily="34" charset="0"/>
                <a:ea typeface="+mj-ea"/>
                <a:cs typeface="+mj-cs"/>
              </a:rPr>
              <a:t>Julio, 2021</a:t>
            </a:r>
            <a:endParaRPr kumimoji="0" lang="es-CO" sz="1600" b="1" i="0" u="none" strike="noStrike" kern="1200" cap="none" spc="0" normalizeH="0" baseline="0" noProof="0" dirty="0">
              <a:ln>
                <a:noFill/>
              </a:ln>
              <a:solidFill>
                <a:srgbClr val="FFFFFF"/>
              </a:solidFill>
              <a:effectLst/>
              <a:uLnTx/>
              <a:uFillTx/>
              <a:latin typeface="Lucida Sans" panose="020B0602030504020204" pitchFamily="34" charset="0"/>
              <a:ea typeface="+mj-ea"/>
              <a:cs typeface="+mj-cs"/>
            </a:endParaRPr>
          </a:p>
        </p:txBody>
      </p:sp>
      <p:sp>
        <p:nvSpPr>
          <p:cNvPr id="19" name="Rectángulo 18">
            <a:extLst>
              <a:ext uri="{FF2B5EF4-FFF2-40B4-BE49-F238E27FC236}">
                <a16:creationId xmlns:a16="http://schemas.microsoft.com/office/drawing/2014/main" id="{97EB800D-7DE4-4628-A50C-E0BA97E3518D}"/>
              </a:ext>
            </a:extLst>
          </p:cNvPr>
          <p:cNvSpPr/>
          <p:nvPr/>
        </p:nvSpPr>
        <p:spPr>
          <a:xfrm>
            <a:off x="0" y="4718141"/>
            <a:ext cx="12192000" cy="214062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77ADAE4-9779-4CEE-81C0-82C089B40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525" y="5067215"/>
            <a:ext cx="2266950" cy="1524000"/>
          </a:xfrm>
          <a:prstGeom prst="rect">
            <a:avLst/>
          </a:prstGeom>
        </p:spPr>
      </p:pic>
    </p:spTree>
    <p:extLst>
      <p:ext uri="{BB962C8B-B14F-4D97-AF65-F5344CB8AC3E}">
        <p14:creationId xmlns:p14="http://schemas.microsoft.com/office/powerpoint/2010/main" val="377484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Protocolo de relacionamiento CNO con XM</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7277732"/>
              </p:ext>
            </p:extLst>
          </p:nvPr>
        </p:nvGraphicFramePr>
        <p:xfrm>
          <a:off x="575110" y="2332514"/>
          <a:ext cx="11041780" cy="2857565"/>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88685">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no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88685">
                <a:tc rowSpan="3">
                  <a:txBody>
                    <a:bodyPr/>
                    <a:lstStyle/>
                    <a:p>
                      <a:pPr marL="0" algn="l" defTabSz="914400" rtl="0" eaLnBrk="1" latinLnBrk="0" hangingPunct="1"/>
                      <a:r>
                        <a:rPr lang="es-CO" sz="1800" b="0" i="0" u="none" strike="noStrike" kern="1200" dirty="0">
                          <a:solidFill>
                            <a:srgbClr val="FF0000"/>
                          </a:solidFill>
                          <a:effectLst/>
                          <a:latin typeface="Lucida Sans" panose="020B0602030504020204" pitchFamily="34" charset="77"/>
                          <a:ea typeface="+mn-ea"/>
                          <a:cs typeface="+mn-cs"/>
                        </a:rPr>
                        <a:t>4. Fortalecimiento de aspectos puntuales en el relacionamiento entre el CNO y XM</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Trabajo y discusiones conjuntas frente a recomendaciones en materia de racionamientos. </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479201">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2. Definición de supuestos para análisis del mercado, teniendo en cuenta análisis conjuntos causa-raíz de la ocurrencia de eventos en el sistema.</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637461845"/>
                  </a:ext>
                </a:extLst>
              </a:tr>
              <a:tr h="479201">
                <a:tc vMerge="1">
                  <a:txBody>
                    <a:bodyPr/>
                    <a:lstStyle/>
                    <a:p>
                      <a:endParaRPr lang="es-ES_tradnl" sz="15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3. Especificación de tareas que salen del C.N.O para ser ejecutadas por XM.</a:t>
                      </a:r>
                      <a:r>
                        <a:rPr lang="es-ES" sz="1800" b="0" i="0" u="none" strike="noStrike" kern="1200" dirty="0">
                          <a:solidFill>
                            <a:srgbClr val="FF0000"/>
                          </a:solidFill>
                          <a:effectLst/>
                          <a:latin typeface="Lucida Sans" panose="020B0602030504020204" pitchFamily="34" charset="77"/>
                          <a:ea typeface="+mn-ea"/>
                          <a:cs typeface="+mn-cs"/>
                        </a:rPr>
                        <a:t> </a:t>
                      </a:r>
                    </a:p>
                    <a:p>
                      <a:pPr rtl="0" fontAlgn="ctr"/>
                      <a:endParaRPr lang="es-ES" sz="1800" b="0" i="0" u="none" strike="noStrike" kern="1200" dirty="0">
                        <a:solidFill>
                          <a:schemeClr val="accent2"/>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870655847"/>
                  </a:ext>
                </a:extLst>
              </a:tr>
            </a:tbl>
          </a:graphicData>
        </a:graphic>
      </p:graphicFrame>
    </p:spTree>
    <p:extLst>
      <p:ext uri="{BB962C8B-B14F-4D97-AF65-F5344CB8AC3E}">
        <p14:creationId xmlns:p14="http://schemas.microsoft.com/office/powerpoint/2010/main" val="380678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Protocolo de relacionamiento CNO con XM</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4272758060"/>
              </p:ext>
            </p:extLst>
          </p:nvPr>
        </p:nvGraphicFramePr>
        <p:xfrm>
          <a:off x="575110" y="2100579"/>
          <a:ext cx="11041780" cy="3955738"/>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89578">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1440904">
                <a:tc>
                  <a:txBody>
                    <a:bodyPr/>
                    <a:lstStyle/>
                    <a:p>
                      <a:r>
                        <a:rPr lang="es-CO" sz="1800" b="0" i="0" u="none" strike="noStrike" kern="1200" dirty="0">
                          <a:solidFill>
                            <a:srgbClr val="FF0000"/>
                          </a:solidFill>
                          <a:effectLst/>
                          <a:latin typeface="Lucida Sans" panose="020B0602030504020204" pitchFamily="34" charset="77"/>
                          <a:ea typeface="+mn-ea"/>
                          <a:cs typeface="+mn-cs"/>
                        </a:rPr>
                        <a:t>5. Seguimiento del protocolo de relacionamiento.</a:t>
                      </a:r>
                      <a:endParaRPr lang="es-ES_tradnl" sz="18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Establecer una dinámica de reuniones periódicas entre el Gerente del CND, Presidente del CNO y Secretario Técnico del CNO para hacer proceso de evaluación, retroalimentación y ajuste donde sea necesario en relación con el protocolo de relacionamiento. </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Este seguimiento debe darse de manera periódica como mínimo trimestralmente y no solo ante situaciones de crisis sino también en momentos ordinarios.</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En las reuniones con presidentes de los agentes se deberá llevar un informe sobre el avance y desarrollo del protocolo de relacionamiento entre XM y CNO a manera de buena práctica de rendición de cuentas. </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bl>
          </a:graphicData>
        </a:graphic>
      </p:graphicFrame>
    </p:spTree>
    <p:extLst>
      <p:ext uri="{BB962C8B-B14F-4D97-AF65-F5344CB8AC3E}">
        <p14:creationId xmlns:p14="http://schemas.microsoft.com/office/powerpoint/2010/main" val="367758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63761" y="54864"/>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Inclusividad, nuevos agentes no representados, demanda y nuevas tecnologías / participación en el C.N.O. </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160636819"/>
              </p:ext>
            </p:extLst>
          </p:nvPr>
        </p:nvGraphicFramePr>
        <p:xfrm>
          <a:off x="575110" y="957580"/>
          <a:ext cx="11041780" cy="494284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5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5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a:txBody>
                    <a:bodyPr/>
                    <a:lstStyle/>
                    <a:p>
                      <a:r>
                        <a:rPr lang="es-CO" sz="1800" b="0" i="0" u="none" strike="noStrike" kern="1200" dirty="0">
                          <a:solidFill>
                            <a:srgbClr val="FF0000"/>
                          </a:solidFill>
                          <a:effectLst/>
                          <a:latin typeface="Lucida Sans" panose="020B0602030504020204" pitchFamily="34" charset="77"/>
                          <a:ea typeface="+mn-ea"/>
                          <a:cs typeface="+mn-cs"/>
                        </a:rPr>
                        <a:t>1. Adopción del Artículo 46 de la Ley 2099 de 2021 – (</a:t>
                      </a:r>
                      <a:r>
                        <a:rPr lang="es-ES" sz="1800" b="0" i="0" u="none" strike="noStrike" kern="1200" dirty="0">
                          <a:solidFill>
                            <a:srgbClr val="FF0000"/>
                          </a:solidFill>
                          <a:effectLst/>
                          <a:latin typeface="Lucida Sans" panose="020B0602030504020204" pitchFamily="34" charset="77"/>
                          <a:ea typeface="+mn-ea"/>
                          <a:cs typeface="+mn-cs"/>
                        </a:rPr>
                        <a:t>PROYECTO DE LEY 365 de 2020 Senado, 565 de 2021 Cámara.)</a:t>
                      </a:r>
                      <a:endParaRPr lang="es-ES_tradnl" sz="18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500" b="0" i="0" u="none" strike="noStrike" kern="1200" dirty="0">
                          <a:solidFill>
                            <a:srgbClr val="6A6A6A"/>
                          </a:solidFill>
                          <a:effectLst/>
                          <a:latin typeface="Lucida Sans" panose="020B0602030504020204" pitchFamily="34" charset="77"/>
                          <a:ea typeface="+mn-ea"/>
                          <a:cs typeface="+mn-cs"/>
                        </a:rPr>
                        <a:t>El Consejo Nacional de Operación estará conformado por:</a:t>
                      </a:r>
                    </a:p>
                    <a:p>
                      <a:pPr marL="342900" indent="-342900" rtl="0" fontAlgn="ctr">
                        <a:buAutoNum type="arabicPeriod"/>
                      </a:pPr>
                      <a:endParaRPr lang="es-ES" sz="1500" b="0" i="0" u="none" strike="noStrike" kern="1200" dirty="0">
                        <a:solidFill>
                          <a:srgbClr val="6A6A6A"/>
                        </a:solidFill>
                        <a:effectLst/>
                        <a:latin typeface="Lucida Sans" panose="020B0602030504020204" pitchFamily="34" charset="77"/>
                        <a:ea typeface="+mn-ea"/>
                        <a:cs typeface="+mn-cs"/>
                      </a:endParaRP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a) Un representante de cada una de las empresas de generación, conectadas al sistema interconectado nacional que tenga una capacidad instalada superior al cinco por ciento (5%) del total nacional,</a:t>
                      </a: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b) Dos representantes de las empresas de generación conectadas al sistema interconectado nacional, que tengan una capacidad instalada entre el uno por ciento (1%) y el cinco por ciento (5%) del total nacional,</a:t>
                      </a: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c) Un representante de las empresas generadoras con una capacidad instalada inferior al 1% del total nacional</a:t>
                      </a: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d) Un representante de las empresas que generen de forma exclusiva con fuentes no convencionales de energía renovable,</a:t>
                      </a: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e) Dos representantes de la actividad de transmisión nacional, </a:t>
                      </a: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f) El Gerente del Centro Nacional de Despacho,</a:t>
                      </a: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g) Dos representantes de la actividad de distribución que no realicen prioritariamente actividades de generación,</a:t>
                      </a: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h) Un representante de la demanda no regulada y,</a:t>
                      </a:r>
                    </a:p>
                    <a:p>
                      <a:pPr marL="400050" indent="-400050" rtl="0" fontAlgn="ctr">
                        <a:buAutoNum type="romanLcParenR"/>
                      </a:pPr>
                      <a:r>
                        <a:rPr lang="es-ES" sz="1500" b="0" i="0" u="none" strike="noStrike" kern="1200" dirty="0">
                          <a:solidFill>
                            <a:srgbClr val="6A6A6A"/>
                          </a:solidFill>
                          <a:effectLst/>
                          <a:latin typeface="Lucida Sans" panose="020B0602030504020204" pitchFamily="34" charset="77"/>
                          <a:ea typeface="+mn-ea"/>
                          <a:cs typeface="+mn-cs"/>
                        </a:rPr>
                        <a:t>Un representante de la demanda regulada.</a:t>
                      </a:r>
                    </a:p>
                    <a:p>
                      <a:pPr marL="400050" indent="-400050" rtl="0" fontAlgn="ctr">
                        <a:buAutoNum type="romanLcParenR"/>
                      </a:pPr>
                      <a:endParaRPr lang="es-ES" sz="1500" b="0" i="0" u="none" strike="noStrike" kern="1200" dirty="0">
                        <a:solidFill>
                          <a:srgbClr val="6A6A6A"/>
                        </a:solidFill>
                        <a:effectLst/>
                        <a:latin typeface="Lucida Sans" panose="020B0602030504020204" pitchFamily="34" charset="77"/>
                        <a:ea typeface="+mn-ea"/>
                        <a:cs typeface="+mn-cs"/>
                      </a:endParaRPr>
                    </a:p>
                    <a:p>
                      <a:pPr marL="0" indent="0" rtl="0" fontAlgn="ctr">
                        <a:buNone/>
                      </a:pPr>
                      <a:r>
                        <a:rPr lang="es-ES" sz="1500" b="0" i="0" u="none" strike="noStrike" kern="1200" dirty="0">
                          <a:solidFill>
                            <a:srgbClr val="6A6A6A"/>
                          </a:solidFill>
                          <a:effectLst/>
                          <a:latin typeface="Lucida Sans" panose="020B0602030504020204" pitchFamily="34" charset="77"/>
                          <a:ea typeface="+mn-ea"/>
                          <a:cs typeface="+mn-cs"/>
                        </a:rPr>
                        <a:t>Parágrafo. Todos los integrantes del CNO tendrán derecho a voz y voto.</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bl>
          </a:graphicData>
        </a:graphic>
      </p:graphicFrame>
    </p:spTree>
    <p:extLst>
      <p:ext uri="{BB962C8B-B14F-4D97-AF65-F5344CB8AC3E}">
        <p14:creationId xmlns:p14="http://schemas.microsoft.com/office/powerpoint/2010/main" val="153621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533364363"/>
              </p:ext>
            </p:extLst>
          </p:nvPr>
        </p:nvGraphicFramePr>
        <p:xfrm>
          <a:off x="575110" y="2644140"/>
          <a:ext cx="11041780" cy="311404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rowSpan="3">
                  <a:txBody>
                    <a:bodyPr/>
                    <a:lstStyle/>
                    <a:p>
                      <a:r>
                        <a:rPr lang="es-CO" sz="1800" b="0" i="0" u="none" strike="noStrike" kern="1200" dirty="0">
                          <a:solidFill>
                            <a:srgbClr val="FF0000"/>
                          </a:solidFill>
                          <a:effectLst/>
                          <a:latin typeface="Lucida Sans" panose="020B0602030504020204" pitchFamily="34" charset="77"/>
                          <a:ea typeface="+mn-ea"/>
                          <a:cs typeface="+mn-cs"/>
                        </a:rPr>
                        <a:t>2. Realización de Reglamento de invitados.</a:t>
                      </a:r>
                      <a:endParaRPr lang="es-ES_tradnl" sz="18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El Reglamento buscará una mayor participación de actores en el CNO el cual puede ser un Reglamento Independiente o capitulo dentro del mismo Reglamento Interno del CNO.</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2. Se establecerá la definición y tipología de invitados (Permanentes, Ocasionales, </a:t>
                      </a:r>
                      <a:r>
                        <a:rPr lang="es-ES" sz="1800" b="0" i="0" u="none" strike="noStrike" kern="1200" dirty="0" err="1">
                          <a:solidFill>
                            <a:srgbClr val="6A6A6A"/>
                          </a:solidFill>
                          <a:effectLst/>
                          <a:latin typeface="Lucida Sans" panose="020B0602030504020204" pitchFamily="34" charset="77"/>
                          <a:ea typeface="+mn-ea"/>
                          <a:cs typeface="+mn-cs"/>
                        </a:rPr>
                        <a:t>etc</a:t>
                      </a:r>
                      <a:r>
                        <a:rPr lang="es-ES" sz="1800" b="0" i="0" u="none" strike="noStrike" kern="1200" dirty="0">
                          <a:solidFill>
                            <a:srgbClr val="6A6A6A"/>
                          </a:solidFill>
                          <a:effectLst/>
                          <a:latin typeface="Lucida Sans" panose="020B0602030504020204" pitchFamily="34" charset="77"/>
                          <a:ea typeface="+mn-ea"/>
                          <a:cs typeface="+mn-cs"/>
                        </a:rPr>
                        <a:t>).</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637461845"/>
                  </a:ext>
                </a:extLst>
              </a:tr>
              <a:tr h="370840">
                <a:tc vMerge="1">
                  <a:txBody>
                    <a:bodyPr/>
                    <a:lstStyle/>
                    <a:p>
                      <a:endParaRPr lang="es-ES_tradnl" sz="15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3. En el reglamento se hará énfasis en la confidencialidad en el marco del Reglamento del CNO y de la ley.</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03237701"/>
                  </a:ext>
                </a:extLst>
              </a:tr>
            </a:tbl>
          </a:graphicData>
        </a:graphic>
      </p:graphicFrame>
      <p:sp>
        <p:nvSpPr>
          <p:cNvPr id="6" name="Título 1">
            <a:extLst>
              <a:ext uri="{FF2B5EF4-FFF2-40B4-BE49-F238E27FC236}">
                <a16:creationId xmlns:a16="http://schemas.microsoft.com/office/drawing/2014/main" id="{1CC1A77D-D2B2-4909-ABBA-726B057D53AB}"/>
              </a:ext>
            </a:extLst>
          </p:cNvPr>
          <p:cNvSpPr txBox="1">
            <a:spLocks/>
          </p:cNvSpPr>
          <p:nvPr/>
        </p:nvSpPr>
        <p:spPr>
          <a:xfrm>
            <a:off x="463761" y="54864"/>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Inclusividad, nuevos agentes no representados, demanda y nuevas tecnologías / participación en el C.N.O. </a:t>
            </a:r>
          </a:p>
        </p:txBody>
      </p:sp>
    </p:spTree>
    <p:extLst>
      <p:ext uri="{BB962C8B-B14F-4D97-AF65-F5344CB8AC3E}">
        <p14:creationId xmlns:p14="http://schemas.microsoft.com/office/powerpoint/2010/main" val="54433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869922592"/>
              </p:ext>
            </p:extLst>
          </p:nvPr>
        </p:nvGraphicFramePr>
        <p:xfrm>
          <a:off x="575110" y="2443480"/>
          <a:ext cx="11041780" cy="256540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rowSpan="3">
                  <a:txBody>
                    <a:bodyPr/>
                    <a:lstStyle/>
                    <a:p>
                      <a:r>
                        <a:rPr lang="es-CO" sz="1800" b="0" i="0" u="none" strike="noStrike" kern="1200" dirty="0">
                          <a:solidFill>
                            <a:srgbClr val="FF0000"/>
                          </a:solidFill>
                          <a:effectLst/>
                          <a:latin typeface="Lucida Sans" panose="020B0602030504020204" pitchFamily="34" charset="77"/>
                          <a:ea typeface="+mn-ea"/>
                          <a:cs typeface="+mn-cs"/>
                        </a:rPr>
                        <a:t>3. Relacionamiento con gremios.</a:t>
                      </a:r>
                      <a:endParaRPr lang="es-ES_tradnl" sz="18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Los gremios no serán tomados como invitados permanentes.</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370840">
                <a:tc vMerge="1">
                  <a:txBody>
                    <a:bodyPr/>
                    <a:lstStyle/>
                    <a:p>
                      <a:endParaRPr lang="es-CO"/>
                    </a:p>
                  </a:txBody>
                  <a:tcPr>
                    <a:lnT w="12700" cap="flat" cmpd="sng" algn="ctr">
                      <a:solidFill>
                        <a:schemeClr val="bg1">
                          <a:lumMod val="65000"/>
                        </a:schemeClr>
                      </a:solidFill>
                      <a:prstDash val="sysDot"/>
                      <a:round/>
                      <a:headEnd type="none" w="med" len="med"/>
                      <a:tailEnd type="none" w="med" len="med"/>
                    </a:lnT>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2. El relacionamiento con gremios se dará por medio de reuniones periódicas informativas dependiendo de la necesidad o conveniencia.</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637461845"/>
                  </a:ext>
                </a:extLst>
              </a:tr>
              <a:tr h="370840">
                <a:tc vMerge="1">
                  <a:txBody>
                    <a:bodyPr/>
                    <a:lstStyle/>
                    <a:p>
                      <a:endParaRPr lang="es-ES_tradnl" sz="15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B w="12700" cap="flat" cmpd="sng" algn="ctr">
                      <a:solidFill>
                        <a:schemeClr val="bg1">
                          <a:lumMod val="65000"/>
                        </a:schemeClr>
                      </a:solidFill>
                      <a:prstDash val="sysDot"/>
                      <a:round/>
                      <a:headEnd type="none" w="med" len="med"/>
                      <a:tailEnd type="none" w="med" len="med"/>
                    </a:lnB>
                    <a:noFill/>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3. Se continuará con las reuniones con gremios no sectoriales como ASOCAÑA.</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03237701"/>
                  </a:ext>
                </a:extLst>
              </a:tr>
            </a:tbl>
          </a:graphicData>
        </a:graphic>
      </p:graphicFrame>
      <p:sp>
        <p:nvSpPr>
          <p:cNvPr id="6" name="Título 1">
            <a:extLst>
              <a:ext uri="{FF2B5EF4-FFF2-40B4-BE49-F238E27FC236}">
                <a16:creationId xmlns:a16="http://schemas.microsoft.com/office/drawing/2014/main" id="{8A458B51-8EAB-473C-96A8-F775D18E442C}"/>
              </a:ext>
            </a:extLst>
          </p:cNvPr>
          <p:cNvSpPr txBox="1">
            <a:spLocks/>
          </p:cNvSpPr>
          <p:nvPr/>
        </p:nvSpPr>
        <p:spPr>
          <a:xfrm>
            <a:off x="463761" y="54864"/>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Inclusividad, nuevos agentes no representados, demanda y nuevas tecnologías / participación en el C.N.O. </a:t>
            </a:r>
          </a:p>
        </p:txBody>
      </p:sp>
    </p:spTree>
    <p:extLst>
      <p:ext uri="{BB962C8B-B14F-4D97-AF65-F5344CB8AC3E}">
        <p14:creationId xmlns:p14="http://schemas.microsoft.com/office/powerpoint/2010/main" val="47306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id="{29D0EA27-1B6C-4FBF-BDCA-45D419E88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36101" y="511068"/>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Documentos en los cuales </a:t>
            </a:r>
            <a:r>
              <a:rPr lang="es-ES" sz="2800" b="1" dirty="0">
                <a:solidFill>
                  <a:srgbClr val="244068"/>
                </a:solidFill>
                <a:latin typeface="Lucida Sans" panose="020B0602030504020204" pitchFamily="34" charset="0"/>
              </a:rPr>
              <a:t>se materializan las acciones acordadas</a:t>
            </a:r>
            <a:endPar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endParaRPr>
          </a:p>
        </p:txBody>
      </p:sp>
      <p:sp>
        <p:nvSpPr>
          <p:cNvPr id="10" name="Subtitle 3">
            <a:extLst>
              <a:ext uri="{FF2B5EF4-FFF2-40B4-BE49-F238E27FC236}">
                <a16:creationId xmlns:a16="http://schemas.microsoft.com/office/drawing/2014/main" id="{99DABD1A-085C-4FB9-B531-67E47CF21E0D}"/>
              </a:ext>
            </a:extLst>
          </p:cNvPr>
          <p:cNvSpPr txBox="1">
            <a:spLocks/>
          </p:cNvSpPr>
          <p:nvPr/>
        </p:nvSpPr>
        <p:spPr>
          <a:xfrm>
            <a:off x="15325" y="8466"/>
            <a:ext cx="2997699" cy="108479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sz="3400" b="0" i="0" u="none" strike="noStrike" kern="1200" cap="none" spc="0" normalizeH="0" baseline="0" dirty="0">
                <a:ln>
                  <a:noFill/>
                </a:ln>
                <a:solidFill>
                  <a:srgbClr val="0070C0"/>
                </a:solidFill>
                <a:effectLst/>
                <a:uLnTx/>
                <a:uFillTx/>
                <a:latin typeface="Lucida Sans" panose="020B0602030504020204" pitchFamily="34" charset="0"/>
                <a:ea typeface="+mn-ea"/>
                <a:cs typeface="+mn-cs"/>
              </a:rPr>
              <a:t>Grupo 1</a:t>
            </a:r>
            <a:endParaRPr kumimoji="0" lang="es-CO" sz="3400" b="0" i="0" u="none" strike="noStrike" kern="1200" cap="all" spc="0" normalizeH="0" baseline="0" noProof="0" dirty="0">
              <a:ln>
                <a:noFill/>
              </a:ln>
              <a:solidFill>
                <a:srgbClr val="0070C0"/>
              </a:solidFill>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347D2D23-4A78-4E07-A56D-30D62FD19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24647"/>
            <a:ext cx="1783049" cy="1198688"/>
          </a:xfrm>
          <a:prstGeom prst="rect">
            <a:avLst/>
          </a:prstGeom>
        </p:spPr>
      </p:pic>
      <p:graphicFrame>
        <p:nvGraphicFramePr>
          <p:cNvPr id="2" name="Diagrama 1">
            <a:extLst>
              <a:ext uri="{FF2B5EF4-FFF2-40B4-BE49-F238E27FC236}">
                <a16:creationId xmlns:a16="http://schemas.microsoft.com/office/drawing/2014/main" id="{E04691C2-1E93-4AA2-BA2C-A9E2564B982E}"/>
              </a:ext>
            </a:extLst>
          </p:cNvPr>
          <p:cNvGraphicFramePr/>
          <p:nvPr>
            <p:extLst>
              <p:ext uri="{D42A27DB-BD31-4B8C-83A1-F6EECF244321}">
                <p14:modId xmlns:p14="http://schemas.microsoft.com/office/powerpoint/2010/main" val="1296454855"/>
              </p:ext>
            </p:extLst>
          </p:nvPr>
        </p:nvGraphicFramePr>
        <p:xfrm>
          <a:off x="854438" y="1994072"/>
          <a:ext cx="9939403" cy="45340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1711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id="{29D0EA27-1B6C-4FBF-BDCA-45D419E88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36101" y="226258"/>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Resumen de definiciones y acciones</a:t>
            </a:r>
          </a:p>
        </p:txBody>
      </p:sp>
      <p:sp>
        <p:nvSpPr>
          <p:cNvPr id="10" name="Subtitle 3">
            <a:extLst>
              <a:ext uri="{FF2B5EF4-FFF2-40B4-BE49-F238E27FC236}">
                <a16:creationId xmlns:a16="http://schemas.microsoft.com/office/drawing/2014/main" id="{99DABD1A-085C-4FB9-B531-67E47CF21E0D}"/>
              </a:ext>
            </a:extLst>
          </p:cNvPr>
          <p:cNvSpPr txBox="1">
            <a:spLocks/>
          </p:cNvSpPr>
          <p:nvPr/>
        </p:nvSpPr>
        <p:spPr>
          <a:xfrm>
            <a:off x="15325" y="8466"/>
            <a:ext cx="2997699" cy="108479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sz="3400" b="0" i="0" u="none" strike="noStrike" kern="1200" cap="none" spc="0" normalizeH="0" baseline="0" dirty="0">
                <a:ln>
                  <a:noFill/>
                </a:ln>
                <a:solidFill>
                  <a:srgbClr val="0070C0"/>
                </a:solidFill>
                <a:effectLst/>
                <a:uLnTx/>
                <a:uFillTx/>
                <a:latin typeface="Lucida Sans" panose="020B0602030504020204" pitchFamily="34" charset="0"/>
                <a:ea typeface="+mn-ea"/>
                <a:cs typeface="+mn-cs"/>
              </a:rPr>
              <a:t>Grupo 2</a:t>
            </a:r>
            <a:endParaRPr kumimoji="0" lang="es-CO" sz="3400" b="0" i="0" u="none" strike="noStrike" kern="1200" cap="all" spc="0" normalizeH="0" baseline="0" noProof="0" dirty="0">
              <a:ln>
                <a:noFill/>
              </a:ln>
              <a:solidFill>
                <a:srgbClr val="0070C0"/>
              </a:solidFill>
              <a:effectLst/>
              <a:uLnTx/>
              <a:uFillTx/>
              <a:latin typeface="Lucida Sans" panose="020B0602030504020204" pitchFamily="34" charset="0"/>
              <a:ea typeface="+mn-ea"/>
              <a:cs typeface="+mn-cs"/>
            </a:endParaRPr>
          </a:p>
        </p:txBody>
      </p:sp>
      <p:cxnSp>
        <p:nvCxnSpPr>
          <p:cNvPr id="11" name="11 Conector recto">
            <a:extLst>
              <a:ext uri="{FF2B5EF4-FFF2-40B4-BE49-F238E27FC236}">
                <a16:creationId xmlns:a16="http://schemas.microsoft.com/office/drawing/2014/main" id="{5D917404-D215-438B-8608-EC8AD15C06AC}"/>
              </a:ext>
            </a:extLst>
          </p:cNvPr>
          <p:cNvCxnSpPr/>
          <p:nvPr/>
        </p:nvCxnSpPr>
        <p:spPr>
          <a:xfrm>
            <a:off x="1289488" y="1432356"/>
            <a:ext cx="10044000" cy="0"/>
          </a:xfrm>
          <a:prstGeom prst="line">
            <a:avLst/>
          </a:prstGeom>
          <a:ln w="9525">
            <a:solidFill>
              <a:srgbClr val="244068"/>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47D2D23-4A78-4E07-A56D-30D62FD19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24647"/>
            <a:ext cx="1783049" cy="1198688"/>
          </a:xfrm>
          <a:prstGeom prst="rect">
            <a:avLst/>
          </a:prstGeom>
        </p:spPr>
      </p:pic>
      <p:sp>
        <p:nvSpPr>
          <p:cNvPr id="14" name="CuadroTexto 13">
            <a:extLst>
              <a:ext uri="{FF2B5EF4-FFF2-40B4-BE49-F238E27FC236}">
                <a16:creationId xmlns:a16="http://schemas.microsoft.com/office/drawing/2014/main" id="{C32EDD3A-842A-4593-8AC6-112386266532}"/>
              </a:ext>
            </a:extLst>
          </p:cNvPr>
          <p:cNvSpPr txBox="1"/>
          <p:nvPr/>
        </p:nvSpPr>
        <p:spPr>
          <a:xfrm>
            <a:off x="7379635" y="-33574"/>
            <a:ext cx="4965895" cy="1026948"/>
          </a:xfrm>
          <a:prstGeom prst="rect">
            <a:avLst/>
          </a:prstGeom>
          <a:noFill/>
        </p:spPr>
        <p:txBody>
          <a:bodyPr wrap="square">
            <a:spAutoFit/>
          </a:bodyPr>
          <a:lstStyle/>
          <a:p>
            <a:pPr algn="just" defTabSz="457200">
              <a:lnSpc>
                <a:spcPct val="120000"/>
              </a:lnSpc>
              <a:spcBef>
                <a:spcPct val="0"/>
              </a:spcBef>
              <a:defRPr/>
            </a:pPr>
            <a:r>
              <a:rPr lang="es-ES" sz="2400" dirty="0">
                <a:solidFill>
                  <a:srgbClr val="0070C0"/>
                </a:solidFill>
                <a:latin typeface="Lucida Sans" panose="020B0602030504020204" pitchFamily="34" charset="0"/>
              </a:rPr>
              <a:t>Integrantes:</a:t>
            </a:r>
          </a:p>
          <a:p>
            <a:pPr algn="just" defTabSz="457200">
              <a:lnSpc>
                <a:spcPct val="120000"/>
              </a:lnSpc>
              <a:spcBef>
                <a:spcPct val="0"/>
              </a:spcBef>
              <a:defRPr/>
            </a:pPr>
            <a:r>
              <a:rPr lang="es-ES" sz="1400" b="1" dirty="0">
                <a:solidFill>
                  <a:srgbClr val="244068"/>
                </a:solidFill>
                <a:latin typeface="Lucida Sans" panose="020B0602030504020204" pitchFamily="34" charset="0"/>
                <a:ea typeface="+mj-ea"/>
                <a:cs typeface="+mj-cs"/>
              </a:rPr>
              <a:t>Termoemcali - 	Isagen - 	Codensa - Gecelca - 	Tebsa XM -</a:t>
            </a:r>
          </a:p>
        </p:txBody>
      </p:sp>
      <p:graphicFrame>
        <p:nvGraphicFramePr>
          <p:cNvPr id="15" name="Diagram 4">
            <a:extLst>
              <a:ext uri="{FF2B5EF4-FFF2-40B4-BE49-F238E27FC236}">
                <a16:creationId xmlns:a16="http://schemas.microsoft.com/office/drawing/2014/main" id="{8A341498-2AE7-462A-8327-57D6DA14B45C}"/>
              </a:ext>
            </a:extLst>
          </p:cNvPr>
          <p:cNvGraphicFramePr/>
          <p:nvPr>
            <p:extLst>
              <p:ext uri="{D42A27DB-BD31-4B8C-83A1-F6EECF244321}">
                <p14:modId xmlns:p14="http://schemas.microsoft.com/office/powerpoint/2010/main" val="2415214040"/>
              </p:ext>
            </p:extLst>
          </p:nvPr>
        </p:nvGraphicFramePr>
        <p:xfrm>
          <a:off x="687324" y="1256988"/>
          <a:ext cx="10817352" cy="56944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8518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372321" y="-108311"/>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 Posicionamiento de cara al Gobierno Nacional</a:t>
            </a:r>
            <a:endParaRPr lang="es-CO" sz="2400" b="1" dirty="0">
              <a:solidFill>
                <a:schemeClr val="accent1">
                  <a:lumMod val="50000"/>
                </a:schemeClr>
              </a:solidFill>
              <a:latin typeface="Lucida Sans" panose="020B0602030504020204" pitchFamily="34" charset="0"/>
            </a:endParaRP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1264662345"/>
              </p:ext>
            </p:extLst>
          </p:nvPr>
        </p:nvGraphicFramePr>
        <p:xfrm>
          <a:off x="575110" y="1473200"/>
          <a:ext cx="11041780" cy="387604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rowSpan="5">
                  <a:txBody>
                    <a:bodyPr/>
                    <a:lstStyle/>
                    <a:p>
                      <a:r>
                        <a:rPr lang="es-CO" sz="1800" b="0" i="0" u="none" strike="noStrike" kern="1200" dirty="0">
                          <a:solidFill>
                            <a:srgbClr val="FF0000"/>
                          </a:solidFill>
                          <a:effectLst/>
                          <a:latin typeface="Lucida Sans" panose="020B0602030504020204" pitchFamily="34" charset="77"/>
                          <a:ea typeface="+mn-ea"/>
                          <a:cs typeface="+mn-cs"/>
                        </a:rPr>
                        <a:t>1. Desarrollo de un mapa de Grupos de Interés con actores de Gobierno. </a:t>
                      </a:r>
                      <a:endParaRPr lang="es-ES_tradnl" sz="18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rtl="0" fontAlgn="ctr"/>
                      <a:r>
                        <a:rPr lang="es-CO" sz="1800" b="0" i="0" u="none" strike="noStrike" kern="1200" dirty="0">
                          <a:solidFill>
                            <a:srgbClr val="6A6A6A"/>
                          </a:solidFill>
                          <a:effectLst/>
                          <a:latin typeface="Lucida Sans" panose="020B0602030504020204" pitchFamily="34" charset="77"/>
                          <a:ea typeface="+mn-ea"/>
                          <a:cs typeface="+mn-cs"/>
                        </a:rPr>
                        <a:t>1. Actores definidos: MME, VME, UPME, CREG, SSPD, IDEAM, MADS, ANLA, INM.</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2. Realización de agenda individual con carácter técnico y permanente con cada actor de Gobierno.</a:t>
                      </a:r>
                      <a:endParaRPr lang="es-ES" sz="1800" b="0" i="0" u="none" strike="noStrike" kern="1200" dirty="0">
                        <a:solidFill>
                          <a:schemeClr val="accent2"/>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637461845"/>
                  </a:ext>
                </a:extLst>
              </a:tr>
              <a:tr h="370840">
                <a:tc vMerge="1">
                  <a:txBody>
                    <a:bodyPr/>
                    <a:lstStyle/>
                    <a:p>
                      <a:endParaRPr lang="es-ES_tradnl" dirty="0"/>
                    </a:p>
                  </a:txBody>
                  <a:tcPr>
                    <a:lnT w="12700" cap="flat" cmpd="sng" algn="ctr">
                      <a:solidFill>
                        <a:schemeClr val="bg1">
                          <a:lumMod val="65000"/>
                        </a:schemeClr>
                      </a:solidFill>
                      <a:prstDash val="sysDot"/>
                      <a:round/>
                      <a:headEnd type="none" w="med" len="med"/>
                      <a:tailEnd type="none" w="med" len="med"/>
                    </a:lnT>
                  </a:tcPr>
                </a:tc>
                <a:tc>
                  <a:txBody>
                    <a:bodyPr/>
                    <a:lstStyle/>
                    <a:p>
                      <a:pPr rtl="0" fontAlgn="ctr"/>
                      <a:r>
                        <a:rPr lang="es-CO" sz="1800" b="0" i="0" u="none" strike="noStrike" kern="1200" dirty="0">
                          <a:solidFill>
                            <a:srgbClr val="6A6A6A"/>
                          </a:solidFill>
                          <a:effectLst/>
                          <a:latin typeface="Lucida Sans" panose="020B0602030504020204" pitchFamily="34" charset="77"/>
                          <a:ea typeface="+mn-ea"/>
                          <a:cs typeface="+mn-cs"/>
                        </a:rPr>
                        <a:t>3. Reactivación de las reuniones periódicas entre Ministerio, CNO, CNO Gas, CREG. </a:t>
                      </a:r>
                      <a:endParaRPr lang="es-CO" sz="1800" b="0" i="0" u="none" strike="noStrike" kern="1200" dirty="0">
                        <a:solidFill>
                          <a:schemeClr val="accent2"/>
                        </a:solidFill>
                        <a:effectLst/>
                        <a:latin typeface="Lucida Sans" panose="020B0602030504020204" pitchFamily="34" charset="77"/>
                        <a:ea typeface="+mn-ea"/>
                        <a:cs typeface="+mn-cs"/>
                      </a:endParaRPr>
                    </a:p>
                  </a:txBody>
                  <a:tcPr marL="28575" marR="28575" marT="0" marB="0" anchor="ctr">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869689906"/>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4. Informe ejecutivo voluntario con una periodicidad a definir sobre estado de la operación, destino MME, CREG</a:t>
                      </a:r>
                      <a:r>
                        <a:rPr lang="es-ES" sz="1800" b="0" i="0" u="none" strike="noStrike" kern="1200" dirty="0">
                          <a:solidFill>
                            <a:schemeClr val="accent2"/>
                          </a:solidFill>
                          <a:effectLst/>
                          <a:latin typeface="Lucida Sans" panose="020B0602030504020204" pitchFamily="34" charset="77"/>
                          <a:ea typeface="+mn-ea"/>
                          <a:cs typeface="+mn-cs"/>
                        </a:rPr>
                        <a:t>. </a:t>
                      </a:r>
                      <a:r>
                        <a:rPr lang="es-ES" sz="1600" b="0" i="0" u="none" strike="noStrike" kern="1200" dirty="0">
                          <a:solidFill>
                            <a:schemeClr val="accent2"/>
                          </a:solidFill>
                          <a:effectLst/>
                          <a:latin typeface="Lucida Sans" panose="020B0602030504020204" pitchFamily="34" charset="77"/>
                          <a:ea typeface="+mn-ea"/>
                          <a:cs typeface="+mn-cs"/>
                        </a:rPr>
                        <a:t>(*) Este informe también se compartirá como parte de la agenda de las reuniones con los presidentes de los agentes)</a:t>
                      </a:r>
                      <a:endParaRPr lang="es-ES" sz="1800" b="0" i="0" u="none" strike="noStrike" kern="1200" dirty="0">
                        <a:solidFill>
                          <a:schemeClr val="accent2"/>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47554286"/>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5. Desarrollo según conveniencia de espacio con los Presidentes / Gerentes Generales de los agentes de cara a acercamientos con el Gobierno o para compartir con ellos esta estrategia.</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114757609"/>
                  </a:ext>
                </a:extLst>
              </a:tr>
            </a:tbl>
          </a:graphicData>
        </a:graphic>
      </p:graphicFrame>
    </p:spTree>
    <p:extLst>
      <p:ext uri="{BB962C8B-B14F-4D97-AF65-F5344CB8AC3E}">
        <p14:creationId xmlns:p14="http://schemas.microsoft.com/office/powerpoint/2010/main" val="417710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1119561748"/>
              </p:ext>
            </p:extLst>
          </p:nvPr>
        </p:nvGraphicFramePr>
        <p:xfrm>
          <a:off x="575110" y="942081"/>
          <a:ext cx="11041780" cy="558292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rowSpan="4">
                  <a:txBody>
                    <a:bodyPr/>
                    <a:lstStyle/>
                    <a:p>
                      <a:pPr marL="0" algn="l"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2. Construcción de escenarios técnicos entre el CNO, CND y CNO Gas, (de cara al Gobierno Nacional).</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800" b="0" i="0" u="none" strike="noStrike" kern="1200" dirty="0">
                          <a:solidFill>
                            <a:srgbClr val="6A6A6A"/>
                          </a:solidFill>
                          <a:effectLst/>
                          <a:latin typeface="Lucida Sans" panose="020B0602030504020204" pitchFamily="34" charset="77"/>
                          <a:ea typeface="+mn-ea"/>
                          <a:cs typeface="+mn-cs"/>
                        </a:rPr>
                        <a:t>1. Establecer un cronograma de reuniones y agenda conjunta entre los 3 actores y determinar qué es viable y necesario escalar al Gobierno Nacional. </a:t>
                      </a:r>
                    </a:p>
                    <a:p>
                      <a:pPr marL="0" indent="0" algn="just" defTabSz="914400" rtl="0" eaLnBrk="1" fontAlgn="ctr" latinLnBrk="0" hangingPunct="1">
                        <a:buNone/>
                      </a:pPr>
                      <a:endParaRPr lang="es-CO"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900028509"/>
                  </a:ext>
                </a:extLst>
              </a:tr>
              <a:tr h="716280">
                <a:tc vMerge="1">
                  <a:txBody>
                    <a:bodyPr/>
                    <a:lstStyle/>
                    <a:p>
                      <a:pPr marL="0" algn="l" defTabSz="914400" rtl="0" eaLnBrk="1" fontAlgn="ctr" latinLnBrk="0" hangingPunct="1"/>
                      <a:r>
                        <a:rPr lang="es-CO" sz="1500" b="0" i="0" u="none" strike="noStrike" kern="1200" dirty="0">
                          <a:solidFill>
                            <a:srgbClr val="FF0000"/>
                          </a:solidFill>
                          <a:effectLst/>
                          <a:latin typeface="Lucida Sans" panose="020B0602030504020204" pitchFamily="34" charset="77"/>
                          <a:ea typeface="+mn-ea"/>
                          <a:cs typeface="+mn-cs"/>
                        </a:rPr>
                        <a:t>2. Construcción de escenarios técnicos entre el CNO, CND y CNO Gas, (de cara al Gobierno Nacional).</a:t>
                      </a:r>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algn="just" defTabSz="914400" rtl="0" eaLnBrk="1" fontAlgn="ctr" latinLnBrk="0" hangingPunct="1">
                        <a:buNone/>
                      </a:pPr>
                      <a:r>
                        <a:rPr lang="es-CO" sz="1800" b="0" i="0" u="none" strike="noStrike" kern="1200" dirty="0">
                          <a:solidFill>
                            <a:srgbClr val="6A6A6A"/>
                          </a:solidFill>
                          <a:effectLst/>
                          <a:latin typeface="Lucida Sans" panose="020B0602030504020204" pitchFamily="34" charset="77"/>
                          <a:ea typeface="+mn-ea"/>
                          <a:cs typeface="+mn-cs"/>
                        </a:rPr>
                        <a:t>2. Condensar los documentos disponibles con la problemática de la coordinación Gas-Electricidad, buscando causas raíz, riesgos para la adecuada atención de la demanda y para la operación del SIN y consecuencias a evitar (o prever) para seguridad, confiabilidad y economía operativa del SIN y STN. </a:t>
                      </a:r>
                      <a:r>
                        <a:rPr lang="es-ES" sz="1800" b="0" i="0" u="none" strike="noStrike" kern="1200" dirty="0">
                          <a:solidFill>
                            <a:srgbClr val="6A6A6A"/>
                          </a:solidFill>
                          <a:effectLst/>
                          <a:latin typeface="Lucida Sans" panose="020B0602030504020204" pitchFamily="34" charset="77"/>
                          <a:ea typeface="+mn-ea"/>
                          <a:cs typeface="+mn-cs"/>
                        </a:rPr>
                        <a:t>Las conclusiones concertadas, presentarlas de manera conjunta a la CREG.</a:t>
                      </a:r>
                    </a:p>
                    <a:p>
                      <a:pPr marL="0" indent="0" algn="just" defTabSz="914400" rtl="0" eaLnBrk="1" fontAlgn="ctr" latinLnBrk="0" hangingPunct="1">
                        <a:buNone/>
                      </a:pPr>
                      <a:endParaRPr lang="es-CO"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434444711"/>
                  </a:ext>
                </a:extLst>
              </a:tr>
              <a:tr h="370840">
                <a:tc vMerge="1">
                  <a:txBody>
                    <a:bodyPr/>
                    <a:lstStyle/>
                    <a:p>
                      <a:endParaRPr lang="es-ES_tradnl" dirty="0"/>
                    </a:p>
                  </a:txBody>
                  <a:tcPr/>
                </a:tc>
                <a:tc>
                  <a:txBody>
                    <a:bodyPr/>
                    <a:lstStyle/>
                    <a:p>
                      <a:pPr marL="0" indent="0" algn="just" defTabSz="914400" rtl="0" eaLnBrk="1" fontAlgn="ctr" latinLnBrk="0" hangingPunct="1">
                        <a:buNone/>
                      </a:pPr>
                      <a:r>
                        <a:rPr lang="es-CO" sz="1800" b="0" i="0" u="none" strike="noStrike" kern="1200" dirty="0">
                          <a:solidFill>
                            <a:srgbClr val="6A6A6A"/>
                          </a:solidFill>
                          <a:effectLst/>
                          <a:latin typeface="Lucida Sans" panose="020B0602030504020204" pitchFamily="34" charset="77"/>
                          <a:ea typeface="+mn-ea"/>
                          <a:cs typeface="+mn-cs"/>
                        </a:rPr>
                        <a:t>3. Proponer conjuntamente a la CREG el regular, lineamientos acordes con la realidad y características operativas de los recursos que intervienen en la coordinación para una operación confiable segura y económica.</a:t>
                      </a:r>
                    </a:p>
                    <a:p>
                      <a:pPr marL="342900" indent="-342900" algn="just" defTabSz="914400" rtl="0" eaLnBrk="1" fontAlgn="ctr" latinLnBrk="0" hangingPunct="1">
                        <a:buAutoNum type="arabicPeriod"/>
                      </a:pPr>
                      <a:endParaRPr lang="es-CO"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151356530"/>
                  </a:ext>
                </a:extLst>
              </a:tr>
              <a:tr h="370840">
                <a:tc vMerge="1">
                  <a:txBody>
                    <a:bodyPr/>
                    <a:lstStyle/>
                    <a:p>
                      <a:endParaRPr lang="es-ES_tradnl" dirty="0"/>
                    </a:p>
                  </a:txBody>
                  <a:tcPr/>
                </a:tc>
                <a:tc>
                  <a:txBody>
                    <a:bodyPr/>
                    <a:lstStyle/>
                    <a:p>
                      <a:pPr marL="0" indent="0" algn="just" defTabSz="914400" rtl="0" eaLnBrk="1" fontAlgn="ctr" latinLnBrk="0" hangingPunct="1">
                        <a:buNone/>
                      </a:pPr>
                      <a:r>
                        <a:rPr lang="es-CO" sz="1800" b="0" i="0" u="none" strike="noStrike" kern="1200" dirty="0">
                          <a:solidFill>
                            <a:srgbClr val="6A6A6A"/>
                          </a:solidFill>
                          <a:effectLst/>
                          <a:latin typeface="Lucida Sans" panose="020B0602030504020204" pitchFamily="34" charset="77"/>
                          <a:ea typeface="+mn-ea"/>
                          <a:cs typeface="+mn-cs"/>
                        </a:rPr>
                        <a:t>4. Alianza con sector gas para mostrar el futuro de generación térmica a gas dentro de escenarios energéticos de mediano y largo plazo.</a:t>
                      </a:r>
                    </a:p>
                    <a:p>
                      <a:pPr marL="342900" indent="-342900" algn="just" defTabSz="914400" rtl="0" eaLnBrk="1" fontAlgn="ctr" latinLnBrk="0" hangingPunct="1">
                        <a:buAutoNum type="arabicPeriod"/>
                      </a:pPr>
                      <a:endParaRPr lang="es-CO"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926518827"/>
                  </a:ext>
                </a:extLst>
              </a:tr>
            </a:tbl>
          </a:graphicData>
        </a:graphic>
      </p:graphicFrame>
      <p:sp>
        <p:nvSpPr>
          <p:cNvPr id="6" name="Título 1">
            <a:extLst>
              <a:ext uri="{FF2B5EF4-FFF2-40B4-BE49-F238E27FC236}">
                <a16:creationId xmlns:a16="http://schemas.microsoft.com/office/drawing/2014/main" id="{2D61D33A-8712-4754-A4B8-6F0706550062}"/>
              </a:ext>
            </a:extLst>
          </p:cNvPr>
          <p:cNvSpPr txBox="1">
            <a:spLocks/>
          </p:cNvSpPr>
          <p:nvPr/>
        </p:nvSpPr>
        <p:spPr>
          <a:xfrm>
            <a:off x="372321" y="-108311"/>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 Posicionamiento de cara al Gobierno Nacional</a:t>
            </a:r>
            <a:endParaRPr lang="es-CO" sz="2400" b="1" dirty="0">
              <a:solidFill>
                <a:schemeClr val="accent1">
                  <a:lumMod val="50000"/>
                </a:schemeClr>
              </a:solidFill>
              <a:latin typeface="Lucida Sans" panose="020B0602030504020204" pitchFamily="34" charset="0"/>
            </a:endParaRPr>
          </a:p>
        </p:txBody>
      </p:sp>
    </p:spTree>
    <p:extLst>
      <p:ext uri="{BB962C8B-B14F-4D97-AF65-F5344CB8AC3E}">
        <p14:creationId xmlns:p14="http://schemas.microsoft.com/office/powerpoint/2010/main" val="12852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2560011763"/>
              </p:ext>
            </p:extLst>
          </p:nvPr>
        </p:nvGraphicFramePr>
        <p:xfrm>
          <a:off x="575110" y="1090944"/>
          <a:ext cx="11041780" cy="5303520"/>
        </p:xfrm>
        <a:graphic>
          <a:graphicData uri="http://schemas.openxmlformats.org/drawingml/2006/table">
            <a:tbl>
              <a:tblPr firstRow="1" bandRow="1">
                <a:tableStyleId>{5C22544A-7EE6-4342-B048-85BDC9FD1C3A}</a:tableStyleId>
              </a:tblPr>
              <a:tblGrid>
                <a:gridCol w="2723261">
                  <a:extLst>
                    <a:ext uri="{9D8B030D-6E8A-4147-A177-3AD203B41FA5}">
                      <a16:colId xmlns:a16="http://schemas.microsoft.com/office/drawing/2014/main" val="3702415791"/>
                    </a:ext>
                  </a:extLst>
                </a:gridCol>
                <a:gridCol w="8318519">
                  <a:extLst>
                    <a:ext uri="{9D8B030D-6E8A-4147-A177-3AD203B41FA5}">
                      <a16:colId xmlns:a16="http://schemas.microsoft.com/office/drawing/2014/main" val="3338685824"/>
                    </a:ext>
                  </a:extLst>
                </a:gridCol>
              </a:tblGrid>
              <a:tr h="294509">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841454">
                <a:tc rowSpan="3">
                  <a:txBody>
                    <a:bodyPr/>
                    <a:lstStyle/>
                    <a:p>
                      <a:pPr marL="0" algn="l"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3. Realización y participación en Foros especializados en aspectos técnicos y de desarrollo de normas / estándares.</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algn="l" defTabSz="914400" rtl="0" eaLnBrk="1" fontAlgn="ctr" latinLnBrk="0" hangingPunct="1"/>
                      <a:r>
                        <a:rPr lang="es-CO" sz="1800" b="0" i="0" u="none" strike="noStrike" kern="1200" dirty="0">
                          <a:solidFill>
                            <a:srgbClr val="6A6A6A"/>
                          </a:solidFill>
                          <a:effectLst/>
                          <a:latin typeface="Lucida Sans" panose="020B0602030504020204" pitchFamily="34" charset="77"/>
                          <a:ea typeface="+mn-ea"/>
                          <a:cs typeface="+mn-cs"/>
                        </a:rPr>
                        <a:t>1. Ante los retos en la operación del sistema por la incorporación de FNCER, programar foros con expertos internacionales (empresas, así como con operadores de otros sistemas eléctricos) para conocer e intercambiar información y experiencia. A estos foros se invitará al MME, CREG, UPME, </a:t>
                      </a:r>
                      <a:r>
                        <a:rPr lang="es-CO" sz="1800" b="0" i="0" u="none" strike="noStrike" kern="1200" dirty="0" err="1">
                          <a:solidFill>
                            <a:srgbClr val="6A6A6A"/>
                          </a:solidFill>
                          <a:effectLst/>
                          <a:latin typeface="Lucida Sans" panose="020B0602030504020204" pitchFamily="34" charset="77"/>
                          <a:ea typeface="+mn-ea"/>
                          <a:cs typeface="+mn-cs"/>
                        </a:rPr>
                        <a:t>etc</a:t>
                      </a:r>
                      <a:endParaRPr lang="es-CO" sz="1800" b="0" i="0" u="none" strike="noStrike" kern="1200" dirty="0">
                        <a:solidFill>
                          <a:srgbClr val="6A6A6A"/>
                        </a:solidFill>
                        <a:effectLst/>
                        <a:latin typeface="Lucida Sans" panose="020B0602030504020204" pitchFamily="34" charset="77"/>
                        <a:ea typeface="+mn-ea"/>
                        <a:cs typeface="+mn-cs"/>
                      </a:endParaRPr>
                    </a:p>
                    <a:p>
                      <a:pPr marL="0" algn="l" defTabSz="914400" rtl="0" eaLnBrk="1" fontAlgn="ctr" latinLnBrk="0" hangingPunct="1"/>
                      <a:endParaRPr lang="es-CO" sz="1800" b="0" i="0" u="none" strike="noStrike" kern="1200" dirty="0">
                        <a:solidFill>
                          <a:srgbClr val="FFC000"/>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475060362"/>
                  </a:ext>
                </a:extLst>
              </a:tr>
              <a:tr h="420727">
                <a:tc vMerge="1">
                  <a:txBody>
                    <a:bodyPr/>
                    <a:lstStyle/>
                    <a:p>
                      <a:endParaRPr lang="es-ES_tradnl"/>
                    </a:p>
                  </a:txBody>
                  <a:tcPr/>
                </a:tc>
                <a:tc>
                  <a:txBody>
                    <a:bodyPr/>
                    <a:lstStyle/>
                    <a:p>
                      <a:pPr marL="0" algn="l" defTabSz="914400" rtl="0" eaLnBrk="1" fontAlgn="ctr" latinLnBrk="0" hangingPunct="1"/>
                      <a:r>
                        <a:rPr lang="es-CO" sz="1800" b="0" i="0" u="none" strike="noStrike" kern="1200" dirty="0">
                          <a:solidFill>
                            <a:srgbClr val="6A6A6A"/>
                          </a:solidFill>
                          <a:effectLst/>
                          <a:latin typeface="Lucida Sans" panose="020B0602030504020204" pitchFamily="34" charset="77"/>
                          <a:ea typeface="+mn-ea"/>
                          <a:cs typeface="+mn-cs"/>
                        </a:rPr>
                        <a:t>2. Realizar jornada de papers que hayan desarrollado los miembros del CNO u otras empresas del sector e invitados para que expongan casos y estudios de otros países. Proponer al Gobierno Nacional como expositor o como invitado.</a:t>
                      </a:r>
                    </a:p>
                    <a:p>
                      <a:pPr marL="0" algn="l" defTabSz="914400" rtl="0" eaLnBrk="1" fontAlgn="ctr" latinLnBrk="0" hangingPunct="1"/>
                      <a:endParaRPr lang="es-CO"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258593147"/>
                  </a:ext>
                </a:extLst>
              </a:tr>
              <a:tr h="524116">
                <a:tc vMerge="1">
                  <a:txBody>
                    <a:bodyPr/>
                    <a:lstStyle/>
                    <a:p>
                      <a:endParaRPr lang="es-ES_tradnl"/>
                    </a:p>
                  </a:txBody>
                  <a:tcPr/>
                </a:tc>
                <a:tc>
                  <a:txBody>
                    <a:bodyPr/>
                    <a:lstStyle/>
                    <a:p>
                      <a:pPr marL="0" algn="l" defTabSz="914400" rtl="0" eaLnBrk="1" fontAlgn="ctr" latinLnBrk="0" hangingPunct="1"/>
                      <a:r>
                        <a:rPr lang="es-CO" sz="1800" b="0" i="0" u="none" strike="noStrike" kern="1200" dirty="0">
                          <a:solidFill>
                            <a:srgbClr val="6A6A6A"/>
                          </a:solidFill>
                          <a:effectLst/>
                          <a:latin typeface="Lucida Sans" panose="020B0602030504020204" pitchFamily="34" charset="77"/>
                          <a:ea typeface="+mn-ea"/>
                          <a:cs typeface="+mn-cs"/>
                        </a:rPr>
                        <a:t>3. Desarrollo de una agenda y relación con ICONTEC; INSTITUTO NACIONAL DE METROLOGIA. </a:t>
                      </a:r>
                    </a:p>
                    <a:p>
                      <a:pPr marL="0" algn="l" defTabSz="914400" rtl="0" eaLnBrk="1" fontAlgn="ctr" latinLnBrk="0" hangingPunct="1"/>
                      <a:endParaRPr lang="es-CO"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597261097"/>
                  </a:ext>
                </a:extLst>
              </a:tr>
              <a:tr h="524116">
                <a:tc>
                  <a:txBody>
                    <a:bodyPr/>
                    <a:lstStyle/>
                    <a:p>
                      <a:pPr marL="0" algn="l" defTabSz="914400" rtl="0" eaLnBrk="1" fontAlgn="ctr" latinLnBrk="0" hangingPunct="1"/>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800" b="0" i="0" u="none" strike="noStrike" kern="1200" dirty="0">
                          <a:solidFill>
                            <a:srgbClr val="6A6A6A"/>
                          </a:solidFill>
                          <a:effectLst/>
                          <a:latin typeface="Lucida Sans" panose="020B0602030504020204" pitchFamily="34" charset="77"/>
                          <a:ea typeface="+mn-ea"/>
                          <a:cs typeface="+mn-cs"/>
                        </a:rPr>
                        <a:t>4. Participar en los escenarios y eventos definidos y retroalimentar (ayuda memoria) al CNO (Eventos, foros, Congreso MEM, Jornadas Técnicas, esta labor estará a cargo del Secretario Técnico).</a:t>
                      </a:r>
                    </a:p>
                    <a:p>
                      <a:pPr marL="0" algn="l" defTabSz="914400" rtl="0" eaLnBrk="1" fontAlgn="ctr" latinLnBrk="0" hangingPunct="1"/>
                      <a:endParaRPr lang="es-CO"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21951629"/>
                  </a:ext>
                </a:extLst>
              </a:tr>
            </a:tbl>
          </a:graphicData>
        </a:graphic>
      </p:graphicFrame>
      <p:sp>
        <p:nvSpPr>
          <p:cNvPr id="6" name="Título 1">
            <a:extLst>
              <a:ext uri="{FF2B5EF4-FFF2-40B4-BE49-F238E27FC236}">
                <a16:creationId xmlns:a16="http://schemas.microsoft.com/office/drawing/2014/main" id="{5D370AC6-0A08-470B-AD2F-0CC757755629}"/>
              </a:ext>
            </a:extLst>
          </p:cNvPr>
          <p:cNvSpPr txBox="1">
            <a:spLocks/>
          </p:cNvSpPr>
          <p:nvPr/>
        </p:nvSpPr>
        <p:spPr>
          <a:xfrm>
            <a:off x="372321" y="-108311"/>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 Posicionamiento de cara al Gobierno Nacional</a:t>
            </a:r>
            <a:endParaRPr lang="es-CO" sz="2400" b="1" dirty="0">
              <a:solidFill>
                <a:schemeClr val="accent1">
                  <a:lumMod val="50000"/>
                </a:schemeClr>
              </a:solidFill>
              <a:latin typeface="Lucida Sans" panose="020B0602030504020204" pitchFamily="34" charset="0"/>
            </a:endParaRPr>
          </a:p>
        </p:txBody>
      </p:sp>
    </p:spTree>
    <p:extLst>
      <p:ext uri="{BB962C8B-B14F-4D97-AF65-F5344CB8AC3E}">
        <p14:creationId xmlns:p14="http://schemas.microsoft.com/office/powerpoint/2010/main" val="177365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04C03EDA-7C67-464E-9F53-E6883F872ACC}"/>
              </a:ext>
            </a:extLst>
          </p:cNvPr>
          <p:cNvSpPr txBox="1"/>
          <p:nvPr/>
        </p:nvSpPr>
        <p:spPr>
          <a:xfrm>
            <a:off x="630388" y="1307852"/>
            <a:ext cx="10961674" cy="3888244"/>
          </a:xfrm>
          <a:prstGeom prst="rect">
            <a:avLst/>
          </a:prstGeom>
          <a:noFill/>
        </p:spPr>
        <p:txBody>
          <a:bodyPr wrap="square">
            <a:spAutoFit/>
          </a:bodyPr>
          <a:lstStyle/>
          <a:p>
            <a:pPr algn="just">
              <a:spcAft>
                <a:spcPts val="1000"/>
              </a:spcAft>
              <a:buClr>
                <a:schemeClr val="accent5">
                  <a:lumMod val="50000"/>
                </a:schemeClr>
              </a:buClr>
              <a:buSzPct val="110000"/>
            </a:pPr>
            <a:endParaRPr lang="es-ES" dirty="0">
              <a:solidFill>
                <a:srgbClr val="6A6A6A"/>
              </a:solidFill>
              <a:latin typeface="Lucida Sans" panose="020B0602030504020204" pitchFamily="34" charset="0"/>
            </a:endParaRPr>
          </a:p>
          <a:p>
            <a:pPr marL="342900" indent="-342900" algn="just">
              <a:spcAft>
                <a:spcPts val="1000"/>
              </a:spcAft>
              <a:buClr>
                <a:schemeClr val="accent5">
                  <a:lumMod val="50000"/>
                </a:schemeClr>
              </a:buClr>
              <a:buSzPct val="110000"/>
              <a:buFont typeface="+mj-lt"/>
              <a:buAutoNum type="arabicPeriod"/>
            </a:pPr>
            <a:r>
              <a:rPr lang="es-ES" dirty="0">
                <a:solidFill>
                  <a:srgbClr val="6A6A6A"/>
                </a:solidFill>
                <a:latin typeface="Lucida Sans" panose="020B0602030504020204" pitchFamily="34" charset="0"/>
              </a:rPr>
              <a:t>Diseño de un nuevo espacio de “inclusividad” / agentes no representados, demanda y nuevas tecnologías.</a:t>
            </a:r>
          </a:p>
          <a:p>
            <a:pPr marL="342900" indent="-342900" algn="just">
              <a:spcAft>
                <a:spcPts val="1000"/>
              </a:spcAft>
              <a:buClr>
                <a:schemeClr val="accent5">
                  <a:lumMod val="50000"/>
                </a:schemeClr>
              </a:buClr>
              <a:buSzPct val="110000"/>
              <a:buFont typeface="+mj-lt"/>
              <a:buAutoNum type="arabicPeriod"/>
            </a:pPr>
            <a:r>
              <a:rPr lang="es-ES" dirty="0">
                <a:solidFill>
                  <a:srgbClr val="6A6A6A"/>
                </a:solidFill>
                <a:latin typeface="Lucida Sans" panose="020B0602030504020204" pitchFamily="34" charset="0"/>
              </a:rPr>
              <a:t>Protocolo de relacionamiento CNO - XM.</a:t>
            </a:r>
          </a:p>
          <a:p>
            <a:pPr marL="342900" indent="-342900" algn="just">
              <a:spcAft>
                <a:spcPts val="1000"/>
              </a:spcAft>
              <a:buClr>
                <a:schemeClr val="accent5">
                  <a:lumMod val="50000"/>
                </a:schemeClr>
              </a:buClr>
              <a:buSzPct val="110000"/>
              <a:buFont typeface="+mj-lt"/>
              <a:buAutoNum type="arabicPeriod"/>
            </a:pPr>
            <a:r>
              <a:rPr lang="es-ES" dirty="0">
                <a:solidFill>
                  <a:srgbClr val="6A6A6A"/>
                </a:solidFill>
                <a:latin typeface="Lucida Sans" panose="020B0602030504020204" pitchFamily="34" charset="0"/>
              </a:rPr>
              <a:t>Estrategias de posicionamiento de cara al Gobierno Nacional.</a:t>
            </a:r>
          </a:p>
          <a:p>
            <a:pPr marL="342900" indent="-342900" algn="just">
              <a:spcAft>
                <a:spcPts val="1000"/>
              </a:spcAft>
              <a:buClr>
                <a:schemeClr val="accent5">
                  <a:lumMod val="50000"/>
                </a:schemeClr>
              </a:buClr>
              <a:buSzPct val="110000"/>
              <a:buFont typeface="+mj-lt"/>
              <a:buAutoNum type="arabicPeriod"/>
            </a:pPr>
            <a:r>
              <a:rPr lang="es-ES" dirty="0">
                <a:solidFill>
                  <a:srgbClr val="6A6A6A"/>
                </a:solidFill>
                <a:latin typeface="Lucida Sans" panose="020B0602030504020204" pitchFamily="34" charset="0"/>
              </a:rPr>
              <a:t>Relacionamiento CNO eléctrico - CNO gas.</a:t>
            </a:r>
          </a:p>
          <a:p>
            <a:pPr marL="342900" indent="-342900" algn="just">
              <a:spcAft>
                <a:spcPts val="1000"/>
              </a:spcAft>
              <a:buClr>
                <a:schemeClr val="accent5">
                  <a:lumMod val="50000"/>
                </a:schemeClr>
              </a:buClr>
              <a:buSzPct val="110000"/>
              <a:buFont typeface="+mj-lt"/>
              <a:buAutoNum type="arabicPeriod"/>
            </a:pPr>
            <a:r>
              <a:rPr lang="es-ES" dirty="0">
                <a:solidFill>
                  <a:srgbClr val="6A6A6A"/>
                </a:solidFill>
                <a:latin typeface="Lucida Sans" panose="020B0602030504020204" pitchFamily="34" charset="0"/>
              </a:rPr>
              <a:t>Socialización del Modelo de gobernabilidad.</a:t>
            </a:r>
          </a:p>
          <a:p>
            <a:pPr marL="342900" indent="-342900" algn="just">
              <a:spcAft>
                <a:spcPts val="1000"/>
              </a:spcAft>
              <a:buClr>
                <a:schemeClr val="accent5">
                  <a:lumMod val="50000"/>
                </a:schemeClr>
              </a:buClr>
              <a:buSzPct val="110000"/>
              <a:buFont typeface="+mj-lt"/>
              <a:buAutoNum type="arabicPeriod"/>
            </a:pPr>
            <a:r>
              <a:rPr lang="es-ES" dirty="0">
                <a:solidFill>
                  <a:srgbClr val="6A6A6A"/>
                </a:solidFill>
                <a:latin typeface="Lucida Sans" panose="020B0602030504020204" pitchFamily="34" charset="0"/>
              </a:rPr>
              <a:t>Ajuste al Reglamento Interno </a:t>
            </a:r>
          </a:p>
          <a:p>
            <a:pPr marL="342900" indent="-342900" algn="just">
              <a:spcAft>
                <a:spcPts val="1000"/>
              </a:spcAft>
              <a:buClr>
                <a:schemeClr val="accent5">
                  <a:lumMod val="50000"/>
                </a:schemeClr>
              </a:buClr>
              <a:buSzPct val="110000"/>
              <a:buFont typeface="+mj-lt"/>
              <a:buAutoNum type="arabicPeriod"/>
            </a:pPr>
            <a:r>
              <a:rPr lang="es-ES" dirty="0">
                <a:solidFill>
                  <a:srgbClr val="6A6A6A"/>
                </a:solidFill>
                <a:latin typeface="Lucida Sans" panose="020B0602030504020204" pitchFamily="34" charset="0"/>
              </a:rPr>
              <a:t>Evaluación del Modelo de gobernabilidad.</a:t>
            </a:r>
          </a:p>
          <a:p>
            <a:pPr marL="342900" indent="-342900" algn="just">
              <a:spcAft>
                <a:spcPts val="1000"/>
              </a:spcAft>
              <a:buClr>
                <a:schemeClr val="accent5">
                  <a:lumMod val="50000"/>
                </a:schemeClr>
              </a:buClr>
              <a:buSzPct val="110000"/>
              <a:buFont typeface="+mj-lt"/>
              <a:buAutoNum type="arabicPeriod"/>
            </a:pPr>
            <a:r>
              <a:rPr lang="es-ES" dirty="0">
                <a:solidFill>
                  <a:srgbClr val="6A6A6A"/>
                </a:solidFill>
                <a:latin typeface="Lucida Sans" panose="020B0602030504020204" pitchFamily="34" charset="0"/>
              </a:rPr>
              <a:t>Estudio de factibilidad, conveniencia y costo del desarrollo de capacidad técnica del CNO.</a:t>
            </a:r>
          </a:p>
        </p:txBody>
      </p:sp>
      <p:sp>
        <p:nvSpPr>
          <p:cNvPr id="51" name="Título 1">
            <a:extLst>
              <a:ext uri="{FF2B5EF4-FFF2-40B4-BE49-F238E27FC236}">
                <a16:creationId xmlns:a16="http://schemas.microsoft.com/office/drawing/2014/main" id="{3196571D-2AC9-4A06-912D-7A330DF84BE5}"/>
              </a:ext>
            </a:extLst>
          </p:cNvPr>
          <p:cNvSpPr txBox="1">
            <a:spLocks/>
          </p:cNvSpPr>
          <p:nvPr/>
        </p:nvSpPr>
        <p:spPr>
          <a:xfrm>
            <a:off x="517312" y="-35511"/>
            <a:ext cx="11187827" cy="677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Temáticas asignadas a los 4 Grupos de trabajo</a:t>
            </a:r>
            <a:endParaRPr lang="es-CO" sz="2400" b="1" dirty="0">
              <a:solidFill>
                <a:schemeClr val="accent1">
                  <a:lumMod val="50000"/>
                </a:schemeClr>
              </a:solidFill>
              <a:latin typeface="Lucida Sans" panose="020B0602030504020204" pitchFamily="34" charset="0"/>
            </a:endParaRPr>
          </a:p>
        </p:txBody>
      </p:sp>
    </p:spTree>
    <p:extLst>
      <p:ext uri="{BB962C8B-B14F-4D97-AF65-F5344CB8AC3E}">
        <p14:creationId xmlns:p14="http://schemas.microsoft.com/office/powerpoint/2010/main" val="303207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320895516"/>
              </p:ext>
            </p:extLst>
          </p:nvPr>
        </p:nvGraphicFramePr>
        <p:xfrm>
          <a:off x="575110" y="2076385"/>
          <a:ext cx="11041780" cy="4483631"/>
        </p:xfrm>
        <a:graphic>
          <a:graphicData uri="http://schemas.openxmlformats.org/drawingml/2006/table">
            <a:tbl>
              <a:tblPr firstRow="1" bandRow="1">
                <a:tableStyleId>{5C22544A-7EE6-4342-B048-85BDC9FD1C3A}</a:tableStyleId>
              </a:tblPr>
              <a:tblGrid>
                <a:gridCol w="2886547">
                  <a:extLst>
                    <a:ext uri="{9D8B030D-6E8A-4147-A177-3AD203B41FA5}">
                      <a16:colId xmlns:a16="http://schemas.microsoft.com/office/drawing/2014/main" val="3702415791"/>
                    </a:ext>
                  </a:extLst>
                </a:gridCol>
                <a:gridCol w="8155233">
                  <a:extLst>
                    <a:ext uri="{9D8B030D-6E8A-4147-A177-3AD203B41FA5}">
                      <a16:colId xmlns:a16="http://schemas.microsoft.com/office/drawing/2014/main" val="3338685824"/>
                    </a:ext>
                  </a:extLst>
                </a:gridCol>
              </a:tblGrid>
              <a:tr h="429791">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9880">
                <a:tc rowSpan="4">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4. Reuniones periódicas conjuntas (CNO - CND) con actores de Gobierno.</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CO" sz="1800" b="0" dirty="0">
                          <a:solidFill>
                            <a:srgbClr val="6A6A6A"/>
                          </a:solidFill>
                          <a:effectLst/>
                          <a:latin typeface="Lucida Sans" panose="020B0602030504020204" pitchFamily="34" charset="77"/>
                        </a:rPr>
                        <a:t>Como se propone en el Protocolo de relacionamiento, llevar a cabo reuniones previas entre CNO-CND de cara a reuniones CACSEE. Estas reuniones serian entre Gerente CND, Secretario Técnico CNO.</a:t>
                      </a:r>
                    </a:p>
                    <a:p>
                      <a:pPr marL="0" indent="0" rtl="0" fontAlgn="ctr">
                        <a:buNone/>
                      </a:pPr>
                      <a:endParaRPr lang="es-CO" sz="1800" b="0" dirty="0">
                        <a:solidFill>
                          <a:srgbClr val="6A6A6A"/>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529880">
                <a:tc vMerge="1">
                  <a:txBody>
                    <a:bodyPr/>
                    <a:lstStyle/>
                    <a:p>
                      <a:pPr marL="0" algn="just" defTabSz="914400" rtl="0" eaLnBrk="1" fontAlgn="ctr" latinLnBrk="0" hangingPunct="1"/>
                      <a:endParaRPr lang="es-ES_tradnl" sz="1500" b="0" i="0" u="none" strike="noStrike" kern="1200" dirty="0">
                        <a:solidFill>
                          <a:srgbClr val="6A6A6A"/>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rtl="0" fontAlgn="ctr"/>
                      <a:r>
                        <a:rPr lang="es-CO" sz="1800" b="0" i="0" dirty="0">
                          <a:solidFill>
                            <a:srgbClr val="6A6A6A"/>
                          </a:solidFill>
                          <a:effectLst/>
                          <a:latin typeface="Lucida Sans" panose="020B0602030504020204" pitchFamily="34" charset="77"/>
                        </a:rPr>
                        <a:t>2. </a:t>
                      </a:r>
                      <a:r>
                        <a:rPr lang="es-CO" sz="1800" b="0" kern="1200" dirty="0">
                          <a:solidFill>
                            <a:srgbClr val="6A6A6A"/>
                          </a:solidFill>
                          <a:effectLst/>
                          <a:latin typeface="Lucida Sans" panose="020B0602030504020204" pitchFamily="34" charset="77"/>
                          <a:ea typeface="+mn-ea"/>
                          <a:cs typeface="+mn-cs"/>
                        </a:rPr>
                        <a:t>Buscar proyectar la importancia del espacio de UPME y de la misma SSPD en CNO. Reuniones periódicas desde el 3Q del 2021, para determinar agenda conjunta de demandas, protecciones, riesgos. </a:t>
                      </a:r>
                      <a:r>
                        <a:rPr lang="es-CO" sz="1800" b="0" kern="1200" dirty="0">
                          <a:solidFill>
                            <a:schemeClr val="accent2"/>
                          </a:solidFill>
                          <a:effectLst/>
                          <a:latin typeface="Lucida Sans" panose="020B0602030504020204" pitchFamily="34" charset="77"/>
                          <a:ea typeface="+mn-ea"/>
                          <a:cs typeface="+mn-cs"/>
                        </a:rPr>
                        <a:t>(*)</a:t>
                      </a:r>
                    </a:p>
                    <a:p>
                      <a:pPr rtl="0" fontAlgn="ctr"/>
                      <a:endParaRPr lang="es-CO" sz="1800" b="0" kern="1200" dirty="0">
                        <a:solidFill>
                          <a:schemeClr val="accent2"/>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787367135"/>
                  </a:ext>
                </a:extLst>
              </a:tr>
              <a:tr h="529880">
                <a:tc vMerge="1">
                  <a:txBody>
                    <a:bodyPr/>
                    <a:lstStyle/>
                    <a:p>
                      <a:endParaRPr lang="es-CO"/>
                    </a:p>
                  </a:txBody>
                  <a:tcPr/>
                </a:tc>
                <a:tc>
                  <a:txBody>
                    <a:bodyPr/>
                    <a:lstStyle/>
                    <a:p>
                      <a:pPr rtl="0" fontAlgn="ctr"/>
                      <a:r>
                        <a:rPr lang="es-CO" sz="1800" b="0" dirty="0">
                          <a:solidFill>
                            <a:srgbClr val="6A6A6A"/>
                          </a:solidFill>
                          <a:effectLst/>
                          <a:latin typeface="Lucida Sans" panose="020B0602030504020204" pitchFamily="34" charset="77"/>
                        </a:rPr>
                        <a:t>3. Reuniones con la SSPD de manera trimestral y plantear agenda anual. (Unidad de Monitoreo). </a:t>
                      </a:r>
                      <a:r>
                        <a:rPr lang="es-CO" sz="1800" b="0" dirty="0">
                          <a:solidFill>
                            <a:schemeClr val="accent2"/>
                          </a:solidFill>
                          <a:effectLst/>
                          <a:latin typeface="Lucida Sans" panose="020B0602030504020204" pitchFamily="34" charset="77"/>
                        </a:rPr>
                        <a:t>(*)</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859599770"/>
                  </a:ext>
                </a:extLst>
              </a:tr>
              <a:tr h="529880">
                <a:tc vMerge="1">
                  <a:txBody>
                    <a:bodyPr/>
                    <a:lstStyle/>
                    <a:p>
                      <a:endParaRPr lang="es-CO"/>
                    </a:p>
                  </a:txBody>
                  <a:tcPr/>
                </a:tc>
                <a:tc>
                  <a:txBody>
                    <a:bodyPr/>
                    <a:lstStyle/>
                    <a:p>
                      <a:pPr rtl="0" fontAlgn="ctr"/>
                      <a:r>
                        <a:rPr lang="es-CO" sz="1800" b="0" dirty="0">
                          <a:solidFill>
                            <a:srgbClr val="6A6A6A"/>
                          </a:solidFill>
                          <a:effectLst/>
                          <a:latin typeface="Lucida Sans" panose="020B0602030504020204" pitchFamily="34" charset="77"/>
                        </a:rPr>
                        <a:t>4. Cada vez que exista rotación de funcionarios públicos clave realizar reunión de presentación conjunta entre CON-CND y funcionario. </a:t>
                      </a:r>
                      <a:r>
                        <a:rPr lang="es-CO" sz="1800" b="0" dirty="0">
                          <a:solidFill>
                            <a:schemeClr val="accent2"/>
                          </a:solidFill>
                          <a:effectLst/>
                          <a:latin typeface="Lucida Sans" panose="020B0602030504020204" pitchFamily="34" charset="77"/>
                        </a:rPr>
                        <a:t>(*) </a:t>
                      </a:r>
                    </a:p>
                    <a:p>
                      <a:pPr rtl="0" fontAlgn="ctr"/>
                      <a:endParaRPr lang="es-CO" sz="1800" b="0" dirty="0">
                        <a:solidFill>
                          <a:schemeClr val="accent2"/>
                        </a:solidFill>
                        <a:effectLst/>
                        <a:latin typeface="Lucida Sans" panose="020B0602030504020204" pitchFamily="34" charset="77"/>
                      </a:endParaRPr>
                    </a:p>
                    <a:p>
                      <a:pPr rtl="0" fontAlgn="ctr"/>
                      <a:r>
                        <a:rPr lang="es-CO" sz="1600" b="0" dirty="0">
                          <a:solidFill>
                            <a:schemeClr val="accent2"/>
                          </a:solidFill>
                          <a:effectLst/>
                          <a:latin typeface="Lucida Sans" panose="020B0602030504020204" pitchFamily="34" charset="77"/>
                        </a:rPr>
                        <a:t>Estrategias conjuntas con la acción de divulgación del modelo de Gobernabilidad y la de protocolo de relacionamiento.</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293507691"/>
                  </a:ext>
                </a:extLst>
              </a:tr>
            </a:tbl>
          </a:graphicData>
        </a:graphic>
      </p:graphicFrame>
      <p:sp>
        <p:nvSpPr>
          <p:cNvPr id="6" name="Título 1">
            <a:extLst>
              <a:ext uri="{FF2B5EF4-FFF2-40B4-BE49-F238E27FC236}">
                <a16:creationId xmlns:a16="http://schemas.microsoft.com/office/drawing/2014/main" id="{269318C8-E4D6-427B-97DA-03C724DD9A84}"/>
              </a:ext>
            </a:extLst>
          </p:cNvPr>
          <p:cNvSpPr txBox="1">
            <a:spLocks/>
          </p:cNvSpPr>
          <p:nvPr/>
        </p:nvSpPr>
        <p:spPr>
          <a:xfrm>
            <a:off x="372321" y="-108311"/>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 Posicionamiento de cara al Gobierno Nacional</a:t>
            </a:r>
            <a:endParaRPr lang="es-CO" sz="2400" b="1" dirty="0">
              <a:solidFill>
                <a:schemeClr val="accent1">
                  <a:lumMod val="50000"/>
                </a:schemeClr>
              </a:solidFill>
              <a:latin typeface="Lucida Sans" panose="020B0602030504020204" pitchFamily="34" charset="0"/>
            </a:endParaRPr>
          </a:p>
        </p:txBody>
      </p:sp>
    </p:spTree>
    <p:extLst>
      <p:ext uri="{BB962C8B-B14F-4D97-AF65-F5344CB8AC3E}">
        <p14:creationId xmlns:p14="http://schemas.microsoft.com/office/powerpoint/2010/main" val="331892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87275" y="-97976"/>
            <a:ext cx="11612197"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Coordinación y relacionamiento del CNO eléctrico y el CNO de gas.</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1102395250"/>
              </p:ext>
            </p:extLst>
          </p:nvPr>
        </p:nvGraphicFramePr>
        <p:xfrm>
          <a:off x="575110" y="993175"/>
          <a:ext cx="11041780" cy="5496491"/>
        </p:xfrm>
        <a:graphic>
          <a:graphicData uri="http://schemas.openxmlformats.org/drawingml/2006/table">
            <a:tbl>
              <a:tblPr firstRow="1" bandRow="1">
                <a:tableStyleId>{5C22544A-7EE6-4342-B048-85BDC9FD1C3A}</a:tableStyleId>
              </a:tblPr>
              <a:tblGrid>
                <a:gridCol w="2886547">
                  <a:extLst>
                    <a:ext uri="{9D8B030D-6E8A-4147-A177-3AD203B41FA5}">
                      <a16:colId xmlns:a16="http://schemas.microsoft.com/office/drawing/2014/main" val="3702415791"/>
                    </a:ext>
                  </a:extLst>
                </a:gridCol>
                <a:gridCol w="8155233">
                  <a:extLst>
                    <a:ext uri="{9D8B030D-6E8A-4147-A177-3AD203B41FA5}">
                      <a16:colId xmlns:a16="http://schemas.microsoft.com/office/drawing/2014/main" val="3338685824"/>
                    </a:ext>
                  </a:extLst>
                </a:gridCol>
              </a:tblGrid>
              <a:tr h="429791">
                <a:tc>
                  <a:txBody>
                    <a:bodyPr/>
                    <a:lstStyle/>
                    <a:p>
                      <a:pPr algn="ctr"/>
                      <a:r>
                        <a:rPr lang="es-ES_tradnl" sz="16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600" dirty="0">
                          <a:latin typeface="Lucida Sans" panose="020B0602030504020204" pitchFamily="34" charset="77"/>
                        </a:rPr>
                        <a:t>Elementos a ejecutar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9880">
                <a:tc rowSpan="5">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1. Definición de un marco de interacción que establezca de forma clara la coordinación gas-eléctrico</a:t>
                      </a:r>
                      <a:r>
                        <a:rPr lang="es-CO" sz="1600" b="0" i="0" u="none" strike="noStrike" kern="1200" dirty="0">
                          <a:solidFill>
                            <a:srgbClr val="FF0000"/>
                          </a:solidFill>
                          <a:effectLst/>
                          <a:latin typeface="Lucida Sans" panose="020B0602030504020204" pitchFamily="34" charset="77"/>
                          <a:ea typeface="+mn-ea"/>
                          <a:cs typeface="+mn-cs"/>
                        </a:rPr>
                        <a:t>.</a:t>
                      </a:r>
                      <a:endParaRPr lang="es-ES_tradnl" sz="16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CO" sz="1600" b="0" i="0" dirty="0">
                          <a:solidFill>
                            <a:srgbClr val="6A6A6A"/>
                          </a:solidFill>
                          <a:effectLst/>
                          <a:latin typeface="Lucida Sans" panose="020B0602030504020204" pitchFamily="34" charset="77"/>
                        </a:rPr>
                        <a:t>Enviar comunicación oficial en dos sentidos: invitado al CNO GAS al CNO eléctrico y solicitud para ser invitado al CNO GAS. (Inicialmente Secretarios Técnicos). </a:t>
                      </a:r>
                      <a:endParaRPr lang="es-ES" sz="1600" b="0" dirty="0">
                        <a:solidFill>
                          <a:srgbClr val="FF0000"/>
                        </a:solidFill>
                        <a:effectLst/>
                        <a:latin typeface="Lucida Sans" panose="020B0602030504020204" pitchFamily="34" charset="77"/>
                      </a:endParaRPr>
                    </a:p>
                    <a:p>
                      <a:pPr marL="0" indent="0" rtl="0" fontAlgn="ctr">
                        <a:buNone/>
                      </a:pPr>
                      <a:endParaRPr lang="es-CO" sz="1600" b="0" dirty="0">
                        <a:solidFill>
                          <a:srgbClr val="FF0000"/>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529880">
                <a:tc vMerge="1">
                  <a:txBody>
                    <a:bodyPr/>
                    <a:lstStyle/>
                    <a:p>
                      <a:endParaRPr lang="es-CO"/>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600" b="0" i="0" kern="1200" dirty="0">
                          <a:solidFill>
                            <a:srgbClr val="6A6A6A"/>
                          </a:solidFill>
                          <a:effectLst/>
                          <a:latin typeface="Lucida Sans" panose="020B0602030504020204" pitchFamily="34" charset="77"/>
                          <a:ea typeface="+mn-ea"/>
                          <a:cs typeface="+mn-cs"/>
                        </a:rPr>
                        <a:t>2. La participación recíproca de los Secretarios Técnicos en los respectivos </a:t>
                      </a:r>
                      <a:r>
                        <a:rPr lang="es-ES" sz="1600" b="0" i="0" kern="1200" dirty="0" err="1">
                          <a:solidFill>
                            <a:srgbClr val="6A6A6A"/>
                          </a:solidFill>
                          <a:effectLst/>
                          <a:latin typeface="Lucida Sans" panose="020B0602030504020204" pitchFamily="34" charset="77"/>
                          <a:ea typeface="+mn-ea"/>
                          <a:cs typeface="+mn-cs"/>
                        </a:rPr>
                        <a:t>CNOs</a:t>
                      </a:r>
                      <a:r>
                        <a:rPr lang="es-ES" sz="1600" b="0" i="0" kern="1200" dirty="0">
                          <a:solidFill>
                            <a:srgbClr val="6A6A6A"/>
                          </a:solidFill>
                          <a:effectLst/>
                          <a:latin typeface="Lucida Sans" panose="020B0602030504020204" pitchFamily="34" charset="77"/>
                          <a:ea typeface="+mn-ea"/>
                          <a:cs typeface="+mn-cs"/>
                        </a:rPr>
                        <a:t> (el eléctrico en las plenarias del de gas y viceversa), con reportes y agendas conciliadas para mantener una comunicación, coordinación y relacionamiento permanente entre ambas entidades, rindiendo informes, facilitando también así el cumplimiento del parágrafo 4 del artículo 36 de la Resolución CREG-185 de 2020. </a:t>
                      </a:r>
                    </a:p>
                    <a:p>
                      <a:pPr marL="0" indent="0" rtl="0" fontAlgn="ctr">
                        <a:buNone/>
                      </a:pPr>
                      <a:endParaRPr lang="es-CO" sz="1600" b="0" dirty="0">
                        <a:solidFill>
                          <a:srgbClr val="FF0000"/>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352773436"/>
                  </a:ext>
                </a:extLst>
              </a:tr>
              <a:tr h="529880">
                <a:tc vMerge="1">
                  <a:txBody>
                    <a:bodyPr/>
                    <a:lstStyle/>
                    <a:p>
                      <a:pPr marL="0" algn="just" defTabSz="914400" rtl="0" eaLnBrk="1" fontAlgn="ctr" latinLnBrk="0" hangingPunct="1"/>
                      <a:endParaRPr lang="es-ES_tradnl" sz="1500" b="0" i="0" u="none" strike="noStrike" kern="1200" dirty="0">
                        <a:solidFill>
                          <a:srgbClr val="6A6A6A"/>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rtl="0" fontAlgn="ctr"/>
                      <a:r>
                        <a:rPr lang="es-CO" sz="1600" b="0" i="0" dirty="0">
                          <a:solidFill>
                            <a:srgbClr val="6A6A6A"/>
                          </a:solidFill>
                          <a:effectLst/>
                          <a:latin typeface="Lucida Sans" panose="020B0602030504020204" pitchFamily="34" charset="77"/>
                        </a:rPr>
                        <a:t>3. Reanudar actividades de coordinación suspendidas por la pandemia. (Primero establecer el contacto) motivado por CREG. </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787367135"/>
                  </a:ext>
                </a:extLst>
              </a:tr>
              <a:tr h="1324700">
                <a:tc vMerge="1">
                  <a:txBody>
                    <a:bodyPr/>
                    <a:lstStyle/>
                    <a:p>
                      <a:pPr marL="0" algn="just" defTabSz="914400" rtl="0" eaLnBrk="1" fontAlgn="ctr" latinLnBrk="0" hangingPunct="1"/>
                      <a:endParaRPr lang="es-ES_tradnl" sz="1500" b="0" i="0" u="none" strike="noStrike" kern="1200" dirty="0">
                        <a:solidFill>
                          <a:srgbClr val="6A6A6A"/>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rtl="0" fontAlgn="ctr"/>
                      <a:r>
                        <a:rPr lang="es-CO" sz="1600" b="0" dirty="0">
                          <a:solidFill>
                            <a:srgbClr val="6A6A6A"/>
                          </a:solidFill>
                          <a:effectLst/>
                          <a:latin typeface="Lucida Sans" panose="020B0602030504020204" pitchFamily="34" charset="77"/>
                        </a:rPr>
                        <a:t>4. El Secretario Técnico del CNO activará y coordinará el desarrollo del Subcomité de Plantas para retomar las actividades gas-eléctrico establecidas antes de la pandemia. Teniendo un mayor alcance del requerido por la CREG. (Incluyendo temas de comunicaciones y estudios.)</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85330841"/>
                  </a:ext>
                </a:extLst>
              </a:tr>
              <a:tr h="529880">
                <a:tc vMerge="1">
                  <a:txBody>
                    <a:bodyPr/>
                    <a:lstStyle/>
                    <a:p>
                      <a:pPr marL="0" algn="just" defTabSz="914400" rtl="0" eaLnBrk="1" fontAlgn="ctr" latinLnBrk="0" hangingPunct="1"/>
                      <a:endParaRPr lang="es-ES_tradnl" sz="1500" b="0" i="0" u="none" strike="noStrike" kern="1200" dirty="0">
                        <a:solidFill>
                          <a:srgbClr val="6A6A6A"/>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rtl="0" fontAlgn="ctr"/>
                      <a:r>
                        <a:rPr lang="es-CO" sz="1600" b="0" i="0" dirty="0">
                          <a:solidFill>
                            <a:srgbClr val="6A6A6A"/>
                          </a:solidFill>
                          <a:effectLst/>
                          <a:latin typeface="Lucida Sans" panose="020B0602030504020204" pitchFamily="34" charset="77"/>
                        </a:rPr>
                        <a:t>5. Proponer a la CREG una reunión conjunta entre los Secretarios Técnicos (Reunión Bimensual). Revisar si deben asistir los Presidentes de los </a:t>
                      </a:r>
                      <a:r>
                        <a:rPr lang="es-CO" sz="1600" b="0" i="0" dirty="0" err="1">
                          <a:solidFill>
                            <a:srgbClr val="6A6A6A"/>
                          </a:solidFill>
                          <a:effectLst/>
                          <a:latin typeface="Lucida Sans" panose="020B0602030504020204" pitchFamily="34" charset="77"/>
                        </a:rPr>
                        <a:t>CNO´s</a:t>
                      </a:r>
                      <a:r>
                        <a:rPr lang="es-CO" sz="1600" b="0" i="0" dirty="0">
                          <a:solidFill>
                            <a:srgbClr val="6A6A6A"/>
                          </a:solidFill>
                          <a:effectLst/>
                          <a:latin typeface="Lucida Sans" panose="020B0602030504020204" pitchFamily="34" charset="77"/>
                        </a:rPr>
                        <a:t>. </a:t>
                      </a:r>
                      <a:endParaRPr lang="es-CO" sz="1600" b="0" dirty="0">
                        <a:solidFill>
                          <a:srgbClr val="FF0000"/>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915239667"/>
                  </a:ext>
                </a:extLst>
              </a:tr>
            </a:tbl>
          </a:graphicData>
        </a:graphic>
      </p:graphicFrame>
    </p:spTree>
    <p:extLst>
      <p:ext uri="{BB962C8B-B14F-4D97-AF65-F5344CB8AC3E}">
        <p14:creationId xmlns:p14="http://schemas.microsoft.com/office/powerpoint/2010/main" val="298021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id="{29D0EA27-1B6C-4FBF-BDCA-45D419E88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36101" y="511068"/>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Documentos en los cuales </a:t>
            </a:r>
            <a:r>
              <a:rPr lang="es-ES" sz="2800" b="1" dirty="0">
                <a:solidFill>
                  <a:srgbClr val="244068"/>
                </a:solidFill>
                <a:latin typeface="Lucida Sans" panose="020B0602030504020204" pitchFamily="34" charset="0"/>
              </a:rPr>
              <a:t>se materializan las acciones acordadas</a:t>
            </a:r>
            <a:endPar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endParaRPr>
          </a:p>
        </p:txBody>
      </p:sp>
      <p:sp>
        <p:nvSpPr>
          <p:cNvPr id="10" name="Subtitle 3">
            <a:extLst>
              <a:ext uri="{FF2B5EF4-FFF2-40B4-BE49-F238E27FC236}">
                <a16:creationId xmlns:a16="http://schemas.microsoft.com/office/drawing/2014/main" id="{99DABD1A-085C-4FB9-B531-67E47CF21E0D}"/>
              </a:ext>
            </a:extLst>
          </p:cNvPr>
          <p:cNvSpPr txBox="1">
            <a:spLocks/>
          </p:cNvSpPr>
          <p:nvPr/>
        </p:nvSpPr>
        <p:spPr>
          <a:xfrm>
            <a:off x="15325" y="8466"/>
            <a:ext cx="2997699" cy="108479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sz="3400" b="0" i="0" u="none" strike="noStrike" kern="1200" cap="none" spc="0" normalizeH="0" baseline="0" dirty="0">
                <a:ln>
                  <a:noFill/>
                </a:ln>
                <a:solidFill>
                  <a:srgbClr val="0070C0"/>
                </a:solidFill>
                <a:effectLst/>
                <a:uLnTx/>
                <a:uFillTx/>
                <a:latin typeface="Lucida Sans" panose="020B0602030504020204" pitchFamily="34" charset="0"/>
                <a:ea typeface="+mn-ea"/>
                <a:cs typeface="+mn-cs"/>
              </a:rPr>
              <a:t>Grupo 2</a:t>
            </a:r>
            <a:endParaRPr kumimoji="0" lang="es-CO" sz="3400" b="0" i="0" u="none" strike="noStrike" kern="1200" cap="all" spc="0" normalizeH="0" baseline="0" noProof="0" dirty="0">
              <a:ln>
                <a:noFill/>
              </a:ln>
              <a:solidFill>
                <a:srgbClr val="0070C0"/>
              </a:solidFill>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347D2D23-4A78-4E07-A56D-30D62FD19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24647"/>
            <a:ext cx="1783049" cy="1198688"/>
          </a:xfrm>
          <a:prstGeom prst="rect">
            <a:avLst/>
          </a:prstGeom>
        </p:spPr>
      </p:pic>
      <p:graphicFrame>
        <p:nvGraphicFramePr>
          <p:cNvPr id="2" name="Diagrama 1">
            <a:extLst>
              <a:ext uri="{FF2B5EF4-FFF2-40B4-BE49-F238E27FC236}">
                <a16:creationId xmlns:a16="http://schemas.microsoft.com/office/drawing/2014/main" id="{E04691C2-1E93-4AA2-BA2C-A9E2564B982E}"/>
              </a:ext>
            </a:extLst>
          </p:cNvPr>
          <p:cNvGraphicFramePr/>
          <p:nvPr>
            <p:extLst>
              <p:ext uri="{D42A27DB-BD31-4B8C-83A1-F6EECF244321}">
                <p14:modId xmlns:p14="http://schemas.microsoft.com/office/powerpoint/2010/main" val="3744789720"/>
              </p:ext>
            </p:extLst>
          </p:nvPr>
        </p:nvGraphicFramePr>
        <p:xfrm>
          <a:off x="592945" y="2037108"/>
          <a:ext cx="4698584" cy="38690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 name="Diagrama 2">
            <a:extLst>
              <a:ext uri="{FF2B5EF4-FFF2-40B4-BE49-F238E27FC236}">
                <a16:creationId xmlns:a16="http://schemas.microsoft.com/office/drawing/2014/main" id="{98F24D96-DA10-4BC5-9614-7E0A16A2AA38}"/>
              </a:ext>
            </a:extLst>
          </p:cNvPr>
          <p:cNvGraphicFramePr/>
          <p:nvPr>
            <p:extLst>
              <p:ext uri="{D42A27DB-BD31-4B8C-83A1-F6EECF244321}">
                <p14:modId xmlns:p14="http://schemas.microsoft.com/office/powerpoint/2010/main" val="1252793953"/>
              </p:ext>
            </p:extLst>
          </p:nvPr>
        </p:nvGraphicFramePr>
        <p:xfrm>
          <a:off x="4190585" y="1326311"/>
          <a:ext cx="6955256" cy="50730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7798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id="{29D0EA27-1B6C-4FBF-BDCA-45D419E88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36101" y="226258"/>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Resumen de definiciones y acciones</a:t>
            </a:r>
          </a:p>
        </p:txBody>
      </p:sp>
      <p:sp>
        <p:nvSpPr>
          <p:cNvPr id="10" name="Subtitle 3">
            <a:extLst>
              <a:ext uri="{FF2B5EF4-FFF2-40B4-BE49-F238E27FC236}">
                <a16:creationId xmlns:a16="http://schemas.microsoft.com/office/drawing/2014/main" id="{99DABD1A-085C-4FB9-B531-67E47CF21E0D}"/>
              </a:ext>
            </a:extLst>
          </p:cNvPr>
          <p:cNvSpPr txBox="1">
            <a:spLocks/>
          </p:cNvSpPr>
          <p:nvPr/>
        </p:nvSpPr>
        <p:spPr>
          <a:xfrm>
            <a:off x="15325" y="8466"/>
            <a:ext cx="2997699" cy="108479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sz="3400" b="0" i="0" u="none" strike="noStrike" kern="1200" cap="none" spc="0" normalizeH="0" baseline="0" dirty="0">
                <a:ln>
                  <a:noFill/>
                </a:ln>
                <a:solidFill>
                  <a:srgbClr val="0070C0"/>
                </a:solidFill>
                <a:effectLst/>
                <a:uLnTx/>
                <a:uFillTx/>
                <a:latin typeface="Lucida Sans" panose="020B0602030504020204" pitchFamily="34" charset="0"/>
                <a:ea typeface="+mn-ea"/>
                <a:cs typeface="+mn-cs"/>
              </a:rPr>
              <a:t>Grupo 3</a:t>
            </a:r>
            <a:endParaRPr kumimoji="0" lang="es-CO" sz="3400" b="0" i="0" u="none" strike="noStrike" kern="1200" cap="all" spc="0" normalizeH="0" baseline="0" noProof="0" dirty="0">
              <a:ln>
                <a:noFill/>
              </a:ln>
              <a:solidFill>
                <a:srgbClr val="0070C0"/>
              </a:solidFill>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347D2D23-4A78-4E07-A56D-30D62FD19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24647"/>
            <a:ext cx="1783049" cy="1198688"/>
          </a:xfrm>
          <a:prstGeom prst="rect">
            <a:avLst/>
          </a:prstGeom>
        </p:spPr>
      </p:pic>
      <p:sp>
        <p:nvSpPr>
          <p:cNvPr id="14" name="CuadroTexto 13">
            <a:extLst>
              <a:ext uri="{FF2B5EF4-FFF2-40B4-BE49-F238E27FC236}">
                <a16:creationId xmlns:a16="http://schemas.microsoft.com/office/drawing/2014/main" id="{C32EDD3A-842A-4593-8AC6-112386266532}"/>
              </a:ext>
            </a:extLst>
          </p:cNvPr>
          <p:cNvSpPr txBox="1"/>
          <p:nvPr/>
        </p:nvSpPr>
        <p:spPr>
          <a:xfrm>
            <a:off x="7379635" y="-33574"/>
            <a:ext cx="4965895" cy="768415"/>
          </a:xfrm>
          <a:prstGeom prst="rect">
            <a:avLst/>
          </a:prstGeom>
          <a:noFill/>
        </p:spPr>
        <p:txBody>
          <a:bodyPr wrap="square">
            <a:spAutoFit/>
          </a:bodyPr>
          <a:lstStyle/>
          <a:p>
            <a:pPr algn="just" defTabSz="457200">
              <a:lnSpc>
                <a:spcPct val="120000"/>
              </a:lnSpc>
              <a:spcBef>
                <a:spcPct val="0"/>
              </a:spcBef>
              <a:defRPr/>
            </a:pPr>
            <a:r>
              <a:rPr lang="es-ES" sz="2400" dirty="0">
                <a:solidFill>
                  <a:srgbClr val="0070C0"/>
                </a:solidFill>
                <a:latin typeface="Lucida Sans" panose="020B0602030504020204" pitchFamily="34" charset="0"/>
              </a:rPr>
              <a:t>Integrantes:</a:t>
            </a:r>
          </a:p>
          <a:p>
            <a:pPr algn="just" defTabSz="457200">
              <a:lnSpc>
                <a:spcPct val="120000"/>
              </a:lnSpc>
              <a:spcBef>
                <a:spcPct val="0"/>
              </a:spcBef>
              <a:defRPr/>
            </a:pPr>
            <a:r>
              <a:rPr lang="es-ES" sz="1400" b="1" dirty="0">
                <a:solidFill>
                  <a:srgbClr val="244068"/>
                </a:solidFill>
                <a:latin typeface="Lucida Sans" panose="020B0602030504020204" pitchFamily="34" charset="0"/>
                <a:ea typeface="+mj-ea"/>
                <a:cs typeface="+mj-cs"/>
              </a:rPr>
              <a:t>Isagen – Proelectrica – Celsia – Emgesa - XM</a:t>
            </a:r>
          </a:p>
        </p:txBody>
      </p:sp>
      <p:graphicFrame>
        <p:nvGraphicFramePr>
          <p:cNvPr id="12" name="Diagram 4">
            <a:extLst>
              <a:ext uri="{FF2B5EF4-FFF2-40B4-BE49-F238E27FC236}">
                <a16:creationId xmlns:a16="http://schemas.microsoft.com/office/drawing/2014/main" id="{E0514A28-84BD-4D89-B6F1-929B45FDC307}"/>
              </a:ext>
            </a:extLst>
          </p:cNvPr>
          <p:cNvGraphicFramePr/>
          <p:nvPr>
            <p:extLst>
              <p:ext uri="{D42A27DB-BD31-4B8C-83A1-F6EECF244321}">
                <p14:modId xmlns:p14="http://schemas.microsoft.com/office/powerpoint/2010/main" val="3382958649"/>
              </p:ext>
            </p:extLst>
          </p:nvPr>
        </p:nvGraphicFramePr>
        <p:xfrm>
          <a:off x="742642" y="1381116"/>
          <a:ext cx="10817352" cy="53662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373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87275" y="-97976"/>
            <a:ext cx="11612197"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Ajuste al Reglamento Interno para decisiones clave</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433642532"/>
              </p:ext>
            </p:extLst>
          </p:nvPr>
        </p:nvGraphicFramePr>
        <p:xfrm>
          <a:off x="575110" y="2871205"/>
          <a:ext cx="11041780" cy="2167151"/>
        </p:xfrm>
        <a:graphic>
          <a:graphicData uri="http://schemas.openxmlformats.org/drawingml/2006/table">
            <a:tbl>
              <a:tblPr firstRow="1" bandRow="1">
                <a:tableStyleId>{5C22544A-7EE6-4342-B048-85BDC9FD1C3A}</a:tableStyleId>
              </a:tblPr>
              <a:tblGrid>
                <a:gridCol w="2886547">
                  <a:extLst>
                    <a:ext uri="{9D8B030D-6E8A-4147-A177-3AD203B41FA5}">
                      <a16:colId xmlns:a16="http://schemas.microsoft.com/office/drawing/2014/main" val="3702415791"/>
                    </a:ext>
                  </a:extLst>
                </a:gridCol>
                <a:gridCol w="8155233">
                  <a:extLst>
                    <a:ext uri="{9D8B030D-6E8A-4147-A177-3AD203B41FA5}">
                      <a16:colId xmlns:a16="http://schemas.microsoft.com/office/drawing/2014/main" val="3338685824"/>
                    </a:ext>
                  </a:extLst>
                </a:gridCol>
              </a:tblGrid>
              <a:tr h="429791">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9880">
                <a:tc>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1. Inclusión – Referenciación </a:t>
                      </a:r>
                      <a:r>
                        <a:rPr lang="es-ES" sz="1800" b="0" i="0" u="none" strike="noStrike" kern="1200" dirty="0">
                          <a:solidFill>
                            <a:srgbClr val="FF0000"/>
                          </a:solidFill>
                          <a:effectLst/>
                          <a:latin typeface="Lucida Sans" panose="020B0602030504020204" pitchFamily="34" charset="77"/>
                          <a:ea typeface="+mn-ea"/>
                          <a:cs typeface="+mn-cs"/>
                        </a:rPr>
                        <a:t>de crisis y análisis de momentos coyunturales en el Reglamento Interno</a:t>
                      </a:r>
                    </a:p>
                    <a:p>
                      <a:pPr marL="0" algn="just" defTabSz="914400" rtl="0" eaLnBrk="1" fontAlgn="ctr" latinLnBrk="0" hangingPunct="1"/>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De acuerdo a las disposiciones establecidas en el protocolo de gestión de crisis a ser desarrollado, realizar los ajustes necesarios en el Reglamento Interno, en función de operativizar su implementación.</a:t>
                      </a:r>
                      <a:endParaRPr lang="es-ES" sz="1800" b="0" dirty="0">
                        <a:solidFill>
                          <a:srgbClr val="FF0000"/>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870816768"/>
                  </a:ext>
                </a:extLst>
              </a:tr>
            </a:tbl>
          </a:graphicData>
        </a:graphic>
      </p:graphicFrame>
    </p:spTree>
    <p:extLst>
      <p:ext uri="{BB962C8B-B14F-4D97-AF65-F5344CB8AC3E}">
        <p14:creationId xmlns:p14="http://schemas.microsoft.com/office/powerpoint/2010/main" val="5063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87275" y="-97976"/>
            <a:ext cx="11612197"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Ajuste al Reglamento Interno para decisiones clave</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1086769786"/>
              </p:ext>
            </p:extLst>
          </p:nvPr>
        </p:nvGraphicFramePr>
        <p:xfrm>
          <a:off x="575110" y="2139685"/>
          <a:ext cx="11041780" cy="1618511"/>
        </p:xfrm>
        <a:graphic>
          <a:graphicData uri="http://schemas.openxmlformats.org/drawingml/2006/table">
            <a:tbl>
              <a:tblPr firstRow="1" bandRow="1">
                <a:tableStyleId>{5C22544A-7EE6-4342-B048-85BDC9FD1C3A}</a:tableStyleId>
              </a:tblPr>
              <a:tblGrid>
                <a:gridCol w="2886547">
                  <a:extLst>
                    <a:ext uri="{9D8B030D-6E8A-4147-A177-3AD203B41FA5}">
                      <a16:colId xmlns:a16="http://schemas.microsoft.com/office/drawing/2014/main" val="3702415791"/>
                    </a:ext>
                  </a:extLst>
                </a:gridCol>
                <a:gridCol w="8155233">
                  <a:extLst>
                    <a:ext uri="{9D8B030D-6E8A-4147-A177-3AD203B41FA5}">
                      <a16:colId xmlns:a16="http://schemas.microsoft.com/office/drawing/2014/main" val="3338685824"/>
                    </a:ext>
                  </a:extLst>
                </a:gridCol>
              </a:tblGrid>
              <a:tr h="429791">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9880">
                <a:tc>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2. </a:t>
                      </a:r>
                      <a:r>
                        <a:rPr lang="es-ES" sz="1800" b="0" i="0" u="none" strike="noStrike" kern="1200" dirty="0">
                          <a:solidFill>
                            <a:srgbClr val="FF0000"/>
                          </a:solidFill>
                          <a:effectLst/>
                          <a:latin typeface="Lucida Sans" panose="020B0602030504020204" pitchFamily="34" charset="77"/>
                          <a:ea typeface="+mn-ea"/>
                          <a:cs typeface="+mn-cs"/>
                        </a:rPr>
                        <a:t>Realización de reuniones estratégicas cerradas en momentos de crisis.</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800" b="0" kern="1200" dirty="0">
                          <a:solidFill>
                            <a:srgbClr val="6A6A6A"/>
                          </a:solidFill>
                          <a:effectLst/>
                          <a:latin typeface="Lucida Sans" panose="020B0602030504020204" pitchFamily="34" charset="77"/>
                          <a:ea typeface="+mn-ea"/>
                          <a:cs typeface="+mn-cs"/>
                        </a:rPr>
                        <a:t>1. Reuniones estratégicas a conveniencia en momentos de crisis citadas por el Secretario Técnico y el Presidente del CNO para definir posturas y recomendaciones antes o después de las reuniones plenarias.</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bl>
          </a:graphicData>
        </a:graphic>
      </p:graphicFrame>
    </p:spTree>
    <p:extLst>
      <p:ext uri="{BB962C8B-B14F-4D97-AF65-F5344CB8AC3E}">
        <p14:creationId xmlns:p14="http://schemas.microsoft.com/office/powerpoint/2010/main" val="28277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87275" y="-97976"/>
            <a:ext cx="11612197"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Ajuste al Reglamento Interno para decisiones clave</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1501499466"/>
              </p:ext>
            </p:extLst>
          </p:nvPr>
        </p:nvGraphicFramePr>
        <p:xfrm>
          <a:off x="575110" y="2491965"/>
          <a:ext cx="11041780" cy="2624351"/>
        </p:xfrm>
        <a:graphic>
          <a:graphicData uri="http://schemas.openxmlformats.org/drawingml/2006/table">
            <a:tbl>
              <a:tblPr firstRow="1" bandRow="1">
                <a:tableStyleId>{5C22544A-7EE6-4342-B048-85BDC9FD1C3A}</a:tableStyleId>
              </a:tblPr>
              <a:tblGrid>
                <a:gridCol w="2886547">
                  <a:extLst>
                    <a:ext uri="{9D8B030D-6E8A-4147-A177-3AD203B41FA5}">
                      <a16:colId xmlns:a16="http://schemas.microsoft.com/office/drawing/2014/main" val="3702415791"/>
                    </a:ext>
                  </a:extLst>
                </a:gridCol>
                <a:gridCol w="8155233">
                  <a:extLst>
                    <a:ext uri="{9D8B030D-6E8A-4147-A177-3AD203B41FA5}">
                      <a16:colId xmlns:a16="http://schemas.microsoft.com/office/drawing/2014/main" val="3338685824"/>
                    </a:ext>
                  </a:extLst>
                </a:gridCol>
              </a:tblGrid>
              <a:tr h="429791">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9880">
                <a:tc rowSpan="3">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3. Revisión de los canales de comunicación en momentos de crisis con Gobierno.</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1. Asegurar que el canal sea directo y no se interrumpa en momentos de crisis. </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2. Solicitar al Comité de Comunicaciones la recomendación de lenguaje y forma de como comunicar las alertas tempranas, los acuerdos y análisis a ser dirigidos al Gobierno Nacional en momentos de crisis.</a:t>
                      </a:r>
                      <a:r>
                        <a:rPr lang="es-ES" sz="1800" b="0" dirty="0">
                          <a:solidFill>
                            <a:srgbClr val="FFC000"/>
                          </a:solidFill>
                          <a:effectLst/>
                          <a:latin typeface="Lucida Sans" panose="020B0602030504020204" pitchFamily="34" charset="77"/>
                        </a:rPr>
                        <a:t> </a:t>
                      </a:r>
                    </a:p>
                    <a:p>
                      <a:pPr marL="0" indent="0" rtl="0" fontAlgn="ctr">
                        <a:buNone/>
                      </a:pPr>
                      <a:endParaRPr lang="es-ES" sz="1800" b="0" dirty="0">
                        <a:solidFill>
                          <a:srgbClr val="FF0000"/>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51886832"/>
                  </a:ext>
                </a:extLst>
              </a:tr>
              <a:tr h="529880">
                <a:tc vMerge="1">
                  <a:txBody>
                    <a:bodyPr/>
                    <a:lstStyle/>
                    <a:p>
                      <a:pPr marL="0" algn="just" defTabSz="914400" rtl="0" eaLnBrk="1" fontAlgn="ctr" latinLnBrk="0" hangingPunct="1"/>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algn="l" defTabSz="914400" rtl="0" eaLnBrk="1" fontAlgn="ctr" latinLnBrk="0" hangingPunct="1">
                        <a:buNone/>
                      </a:pPr>
                      <a:r>
                        <a:rPr lang="es-ES" sz="1800" b="0" kern="1200" dirty="0">
                          <a:solidFill>
                            <a:srgbClr val="6A6A6A"/>
                          </a:solidFill>
                          <a:effectLst/>
                          <a:latin typeface="Lucida Sans" panose="020B0602030504020204" pitchFamily="34" charset="77"/>
                          <a:ea typeface="+mn-ea"/>
                          <a:cs typeface="+mn-cs"/>
                        </a:rPr>
                        <a:t>3. Desarrollo de un manual de comunicaciones para momentos de crisis o capitulo de comunicaciones dentro del Protocolo de Gestión de Crisis.  </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11198766"/>
                  </a:ext>
                </a:extLst>
              </a:tr>
            </a:tbl>
          </a:graphicData>
        </a:graphic>
      </p:graphicFrame>
    </p:spTree>
    <p:extLst>
      <p:ext uri="{BB962C8B-B14F-4D97-AF65-F5344CB8AC3E}">
        <p14:creationId xmlns:p14="http://schemas.microsoft.com/office/powerpoint/2010/main" val="61808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87275" y="-97976"/>
            <a:ext cx="11612197"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Ajuste al Reglamento Interno para decisiones clave</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2137775301"/>
              </p:ext>
            </p:extLst>
          </p:nvPr>
        </p:nvGraphicFramePr>
        <p:xfrm>
          <a:off x="515150" y="781615"/>
          <a:ext cx="11041780" cy="5623111"/>
        </p:xfrm>
        <a:graphic>
          <a:graphicData uri="http://schemas.openxmlformats.org/drawingml/2006/table">
            <a:tbl>
              <a:tblPr firstRow="1" bandRow="1">
                <a:tableStyleId>{5C22544A-7EE6-4342-B048-85BDC9FD1C3A}</a:tableStyleId>
              </a:tblPr>
              <a:tblGrid>
                <a:gridCol w="2886547">
                  <a:extLst>
                    <a:ext uri="{9D8B030D-6E8A-4147-A177-3AD203B41FA5}">
                      <a16:colId xmlns:a16="http://schemas.microsoft.com/office/drawing/2014/main" val="3702415791"/>
                    </a:ext>
                  </a:extLst>
                </a:gridCol>
                <a:gridCol w="8155233">
                  <a:extLst>
                    <a:ext uri="{9D8B030D-6E8A-4147-A177-3AD203B41FA5}">
                      <a16:colId xmlns:a16="http://schemas.microsoft.com/office/drawing/2014/main" val="3338685824"/>
                    </a:ext>
                  </a:extLst>
                </a:gridCol>
              </a:tblGrid>
              <a:tr h="429791">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9880">
                <a:tc rowSpan="6">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4. Aspectos específicos a revisar, actualizar o modificar en el Reglamento Interno.</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1. Revisión del rol y responsabilidades del Comité Estratégico.</a:t>
                      </a:r>
                      <a:endParaRPr lang="es-ES" sz="1800" b="0" dirty="0">
                        <a:solidFill>
                          <a:srgbClr val="FF0000"/>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870816768"/>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2. Obligaciones de los Representantes de los agentes frente a sus representados. Se propone establecer deberes y obligaciones para este tipo de Representantes por el mandato otorgado. </a:t>
                      </a:r>
                    </a:p>
                    <a:p>
                      <a:pPr marL="0" indent="0" rtl="0" fontAlgn="ctr">
                        <a:buNone/>
                      </a:pPr>
                      <a:endParaRPr lang="es-ES" sz="1800" b="0" dirty="0">
                        <a:solidFill>
                          <a:srgbClr val="6A6A6A"/>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51886832"/>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3. Regulación de invitados. Realizar un reglamento de invitados, (permanentes – ocasionales), que regule máximo de participantes, autorizaciones de los agentes, voz y voto.</a:t>
                      </a:r>
                    </a:p>
                    <a:p>
                      <a:pPr marL="0" indent="0" rtl="0" fontAlgn="ctr">
                        <a:buNone/>
                      </a:pPr>
                      <a:endParaRPr lang="es-ES" sz="1800" b="0" dirty="0">
                        <a:solidFill>
                          <a:schemeClr val="accent2"/>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780414593"/>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4. Revisar la regulación sobre solución controversias y confidencialidad y conflictos de interés en la política de Información y Reglamento Interno.</a:t>
                      </a:r>
                    </a:p>
                    <a:p>
                      <a:pPr marL="0" indent="0" rtl="0" fontAlgn="ctr">
                        <a:buNone/>
                      </a:pPr>
                      <a:endParaRPr lang="es-ES" sz="1800" b="0" dirty="0">
                        <a:solidFill>
                          <a:srgbClr val="6A6A6A"/>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250726013"/>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5. Estructurar los acuerdos con alguna clasificación que permita facilidad en su identificación, tipología y búsqueda.</a:t>
                      </a:r>
                    </a:p>
                    <a:p>
                      <a:pPr marL="0" indent="0" rtl="0" fontAlgn="ctr">
                        <a:buNone/>
                      </a:pPr>
                      <a:endParaRPr lang="es-ES" sz="1800" b="0" dirty="0">
                        <a:solidFill>
                          <a:srgbClr val="6A6A6A"/>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266644452"/>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7. Con la aprobación de la Ley 2099 de 2021 Reglamentar la incorporación de nuevos miembros al CNO (elección, voz y voto).</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478511803"/>
                  </a:ext>
                </a:extLst>
              </a:tr>
            </a:tbl>
          </a:graphicData>
        </a:graphic>
      </p:graphicFrame>
    </p:spTree>
    <p:extLst>
      <p:ext uri="{BB962C8B-B14F-4D97-AF65-F5344CB8AC3E}">
        <p14:creationId xmlns:p14="http://schemas.microsoft.com/office/powerpoint/2010/main" val="6361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92199" y="-107823"/>
            <a:ext cx="11612197"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Socialización del Modelo de Gobernabilidad del CNO</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2106376151"/>
              </p:ext>
            </p:extLst>
          </p:nvPr>
        </p:nvGraphicFramePr>
        <p:xfrm>
          <a:off x="575110" y="1203605"/>
          <a:ext cx="11041780" cy="4800151"/>
        </p:xfrm>
        <a:graphic>
          <a:graphicData uri="http://schemas.openxmlformats.org/drawingml/2006/table">
            <a:tbl>
              <a:tblPr firstRow="1" bandRow="1">
                <a:tableStyleId>{5C22544A-7EE6-4342-B048-85BDC9FD1C3A}</a:tableStyleId>
              </a:tblPr>
              <a:tblGrid>
                <a:gridCol w="2886547">
                  <a:extLst>
                    <a:ext uri="{9D8B030D-6E8A-4147-A177-3AD203B41FA5}">
                      <a16:colId xmlns:a16="http://schemas.microsoft.com/office/drawing/2014/main" val="3702415791"/>
                    </a:ext>
                  </a:extLst>
                </a:gridCol>
                <a:gridCol w="8155233">
                  <a:extLst>
                    <a:ext uri="{9D8B030D-6E8A-4147-A177-3AD203B41FA5}">
                      <a16:colId xmlns:a16="http://schemas.microsoft.com/office/drawing/2014/main" val="3338685824"/>
                    </a:ext>
                  </a:extLst>
                </a:gridCol>
              </a:tblGrid>
              <a:tr h="429791">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9880">
                <a:tc rowSpan="7">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1. Desarrollar una estrategia de divulgación y capacitación del Modelo de Gobernabilidad del CNO.</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1. En cada cambio de Gobierno, y cada cambio de Ministro de Minas y Energía, Viceministro, Director de la UPME, y de Superintendente de Servicios Públicos y Director de la CREG, realizar una presentación estándar “corporativa” para este efecto. </a:t>
                      </a:r>
                      <a:r>
                        <a:rPr lang="es-ES" sz="1800" b="0" i="0" u="none" strike="noStrike" kern="1200" dirty="0">
                          <a:solidFill>
                            <a:schemeClr val="accent2"/>
                          </a:solidFill>
                          <a:effectLst/>
                          <a:latin typeface="Lucida Sans" panose="020B0602030504020204" pitchFamily="34" charset="77"/>
                          <a:ea typeface="+mn-ea"/>
                          <a:cs typeface="+mn-cs"/>
                        </a:rPr>
                        <a:t>(*)</a:t>
                      </a:r>
                      <a:endParaRPr lang="es-ES" sz="1800" b="0" dirty="0">
                        <a:solidFill>
                          <a:schemeClr val="accent2"/>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2. Cuando se considere conveniente para un nuevo experto de la CREG. </a:t>
                      </a:r>
                      <a:r>
                        <a:rPr lang="es-ES" sz="1800" b="0" i="0" u="none" strike="noStrike" kern="1200" dirty="0">
                          <a:solidFill>
                            <a:schemeClr val="accent2"/>
                          </a:solidFill>
                          <a:effectLst/>
                          <a:latin typeface="Lucida Sans" panose="020B0602030504020204" pitchFamily="34" charset="77"/>
                          <a:ea typeface="+mn-ea"/>
                          <a:cs typeface="+mn-cs"/>
                        </a:rPr>
                        <a:t>(*)</a:t>
                      </a:r>
                      <a:endParaRPr lang="es-ES" sz="1800" b="0" dirty="0">
                        <a:solidFill>
                          <a:schemeClr val="accent2"/>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904323067"/>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3. Frente a la llegada de nuevos miembros al C.N.O. de manera individual, adicional a la capacitación anual ordinaria. </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51886832"/>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4. Con la integración de nuevos miembros a los comités/subcomités, contemplando la posibilidad de mecanismos digitales –electrónicos. </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780414593"/>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5. Divulgar y capacitar a los agentes representados, el representante elegido será el encargado de esta divulgación o capacitación. </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877678608"/>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6. Analizar con el Comité de Comunicaciones el uso de redes sociales en el marco del CNO.</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183184831"/>
                  </a:ext>
                </a:extLst>
              </a:tr>
              <a:tr h="52988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600" b="0" i="0" u="none" strike="noStrike" kern="1200" dirty="0">
                          <a:solidFill>
                            <a:schemeClr val="accent2"/>
                          </a:solidFill>
                          <a:effectLst/>
                          <a:latin typeface="Lucida Sans" panose="020B0602030504020204" pitchFamily="34" charset="77"/>
                          <a:ea typeface="+mn-ea"/>
                          <a:cs typeface="+mn-cs"/>
                        </a:rPr>
                        <a:t>(*) A incluir en el desarrollo del Mapa de Grupos de Interés</a:t>
                      </a:r>
                      <a:endParaRPr lang="es-ES" sz="1600" b="0" dirty="0">
                        <a:solidFill>
                          <a:schemeClr val="accent2"/>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949624051"/>
                  </a:ext>
                </a:extLst>
              </a:tr>
            </a:tbl>
          </a:graphicData>
        </a:graphic>
      </p:graphicFrame>
    </p:spTree>
    <p:extLst>
      <p:ext uri="{BB962C8B-B14F-4D97-AF65-F5344CB8AC3E}">
        <p14:creationId xmlns:p14="http://schemas.microsoft.com/office/powerpoint/2010/main" val="33153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id="{29D0EA27-1B6C-4FBF-BDCA-45D419E88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36101" y="511068"/>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Documentos en los cuales </a:t>
            </a:r>
            <a:r>
              <a:rPr lang="es-ES" sz="2800" b="1" dirty="0">
                <a:solidFill>
                  <a:srgbClr val="244068"/>
                </a:solidFill>
                <a:latin typeface="Lucida Sans" panose="020B0602030504020204" pitchFamily="34" charset="0"/>
              </a:rPr>
              <a:t>se materializan las acciones acordadas</a:t>
            </a:r>
            <a:endPar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endParaRPr>
          </a:p>
        </p:txBody>
      </p:sp>
      <p:sp>
        <p:nvSpPr>
          <p:cNvPr id="10" name="Subtitle 3">
            <a:extLst>
              <a:ext uri="{FF2B5EF4-FFF2-40B4-BE49-F238E27FC236}">
                <a16:creationId xmlns:a16="http://schemas.microsoft.com/office/drawing/2014/main" id="{99DABD1A-085C-4FB9-B531-67E47CF21E0D}"/>
              </a:ext>
            </a:extLst>
          </p:cNvPr>
          <p:cNvSpPr txBox="1">
            <a:spLocks/>
          </p:cNvSpPr>
          <p:nvPr/>
        </p:nvSpPr>
        <p:spPr>
          <a:xfrm>
            <a:off x="15325" y="8466"/>
            <a:ext cx="2997699" cy="108479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sz="3400" b="0" i="0" u="none" strike="noStrike" kern="1200" cap="none" spc="0" normalizeH="0" baseline="0" dirty="0">
                <a:ln>
                  <a:noFill/>
                </a:ln>
                <a:solidFill>
                  <a:srgbClr val="0070C0"/>
                </a:solidFill>
                <a:effectLst/>
                <a:uLnTx/>
                <a:uFillTx/>
                <a:latin typeface="Lucida Sans" panose="020B0602030504020204" pitchFamily="34" charset="0"/>
                <a:ea typeface="+mn-ea"/>
                <a:cs typeface="+mn-cs"/>
              </a:rPr>
              <a:t>Grupo 3</a:t>
            </a:r>
            <a:endParaRPr kumimoji="0" lang="es-CO" sz="3400" b="0" i="0" u="none" strike="noStrike" kern="1200" cap="all" spc="0" normalizeH="0" baseline="0" noProof="0" dirty="0">
              <a:ln>
                <a:noFill/>
              </a:ln>
              <a:solidFill>
                <a:srgbClr val="0070C0"/>
              </a:solidFill>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347D2D23-4A78-4E07-A56D-30D62FD19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24647"/>
            <a:ext cx="1783049" cy="1198688"/>
          </a:xfrm>
          <a:prstGeom prst="rect">
            <a:avLst/>
          </a:prstGeom>
        </p:spPr>
      </p:pic>
      <p:graphicFrame>
        <p:nvGraphicFramePr>
          <p:cNvPr id="2" name="Diagrama 1">
            <a:extLst>
              <a:ext uri="{FF2B5EF4-FFF2-40B4-BE49-F238E27FC236}">
                <a16:creationId xmlns:a16="http://schemas.microsoft.com/office/drawing/2014/main" id="{E04691C2-1E93-4AA2-BA2C-A9E2564B982E}"/>
              </a:ext>
            </a:extLst>
          </p:cNvPr>
          <p:cNvGraphicFramePr/>
          <p:nvPr>
            <p:extLst>
              <p:ext uri="{D42A27DB-BD31-4B8C-83A1-F6EECF244321}">
                <p14:modId xmlns:p14="http://schemas.microsoft.com/office/powerpoint/2010/main" val="1773335029"/>
              </p:ext>
            </p:extLst>
          </p:nvPr>
        </p:nvGraphicFramePr>
        <p:xfrm>
          <a:off x="592945" y="2037108"/>
          <a:ext cx="4698584" cy="38690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 name="Diagrama 2">
            <a:extLst>
              <a:ext uri="{FF2B5EF4-FFF2-40B4-BE49-F238E27FC236}">
                <a16:creationId xmlns:a16="http://schemas.microsoft.com/office/drawing/2014/main" id="{98F24D96-DA10-4BC5-9614-7E0A16A2AA38}"/>
              </a:ext>
            </a:extLst>
          </p:cNvPr>
          <p:cNvGraphicFramePr/>
          <p:nvPr>
            <p:extLst>
              <p:ext uri="{D42A27DB-BD31-4B8C-83A1-F6EECF244321}">
                <p14:modId xmlns:p14="http://schemas.microsoft.com/office/powerpoint/2010/main" val="2644103944"/>
              </p:ext>
            </p:extLst>
          </p:nvPr>
        </p:nvGraphicFramePr>
        <p:xfrm>
          <a:off x="2466715" y="771677"/>
          <a:ext cx="6955256" cy="50730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785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ítulo 1">
            <a:extLst>
              <a:ext uri="{FF2B5EF4-FFF2-40B4-BE49-F238E27FC236}">
                <a16:creationId xmlns:a16="http://schemas.microsoft.com/office/drawing/2014/main" id="{B0691838-C002-5241-9C8E-DE8593814E25}"/>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Mapa del proceso de acompañamiento</a:t>
            </a:r>
            <a:endParaRPr lang="es-CO" sz="2400" b="1" dirty="0">
              <a:solidFill>
                <a:schemeClr val="accent1">
                  <a:lumMod val="50000"/>
                </a:schemeClr>
              </a:solidFill>
              <a:latin typeface="Lucida Sans" panose="020B0602030504020204" pitchFamily="34" charset="0"/>
            </a:endParaRPr>
          </a:p>
        </p:txBody>
      </p:sp>
      <p:grpSp>
        <p:nvGrpSpPr>
          <p:cNvPr id="14" name="Grupo 13">
            <a:extLst>
              <a:ext uri="{FF2B5EF4-FFF2-40B4-BE49-F238E27FC236}">
                <a16:creationId xmlns:a16="http://schemas.microsoft.com/office/drawing/2014/main" id="{E9E9902C-3114-5444-82C7-A9194B64FC1F}"/>
              </a:ext>
            </a:extLst>
          </p:cNvPr>
          <p:cNvGrpSpPr/>
          <p:nvPr/>
        </p:nvGrpSpPr>
        <p:grpSpPr>
          <a:xfrm>
            <a:off x="1692000" y="1065653"/>
            <a:ext cx="8990989" cy="1836803"/>
            <a:chOff x="847376" y="681444"/>
            <a:chExt cx="10569889" cy="2212274"/>
          </a:xfrm>
        </p:grpSpPr>
        <p:sp>
          <p:nvSpPr>
            <p:cNvPr id="51" name="Arc 35">
              <a:extLst>
                <a:ext uri="{FF2B5EF4-FFF2-40B4-BE49-F238E27FC236}">
                  <a16:creationId xmlns:a16="http://schemas.microsoft.com/office/drawing/2014/main" id="{50372DB5-E9EE-BD4A-A3C6-62622B1212AA}"/>
                </a:ext>
              </a:extLst>
            </p:cNvPr>
            <p:cNvSpPr/>
            <p:nvPr/>
          </p:nvSpPr>
          <p:spPr>
            <a:xfrm rot="19320000">
              <a:off x="2821674" y="1486056"/>
              <a:ext cx="793026" cy="703595"/>
            </a:xfrm>
            <a:prstGeom prst="arc">
              <a:avLst/>
            </a:prstGeom>
            <a:noFill/>
            <a:ln w="76200" cap="flat" cmpd="sng" algn="ctr">
              <a:solidFill>
                <a:schemeClr val="bg1">
                  <a:lumMod val="65000"/>
                </a:schemeClr>
              </a:solidFill>
              <a:prstDash val="solid"/>
              <a:headEnd type="oval" w="sm" len="sm"/>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dirty="0">
                <a:ln>
                  <a:noFill/>
                </a:ln>
                <a:solidFill>
                  <a:prstClr val="black"/>
                </a:solidFill>
                <a:effectLst/>
                <a:uLnTx/>
                <a:uFillTx/>
                <a:latin typeface="Futura Std Book"/>
                <a:ea typeface="+mn-ea"/>
                <a:cs typeface="+mn-cs"/>
              </a:endParaRPr>
            </a:p>
          </p:txBody>
        </p:sp>
        <p:grpSp>
          <p:nvGrpSpPr>
            <p:cNvPr id="52" name="Grupo 51">
              <a:extLst>
                <a:ext uri="{FF2B5EF4-FFF2-40B4-BE49-F238E27FC236}">
                  <a16:creationId xmlns:a16="http://schemas.microsoft.com/office/drawing/2014/main" id="{2F8E8A3E-8BFC-C140-AC64-732A7F50396B}"/>
                </a:ext>
              </a:extLst>
            </p:cNvPr>
            <p:cNvGrpSpPr/>
            <p:nvPr/>
          </p:nvGrpSpPr>
          <p:grpSpPr>
            <a:xfrm>
              <a:off x="847376" y="681444"/>
              <a:ext cx="1813126" cy="1887748"/>
              <a:chOff x="1001739" y="2309111"/>
              <a:chExt cx="1813126" cy="1887748"/>
            </a:xfrm>
          </p:grpSpPr>
          <p:sp>
            <p:nvSpPr>
              <p:cNvPr id="68" name="Oval 20">
                <a:extLst>
                  <a:ext uri="{FF2B5EF4-FFF2-40B4-BE49-F238E27FC236}">
                    <a16:creationId xmlns:a16="http://schemas.microsoft.com/office/drawing/2014/main" id="{7146F0AA-D57B-B54E-AB83-5221C3D2B811}"/>
                  </a:ext>
                </a:extLst>
              </p:cNvPr>
              <p:cNvSpPr/>
              <p:nvPr/>
            </p:nvSpPr>
            <p:spPr bwMode="auto">
              <a:xfrm>
                <a:off x="1030419" y="2440059"/>
                <a:ext cx="1755766" cy="1756800"/>
              </a:xfrm>
              <a:prstGeom prst="ellipse">
                <a:avLst/>
              </a:prstGeom>
              <a:noFill/>
              <a:ln w="57150" cap="flat" cmpd="sng" algn="ctr">
                <a:solidFill>
                  <a:srgbClr val="7F7F7F"/>
                </a:solidFill>
                <a:prstDash val="sysDash"/>
              </a:ln>
              <a:effectLst/>
            </p:spPr>
          </p:sp>
          <p:sp>
            <p:nvSpPr>
              <p:cNvPr id="70" name="Freeform 21">
                <a:extLst>
                  <a:ext uri="{FF2B5EF4-FFF2-40B4-BE49-F238E27FC236}">
                    <a16:creationId xmlns:a16="http://schemas.microsoft.com/office/drawing/2014/main" id="{4CFF7722-2488-3645-848A-587CCE520633}"/>
                  </a:ext>
                </a:extLst>
              </p:cNvPr>
              <p:cNvSpPr/>
              <p:nvPr/>
            </p:nvSpPr>
            <p:spPr bwMode="auto">
              <a:xfrm>
                <a:off x="2182504" y="2309111"/>
                <a:ext cx="462857" cy="427284"/>
              </a:xfrm>
              <a:custGeom>
                <a:avLst/>
                <a:gdLst>
                  <a:gd name="connsiteX0" fmla="*/ 0 w 567839"/>
                  <a:gd name="connsiteY0" fmla="*/ 283921 h 567841"/>
                  <a:gd name="connsiteX1" fmla="*/ 283920 w 567839"/>
                  <a:gd name="connsiteY1" fmla="*/ 0 h 567841"/>
                  <a:gd name="connsiteX2" fmla="*/ 567840 w 567839"/>
                  <a:gd name="connsiteY2" fmla="*/ 283921 h 567841"/>
                  <a:gd name="connsiteX3" fmla="*/ 283920 w 567839"/>
                  <a:gd name="connsiteY3" fmla="*/ 567842 h 567841"/>
                  <a:gd name="connsiteX4" fmla="*/ 0 w 567839"/>
                  <a:gd name="connsiteY4" fmla="*/ 283921 h 56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39" h="567841">
                    <a:moveTo>
                      <a:pt x="0" y="283921"/>
                    </a:moveTo>
                    <a:cubicBezTo>
                      <a:pt x="0" y="127116"/>
                      <a:pt x="127115" y="0"/>
                      <a:pt x="283920" y="0"/>
                    </a:cubicBezTo>
                    <a:cubicBezTo>
                      <a:pt x="440725" y="0"/>
                      <a:pt x="567840" y="127116"/>
                      <a:pt x="567840" y="283921"/>
                    </a:cubicBezTo>
                    <a:cubicBezTo>
                      <a:pt x="567840" y="440726"/>
                      <a:pt x="440725" y="567842"/>
                      <a:pt x="283920" y="567842"/>
                    </a:cubicBezTo>
                    <a:cubicBezTo>
                      <a:pt x="127115" y="567842"/>
                      <a:pt x="0" y="440726"/>
                      <a:pt x="0" y="283921"/>
                    </a:cubicBezTo>
                    <a:close/>
                  </a:path>
                </a:pathLst>
              </a:custGeom>
              <a:solidFill>
                <a:srgbClr val="7F7F7F"/>
              </a:solidFill>
              <a:ln w="38100" cap="flat" cmpd="sng" algn="ctr">
                <a:solidFill>
                  <a:srgbClr val="7F7F7F"/>
                </a:solidFill>
                <a:prstDash val="solid"/>
              </a:ln>
              <a:effectLst/>
            </p:spPr>
            <p:txBody>
              <a:bodyPr lIns="104113" tIns="97128" rIns="104113" bIns="97128" spcCol="1270" anchor="ctr"/>
              <a:lstStyle/>
              <a:p>
                <a:pPr marL="0" marR="0" lvl="0" indent="0" algn="ctr" defTabSz="488950" rtl="0" eaLnBrk="1" fontAlgn="auto" latinLnBrk="0" hangingPunct="1">
                  <a:lnSpc>
                    <a:spcPct val="90000"/>
                  </a:lnSpc>
                  <a:spcBef>
                    <a:spcPts val="0"/>
                  </a:spcBef>
                  <a:spcAft>
                    <a:spcPct val="35000"/>
                  </a:spcAft>
                  <a:buClrTx/>
                  <a:buSzTx/>
                  <a:buFontTx/>
                  <a:buNone/>
                  <a:tabLst/>
                  <a:defRPr/>
                </a:pPr>
                <a:r>
                  <a:rPr kumimoji="0" lang="en-US"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rPr>
                  <a:t>1</a:t>
                </a:r>
              </a:p>
            </p:txBody>
          </p:sp>
          <p:sp>
            <p:nvSpPr>
              <p:cNvPr id="71" name="TextBox 22">
                <a:extLst>
                  <a:ext uri="{FF2B5EF4-FFF2-40B4-BE49-F238E27FC236}">
                    <a16:creationId xmlns:a16="http://schemas.microsoft.com/office/drawing/2014/main" id="{867A4DFB-8B6E-F247-A721-39F2EFDE415F}"/>
                  </a:ext>
                </a:extLst>
              </p:cNvPr>
              <p:cNvSpPr txBox="1"/>
              <p:nvPr/>
            </p:nvSpPr>
            <p:spPr bwMode="auto">
              <a:xfrm>
                <a:off x="1001739" y="3030979"/>
                <a:ext cx="1813126" cy="544215"/>
              </a:xfrm>
              <a:prstGeom prst="rect">
                <a:avLst/>
              </a:prstGeom>
              <a:noFill/>
            </p:spPr>
            <p:txBody>
              <a:bodyPr wrap="square" rIns="144000" bIns="36000" spcCol="36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srgbClr val="6A6A6A"/>
                    </a:solidFill>
                    <a:latin typeface="Lucida Sans" panose="020B0602030504020204" pitchFamily="34" charset="0"/>
                    <a:cs typeface="Times New Roman" panose="02020603050405020304" pitchFamily="18" charset="0"/>
                  </a:rPr>
                  <a:t>Alineación metodológica</a:t>
                </a:r>
                <a:endParaRPr kumimoji="0" lang="es-CO" sz="1200" i="0" u="none" strike="noStrike" kern="1200" cap="none" spc="0" normalizeH="0" baseline="0" noProof="0" dirty="0">
                  <a:ln>
                    <a:noFill/>
                  </a:ln>
                  <a:solidFill>
                    <a:srgbClr val="6A6A6A"/>
                  </a:solidFill>
                  <a:effectLst/>
                  <a:uLnTx/>
                  <a:uFillTx/>
                  <a:latin typeface="Lucida Sans" pitchFamily="34" charset="0"/>
                  <a:ea typeface="+mn-ea"/>
                  <a:cs typeface="+mn-cs"/>
                </a:endParaRPr>
              </a:p>
            </p:txBody>
          </p:sp>
        </p:grpSp>
        <p:grpSp>
          <p:nvGrpSpPr>
            <p:cNvPr id="53" name="Grupo 52">
              <a:extLst>
                <a:ext uri="{FF2B5EF4-FFF2-40B4-BE49-F238E27FC236}">
                  <a16:creationId xmlns:a16="http://schemas.microsoft.com/office/drawing/2014/main" id="{F5C7D395-FA77-5042-9C4D-F9E2A46F6FA6}"/>
                </a:ext>
              </a:extLst>
            </p:cNvPr>
            <p:cNvGrpSpPr/>
            <p:nvPr/>
          </p:nvGrpSpPr>
          <p:grpSpPr>
            <a:xfrm>
              <a:off x="3775871" y="681444"/>
              <a:ext cx="1756800" cy="1887749"/>
              <a:chOff x="3925759" y="2317471"/>
              <a:chExt cx="1756800" cy="1887749"/>
            </a:xfrm>
          </p:grpSpPr>
          <p:sp>
            <p:nvSpPr>
              <p:cNvPr id="65" name="Oval 20">
                <a:extLst>
                  <a:ext uri="{FF2B5EF4-FFF2-40B4-BE49-F238E27FC236}">
                    <a16:creationId xmlns:a16="http://schemas.microsoft.com/office/drawing/2014/main" id="{01B2FEF8-DB2F-A84D-8B5B-E1B83089EB83}"/>
                  </a:ext>
                </a:extLst>
              </p:cNvPr>
              <p:cNvSpPr/>
              <p:nvPr/>
            </p:nvSpPr>
            <p:spPr bwMode="auto">
              <a:xfrm>
                <a:off x="3925759" y="2448420"/>
                <a:ext cx="1756800" cy="1756800"/>
              </a:xfrm>
              <a:prstGeom prst="ellipse">
                <a:avLst/>
              </a:prstGeom>
              <a:noFill/>
              <a:ln w="57150" cap="flat" cmpd="sng" algn="ctr">
                <a:solidFill>
                  <a:schemeClr val="accent6">
                    <a:lumMod val="75000"/>
                  </a:schemeClr>
                </a:solidFill>
                <a:prstDash val="sysDash"/>
              </a:ln>
              <a:effectLst/>
            </p:spPr>
            <p:txBody>
              <a:bodyPr/>
              <a:lstStyle/>
              <a:p>
                <a:endParaRPr lang="es-ES_tradnl" sz="1400" dirty="0"/>
              </a:p>
            </p:txBody>
          </p:sp>
          <p:sp>
            <p:nvSpPr>
              <p:cNvPr id="66" name="Freeform 21">
                <a:extLst>
                  <a:ext uri="{FF2B5EF4-FFF2-40B4-BE49-F238E27FC236}">
                    <a16:creationId xmlns:a16="http://schemas.microsoft.com/office/drawing/2014/main" id="{08459336-C32F-9F48-8E48-ECA34E761B48}"/>
                  </a:ext>
                </a:extLst>
              </p:cNvPr>
              <p:cNvSpPr/>
              <p:nvPr/>
            </p:nvSpPr>
            <p:spPr bwMode="auto">
              <a:xfrm>
                <a:off x="5093046" y="2317471"/>
                <a:ext cx="462856" cy="427284"/>
              </a:xfrm>
              <a:custGeom>
                <a:avLst/>
                <a:gdLst>
                  <a:gd name="connsiteX0" fmla="*/ 0 w 567839"/>
                  <a:gd name="connsiteY0" fmla="*/ 283921 h 567841"/>
                  <a:gd name="connsiteX1" fmla="*/ 283920 w 567839"/>
                  <a:gd name="connsiteY1" fmla="*/ 0 h 567841"/>
                  <a:gd name="connsiteX2" fmla="*/ 567840 w 567839"/>
                  <a:gd name="connsiteY2" fmla="*/ 283921 h 567841"/>
                  <a:gd name="connsiteX3" fmla="*/ 283920 w 567839"/>
                  <a:gd name="connsiteY3" fmla="*/ 567842 h 567841"/>
                  <a:gd name="connsiteX4" fmla="*/ 0 w 567839"/>
                  <a:gd name="connsiteY4" fmla="*/ 283921 h 56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39" h="567841">
                    <a:moveTo>
                      <a:pt x="0" y="283921"/>
                    </a:moveTo>
                    <a:cubicBezTo>
                      <a:pt x="0" y="127116"/>
                      <a:pt x="127115" y="0"/>
                      <a:pt x="283920" y="0"/>
                    </a:cubicBezTo>
                    <a:cubicBezTo>
                      <a:pt x="440725" y="0"/>
                      <a:pt x="567840" y="127116"/>
                      <a:pt x="567840" y="283921"/>
                    </a:cubicBezTo>
                    <a:cubicBezTo>
                      <a:pt x="567840" y="440726"/>
                      <a:pt x="440725" y="567842"/>
                      <a:pt x="283920" y="567842"/>
                    </a:cubicBezTo>
                    <a:cubicBezTo>
                      <a:pt x="127115" y="567842"/>
                      <a:pt x="0" y="440726"/>
                      <a:pt x="0" y="283921"/>
                    </a:cubicBezTo>
                    <a:close/>
                  </a:path>
                </a:pathLst>
              </a:custGeom>
              <a:solidFill>
                <a:schemeClr val="accent6">
                  <a:lumMod val="75000"/>
                </a:schemeClr>
              </a:solidFill>
              <a:ln w="38100" cap="flat" cmpd="sng" algn="ctr">
                <a:solidFill>
                  <a:schemeClr val="accent6">
                    <a:lumMod val="75000"/>
                  </a:schemeClr>
                </a:solidFill>
                <a:prstDash val="solid"/>
              </a:ln>
              <a:effectLst/>
            </p:spPr>
            <p:txBody>
              <a:bodyPr lIns="104113" tIns="97128" rIns="104113" bIns="97128" spcCol="1270" anchor="ctr"/>
              <a:lstStyle/>
              <a:p>
                <a:pPr marL="0" marR="0" lvl="0" indent="0" algn="ctr" defTabSz="488950" rtl="0" eaLnBrk="1" fontAlgn="auto" latinLnBrk="0" hangingPunct="1">
                  <a:lnSpc>
                    <a:spcPct val="90000"/>
                  </a:lnSpc>
                  <a:spcBef>
                    <a:spcPts val="0"/>
                  </a:spcBef>
                  <a:spcAft>
                    <a:spcPct val="35000"/>
                  </a:spcAft>
                  <a:buClrTx/>
                  <a:buSzTx/>
                  <a:buFontTx/>
                  <a:buNone/>
                  <a:tabLst/>
                  <a:defRPr/>
                </a:pPr>
                <a:r>
                  <a:rPr kumimoji="0" lang="en-US"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rPr>
                  <a:t>2</a:t>
                </a:r>
              </a:p>
            </p:txBody>
          </p:sp>
          <p:sp>
            <p:nvSpPr>
              <p:cNvPr id="67" name="TextBox 22">
                <a:extLst>
                  <a:ext uri="{FF2B5EF4-FFF2-40B4-BE49-F238E27FC236}">
                    <a16:creationId xmlns:a16="http://schemas.microsoft.com/office/drawing/2014/main" id="{EA3101A4-5E3B-7548-987A-271878F13BF4}"/>
                  </a:ext>
                </a:extLst>
              </p:cNvPr>
              <p:cNvSpPr txBox="1"/>
              <p:nvPr/>
            </p:nvSpPr>
            <p:spPr bwMode="auto">
              <a:xfrm>
                <a:off x="3963424" y="2875703"/>
                <a:ext cx="1681468" cy="989044"/>
              </a:xfrm>
              <a:prstGeom prst="rect">
                <a:avLst/>
              </a:prstGeom>
              <a:noFill/>
            </p:spPr>
            <p:txBody>
              <a:bodyPr wrap="square" rIns="144000" bIns="36000" spcCol="36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i="0" u="none" strike="noStrike" kern="1200" cap="none" spc="0" normalizeH="0" baseline="0" noProof="0" dirty="0">
                    <a:ln>
                      <a:noFill/>
                    </a:ln>
                    <a:solidFill>
                      <a:srgbClr val="6A6A6A"/>
                    </a:solidFill>
                    <a:effectLst/>
                    <a:uLnTx/>
                    <a:uFillTx/>
                    <a:latin typeface="Lucida Sans" panose="020B0602030504020204" pitchFamily="34" charset="0"/>
                    <a:ea typeface="Calibri" panose="020F0502020204030204" pitchFamily="34" charset="0"/>
                    <a:cs typeface="Times New Roman" panose="02020603050405020304" pitchFamily="18" charset="0"/>
                  </a:rPr>
                  <a:t>Primeras sesiones de discusión de los Grupos</a:t>
                </a:r>
              </a:p>
            </p:txBody>
          </p:sp>
        </p:grpSp>
        <p:sp>
          <p:nvSpPr>
            <p:cNvPr id="56" name="Arc 35">
              <a:extLst>
                <a:ext uri="{FF2B5EF4-FFF2-40B4-BE49-F238E27FC236}">
                  <a16:creationId xmlns:a16="http://schemas.microsoft.com/office/drawing/2014/main" id="{1B898E4F-B285-9F4D-864A-6B2D93C71D4F}"/>
                </a:ext>
              </a:extLst>
            </p:cNvPr>
            <p:cNvSpPr/>
            <p:nvPr/>
          </p:nvSpPr>
          <p:spPr>
            <a:xfrm rot="19320000">
              <a:off x="5693842" y="1486056"/>
              <a:ext cx="793026" cy="703595"/>
            </a:xfrm>
            <a:prstGeom prst="arc">
              <a:avLst/>
            </a:prstGeom>
            <a:noFill/>
            <a:ln w="76200" cap="flat" cmpd="sng" algn="ctr">
              <a:solidFill>
                <a:schemeClr val="bg1">
                  <a:lumMod val="65000"/>
                </a:schemeClr>
              </a:solidFill>
              <a:prstDash val="solid"/>
              <a:headEnd type="oval" w="sm" len="sm"/>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dirty="0">
                <a:ln>
                  <a:noFill/>
                </a:ln>
                <a:solidFill>
                  <a:prstClr val="black"/>
                </a:solidFill>
                <a:effectLst/>
                <a:uLnTx/>
                <a:uFillTx/>
                <a:latin typeface="Futura Std Book"/>
                <a:ea typeface="+mn-ea"/>
                <a:cs typeface="+mn-cs"/>
              </a:endParaRPr>
            </a:p>
          </p:txBody>
        </p:sp>
        <p:grpSp>
          <p:nvGrpSpPr>
            <p:cNvPr id="57" name="Grupo 56">
              <a:extLst>
                <a:ext uri="{FF2B5EF4-FFF2-40B4-BE49-F238E27FC236}">
                  <a16:creationId xmlns:a16="http://schemas.microsoft.com/office/drawing/2014/main" id="{67C96E01-4422-6349-A6B0-1BEFD277A8D7}"/>
                </a:ext>
              </a:extLst>
            </p:cNvPr>
            <p:cNvGrpSpPr/>
            <p:nvPr/>
          </p:nvGrpSpPr>
          <p:grpSpPr>
            <a:xfrm>
              <a:off x="6648040" y="681444"/>
              <a:ext cx="1769151" cy="1887749"/>
              <a:chOff x="6346518" y="2213839"/>
              <a:chExt cx="1769151" cy="1887749"/>
            </a:xfrm>
          </p:grpSpPr>
          <p:sp>
            <p:nvSpPr>
              <p:cNvPr id="58" name="Oval 20">
                <a:extLst>
                  <a:ext uri="{FF2B5EF4-FFF2-40B4-BE49-F238E27FC236}">
                    <a16:creationId xmlns:a16="http://schemas.microsoft.com/office/drawing/2014/main" id="{E2F72AC2-A416-2047-80CB-1CDB6937532B}"/>
                  </a:ext>
                </a:extLst>
              </p:cNvPr>
              <p:cNvSpPr/>
              <p:nvPr/>
            </p:nvSpPr>
            <p:spPr bwMode="auto">
              <a:xfrm>
                <a:off x="6346518" y="2344788"/>
                <a:ext cx="1756800" cy="1756800"/>
              </a:xfrm>
              <a:prstGeom prst="ellipse">
                <a:avLst/>
              </a:prstGeom>
              <a:noFill/>
              <a:ln w="57150" cap="flat" cmpd="sng" algn="ctr">
                <a:solidFill>
                  <a:srgbClr val="FFC000"/>
                </a:solidFill>
                <a:prstDash val="sysDash"/>
              </a:ln>
              <a:effectLst/>
            </p:spPr>
            <p:txBody>
              <a:bodyPr/>
              <a:lstStyle/>
              <a:p>
                <a:endParaRPr lang="es-CO" sz="1400" dirty="0"/>
              </a:p>
            </p:txBody>
          </p:sp>
          <p:sp>
            <p:nvSpPr>
              <p:cNvPr id="60" name="Freeform 21">
                <a:extLst>
                  <a:ext uri="{FF2B5EF4-FFF2-40B4-BE49-F238E27FC236}">
                    <a16:creationId xmlns:a16="http://schemas.microsoft.com/office/drawing/2014/main" id="{1ED0A80E-8F73-E246-84DC-825100738179}"/>
                  </a:ext>
                </a:extLst>
              </p:cNvPr>
              <p:cNvSpPr/>
              <p:nvPr/>
            </p:nvSpPr>
            <p:spPr bwMode="auto">
              <a:xfrm>
                <a:off x="7502484" y="2213839"/>
                <a:ext cx="462856" cy="427284"/>
              </a:xfrm>
              <a:custGeom>
                <a:avLst/>
                <a:gdLst>
                  <a:gd name="connsiteX0" fmla="*/ 0 w 567839"/>
                  <a:gd name="connsiteY0" fmla="*/ 283921 h 567841"/>
                  <a:gd name="connsiteX1" fmla="*/ 283920 w 567839"/>
                  <a:gd name="connsiteY1" fmla="*/ 0 h 567841"/>
                  <a:gd name="connsiteX2" fmla="*/ 567840 w 567839"/>
                  <a:gd name="connsiteY2" fmla="*/ 283921 h 567841"/>
                  <a:gd name="connsiteX3" fmla="*/ 283920 w 567839"/>
                  <a:gd name="connsiteY3" fmla="*/ 567842 h 567841"/>
                  <a:gd name="connsiteX4" fmla="*/ 0 w 567839"/>
                  <a:gd name="connsiteY4" fmla="*/ 283921 h 56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39" h="567841">
                    <a:moveTo>
                      <a:pt x="0" y="283921"/>
                    </a:moveTo>
                    <a:cubicBezTo>
                      <a:pt x="0" y="127116"/>
                      <a:pt x="127115" y="0"/>
                      <a:pt x="283920" y="0"/>
                    </a:cubicBezTo>
                    <a:cubicBezTo>
                      <a:pt x="440725" y="0"/>
                      <a:pt x="567840" y="127116"/>
                      <a:pt x="567840" y="283921"/>
                    </a:cubicBezTo>
                    <a:cubicBezTo>
                      <a:pt x="567840" y="440726"/>
                      <a:pt x="440725" y="567842"/>
                      <a:pt x="283920" y="567842"/>
                    </a:cubicBezTo>
                    <a:cubicBezTo>
                      <a:pt x="127115" y="567842"/>
                      <a:pt x="0" y="440726"/>
                      <a:pt x="0" y="283921"/>
                    </a:cubicBezTo>
                    <a:close/>
                  </a:path>
                </a:pathLst>
              </a:custGeom>
              <a:solidFill>
                <a:srgbClr val="FFC000"/>
              </a:solidFill>
              <a:ln w="38100" cap="flat" cmpd="sng" algn="ctr">
                <a:solidFill>
                  <a:srgbClr val="FFC000"/>
                </a:solidFill>
                <a:prstDash val="solid"/>
              </a:ln>
              <a:effectLst/>
            </p:spPr>
            <p:txBody>
              <a:bodyPr lIns="104113" tIns="97128" rIns="104113" bIns="97128" spcCol="1270" anchor="ctr"/>
              <a:lstStyle/>
              <a:p>
                <a:pPr marL="0" marR="0" lvl="0" indent="0" algn="ctr" defTabSz="488950" rtl="0" eaLnBrk="1" fontAlgn="auto" latinLnBrk="0" hangingPunct="1">
                  <a:lnSpc>
                    <a:spcPct val="90000"/>
                  </a:lnSpc>
                  <a:spcBef>
                    <a:spcPts val="0"/>
                  </a:spcBef>
                  <a:spcAft>
                    <a:spcPct val="35000"/>
                  </a:spcAft>
                  <a:buClrTx/>
                  <a:buSzTx/>
                  <a:buFontTx/>
                  <a:buNone/>
                  <a:tabLst/>
                  <a:defRPr/>
                </a:pPr>
                <a:r>
                  <a:rPr kumimoji="0" lang="en-US"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rPr>
                  <a:t>3</a:t>
                </a:r>
                <a:endParaRPr kumimoji="0" lang="en-US" sz="1600"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endParaRPr>
              </a:p>
            </p:txBody>
          </p:sp>
          <p:sp>
            <p:nvSpPr>
              <p:cNvPr id="61" name="TextBox 22">
                <a:extLst>
                  <a:ext uri="{FF2B5EF4-FFF2-40B4-BE49-F238E27FC236}">
                    <a16:creationId xmlns:a16="http://schemas.microsoft.com/office/drawing/2014/main" id="{DB5669F7-627A-C64B-A99B-549D0E821F25}"/>
                  </a:ext>
                </a:extLst>
              </p:cNvPr>
              <p:cNvSpPr txBox="1"/>
              <p:nvPr/>
            </p:nvSpPr>
            <p:spPr bwMode="auto">
              <a:xfrm>
                <a:off x="6358869" y="2918828"/>
                <a:ext cx="1756800" cy="544215"/>
              </a:xfrm>
              <a:prstGeom prst="rect">
                <a:avLst/>
              </a:prstGeom>
              <a:noFill/>
              <a:ln>
                <a:noFill/>
              </a:ln>
            </p:spPr>
            <p:txBody>
              <a:bodyPr wrap="square" rIns="144000" bIns="36000" spcCol="36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srgbClr val="6A6A6A"/>
                    </a:solidFill>
                    <a:latin typeface="Lucida Sans" panose="020B0602030504020204" pitchFamily="34" charset="0"/>
                    <a:ea typeface="Calibri" panose="020F0502020204030204" pitchFamily="34" charset="0"/>
                    <a:cs typeface="Times New Roman" panose="02020603050405020304" pitchFamily="18" charset="0"/>
                  </a:rPr>
                  <a:t>Aplicación de cuestionarios</a:t>
                </a:r>
                <a:endParaRPr kumimoji="0" lang="es-ES" sz="1200" i="0" u="none" strike="noStrike" kern="1200" cap="none" spc="0" normalizeH="0" baseline="0" noProof="0" dirty="0">
                  <a:ln>
                    <a:noFill/>
                  </a:ln>
                  <a:solidFill>
                    <a:srgbClr val="6A6A6A"/>
                  </a:solidFill>
                  <a:effectLst/>
                  <a:uLnTx/>
                  <a:uFillTx/>
                  <a:latin typeface="Lucida Sans" panose="020B0602030504020204" pitchFamily="34" charset="0"/>
                  <a:ea typeface="Calibri" panose="020F0502020204030204" pitchFamily="34" charset="0"/>
                  <a:cs typeface="Times New Roman" panose="02020603050405020304" pitchFamily="18" charset="0"/>
                </a:endParaRPr>
              </a:p>
            </p:txBody>
          </p:sp>
        </p:grpSp>
        <p:grpSp>
          <p:nvGrpSpPr>
            <p:cNvPr id="46" name="Grupo 45">
              <a:extLst>
                <a:ext uri="{FF2B5EF4-FFF2-40B4-BE49-F238E27FC236}">
                  <a16:creationId xmlns:a16="http://schemas.microsoft.com/office/drawing/2014/main" id="{9D5312A4-2FB5-4F45-A458-FB7480273650}"/>
                </a:ext>
              </a:extLst>
            </p:cNvPr>
            <p:cNvGrpSpPr>
              <a:grpSpLocks noChangeAspect="1"/>
            </p:cNvGrpSpPr>
            <p:nvPr/>
          </p:nvGrpSpPr>
          <p:grpSpPr>
            <a:xfrm flipV="1">
              <a:off x="1596021" y="2683764"/>
              <a:ext cx="8757971" cy="201483"/>
              <a:chOff x="862340" y="2367521"/>
              <a:chExt cx="8920021" cy="205209"/>
            </a:xfrm>
          </p:grpSpPr>
          <p:sp>
            <p:nvSpPr>
              <p:cNvPr id="49" name="Rectángulo 48">
                <a:extLst>
                  <a:ext uri="{FF2B5EF4-FFF2-40B4-BE49-F238E27FC236}">
                    <a16:creationId xmlns:a16="http://schemas.microsoft.com/office/drawing/2014/main" id="{A0910EB9-3E33-E447-B94F-A208729ABE20}"/>
                  </a:ext>
                </a:extLst>
              </p:cNvPr>
              <p:cNvSpPr/>
              <p:nvPr/>
            </p:nvSpPr>
            <p:spPr>
              <a:xfrm flipV="1">
                <a:off x="945828" y="2425072"/>
                <a:ext cx="8836533" cy="46565"/>
              </a:xfrm>
              <a:prstGeom prst="rect">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50" name="Elipse 49">
                <a:extLst>
                  <a:ext uri="{FF2B5EF4-FFF2-40B4-BE49-F238E27FC236}">
                    <a16:creationId xmlns:a16="http://schemas.microsoft.com/office/drawing/2014/main" id="{668775A1-28A4-844B-A948-C0A0EB2FA739}"/>
                  </a:ext>
                </a:extLst>
              </p:cNvPr>
              <p:cNvSpPr/>
              <p:nvPr/>
            </p:nvSpPr>
            <p:spPr>
              <a:xfrm>
                <a:off x="862340" y="2367521"/>
                <a:ext cx="205212" cy="205209"/>
              </a:xfrm>
              <a:prstGeom prst="ellipse">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grpSp>
        <p:sp>
          <p:nvSpPr>
            <p:cNvPr id="47" name="Elipse 46">
              <a:extLst>
                <a:ext uri="{FF2B5EF4-FFF2-40B4-BE49-F238E27FC236}">
                  <a16:creationId xmlns:a16="http://schemas.microsoft.com/office/drawing/2014/main" id="{A412D1C6-B560-6A4B-B14D-17B6B705687D}"/>
                </a:ext>
              </a:extLst>
            </p:cNvPr>
            <p:cNvSpPr/>
            <p:nvPr/>
          </p:nvSpPr>
          <p:spPr>
            <a:xfrm flipV="1">
              <a:off x="4553529" y="2692234"/>
              <a:ext cx="201485" cy="201484"/>
            </a:xfrm>
            <a:prstGeom prst="ellipse">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48" name="Elipse 47">
              <a:extLst>
                <a:ext uri="{FF2B5EF4-FFF2-40B4-BE49-F238E27FC236}">
                  <a16:creationId xmlns:a16="http://schemas.microsoft.com/office/drawing/2014/main" id="{6333144D-9A0C-194B-B63F-9812D2980F44}"/>
                </a:ext>
              </a:extLst>
            </p:cNvPr>
            <p:cNvSpPr/>
            <p:nvPr/>
          </p:nvSpPr>
          <p:spPr>
            <a:xfrm flipV="1">
              <a:off x="7431873" y="2692227"/>
              <a:ext cx="201485" cy="201484"/>
            </a:xfrm>
            <a:prstGeom prst="ellipse">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grpSp>
          <p:nvGrpSpPr>
            <p:cNvPr id="13" name="Grupo 12">
              <a:extLst>
                <a:ext uri="{FF2B5EF4-FFF2-40B4-BE49-F238E27FC236}">
                  <a16:creationId xmlns:a16="http://schemas.microsoft.com/office/drawing/2014/main" id="{58AAB8B4-4D37-9947-A69A-2B51884B3008}"/>
                </a:ext>
              </a:extLst>
            </p:cNvPr>
            <p:cNvGrpSpPr/>
            <p:nvPr/>
          </p:nvGrpSpPr>
          <p:grpSpPr>
            <a:xfrm>
              <a:off x="9594426" y="681444"/>
              <a:ext cx="1822839" cy="1887748"/>
              <a:chOff x="9025313" y="710469"/>
              <a:chExt cx="1822839" cy="1887748"/>
            </a:xfrm>
          </p:grpSpPr>
          <p:sp>
            <p:nvSpPr>
              <p:cNvPr id="72" name="Oval 20">
                <a:extLst>
                  <a:ext uri="{FF2B5EF4-FFF2-40B4-BE49-F238E27FC236}">
                    <a16:creationId xmlns:a16="http://schemas.microsoft.com/office/drawing/2014/main" id="{9439B4C6-0058-BF4F-9313-5FDEB819F73B}"/>
                  </a:ext>
                </a:extLst>
              </p:cNvPr>
              <p:cNvSpPr/>
              <p:nvPr/>
            </p:nvSpPr>
            <p:spPr bwMode="auto">
              <a:xfrm>
                <a:off x="9025313" y="841417"/>
                <a:ext cx="1755766" cy="1756800"/>
              </a:xfrm>
              <a:prstGeom prst="ellipse">
                <a:avLst/>
              </a:prstGeom>
              <a:noFill/>
              <a:ln w="57150" cap="flat" cmpd="sng" algn="ctr">
                <a:solidFill>
                  <a:srgbClr val="741100"/>
                </a:solidFill>
                <a:prstDash val="sysDash"/>
              </a:ln>
              <a:effectLst/>
            </p:spPr>
          </p:sp>
          <p:sp>
            <p:nvSpPr>
              <p:cNvPr id="73" name="Freeform 21">
                <a:extLst>
                  <a:ext uri="{FF2B5EF4-FFF2-40B4-BE49-F238E27FC236}">
                    <a16:creationId xmlns:a16="http://schemas.microsoft.com/office/drawing/2014/main" id="{04272F34-DA30-F14B-94D3-D907128543F6}"/>
                  </a:ext>
                </a:extLst>
              </p:cNvPr>
              <p:cNvSpPr/>
              <p:nvPr/>
            </p:nvSpPr>
            <p:spPr bwMode="auto">
              <a:xfrm>
                <a:off x="10177398" y="710469"/>
                <a:ext cx="462857" cy="427284"/>
              </a:xfrm>
              <a:custGeom>
                <a:avLst/>
                <a:gdLst>
                  <a:gd name="connsiteX0" fmla="*/ 0 w 567839"/>
                  <a:gd name="connsiteY0" fmla="*/ 283921 h 567841"/>
                  <a:gd name="connsiteX1" fmla="*/ 283920 w 567839"/>
                  <a:gd name="connsiteY1" fmla="*/ 0 h 567841"/>
                  <a:gd name="connsiteX2" fmla="*/ 567840 w 567839"/>
                  <a:gd name="connsiteY2" fmla="*/ 283921 h 567841"/>
                  <a:gd name="connsiteX3" fmla="*/ 283920 w 567839"/>
                  <a:gd name="connsiteY3" fmla="*/ 567842 h 567841"/>
                  <a:gd name="connsiteX4" fmla="*/ 0 w 567839"/>
                  <a:gd name="connsiteY4" fmla="*/ 283921 h 56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39" h="567841">
                    <a:moveTo>
                      <a:pt x="0" y="283921"/>
                    </a:moveTo>
                    <a:cubicBezTo>
                      <a:pt x="0" y="127116"/>
                      <a:pt x="127115" y="0"/>
                      <a:pt x="283920" y="0"/>
                    </a:cubicBezTo>
                    <a:cubicBezTo>
                      <a:pt x="440725" y="0"/>
                      <a:pt x="567840" y="127116"/>
                      <a:pt x="567840" y="283921"/>
                    </a:cubicBezTo>
                    <a:cubicBezTo>
                      <a:pt x="567840" y="440726"/>
                      <a:pt x="440725" y="567842"/>
                      <a:pt x="283920" y="567842"/>
                    </a:cubicBezTo>
                    <a:cubicBezTo>
                      <a:pt x="127115" y="567842"/>
                      <a:pt x="0" y="440726"/>
                      <a:pt x="0" y="283921"/>
                    </a:cubicBezTo>
                    <a:close/>
                  </a:path>
                </a:pathLst>
              </a:custGeom>
              <a:solidFill>
                <a:srgbClr val="741100"/>
              </a:solidFill>
              <a:ln w="38100" cap="flat" cmpd="sng" algn="ctr">
                <a:solidFill>
                  <a:srgbClr val="941100"/>
                </a:solidFill>
                <a:prstDash val="solid"/>
              </a:ln>
              <a:effectLst/>
            </p:spPr>
            <p:txBody>
              <a:bodyPr lIns="104113" tIns="97128" rIns="104113" bIns="97128" spcCol="1270" anchor="ctr"/>
              <a:lstStyle/>
              <a:p>
                <a:pPr marL="0" marR="0" lvl="0" indent="0" algn="ctr" defTabSz="488950" rtl="0" eaLnBrk="1" fontAlgn="auto" latinLnBrk="0" hangingPunct="1">
                  <a:lnSpc>
                    <a:spcPct val="90000"/>
                  </a:lnSpc>
                  <a:spcBef>
                    <a:spcPts val="0"/>
                  </a:spcBef>
                  <a:spcAft>
                    <a:spcPct val="35000"/>
                  </a:spcAft>
                  <a:buClrTx/>
                  <a:buSzTx/>
                  <a:buFontTx/>
                  <a:buNone/>
                  <a:tabLst/>
                  <a:defRPr/>
                </a:pPr>
                <a:r>
                  <a:rPr lang="en-US" b="1" kern="0" dirty="0">
                    <a:solidFill>
                      <a:prstClr val="white">
                        <a:lumMod val="95000"/>
                      </a:prstClr>
                    </a:solidFill>
                    <a:latin typeface="Lucida Sans" panose="020B0602030504020204" pitchFamily="34" charset="0"/>
                  </a:rPr>
                  <a:t>4</a:t>
                </a:r>
                <a:endParaRPr kumimoji="0" lang="en-US"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endParaRPr>
              </a:p>
            </p:txBody>
          </p:sp>
          <p:sp>
            <p:nvSpPr>
              <p:cNvPr id="74" name="TextBox 22">
                <a:extLst>
                  <a:ext uri="{FF2B5EF4-FFF2-40B4-BE49-F238E27FC236}">
                    <a16:creationId xmlns:a16="http://schemas.microsoft.com/office/drawing/2014/main" id="{E51FE9E5-F510-0043-AC4E-172924518A48}"/>
                  </a:ext>
                </a:extLst>
              </p:cNvPr>
              <p:cNvSpPr txBox="1"/>
              <p:nvPr/>
            </p:nvSpPr>
            <p:spPr bwMode="auto">
              <a:xfrm>
                <a:off x="9035026" y="1271024"/>
                <a:ext cx="1813126" cy="989044"/>
              </a:xfrm>
              <a:prstGeom prst="rect">
                <a:avLst/>
              </a:prstGeom>
              <a:noFill/>
            </p:spPr>
            <p:txBody>
              <a:bodyPr wrap="square" rIns="144000" bIns="36000" spcCol="36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srgbClr val="6A6A6A"/>
                    </a:solidFill>
                    <a:latin typeface="Lucida Sans" panose="020B0602030504020204" pitchFamily="34" charset="0"/>
                    <a:cs typeface="Times New Roman" panose="02020603050405020304" pitchFamily="18" charset="0"/>
                  </a:rPr>
                  <a:t>Discusión de las acciones concretas propuestas</a:t>
                </a:r>
                <a:endParaRPr kumimoji="0" lang="es-CO" sz="1200" i="0" u="none" strike="noStrike" kern="1200" cap="none" spc="0" normalizeH="0" baseline="0" noProof="0" dirty="0">
                  <a:ln>
                    <a:noFill/>
                  </a:ln>
                  <a:solidFill>
                    <a:srgbClr val="6A6A6A"/>
                  </a:solidFill>
                  <a:effectLst/>
                  <a:uLnTx/>
                  <a:uFillTx/>
                  <a:latin typeface="Lucida Sans" pitchFamily="34" charset="0"/>
                  <a:ea typeface="+mn-ea"/>
                  <a:cs typeface="+mn-cs"/>
                </a:endParaRPr>
              </a:p>
            </p:txBody>
          </p:sp>
        </p:grpSp>
        <p:sp>
          <p:nvSpPr>
            <p:cNvPr id="75" name="Arc 35">
              <a:extLst>
                <a:ext uri="{FF2B5EF4-FFF2-40B4-BE49-F238E27FC236}">
                  <a16:creationId xmlns:a16="http://schemas.microsoft.com/office/drawing/2014/main" id="{4D8E2A86-E53D-C548-8E1E-CD6E39E6FF99}"/>
                </a:ext>
              </a:extLst>
            </p:cNvPr>
            <p:cNvSpPr/>
            <p:nvPr/>
          </p:nvSpPr>
          <p:spPr>
            <a:xfrm rot="19320000">
              <a:off x="8578362" y="1486056"/>
              <a:ext cx="793026" cy="703595"/>
            </a:xfrm>
            <a:prstGeom prst="arc">
              <a:avLst/>
            </a:prstGeom>
            <a:noFill/>
            <a:ln w="76200" cap="flat" cmpd="sng" algn="ctr">
              <a:solidFill>
                <a:schemeClr val="bg1">
                  <a:lumMod val="65000"/>
                </a:schemeClr>
              </a:solidFill>
              <a:prstDash val="solid"/>
              <a:headEnd type="oval" w="sm" len="sm"/>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dirty="0">
                <a:ln>
                  <a:noFill/>
                </a:ln>
                <a:solidFill>
                  <a:prstClr val="black"/>
                </a:solidFill>
                <a:effectLst/>
                <a:uLnTx/>
                <a:uFillTx/>
                <a:latin typeface="Futura Std Book"/>
                <a:ea typeface="+mn-ea"/>
                <a:cs typeface="+mn-cs"/>
              </a:endParaRPr>
            </a:p>
          </p:txBody>
        </p:sp>
        <p:sp>
          <p:nvSpPr>
            <p:cNvPr id="77" name="Elipse 76">
              <a:extLst>
                <a:ext uri="{FF2B5EF4-FFF2-40B4-BE49-F238E27FC236}">
                  <a16:creationId xmlns:a16="http://schemas.microsoft.com/office/drawing/2014/main" id="{76C7666B-A9EC-E54B-9550-BD406CB73129}"/>
                </a:ext>
              </a:extLst>
            </p:cNvPr>
            <p:cNvSpPr/>
            <p:nvPr/>
          </p:nvSpPr>
          <p:spPr>
            <a:xfrm flipV="1">
              <a:off x="10340634" y="2680770"/>
              <a:ext cx="201485" cy="201484"/>
            </a:xfrm>
            <a:prstGeom prst="ellipse">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grpSp>
      <p:grpSp>
        <p:nvGrpSpPr>
          <p:cNvPr id="76" name="Grupo 75">
            <a:extLst>
              <a:ext uri="{FF2B5EF4-FFF2-40B4-BE49-F238E27FC236}">
                <a16:creationId xmlns:a16="http://schemas.microsoft.com/office/drawing/2014/main" id="{3AE1C786-EE68-5742-B166-2CAD835D13A5}"/>
              </a:ext>
            </a:extLst>
          </p:cNvPr>
          <p:cNvGrpSpPr/>
          <p:nvPr/>
        </p:nvGrpSpPr>
        <p:grpSpPr>
          <a:xfrm>
            <a:off x="1711040" y="3802007"/>
            <a:ext cx="8952909" cy="1836803"/>
            <a:chOff x="876056" y="681444"/>
            <a:chExt cx="10525122" cy="2212274"/>
          </a:xfrm>
        </p:grpSpPr>
        <p:sp>
          <p:nvSpPr>
            <p:cNvPr id="78" name="Arc 35">
              <a:extLst>
                <a:ext uri="{FF2B5EF4-FFF2-40B4-BE49-F238E27FC236}">
                  <a16:creationId xmlns:a16="http://schemas.microsoft.com/office/drawing/2014/main" id="{17504AF6-5D1E-0E4E-8056-8246E6CBB6EC}"/>
                </a:ext>
              </a:extLst>
            </p:cNvPr>
            <p:cNvSpPr/>
            <p:nvPr/>
          </p:nvSpPr>
          <p:spPr>
            <a:xfrm rot="19320000">
              <a:off x="2821674" y="1486056"/>
              <a:ext cx="793026" cy="703595"/>
            </a:xfrm>
            <a:prstGeom prst="arc">
              <a:avLst/>
            </a:prstGeom>
            <a:noFill/>
            <a:ln w="76200" cap="flat" cmpd="sng" algn="ctr">
              <a:solidFill>
                <a:schemeClr val="bg1">
                  <a:lumMod val="65000"/>
                </a:schemeClr>
              </a:solidFill>
              <a:prstDash val="solid"/>
              <a:headEnd type="oval" w="sm" len="sm"/>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dirty="0">
                <a:ln>
                  <a:noFill/>
                </a:ln>
                <a:solidFill>
                  <a:prstClr val="black"/>
                </a:solidFill>
                <a:effectLst/>
                <a:uLnTx/>
                <a:uFillTx/>
                <a:latin typeface="Futura Std Book"/>
                <a:ea typeface="+mn-ea"/>
                <a:cs typeface="+mn-cs"/>
              </a:endParaRPr>
            </a:p>
          </p:txBody>
        </p:sp>
        <p:grpSp>
          <p:nvGrpSpPr>
            <p:cNvPr id="79" name="Grupo 78">
              <a:extLst>
                <a:ext uri="{FF2B5EF4-FFF2-40B4-BE49-F238E27FC236}">
                  <a16:creationId xmlns:a16="http://schemas.microsoft.com/office/drawing/2014/main" id="{BDA64E3F-BC7E-F44D-B8EF-70778ACF6580}"/>
                </a:ext>
              </a:extLst>
            </p:cNvPr>
            <p:cNvGrpSpPr/>
            <p:nvPr/>
          </p:nvGrpSpPr>
          <p:grpSpPr>
            <a:xfrm>
              <a:off x="876056" y="681444"/>
              <a:ext cx="1836159" cy="1887748"/>
              <a:chOff x="1030419" y="2309111"/>
              <a:chExt cx="1836159" cy="1887748"/>
            </a:xfrm>
          </p:grpSpPr>
          <p:sp>
            <p:nvSpPr>
              <p:cNvPr id="100" name="Oval 20">
                <a:extLst>
                  <a:ext uri="{FF2B5EF4-FFF2-40B4-BE49-F238E27FC236}">
                    <a16:creationId xmlns:a16="http://schemas.microsoft.com/office/drawing/2014/main" id="{8EB06504-5DD3-2149-B757-97894A441919}"/>
                  </a:ext>
                </a:extLst>
              </p:cNvPr>
              <p:cNvSpPr/>
              <p:nvPr/>
            </p:nvSpPr>
            <p:spPr bwMode="auto">
              <a:xfrm>
                <a:off x="1030419" y="2440059"/>
                <a:ext cx="1755766" cy="1756800"/>
              </a:xfrm>
              <a:prstGeom prst="ellipse">
                <a:avLst/>
              </a:prstGeom>
              <a:noFill/>
              <a:ln w="57150" cap="flat" cmpd="sng" algn="ctr">
                <a:solidFill>
                  <a:srgbClr val="2F5597"/>
                </a:solidFill>
                <a:prstDash val="sysDash"/>
              </a:ln>
              <a:effectLst/>
            </p:spPr>
          </p:sp>
          <p:sp>
            <p:nvSpPr>
              <p:cNvPr id="101" name="Freeform 21">
                <a:extLst>
                  <a:ext uri="{FF2B5EF4-FFF2-40B4-BE49-F238E27FC236}">
                    <a16:creationId xmlns:a16="http://schemas.microsoft.com/office/drawing/2014/main" id="{9B4FA2F7-9908-454B-971F-6147F2E0993A}"/>
                  </a:ext>
                </a:extLst>
              </p:cNvPr>
              <p:cNvSpPr/>
              <p:nvPr/>
            </p:nvSpPr>
            <p:spPr bwMode="auto">
              <a:xfrm>
                <a:off x="2182504" y="2309111"/>
                <a:ext cx="462857" cy="427284"/>
              </a:xfrm>
              <a:custGeom>
                <a:avLst/>
                <a:gdLst>
                  <a:gd name="connsiteX0" fmla="*/ 0 w 567839"/>
                  <a:gd name="connsiteY0" fmla="*/ 283921 h 567841"/>
                  <a:gd name="connsiteX1" fmla="*/ 283920 w 567839"/>
                  <a:gd name="connsiteY1" fmla="*/ 0 h 567841"/>
                  <a:gd name="connsiteX2" fmla="*/ 567840 w 567839"/>
                  <a:gd name="connsiteY2" fmla="*/ 283921 h 567841"/>
                  <a:gd name="connsiteX3" fmla="*/ 283920 w 567839"/>
                  <a:gd name="connsiteY3" fmla="*/ 567842 h 567841"/>
                  <a:gd name="connsiteX4" fmla="*/ 0 w 567839"/>
                  <a:gd name="connsiteY4" fmla="*/ 283921 h 56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39" h="567841">
                    <a:moveTo>
                      <a:pt x="0" y="283921"/>
                    </a:moveTo>
                    <a:cubicBezTo>
                      <a:pt x="0" y="127116"/>
                      <a:pt x="127115" y="0"/>
                      <a:pt x="283920" y="0"/>
                    </a:cubicBezTo>
                    <a:cubicBezTo>
                      <a:pt x="440725" y="0"/>
                      <a:pt x="567840" y="127116"/>
                      <a:pt x="567840" y="283921"/>
                    </a:cubicBezTo>
                    <a:cubicBezTo>
                      <a:pt x="567840" y="440726"/>
                      <a:pt x="440725" y="567842"/>
                      <a:pt x="283920" y="567842"/>
                    </a:cubicBezTo>
                    <a:cubicBezTo>
                      <a:pt x="127115" y="567842"/>
                      <a:pt x="0" y="440726"/>
                      <a:pt x="0" y="283921"/>
                    </a:cubicBezTo>
                    <a:close/>
                  </a:path>
                </a:pathLst>
              </a:custGeom>
              <a:solidFill>
                <a:srgbClr val="2F5597"/>
              </a:solidFill>
              <a:ln w="38100" cap="flat" cmpd="sng" algn="ctr">
                <a:solidFill>
                  <a:srgbClr val="2F5597"/>
                </a:solidFill>
                <a:prstDash val="solid"/>
              </a:ln>
              <a:effectLst/>
            </p:spPr>
            <p:txBody>
              <a:bodyPr lIns="104113" tIns="97128" rIns="104113" bIns="97128" spcCol="1270" anchor="ctr"/>
              <a:lstStyle/>
              <a:p>
                <a:pPr marL="0" marR="0" lvl="0" indent="0" algn="ctr" defTabSz="488950" rtl="0" eaLnBrk="1" fontAlgn="auto" latinLnBrk="0" hangingPunct="1">
                  <a:lnSpc>
                    <a:spcPct val="90000"/>
                  </a:lnSpc>
                  <a:spcBef>
                    <a:spcPts val="0"/>
                  </a:spcBef>
                  <a:spcAft>
                    <a:spcPct val="35000"/>
                  </a:spcAft>
                  <a:buClrTx/>
                  <a:buSzTx/>
                  <a:buFontTx/>
                  <a:buNone/>
                  <a:tabLst/>
                  <a:defRPr/>
                </a:pPr>
                <a:r>
                  <a:rPr lang="en-US" b="1" kern="0" dirty="0">
                    <a:solidFill>
                      <a:prstClr val="white">
                        <a:lumMod val="95000"/>
                      </a:prstClr>
                    </a:solidFill>
                    <a:latin typeface="Lucida Sans" panose="020B0602030504020204" pitchFamily="34" charset="0"/>
                  </a:rPr>
                  <a:t>5</a:t>
                </a:r>
                <a:endParaRPr kumimoji="0" lang="en-US"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endParaRPr>
              </a:p>
            </p:txBody>
          </p:sp>
          <p:sp>
            <p:nvSpPr>
              <p:cNvPr id="102" name="TextBox 22">
                <a:extLst>
                  <a:ext uri="{FF2B5EF4-FFF2-40B4-BE49-F238E27FC236}">
                    <a16:creationId xmlns:a16="http://schemas.microsoft.com/office/drawing/2014/main" id="{A0F09D82-EA3B-B848-BD11-D8462018FDA6}"/>
                  </a:ext>
                </a:extLst>
              </p:cNvPr>
              <p:cNvSpPr txBox="1"/>
              <p:nvPr/>
            </p:nvSpPr>
            <p:spPr bwMode="auto">
              <a:xfrm>
                <a:off x="1053452" y="2808892"/>
                <a:ext cx="1813126" cy="1211459"/>
              </a:xfrm>
              <a:prstGeom prst="rect">
                <a:avLst/>
              </a:prstGeom>
              <a:noFill/>
            </p:spPr>
            <p:txBody>
              <a:bodyPr wrap="square" rIns="144000" bIns="36000" spcCol="36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srgbClr val="6A6A6A"/>
                    </a:solidFill>
                    <a:latin typeface="Lucida Sans" panose="020B0602030504020204" pitchFamily="34" charset="0"/>
                    <a:cs typeface="Times New Roman" panose="02020603050405020304" pitchFamily="18" charset="0"/>
                  </a:rPr>
                  <a:t>Definición de elementos a ejecutar para materializar las acciones</a:t>
                </a:r>
                <a:endParaRPr kumimoji="0" lang="es-CO" sz="1200" i="0" u="none" strike="noStrike" kern="1200" cap="none" spc="0" normalizeH="0" baseline="0" noProof="0" dirty="0">
                  <a:ln>
                    <a:noFill/>
                  </a:ln>
                  <a:solidFill>
                    <a:srgbClr val="6A6A6A"/>
                  </a:solidFill>
                  <a:effectLst/>
                  <a:uLnTx/>
                  <a:uFillTx/>
                  <a:latin typeface="Lucida Sans" pitchFamily="34" charset="0"/>
                  <a:ea typeface="+mn-ea"/>
                  <a:cs typeface="+mn-cs"/>
                </a:endParaRPr>
              </a:p>
            </p:txBody>
          </p:sp>
        </p:grpSp>
        <p:grpSp>
          <p:nvGrpSpPr>
            <p:cNvPr id="80" name="Grupo 79">
              <a:extLst>
                <a:ext uri="{FF2B5EF4-FFF2-40B4-BE49-F238E27FC236}">
                  <a16:creationId xmlns:a16="http://schemas.microsoft.com/office/drawing/2014/main" id="{5BA423C2-414B-0A41-BD7D-ADE1CE2CE27A}"/>
                </a:ext>
              </a:extLst>
            </p:cNvPr>
            <p:cNvGrpSpPr/>
            <p:nvPr/>
          </p:nvGrpSpPr>
          <p:grpSpPr>
            <a:xfrm>
              <a:off x="3775871" y="681444"/>
              <a:ext cx="1771410" cy="1887749"/>
              <a:chOff x="3925759" y="2317471"/>
              <a:chExt cx="1771410" cy="1887749"/>
            </a:xfrm>
          </p:grpSpPr>
          <p:sp>
            <p:nvSpPr>
              <p:cNvPr id="97" name="Oval 20">
                <a:extLst>
                  <a:ext uri="{FF2B5EF4-FFF2-40B4-BE49-F238E27FC236}">
                    <a16:creationId xmlns:a16="http://schemas.microsoft.com/office/drawing/2014/main" id="{C615D5AD-5AEF-634F-A84E-AB223B283E1B}"/>
                  </a:ext>
                </a:extLst>
              </p:cNvPr>
              <p:cNvSpPr/>
              <p:nvPr/>
            </p:nvSpPr>
            <p:spPr bwMode="auto">
              <a:xfrm>
                <a:off x="3925759" y="2448420"/>
                <a:ext cx="1756800" cy="1756800"/>
              </a:xfrm>
              <a:prstGeom prst="ellipse">
                <a:avLst/>
              </a:prstGeom>
              <a:noFill/>
              <a:ln w="57150" cap="flat" cmpd="sng" algn="ctr">
                <a:solidFill>
                  <a:srgbClr val="C55A10"/>
                </a:solidFill>
                <a:prstDash val="sysDash"/>
              </a:ln>
              <a:effectLst/>
            </p:spPr>
            <p:txBody>
              <a:bodyPr/>
              <a:lstStyle/>
              <a:p>
                <a:endParaRPr lang="es-ES_tradnl" sz="1400" dirty="0"/>
              </a:p>
            </p:txBody>
          </p:sp>
          <p:sp>
            <p:nvSpPr>
              <p:cNvPr id="98" name="Freeform 21">
                <a:extLst>
                  <a:ext uri="{FF2B5EF4-FFF2-40B4-BE49-F238E27FC236}">
                    <a16:creationId xmlns:a16="http://schemas.microsoft.com/office/drawing/2014/main" id="{D002CA35-1A4B-8F43-B1F7-EE50FDFAF11B}"/>
                  </a:ext>
                </a:extLst>
              </p:cNvPr>
              <p:cNvSpPr/>
              <p:nvPr/>
            </p:nvSpPr>
            <p:spPr bwMode="auto">
              <a:xfrm>
                <a:off x="5093046" y="2317471"/>
                <a:ext cx="462856" cy="427284"/>
              </a:xfrm>
              <a:custGeom>
                <a:avLst/>
                <a:gdLst>
                  <a:gd name="connsiteX0" fmla="*/ 0 w 567839"/>
                  <a:gd name="connsiteY0" fmla="*/ 283921 h 567841"/>
                  <a:gd name="connsiteX1" fmla="*/ 283920 w 567839"/>
                  <a:gd name="connsiteY1" fmla="*/ 0 h 567841"/>
                  <a:gd name="connsiteX2" fmla="*/ 567840 w 567839"/>
                  <a:gd name="connsiteY2" fmla="*/ 283921 h 567841"/>
                  <a:gd name="connsiteX3" fmla="*/ 283920 w 567839"/>
                  <a:gd name="connsiteY3" fmla="*/ 567842 h 567841"/>
                  <a:gd name="connsiteX4" fmla="*/ 0 w 567839"/>
                  <a:gd name="connsiteY4" fmla="*/ 283921 h 56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39" h="567841">
                    <a:moveTo>
                      <a:pt x="0" y="283921"/>
                    </a:moveTo>
                    <a:cubicBezTo>
                      <a:pt x="0" y="127116"/>
                      <a:pt x="127115" y="0"/>
                      <a:pt x="283920" y="0"/>
                    </a:cubicBezTo>
                    <a:cubicBezTo>
                      <a:pt x="440725" y="0"/>
                      <a:pt x="567840" y="127116"/>
                      <a:pt x="567840" y="283921"/>
                    </a:cubicBezTo>
                    <a:cubicBezTo>
                      <a:pt x="567840" y="440726"/>
                      <a:pt x="440725" y="567842"/>
                      <a:pt x="283920" y="567842"/>
                    </a:cubicBezTo>
                    <a:cubicBezTo>
                      <a:pt x="127115" y="567842"/>
                      <a:pt x="0" y="440726"/>
                      <a:pt x="0" y="283921"/>
                    </a:cubicBezTo>
                    <a:close/>
                  </a:path>
                </a:pathLst>
              </a:custGeom>
              <a:solidFill>
                <a:srgbClr val="C55A10"/>
              </a:solidFill>
              <a:ln w="38100" cap="flat" cmpd="sng" algn="ctr">
                <a:solidFill>
                  <a:srgbClr val="C55A10"/>
                </a:solidFill>
                <a:prstDash val="solid"/>
              </a:ln>
              <a:effectLst/>
            </p:spPr>
            <p:txBody>
              <a:bodyPr lIns="104113" tIns="97128" rIns="104113" bIns="97128" spcCol="1270" anchor="ctr"/>
              <a:lstStyle/>
              <a:p>
                <a:pPr marL="0" marR="0" lvl="0" indent="0" algn="ctr" defTabSz="488950" rtl="0" eaLnBrk="1" fontAlgn="auto" latinLnBrk="0" hangingPunct="1">
                  <a:lnSpc>
                    <a:spcPct val="90000"/>
                  </a:lnSpc>
                  <a:spcBef>
                    <a:spcPts val="0"/>
                  </a:spcBef>
                  <a:spcAft>
                    <a:spcPct val="35000"/>
                  </a:spcAft>
                  <a:buClrTx/>
                  <a:buSzTx/>
                  <a:buFontTx/>
                  <a:buNone/>
                  <a:tabLst/>
                  <a:defRPr/>
                </a:pPr>
                <a:r>
                  <a:rPr lang="en-US" b="1" kern="0" dirty="0">
                    <a:solidFill>
                      <a:prstClr val="white">
                        <a:lumMod val="95000"/>
                      </a:prstClr>
                    </a:solidFill>
                    <a:latin typeface="Lucida Sans" panose="020B0602030504020204" pitchFamily="34" charset="0"/>
                  </a:rPr>
                  <a:t>6</a:t>
                </a:r>
                <a:endParaRPr kumimoji="0" lang="en-US"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endParaRPr>
              </a:p>
            </p:txBody>
          </p:sp>
          <p:sp>
            <p:nvSpPr>
              <p:cNvPr id="99" name="TextBox 22">
                <a:extLst>
                  <a:ext uri="{FF2B5EF4-FFF2-40B4-BE49-F238E27FC236}">
                    <a16:creationId xmlns:a16="http://schemas.microsoft.com/office/drawing/2014/main" id="{852B060F-6509-DE4B-9CCD-4426BBD07BC5}"/>
                  </a:ext>
                </a:extLst>
              </p:cNvPr>
              <p:cNvSpPr txBox="1"/>
              <p:nvPr/>
            </p:nvSpPr>
            <p:spPr bwMode="auto">
              <a:xfrm>
                <a:off x="4015701" y="2822149"/>
                <a:ext cx="1681468" cy="1211459"/>
              </a:xfrm>
              <a:prstGeom prst="rect">
                <a:avLst/>
              </a:prstGeom>
              <a:noFill/>
            </p:spPr>
            <p:txBody>
              <a:bodyPr wrap="square" rIns="144000" bIns="36000" spcCol="36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i="0" u="none" strike="noStrike" kern="1200" cap="none" spc="0" normalizeH="0" baseline="0" noProof="0" dirty="0">
                    <a:ln>
                      <a:noFill/>
                    </a:ln>
                    <a:solidFill>
                      <a:srgbClr val="6A6A6A"/>
                    </a:solidFill>
                    <a:effectLst/>
                    <a:uLnTx/>
                    <a:uFillTx/>
                    <a:latin typeface="Lucida Sans" panose="020B0602030504020204" pitchFamily="34" charset="0"/>
                    <a:ea typeface="Calibri" panose="020F0502020204030204" pitchFamily="34" charset="0"/>
                    <a:cs typeface="Times New Roman" panose="02020603050405020304" pitchFamily="18" charset="0"/>
                  </a:rPr>
                  <a:t>Definición de vasos comunicantes entre los Grupos</a:t>
                </a:r>
              </a:p>
            </p:txBody>
          </p:sp>
        </p:grpSp>
        <p:sp>
          <p:nvSpPr>
            <p:cNvPr id="81" name="Arc 35">
              <a:extLst>
                <a:ext uri="{FF2B5EF4-FFF2-40B4-BE49-F238E27FC236}">
                  <a16:creationId xmlns:a16="http://schemas.microsoft.com/office/drawing/2014/main" id="{2CF691C3-5273-9249-83AC-AA0A2BF8071B}"/>
                </a:ext>
              </a:extLst>
            </p:cNvPr>
            <p:cNvSpPr/>
            <p:nvPr/>
          </p:nvSpPr>
          <p:spPr>
            <a:xfrm rot="19320000">
              <a:off x="5693842" y="1486056"/>
              <a:ext cx="793026" cy="703595"/>
            </a:xfrm>
            <a:prstGeom prst="arc">
              <a:avLst/>
            </a:prstGeom>
            <a:noFill/>
            <a:ln w="76200" cap="flat" cmpd="sng" algn="ctr">
              <a:solidFill>
                <a:schemeClr val="bg1">
                  <a:lumMod val="65000"/>
                </a:schemeClr>
              </a:solidFill>
              <a:prstDash val="solid"/>
              <a:headEnd type="oval" w="sm" len="sm"/>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dirty="0">
                <a:ln>
                  <a:noFill/>
                </a:ln>
                <a:solidFill>
                  <a:prstClr val="black"/>
                </a:solidFill>
                <a:effectLst/>
                <a:uLnTx/>
                <a:uFillTx/>
                <a:latin typeface="Futura Std Book"/>
                <a:ea typeface="+mn-ea"/>
                <a:cs typeface="+mn-cs"/>
              </a:endParaRPr>
            </a:p>
          </p:txBody>
        </p:sp>
        <p:grpSp>
          <p:nvGrpSpPr>
            <p:cNvPr id="82" name="Grupo 81">
              <a:extLst>
                <a:ext uri="{FF2B5EF4-FFF2-40B4-BE49-F238E27FC236}">
                  <a16:creationId xmlns:a16="http://schemas.microsoft.com/office/drawing/2014/main" id="{B4216501-9C92-714D-8BE7-982323CF2FF3}"/>
                </a:ext>
              </a:extLst>
            </p:cNvPr>
            <p:cNvGrpSpPr/>
            <p:nvPr/>
          </p:nvGrpSpPr>
          <p:grpSpPr>
            <a:xfrm>
              <a:off x="6640250" y="681444"/>
              <a:ext cx="1772381" cy="1887749"/>
              <a:chOff x="6338728" y="2213839"/>
              <a:chExt cx="1772381" cy="1887749"/>
            </a:xfrm>
          </p:grpSpPr>
          <p:sp>
            <p:nvSpPr>
              <p:cNvPr id="94" name="Oval 20">
                <a:extLst>
                  <a:ext uri="{FF2B5EF4-FFF2-40B4-BE49-F238E27FC236}">
                    <a16:creationId xmlns:a16="http://schemas.microsoft.com/office/drawing/2014/main" id="{5CF58203-740C-AC4B-BE11-0616DB7796B1}"/>
                  </a:ext>
                </a:extLst>
              </p:cNvPr>
              <p:cNvSpPr/>
              <p:nvPr/>
            </p:nvSpPr>
            <p:spPr bwMode="auto">
              <a:xfrm>
                <a:off x="6346518" y="2344788"/>
                <a:ext cx="1756800" cy="1756800"/>
              </a:xfrm>
              <a:prstGeom prst="ellipse">
                <a:avLst/>
              </a:prstGeom>
              <a:noFill/>
              <a:ln w="57150" cap="flat" cmpd="sng" algn="ctr">
                <a:solidFill>
                  <a:srgbClr val="77859D"/>
                </a:solidFill>
                <a:prstDash val="sysDash"/>
              </a:ln>
              <a:effectLst/>
            </p:spPr>
            <p:txBody>
              <a:bodyPr/>
              <a:lstStyle/>
              <a:p>
                <a:endParaRPr lang="es-CO" sz="1400" dirty="0"/>
              </a:p>
            </p:txBody>
          </p:sp>
          <p:sp>
            <p:nvSpPr>
              <p:cNvPr id="95" name="Freeform 21">
                <a:extLst>
                  <a:ext uri="{FF2B5EF4-FFF2-40B4-BE49-F238E27FC236}">
                    <a16:creationId xmlns:a16="http://schemas.microsoft.com/office/drawing/2014/main" id="{340D34C7-708E-514B-A992-5CB1066D25A2}"/>
                  </a:ext>
                </a:extLst>
              </p:cNvPr>
              <p:cNvSpPr/>
              <p:nvPr/>
            </p:nvSpPr>
            <p:spPr bwMode="auto">
              <a:xfrm>
                <a:off x="7502484" y="2213839"/>
                <a:ext cx="462856" cy="427284"/>
              </a:xfrm>
              <a:custGeom>
                <a:avLst/>
                <a:gdLst>
                  <a:gd name="connsiteX0" fmla="*/ 0 w 567839"/>
                  <a:gd name="connsiteY0" fmla="*/ 283921 h 567841"/>
                  <a:gd name="connsiteX1" fmla="*/ 283920 w 567839"/>
                  <a:gd name="connsiteY1" fmla="*/ 0 h 567841"/>
                  <a:gd name="connsiteX2" fmla="*/ 567840 w 567839"/>
                  <a:gd name="connsiteY2" fmla="*/ 283921 h 567841"/>
                  <a:gd name="connsiteX3" fmla="*/ 283920 w 567839"/>
                  <a:gd name="connsiteY3" fmla="*/ 567842 h 567841"/>
                  <a:gd name="connsiteX4" fmla="*/ 0 w 567839"/>
                  <a:gd name="connsiteY4" fmla="*/ 283921 h 56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39" h="567841">
                    <a:moveTo>
                      <a:pt x="0" y="283921"/>
                    </a:moveTo>
                    <a:cubicBezTo>
                      <a:pt x="0" y="127116"/>
                      <a:pt x="127115" y="0"/>
                      <a:pt x="283920" y="0"/>
                    </a:cubicBezTo>
                    <a:cubicBezTo>
                      <a:pt x="440725" y="0"/>
                      <a:pt x="567840" y="127116"/>
                      <a:pt x="567840" y="283921"/>
                    </a:cubicBezTo>
                    <a:cubicBezTo>
                      <a:pt x="567840" y="440726"/>
                      <a:pt x="440725" y="567842"/>
                      <a:pt x="283920" y="567842"/>
                    </a:cubicBezTo>
                    <a:cubicBezTo>
                      <a:pt x="127115" y="567842"/>
                      <a:pt x="0" y="440726"/>
                      <a:pt x="0" y="283921"/>
                    </a:cubicBezTo>
                    <a:close/>
                  </a:path>
                </a:pathLst>
              </a:custGeom>
              <a:solidFill>
                <a:srgbClr val="77859D"/>
              </a:solidFill>
              <a:ln w="38100" cap="flat" cmpd="sng" algn="ctr">
                <a:solidFill>
                  <a:srgbClr val="77859D"/>
                </a:solidFill>
                <a:prstDash val="solid"/>
              </a:ln>
              <a:effectLst/>
            </p:spPr>
            <p:txBody>
              <a:bodyPr lIns="104113" tIns="97128" rIns="104113" bIns="97128" spcCol="1270" anchor="ctr"/>
              <a:lstStyle/>
              <a:p>
                <a:pPr marL="0" marR="0" lvl="0" indent="0" algn="ctr" defTabSz="488950" rtl="0" eaLnBrk="1" fontAlgn="auto" latinLnBrk="0" hangingPunct="1">
                  <a:lnSpc>
                    <a:spcPct val="90000"/>
                  </a:lnSpc>
                  <a:spcBef>
                    <a:spcPts val="0"/>
                  </a:spcBef>
                  <a:spcAft>
                    <a:spcPct val="35000"/>
                  </a:spcAft>
                  <a:buClrTx/>
                  <a:buSzTx/>
                  <a:buFontTx/>
                  <a:buNone/>
                  <a:tabLst/>
                  <a:defRPr/>
                </a:pPr>
                <a:r>
                  <a:rPr lang="en-US" sz="1600" b="1" kern="0" dirty="0">
                    <a:solidFill>
                      <a:prstClr val="white">
                        <a:lumMod val="95000"/>
                      </a:prstClr>
                    </a:solidFill>
                    <a:latin typeface="Lucida Sans" panose="020B0602030504020204" pitchFamily="34" charset="0"/>
                  </a:rPr>
                  <a:t>7</a:t>
                </a:r>
                <a:endParaRPr kumimoji="0" lang="en-US" sz="1600"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endParaRPr>
              </a:p>
            </p:txBody>
          </p:sp>
          <p:sp>
            <p:nvSpPr>
              <p:cNvPr id="96" name="TextBox 22">
                <a:extLst>
                  <a:ext uri="{FF2B5EF4-FFF2-40B4-BE49-F238E27FC236}">
                    <a16:creationId xmlns:a16="http://schemas.microsoft.com/office/drawing/2014/main" id="{A6CA7942-E64E-2B4C-9E4C-2601CF938915}"/>
                  </a:ext>
                </a:extLst>
              </p:cNvPr>
              <p:cNvSpPr txBox="1"/>
              <p:nvPr/>
            </p:nvSpPr>
            <p:spPr bwMode="auto">
              <a:xfrm>
                <a:off x="6338728" y="2740381"/>
                <a:ext cx="1772381" cy="989044"/>
              </a:xfrm>
              <a:prstGeom prst="rect">
                <a:avLst/>
              </a:prstGeom>
              <a:noFill/>
              <a:ln>
                <a:noFill/>
              </a:ln>
            </p:spPr>
            <p:txBody>
              <a:bodyPr wrap="square" rIns="144000" bIns="36000" spcCol="36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srgbClr val="6A6A6A"/>
                    </a:solidFill>
                    <a:latin typeface="Lucida Sans" panose="020B0602030504020204" pitchFamily="34" charset="0"/>
                    <a:ea typeface="Calibri" panose="020F0502020204030204" pitchFamily="34" charset="0"/>
                    <a:cs typeface="Times New Roman" panose="02020603050405020304" pitchFamily="18" charset="0"/>
                  </a:rPr>
                  <a:t>Sesiones de discusión con coordinadores de los Grupos</a:t>
                </a:r>
                <a:endParaRPr kumimoji="0" lang="es-ES" sz="1200" i="0" u="none" strike="noStrike" kern="1200" cap="none" spc="0" normalizeH="0" baseline="0" noProof="0" dirty="0">
                  <a:ln>
                    <a:noFill/>
                  </a:ln>
                  <a:solidFill>
                    <a:srgbClr val="6A6A6A"/>
                  </a:solidFill>
                  <a:effectLst/>
                  <a:uLnTx/>
                  <a:uFillTx/>
                  <a:latin typeface="Lucida Sans" panose="020B0602030504020204" pitchFamily="34" charset="0"/>
                  <a:ea typeface="Calibri" panose="020F0502020204030204" pitchFamily="34" charset="0"/>
                  <a:cs typeface="Times New Roman" panose="02020603050405020304" pitchFamily="18" charset="0"/>
                </a:endParaRPr>
              </a:p>
            </p:txBody>
          </p:sp>
        </p:grpSp>
        <p:grpSp>
          <p:nvGrpSpPr>
            <p:cNvPr id="83" name="Grupo 82">
              <a:extLst>
                <a:ext uri="{FF2B5EF4-FFF2-40B4-BE49-F238E27FC236}">
                  <a16:creationId xmlns:a16="http://schemas.microsoft.com/office/drawing/2014/main" id="{841915EC-98E3-5B44-8572-9A95C4C309C2}"/>
                </a:ext>
              </a:extLst>
            </p:cNvPr>
            <p:cNvGrpSpPr>
              <a:grpSpLocks noChangeAspect="1"/>
            </p:cNvGrpSpPr>
            <p:nvPr/>
          </p:nvGrpSpPr>
          <p:grpSpPr>
            <a:xfrm flipV="1">
              <a:off x="1596021" y="2683764"/>
              <a:ext cx="8757971" cy="201483"/>
              <a:chOff x="862340" y="2367521"/>
              <a:chExt cx="8920021" cy="205209"/>
            </a:xfrm>
          </p:grpSpPr>
          <p:sp>
            <p:nvSpPr>
              <p:cNvPr id="92" name="Rectángulo 91">
                <a:extLst>
                  <a:ext uri="{FF2B5EF4-FFF2-40B4-BE49-F238E27FC236}">
                    <a16:creationId xmlns:a16="http://schemas.microsoft.com/office/drawing/2014/main" id="{4C14691C-AD9E-2148-9755-2800EA5F5092}"/>
                  </a:ext>
                </a:extLst>
              </p:cNvPr>
              <p:cNvSpPr/>
              <p:nvPr/>
            </p:nvSpPr>
            <p:spPr>
              <a:xfrm flipV="1">
                <a:off x="945828" y="2425072"/>
                <a:ext cx="8836533" cy="46565"/>
              </a:xfrm>
              <a:prstGeom prst="rect">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93" name="Elipse 92">
                <a:extLst>
                  <a:ext uri="{FF2B5EF4-FFF2-40B4-BE49-F238E27FC236}">
                    <a16:creationId xmlns:a16="http://schemas.microsoft.com/office/drawing/2014/main" id="{CBCC51BF-4F41-9F43-9C87-E02F059B8883}"/>
                  </a:ext>
                </a:extLst>
              </p:cNvPr>
              <p:cNvSpPr/>
              <p:nvPr/>
            </p:nvSpPr>
            <p:spPr>
              <a:xfrm>
                <a:off x="862340" y="2367521"/>
                <a:ext cx="205212" cy="205209"/>
              </a:xfrm>
              <a:prstGeom prst="ellipse">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grpSp>
        <p:sp>
          <p:nvSpPr>
            <p:cNvPr id="84" name="Elipse 83">
              <a:extLst>
                <a:ext uri="{FF2B5EF4-FFF2-40B4-BE49-F238E27FC236}">
                  <a16:creationId xmlns:a16="http://schemas.microsoft.com/office/drawing/2014/main" id="{19B32138-B3C0-5642-BA54-E44741862084}"/>
                </a:ext>
              </a:extLst>
            </p:cNvPr>
            <p:cNvSpPr/>
            <p:nvPr/>
          </p:nvSpPr>
          <p:spPr>
            <a:xfrm flipV="1">
              <a:off x="4553529" y="2692234"/>
              <a:ext cx="201485" cy="201484"/>
            </a:xfrm>
            <a:prstGeom prst="ellipse">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85" name="Elipse 84">
              <a:extLst>
                <a:ext uri="{FF2B5EF4-FFF2-40B4-BE49-F238E27FC236}">
                  <a16:creationId xmlns:a16="http://schemas.microsoft.com/office/drawing/2014/main" id="{DBAA8563-F32D-DE47-B801-7A17BDE348FA}"/>
                </a:ext>
              </a:extLst>
            </p:cNvPr>
            <p:cNvSpPr/>
            <p:nvPr/>
          </p:nvSpPr>
          <p:spPr>
            <a:xfrm flipV="1">
              <a:off x="7431873" y="2692227"/>
              <a:ext cx="201485" cy="201484"/>
            </a:xfrm>
            <a:prstGeom prst="ellipse">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grpSp>
          <p:nvGrpSpPr>
            <p:cNvPr id="86" name="Grupo 85">
              <a:extLst>
                <a:ext uri="{FF2B5EF4-FFF2-40B4-BE49-F238E27FC236}">
                  <a16:creationId xmlns:a16="http://schemas.microsoft.com/office/drawing/2014/main" id="{67D7A11A-3BAC-3E40-864B-FB296FE147A9}"/>
                </a:ext>
              </a:extLst>
            </p:cNvPr>
            <p:cNvGrpSpPr/>
            <p:nvPr/>
          </p:nvGrpSpPr>
          <p:grpSpPr>
            <a:xfrm>
              <a:off x="9594426" y="681444"/>
              <a:ext cx="1806752" cy="1887748"/>
              <a:chOff x="9025313" y="710469"/>
              <a:chExt cx="1806752" cy="1887748"/>
            </a:xfrm>
          </p:grpSpPr>
          <p:sp>
            <p:nvSpPr>
              <p:cNvPr id="89" name="Oval 20">
                <a:extLst>
                  <a:ext uri="{FF2B5EF4-FFF2-40B4-BE49-F238E27FC236}">
                    <a16:creationId xmlns:a16="http://schemas.microsoft.com/office/drawing/2014/main" id="{E7242DAC-B3F5-594A-838D-470EA8DC6D41}"/>
                  </a:ext>
                </a:extLst>
              </p:cNvPr>
              <p:cNvSpPr/>
              <p:nvPr/>
            </p:nvSpPr>
            <p:spPr bwMode="auto">
              <a:xfrm>
                <a:off x="9025313" y="841417"/>
                <a:ext cx="1755766" cy="1756800"/>
              </a:xfrm>
              <a:prstGeom prst="ellipse">
                <a:avLst/>
              </a:prstGeom>
              <a:noFill/>
              <a:ln w="57150" cap="flat" cmpd="sng" algn="ctr">
                <a:solidFill>
                  <a:srgbClr val="2A70C0"/>
                </a:solidFill>
                <a:prstDash val="sysDash"/>
              </a:ln>
              <a:effectLst/>
            </p:spPr>
          </p:sp>
          <p:sp>
            <p:nvSpPr>
              <p:cNvPr id="90" name="Freeform 21">
                <a:extLst>
                  <a:ext uri="{FF2B5EF4-FFF2-40B4-BE49-F238E27FC236}">
                    <a16:creationId xmlns:a16="http://schemas.microsoft.com/office/drawing/2014/main" id="{0EE58696-A6BC-5D44-BFF7-0763529F5F7C}"/>
                  </a:ext>
                </a:extLst>
              </p:cNvPr>
              <p:cNvSpPr/>
              <p:nvPr/>
            </p:nvSpPr>
            <p:spPr bwMode="auto">
              <a:xfrm>
                <a:off x="10177398" y="710469"/>
                <a:ext cx="462857" cy="427284"/>
              </a:xfrm>
              <a:custGeom>
                <a:avLst/>
                <a:gdLst>
                  <a:gd name="connsiteX0" fmla="*/ 0 w 567839"/>
                  <a:gd name="connsiteY0" fmla="*/ 283921 h 567841"/>
                  <a:gd name="connsiteX1" fmla="*/ 283920 w 567839"/>
                  <a:gd name="connsiteY1" fmla="*/ 0 h 567841"/>
                  <a:gd name="connsiteX2" fmla="*/ 567840 w 567839"/>
                  <a:gd name="connsiteY2" fmla="*/ 283921 h 567841"/>
                  <a:gd name="connsiteX3" fmla="*/ 283920 w 567839"/>
                  <a:gd name="connsiteY3" fmla="*/ 567842 h 567841"/>
                  <a:gd name="connsiteX4" fmla="*/ 0 w 567839"/>
                  <a:gd name="connsiteY4" fmla="*/ 283921 h 56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39" h="567841">
                    <a:moveTo>
                      <a:pt x="0" y="283921"/>
                    </a:moveTo>
                    <a:cubicBezTo>
                      <a:pt x="0" y="127116"/>
                      <a:pt x="127115" y="0"/>
                      <a:pt x="283920" y="0"/>
                    </a:cubicBezTo>
                    <a:cubicBezTo>
                      <a:pt x="440725" y="0"/>
                      <a:pt x="567840" y="127116"/>
                      <a:pt x="567840" y="283921"/>
                    </a:cubicBezTo>
                    <a:cubicBezTo>
                      <a:pt x="567840" y="440726"/>
                      <a:pt x="440725" y="567842"/>
                      <a:pt x="283920" y="567842"/>
                    </a:cubicBezTo>
                    <a:cubicBezTo>
                      <a:pt x="127115" y="567842"/>
                      <a:pt x="0" y="440726"/>
                      <a:pt x="0" y="283921"/>
                    </a:cubicBezTo>
                    <a:close/>
                  </a:path>
                </a:pathLst>
              </a:custGeom>
              <a:solidFill>
                <a:srgbClr val="2A70C0"/>
              </a:solidFill>
              <a:ln w="38100" cap="flat" cmpd="sng" algn="ctr">
                <a:solidFill>
                  <a:srgbClr val="2A70C0"/>
                </a:solidFill>
                <a:prstDash val="solid"/>
              </a:ln>
              <a:effectLst/>
            </p:spPr>
            <p:txBody>
              <a:bodyPr lIns="104113" tIns="97128" rIns="104113" bIns="97128" spcCol="1270" anchor="ctr"/>
              <a:lstStyle/>
              <a:p>
                <a:pPr marL="0" marR="0" lvl="0" indent="0" algn="ctr" defTabSz="488950" rtl="0" eaLnBrk="1" fontAlgn="auto" latinLnBrk="0" hangingPunct="1">
                  <a:lnSpc>
                    <a:spcPct val="90000"/>
                  </a:lnSpc>
                  <a:spcBef>
                    <a:spcPts val="0"/>
                  </a:spcBef>
                  <a:spcAft>
                    <a:spcPct val="35000"/>
                  </a:spcAft>
                  <a:buClrTx/>
                  <a:buSzTx/>
                  <a:buFontTx/>
                  <a:buNone/>
                  <a:tabLst/>
                  <a:defRPr/>
                </a:pPr>
                <a:r>
                  <a:rPr kumimoji="0" lang="en-US" b="1" i="0" u="none" strike="noStrike" kern="0" cap="none" spc="0" normalizeH="0" baseline="0" noProof="0" dirty="0">
                    <a:ln>
                      <a:noFill/>
                    </a:ln>
                    <a:solidFill>
                      <a:prstClr val="white">
                        <a:lumMod val="95000"/>
                      </a:prstClr>
                    </a:solidFill>
                    <a:effectLst/>
                    <a:uLnTx/>
                    <a:uFillTx/>
                    <a:latin typeface="Lucida Sans" panose="020B0602030504020204" pitchFamily="34" charset="0"/>
                    <a:ea typeface="+mn-ea"/>
                    <a:cs typeface="+mn-cs"/>
                  </a:rPr>
                  <a:t>8</a:t>
                </a:r>
              </a:p>
            </p:txBody>
          </p:sp>
          <p:sp>
            <p:nvSpPr>
              <p:cNvPr id="91" name="TextBox 22">
                <a:extLst>
                  <a:ext uri="{FF2B5EF4-FFF2-40B4-BE49-F238E27FC236}">
                    <a16:creationId xmlns:a16="http://schemas.microsoft.com/office/drawing/2014/main" id="{B9A09D43-437B-F145-8DE4-853CDFA37963}"/>
                  </a:ext>
                </a:extLst>
              </p:cNvPr>
              <p:cNvSpPr txBox="1"/>
              <p:nvPr/>
            </p:nvSpPr>
            <p:spPr bwMode="auto">
              <a:xfrm>
                <a:off x="9066761" y="1220142"/>
                <a:ext cx="1765304" cy="989044"/>
              </a:xfrm>
              <a:prstGeom prst="rect">
                <a:avLst/>
              </a:prstGeom>
              <a:noFill/>
            </p:spPr>
            <p:txBody>
              <a:bodyPr wrap="square" rIns="144000" bIns="36000" spcCol="36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srgbClr val="6A6A6A"/>
                    </a:solidFill>
                    <a:latin typeface="Lucida Sans" panose="020B0602030504020204" pitchFamily="34" charset="0"/>
                    <a:cs typeface="Times New Roman" panose="02020603050405020304" pitchFamily="18" charset="0"/>
                  </a:rPr>
                  <a:t>Cierre de las discusiones y entrega del documento final.</a:t>
                </a:r>
                <a:endParaRPr kumimoji="0" lang="es-CO" sz="1200" i="0" u="none" strike="noStrike" kern="1200" cap="none" spc="0" normalizeH="0" baseline="0" noProof="0" dirty="0">
                  <a:ln>
                    <a:noFill/>
                  </a:ln>
                  <a:solidFill>
                    <a:srgbClr val="6A6A6A"/>
                  </a:solidFill>
                  <a:effectLst/>
                  <a:uLnTx/>
                  <a:uFillTx/>
                  <a:latin typeface="Lucida Sans" pitchFamily="34" charset="0"/>
                  <a:ea typeface="+mn-ea"/>
                  <a:cs typeface="+mn-cs"/>
                </a:endParaRPr>
              </a:p>
            </p:txBody>
          </p:sp>
        </p:grpSp>
        <p:sp>
          <p:nvSpPr>
            <p:cNvPr id="87" name="Arc 35">
              <a:extLst>
                <a:ext uri="{FF2B5EF4-FFF2-40B4-BE49-F238E27FC236}">
                  <a16:creationId xmlns:a16="http://schemas.microsoft.com/office/drawing/2014/main" id="{47679AB4-A251-3F44-8CBC-B19667BCEABA}"/>
                </a:ext>
              </a:extLst>
            </p:cNvPr>
            <p:cNvSpPr/>
            <p:nvPr/>
          </p:nvSpPr>
          <p:spPr>
            <a:xfrm rot="19320000">
              <a:off x="8578362" y="1486056"/>
              <a:ext cx="793026" cy="703595"/>
            </a:xfrm>
            <a:prstGeom prst="arc">
              <a:avLst/>
            </a:prstGeom>
            <a:noFill/>
            <a:ln w="76200" cap="flat" cmpd="sng" algn="ctr">
              <a:solidFill>
                <a:schemeClr val="bg1">
                  <a:lumMod val="65000"/>
                </a:schemeClr>
              </a:solidFill>
              <a:prstDash val="solid"/>
              <a:headEnd type="oval" w="sm" len="sm"/>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dirty="0">
                <a:ln>
                  <a:noFill/>
                </a:ln>
                <a:solidFill>
                  <a:prstClr val="black"/>
                </a:solidFill>
                <a:effectLst/>
                <a:uLnTx/>
                <a:uFillTx/>
                <a:latin typeface="Futura Std Book"/>
                <a:ea typeface="+mn-ea"/>
                <a:cs typeface="+mn-cs"/>
              </a:endParaRPr>
            </a:p>
          </p:txBody>
        </p:sp>
        <p:sp>
          <p:nvSpPr>
            <p:cNvPr id="88" name="Elipse 87">
              <a:extLst>
                <a:ext uri="{FF2B5EF4-FFF2-40B4-BE49-F238E27FC236}">
                  <a16:creationId xmlns:a16="http://schemas.microsoft.com/office/drawing/2014/main" id="{3D894E4A-5DA6-3746-A382-58BEF0DE7D8B}"/>
                </a:ext>
              </a:extLst>
            </p:cNvPr>
            <p:cNvSpPr/>
            <p:nvPr/>
          </p:nvSpPr>
          <p:spPr>
            <a:xfrm flipV="1">
              <a:off x="10340634" y="2680770"/>
              <a:ext cx="201485" cy="201484"/>
            </a:xfrm>
            <a:prstGeom prst="ellipse">
              <a:avLst/>
            </a:prstGeom>
            <a:solidFill>
              <a:schemeClr val="bg1">
                <a:lumMod val="7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grpSp>
    </p:spTree>
    <p:extLst>
      <p:ext uri="{BB962C8B-B14F-4D97-AF65-F5344CB8AC3E}">
        <p14:creationId xmlns:p14="http://schemas.microsoft.com/office/powerpoint/2010/main" val="344797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id="{29D0EA27-1B6C-4FBF-BDCA-45D419E88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36101" y="226258"/>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Resumen de definiciones y acciones</a:t>
            </a:r>
          </a:p>
        </p:txBody>
      </p:sp>
      <p:sp>
        <p:nvSpPr>
          <p:cNvPr id="10" name="Subtitle 3">
            <a:extLst>
              <a:ext uri="{FF2B5EF4-FFF2-40B4-BE49-F238E27FC236}">
                <a16:creationId xmlns:a16="http://schemas.microsoft.com/office/drawing/2014/main" id="{99DABD1A-085C-4FB9-B531-67E47CF21E0D}"/>
              </a:ext>
            </a:extLst>
          </p:cNvPr>
          <p:cNvSpPr txBox="1">
            <a:spLocks/>
          </p:cNvSpPr>
          <p:nvPr/>
        </p:nvSpPr>
        <p:spPr>
          <a:xfrm>
            <a:off x="15325" y="8466"/>
            <a:ext cx="2997699" cy="108479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sz="3400" b="0" i="0" u="none" strike="noStrike" kern="1200" cap="none" spc="0" normalizeH="0" baseline="0" dirty="0">
                <a:ln>
                  <a:noFill/>
                </a:ln>
                <a:solidFill>
                  <a:srgbClr val="0070C0"/>
                </a:solidFill>
                <a:effectLst/>
                <a:uLnTx/>
                <a:uFillTx/>
                <a:latin typeface="Lucida Sans" panose="020B0602030504020204" pitchFamily="34" charset="0"/>
                <a:ea typeface="+mn-ea"/>
                <a:cs typeface="+mn-cs"/>
              </a:rPr>
              <a:t>Grupo 4</a:t>
            </a:r>
            <a:endParaRPr kumimoji="0" lang="es-CO" sz="3400" b="0" i="0" u="none" strike="noStrike" kern="1200" cap="all" spc="0" normalizeH="0" baseline="0" noProof="0" dirty="0">
              <a:ln>
                <a:noFill/>
              </a:ln>
              <a:solidFill>
                <a:srgbClr val="0070C0"/>
              </a:solidFill>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347D2D23-4A78-4E07-A56D-30D62FD19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24647"/>
            <a:ext cx="1783049" cy="1198688"/>
          </a:xfrm>
          <a:prstGeom prst="rect">
            <a:avLst/>
          </a:prstGeom>
        </p:spPr>
      </p:pic>
      <p:sp>
        <p:nvSpPr>
          <p:cNvPr id="14" name="CuadroTexto 13">
            <a:extLst>
              <a:ext uri="{FF2B5EF4-FFF2-40B4-BE49-F238E27FC236}">
                <a16:creationId xmlns:a16="http://schemas.microsoft.com/office/drawing/2014/main" id="{C32EDD3A-842A-4593-8AC6-112386266532}"/>
              </a:ext>
            </a:extLst>
          </p:cNvPr>
          <p:cNvSpPr txBox="1"/>
          <p:nvPr/>
        </p:nvSpPr>
        <p:spPr>
          <a:xfrm>
            <a:off x="7379635" y="-33574"/>
            <a:ext cx="4965895" cy="768415"/>
          </a:xfrm>
          <a:prstGeom prst="rect">
            <a:avLst/>
          </a:prstGeom>
          <a:noFill/>
        </p:spPr>
        <p:txBody>
          <a:bodyPr wrap="square">
            <a:spAutoFit/>
          </a:bodyPr>
          <a:lstStyle/>
          <a:p>
            <a:pPr algn="just" defTabSz="457200">
              <a:lnSpc>
                <a:spcPct val="120000"/>
              </a:lnSpc>
              <a:spcBef>
                <a:spcPct val="0"/>
              </a:spcBef>
              <a:defRPr/>
            </a:pPr>
            <a:r>
              <a:rPr lang="es-ES" sz="2400" dirty="0">
                <a:solidFill>
                  <a:srgbClr val="0070C0"/>
                </a:solidFill>
                <a:latin typeface="Lucida Sans" panose="020B0602030504020204" pitchFamily="34" charset="0"/>
              </a:rPr>
              <a:t>Integrantes:</a:t>
            </a:r>
          </a:p>
          <a:p>
            <a:pPr algn="just" defTabSz="457200">
              <a:lnSpc>
                <a:spcPct val="120000"/>
              </a:lnSpc>
              <a:spcBef>
                <a:spcPct val="0"/>
              </a:spcBef>
              <a:defRPr/>
            </a:pPr>
            <a:r>
              <a:rPr lang="es-ES" sz="1400" b="1" dirty="0">
                <a:solidFill>
                  <a:srgbClr val="244068"/>
                </a:solidFill>
                <a:latin typeface="Lucida Sans" panose="020B0602030504020204" pitchFamily="34" charset="0"/>
                <a:ea typeface="+mj-ea"/>
                <a:cs typeface="+mj-cs"/>
              </a:rPr>
              <a:t>EPM – Intercolombia – Air - Emgesa - XM</a:t>
            </a:r>
          </a:p>
        </p:txBody>
      </p:sp>
      <p:graphicFrame>
        <p:nvGraphicFramePr>
          <p:cNvPr id="11" name="Diagram 4">
            <a:extLst>
              <a:ext uri="{FF2B5EF4-FFF2-40B4-BE49-F238E27FC236}">
                <a16:creationId xmlns:a16="http://schemas.microsoft.com/office/drawing/2014/main" id="{17143B8C-21D8-4583-977F-68D8DB1CD47D}"/>
              </a:ext>
            </a:extLst>
          </p:cNvPr>
          <p:cNvGraphicFramePr/>
          <p:nvPr>
            <p:extLst>
              <p:ext uri="{D42A27DB-BD31-4B8C-83A1-F6EECF244321}">
                <p14:modId xmlns:p14="http://schemas.microsoft.com/office/powerpoint/2010/main" val="4145661936"/>
              </p:ext>
            </p:extLst>
          </p:nvPr>
        </p:nvGraphicFramePr>
        <p:xfrm>
          <a:off x="852215" y="1055601"/>
          <a:ext cx="10817352" cy="56685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2860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Evaluación del Modelo de gobernabilidad del C.N.O.</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2668276862"/>
              </p:ext>
            </p:extLst>
          </p:nvPr>
        </p:nvGraphicFramePr>
        <p:xfrm>
          <a:off x="514863" y="929786"/>
          <a:ext cx="11041780" cy="5529444"/>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00421">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826101">
                <a:tc rowSpan="5">
                  <a:txBody>
                    <a:bodyPr/>
                    <a:lstStyle/>
                    <a:p>
                      <a:pPr marL="0" indent="0" algn="just" defTabSz="914400" rtl="0" eaLnBrk="1" fontAlgn="ctr" latinLnBrk="0" hangingPunct="1">
                        <a:buNone/>
                      </a:pPr>
                      <a:r>
                        <a:rPr lang="es-ES" sz="1800" b="0" i="0" u="none" strike="noStrike" kern="1200" dirty="0">
                          <a:solidFill>
                            <a:srgbClr val="FF0000"/>
                          </a:solidFill>
                          <a:effectLst/>
                          <a:latin typeface="Lucida Sans" panose="020B0602030504020204" pitchFamily="34" charset="77"/>
                          <a:ea typeface="+mn-ea"/>
                          <a:cs typeface="+mn-cs"/>
                        </a:rPr>
                        <a:t>1. Implementación de cambios en órganos  (comités, subcomités, grupos) del CNO. – Estructura. </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tc>
                  <a:txBody>
                    <a:bodyPr/>
                    <a:lstStyle/>
                    <a:p>
                      <a:pPr marL="0" indent="0" rtl="0" fontAlgn="ctr">
                        <a:buNone/>
                      </a:pPr>
                      <a:r>
                        <a:rPr lang="es-ES" sz="1800" b="0" dirty="0">
                          <a:solidFill>
                            <a:srgbClr val="6A6A6A"/>
                          </a:solidFill>
                          <a:effectLst/>
                          <a:latin typeface="Lucida Sans" panose="020B0602030504020204" pitchFamily="34" charset="77"/>
                        </a:rPr>
                        <a:t>1. Establecer que el Comité de Estrategia sea una instancia administrativa con roles y responsabilidades definidos.</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870816768"/>
                  </a:ext>
                </a:extLst>
              </a:tr>
              <a:tr h="826101">
                <a:tc vMerge="1">
                  <a:txBody>
                    <a:bodyPr/>
                    <a:lstStyle/>
                    <a:p>
                      <a:endParaRPr lang="es-CO"/>
                    </a:p>
                  </a:txBody>
                  <a:tcPr/>
                </a:tc>
                <a:tc>
                  <a:txBody>
                    <a:bodyPr/>
                    <a:lstStyle/>
                    <a:p>
                      <a:pPr marL="0" indent="0" rtl="0" fontAlgn="ctr">
                        <a:buNone/>
                      </a:pPr>
                      <a:r>
                        <a:rPr lang="es-ES" sz="1800" b="0" dirty="0">
                          <a:solidFill>
                            <a:srgbClr val="6A6A6A"/>
                          </a:solidFill>
                          <a:effectLst/>
                          <a:latin typeface="Lucida Sans" panose="020B0602030504020204" pitchFamily="34" charset="77"/>
                        </a:rPr>
                        <a:t>2. Formalizar la instancia de participación de Presidentes de los agentes, la cual tendrá una agenda propia y permanente.</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905014380"/>
                  </a:ext>
                </a:extLst>
              </a:tr>
              <a:tr h="826101">
                <a:tc vMerge="1">
                  <a:txBody>
                    <a:bodyPr/>
                    <a:lstStyle/>
                    <a:p>
                      <a:endParaRPr lang="es-CO"/>
                    </a:p>
                  </a:txBody>
                  <a:tcPr/>
                </a:tc>
                <a:tc>
                  <a:txBody>
                    <a:bodyPr/>
                    <a:lstStyle/>
                    <a:p>
                      <a:pPr marL="0" indent="0" rtl="0" fontAlgn="ctr">
                        <a:buNone/>
                      </a:pPr>
                      <a:r>
                        <a:rPr lang="es-ES" sz="1800" b="0" dirty="0">
                          <a:solidFill>
                            <a:srgbClr val="6A6A6A"/>
                          </a:solidFill>
                          <a:effectLst/>
                          <a:latin typeface="Lucida Sans" panose="020B0602030504020204" pitchFamily="34" charset="77"/>
                        </a:rPr>
                        <a:t>3. Estructurar un Equipo Técnico asesor de la Secretaría Técnica. (Robusteciéndose con un recurso interno adicional con perfil económico) </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2866529"/>
                  </a:ext>
                </a:extLst>
              </a:tr>
              <a:tr h="826101">
                <a:tc vMerge="1">
                  <a:txBody>
                    <a:bodyPr/>
                    <a:lstStyle/>
                    <a:p>
                      <a:pPr marL="0" indent="0" algn="just" defTabSz="914400" rtl="0" eaLnBrk="1" fontAlgn="ctr" latinLnBrk="0" hangingPunct="1">
                        <a:buNone/>
                      </a:pPr>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4. Creación del Comité Regulatorio.</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519711671"/>
                  </a:ext>
                </a:extLst>
              </a:tr>
              <a:tr h="826101">
                <a:tc vMerge="1">
                  <a:txBody>
                    <a:bodyPr/>
                    <a:lstStyle/>
                    <a:p>
                      <a:pPr marL="0" indent="0" algn="just" defTabSz="914400" rtl="0" eaLnBrk="1" fontAlgn="ctr" latinLnBrk="0" hangingPunct="1">
                        <a:buNone/>
                      </a:pPr>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0" dirty="0">
                          <a:solidFill>
                            <a:srgbClr val="6A6A6A"/>
                          </a:solidFill>
                          <a:effectLst/>
                          <a:latin typeface="Lucida Sans" panose="020B0602030504020204" pitchFamily="34" charset="77"/>
                        </a:rPr>
                        <a:t>5. Opción 1: Creación de Subcomité de Ciberseguridad adscrito al Comité  de Supervisión y Ciberseguridad </a:t>
                      </a:r>
                      <a:endParaRPr lang="es-ES" sz="1800" b="1" dirty="0">
                        <a:solidFill>
                          <a:schemeClr val="accent2"/>
                        </a:solidFill>
                        <a:effectLst/>
                        <a:latin typeface="Lucida Sans" panose="020B0602030504020204" pitchFamily="34" charset="77"/>
                      </a:endParaRPr>
                    </a:p>
                    <a:p>
                      <a:pPr marL="0" indent="0" rtl="0" fontAlgn="ctr">
                        <a:buNone/>
                      </a:pPr>
                      <a:endParaRPr lang="es-ES" sz="1800" b="1" kern="1200" dirty="0">
                        <a:solidFill>
                          <a:schemeClr val="accent2"/>
                        </a:solidFill>
                        <a:effectLst/>
                        <a:latin typeface="Lucida Sans" panose="020B0602030504020204" pitchFamily="34" charset="77"/>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s-ES" sz="1800" b="0" kern="1200" dirty="0">
                          <a:solidFill>
                            <a:srgbClr val="6A6A6A"/>
                          </a:solidFill>
                          <a:effectLst/>
                          <a:latin typeface="Lucida Sans" panose="020B0602030504020204" pitchFamily="34" charset="77"/>
                          <a:ea typeface="+mn-ea"/>
                          <a:cs typeface="+mn-cs"/>
                        </a:rPr>
                        <a:t>Opción 2: Creación de Subcomité de Ciberseguridad adscrito al Comité  de Operación </a:t>
                      </a:r>
                      <a:r>
                        <a:rPr lang="es-ES" sz="1800" b="0" kern="1200" dirty="0">
                          <a:solidFill>
                            <a:schemeClr val="accent2"/>
                          </a:solidFill>
                          <a:effectLst/>
                          <a:latin typeface="Lucida Sans" panose="020B0602030504020204" pitchFamily="34" charset="77"/>
                          <a:ea typeface="+mn-ea"/>
                          <a:cs typeface="+mn-cs"/>
                        </a:rPr>
                        <a:t>(*)</a:t>
                      </a:r>
                    </a:p>
                    <a:p>
                      <a:pPr marL="0" indent="0" rtl="0" fontAlgn="ctr">
                        <a:buNone/>
                      </a:pPr>
                      <a:r>
                        <a:rPr lang="es-ES" sz="1600" b="1" kern="1200" dirty="0">
                          <a:solidFill>
                            <a:schemeClr val="accent2"/>
                          </a:solidFill>
                          <a:effectLst/>
                          <a:latin typeface="Lucida Sans" panose="020B0602030504020204" pitchFamily="34" charset="77"/>
                          <a:ea typeface="+mn-ea"/>
                          <a:cs typeface="+mn-cs"/>
                        </a:rPr>
                        <a:t>(*) </a:t>
                      </a:r>
                      <a:r>
                        <a:rPr lang="es-ES" sz="1600" b="0" kern="1200" dirty="0">
                          <a:solidFill>
                            <a:schemeClr val="accent2"/>
                          </a:solidFill>
                          <a:effectLst/>
                          <a:latin typeface="Lucida Sans" panose="020B0602030504020204" pitchFamily="34" charset="77"/>
                          <a:ea typeface="+mn-ea"/>
                          <a:cs typeface="+mn-cs"/>
                        </a:rPr>
                        <a:t>Presentación de Pros y </a:t>
                      </a:r>
                      <a:r>
                        <a:rPr lang="es-ES" sz="1600" b="0" kern="1200" dirty="0" err="1">
                          <a:solidFill>
                            <a:schemeClr val="accent2"/>
                          </a:solidFill>
                          <a:effectLst/>
                          <a:latin typeface="Lucida Sans" panose="020B0602030504020204" pitchFamily="34" charset="77"/>
                          <a:ea typeface="+mn-ea"/>
                          <a:cs typeface="+mn-cs"/>
                        </a:rPr>
                        <a:t>Cons</a:t>
                      </a:r>
                      <a:r>
                        <a:rPr lang="es-ES" sz="1600" b="0" kern="1200" dirty="0">
                          <a:solidFill>
                            <a:schemeClr val="accent2"/>
                          </a:solidFill>
                          <a:effectLst/>
                          <a:latin typeface="Lucida Sans" panose="020B0602030504020204" pitchFamily="34" charset="77"/>
                          <a:ea typeface="+mn-ea"/>
                          <a:cs typeface="+mn-cs"/>
                        </a:rPr>
                        <a:t> al CNO producto de las discusiones del Grupo y encuesta realizada. </a:t>
                      </a:r>
                      <a:endParaRPr lang="es-ES" sz="1600" b="1" kern="1200" dirty="0">
                        <a:solidFill>
                          <a:schemeClr val="accent2"/>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261766633"/>
                  </a:ext>
                </a:extLst>
              </a:tr>
            </a:tbl>
          </a:graphicData>
        </a:graphic>
      </p:graphicFrame>
    </p:spTree>
    <p:extLst>
      <p:ext uri="{BB962C8B-B14F-4D97-AF65-F5344CB8AC3E}">
        <p14:creationId xmlns:p14="http://schemas.microsoft.com/office/powerpoint/2010/main" val="53724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59097"/>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Estudio de factibilidad, conveniencia y desarrollo de capacidad técnica del CNO.</a:t>
            </a:r>
          </a:p>
        </p:txBody>
      </p:sp>
      <mc:AlternateContent xmlns:mc="http://schemas.openxmlformats.org/markup-compatibility/2006" xmlns:a14="http://schemas.microsoft.com/office/drawing/2010/main">
        <mc:Choice Requires="a14">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4084688031"/>
                  </p:ext>
                </p:extLst>
              </p:nvPr>
            </p:nvGraphicFramePr>
            <p:xfrm>
              <a:off x="529853" y="852406"/>
              <a:ext cx="11041780" cy="593582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420337">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368458">
                    <a:tc>
                      <a:txBody>
                        <a:bodyPr/>
                        <a:lstStyle/>
                        <a:p>
                          <a:pPr marL="0" indent="0" algn="just" defTabSz="914400" rtl="0" eaLnBrk="1" fontAlgn="ctr" latinLnBrk="0" hangingPunct="1">
                            <a:buNone/>
                          </a:pPr>
                          <a:r>
                            <a:rPr lang="es-ES" sz="1800" b="0" i="0" u="none" strike="noStrike" kern="1200" dirty="0">
                              <a:solidFill>
                                <a:srgbClr val="FF0000"/>
                              </a:solidFill>
                              <a:effectLst/>
                              <a:latin typeface="Lucida Sans" panose="020B0602030504020204" pitchFamily="34" charset="77"/>
                              <a:ea typeface="+mn-ea"/>
                              <a:cs typeface="+mn-cs"/>
                            </a:rPr>
                            <a:t>2.Implementación de  indicador de </a:t>
                          </a:r>
                          <a:r>
                            <a:rPr lang="es-ES" sz="1800" b="1" i="0" u="sng" strike="noStrike" kern="1200" dirty="0">
                              <a:solidFill>
                                <a:srgbClr val="FF0000"/>
                              </a:solidFill>
                              <a:effectLst/>
                              <a:latin typeface="Lucida Sans" panose="020B0602030504020204" pitchFamily="34" charset="77"/>
                              <a:ea typeface="+mn-ea"/>
                              <a:cs typeface="+mn-cs"/>
                            </a:rPr>
                            <a:t>desempeño</a:t>
                          </a:r>
                          <a:r>
                            <a:rPr lang="es-ES" sz="1800" b="0" i="0" u="none" strike="noStrike" kern="1200" dirty="0">
                              <a:solidFill>
                                <a:srgbClr val="FF0000"/>
                              </a:solidFill>
                              <a:effectLst/>
                              <a:latin typeface="Lucida Sans" panose="020B0602030504020204" pitchFamily="34" charset="77"/>
                              <a:ea typeface="+mn-ea"/>
                              <a:cs typeface="+mn-cs"/>
                            </a:rPr>
                            <a:t> frente a la </a:t>
                          </a:r>
                          <a:r>
                            <a:rPr lang="es-ES" sz="1800" b="1" i="0" u="sng" strike="noStrike" kern="1200" dirty="0">
                              <a:solidFill>
                                <a:srgbClr val="FF0000"/>
                              </a:solidFill>
                              <a:effectLst/>
                              <a:latin typeface="Lucida Sans" panose="020B0602030504020204" pitchFamily="34" charset="77"/>
                              <a:ea typeface="+mn-ea"/>
                              <a:cs typeface="+mn-cs"/>
                            </a:rPr>
                            <a:t>participación</a:t>
                          </a:r>
                          <a:r>
                            <a:rPr lang="es-ES" sz="1800" b="0" i="0" u="none" strike="noStrike" kern="1200" dirty="0">
                              <a:solidFill>
                                <a:srgbClr val="FF0000"/>
                              </a:solidFill>
                              <a:effectLst/>
                              <a:latin typeface="Lucida Sans" panose="020B0602030504020204" pitchFamily="34" charset="77"/>
                              <a:ea typeface="+mn-ea"/>
                              <a:cs typeface="+mn-cs"/>
                            </a:rPr>
                            <a:t> de los miembros del CNO.</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600" b="1" dirty="0">
                              <a:solidFill>
                                <a:srgbClr val="6A6A6A"/>
                              </a:solidFill>
                              <a:effectLst/>
                              <a:latin typeface="Lucida Sans" panose="020B0602030504020204" pitchFamily="34" charset="77"/>
                            </a:rPr>
                            <a:t>Indicador:</a:t>
                          </a:r>
                        </a:p>
                        <a:p>
                          <a:pPr marL="182563" marR="0" lvl="0" indent="-182563" algn="l" defTabSz="914400" rtl="0" eaLnBrk="1" fontAlgn="ctr" latinLnBrk="0" hangingPunct="1">
                            <a:lnSpc>
                              <a:spcPct val="90000"/>
                            </a:lnSpc>
                            <a:spcBef>
                              <a:spcPts val="1400"/>
                            </a:spcBef>
                            <a:spcAft>
                              <a:spcPts val="0"/>
                            </a:spcAft>
                            <a:buClr>
                              <a:srgbClr val="A6B727"/>
                            </a:buClr>
                            <a:buSzPct val="80000"/>
                            <a:buFont typeface="Arial" panose="020B0604020202020204" pitchFamily="34" charset="0"/>
                            <a:buNone/>
                            <a:tabLst/>
                            <a:defRPr/>
                          </a:pPr>
                          <a14:m>
                            <m:oMath xmlns:m="http://schemas.openxmlformats.org/officeDocument/2006/math">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𝑃𝑎𝑟𝑡𝑖𝑐𝑖𝑝𝑎𝑐𝑖</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ó</m:t>
                              </m:r>
                              <m:sSub>
                                <m:sSubPr>
                                  <m:ctrlP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ctrlPr>
                                </m:sSubPr>
                                <m:e>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𝑛</m:t>
                                  </m:r>
                                </m:e>
                                <m:sub>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𝑟𝑒𝑢𝑛𝑖</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ó</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𝑛</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𝑝𝑒𝑟𝑖𝑜𝑑𝑖𝑐𝑎</m:t>
                                  </m:r>
                                </m:sub>
                              </m:sSub>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f>
                                <m:fPr>
                                  <m:ctrlP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ctrlPr>
                                </m:fPr>
                                <m:num>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𝑅𝑒𝑝𝑟𝑒𝑠𝑒𝑛𝑡𝑎𝑛𝑡𝑒𝑠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𝑝𝑟𝑒𝑠𝑒𝑛𝑡𝑒𝑠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𝑝𝑜𝑟</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𝑟𝑒𝑢𝑛𝑖</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ó</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𝑛</m:t>
                                  </m:r>
                                </m:num>
                                <m:den>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𝑑𝑒</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𝑅𝑒𝑝𝑟𝑒𝑠𝑒𝑛𝑡𝑎𝑛𝑡𝑒𝑠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𝑛𝑜𝑚𝑏𝑟𝑎𝑑𝑜𝑠</m:t>
                                  </m:r>
                                </m:den>
                              </m:f>
                            </m:oMath>
                          </a14:m>
                          <a:r>
                            <a:rPr kumimoji="0" lang="es-CO" sz="1800" b="0" i="0" u="none" strike="noStrike" kern="1200" cap="none" spc="0" normalizeH="0" baseline="0" noProof="0" dirty="0">
                              <a:ln>
                                <a:noFill/>
                              </a:ln>
                              <a:solidFill>
                                <a:schemeClr val="accent2"/>
                              </a:solidFill>
                              <a:effectLst/>
                              <a:uLnTx/>
                              <a:uFillTx/>
                              <a:latin typeface="Corbel" panose="020B0503020204020204"/>
                              <a:ea typeface="+mn-ea"/>
                              <a:cs typeface="+mn-cs"/>
                            </a:rPr>
                            <a:t> </a:t>
                          </a:r>
                          <a:r>
                            <a:rPr kumimoji="0" lang="es-CO" sz="1800" b="0" i="1" u="none" strike="noStrike" kern="1200" cap="none" spc="0" normalizeH="0" baseline="0" noProof="0" dirty="0">
                              <a:ln>
                                <a:noFill/>
                              </a:ln>
                              <a:solidFill>
                                <a:schemeClr val="accent2"/>
                              </a:solidFill>
                              <a:effectLst/>
                              <a:uLnTx/>
                              <a:uFillTx/>
                              <a:latin typeface="Cambria Math" panose="02040503050406030204" pitchFamily="18" charset="0"/>
                              <a:ea typeface="+mn-ea"/>
                              <a:cs typeface="+mn-cs"/>
                            </a:rPr>
                            <a:t>=&gt; 90 %.</a:t>
                          </a:r>
                          <a:endParaRPr lang="es-ES" sz="1800" b="0" dirty="0">
                            <a:solidFill>
                              <a:srgbClr val="6A6A6A"/>
                            </a:solidFill>
                            <a:effectLst/>
                            <a:latin typeface="Lucida Sans" panose="020B0602030504020204" pitchFamily="34" charset="77"/>
                          </a:endParaRPr>
                        </a:p>
                        <a:p>
                          <a:pPr marL="0" indent="0" rtl="0" fontAlgn="ctr">
                            <a:buNone/>
                          </a:pPr>
                          <a:r>
                            <a:rPr lang="es-ES" sz="1600" b="0" u="sng" dirty="0">
                              <a:solidFill>
                                <a:srgbClr val="6A6A6A"/>
                              </a:solidFill>
                              <a:effectLst/>
                              <a:latin typeface="Lucida Sans" panose="020B0602030504020204" pitchFamily="34" charset="77"/>
                            </a:rPr>
                            <a:t>Premisas:</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Se contará un solo representante por cada empresa de comité, subcomité o CNO.</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Cálculo se sugiere realizar en cada reunión ordinaria periódica.</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Se sugiere un indicador Anual así:</a:t>
                          </a:r>
                        </a:p>
                        <a:p>
                          <a:pPr marL="182563" indent="82550" rtl="0" fontAlgn="ctr">
                            <a:buFont typeface="Arial" panose="020B0604020202020204" pitchFamily="34" charset="0"/>
                            <a:buNone/>
                          </a:pPr>
                          <a14:m>
                            <m:oMath xmlns:m="http://schemas.openxmlformats.org/officeDocument/2006/math">
                              <m:r>
                                <a:rPr kumimoji="0" lang="es-ES" sz="1600" b="0" i="1" u="none" strike="noStrike" kern="1200" cap="none" spc="0" normalizeH="0" baseline="0" noProof="0" smtClean="0">
                                  <a:ln>
                                    <a:noFill/>
                                  </a:ln>
                                  <a:solidFill>
                                    <a:srgbClr val="6A6A6A"/>
                                  </a:solidFill>
                                  <a:effectLst/>
                                  <a:uLnTx/>
                                  <a:uFillTx/>
                                  <a:latin typeface="Cambria Math" panose="02040503050406030204" pitchFamily="18" charset="0"/>
                                  <a:ea typeface="+mn-ea"/>
                                  <a:cs typeface="+mn-cs"/>
                                </a:rPr>
                                <m:t>%</m:t>
                              </m:r>
                              <m:r>
                                <a:rPr kumimoji="0" lang="es-ES" sz="1600" b="0" i="1" u="none" strike="noStrike" kern="1200" cap="none" spc="0" normalizeH="0" baseline="0" noProof="0" smtClean="0">
                                  <a:ln>
                                    <a:noFill/>
                                  </a:ln>
                                  <a:solidFill>
                                    <a:srgbClr val="6A6A6A"/>
                                  </a:solidFill>
                                  <a:effectLst/>
                                  <a:uLnTx/>
                                  <a:uFillTx/>
                                  <a:latin typeface="Cambria Math" panose="02040503050406030204" pitchFamily="18" charset="0"/>
                                  <a:ea typeface="+mn-ea"/>
                                  <a:cs typeface="+mn-cs"/>
                                </a:rPr>
                                <m:t>𝑃𝑎𝑟𝑡𝑖𝑐𝑖𝑝𝑎𝑐𝑖</m:t>
                              </m:r>
                              <m:r>
                                <a:rPr kumimoji="0" lang="es-ES" sz="1600" b="0" i="1" u="none" strike="noStrike" kern="1200" cap="none" spc="0" normalizeH="0" baseline="0" noProof="0" smtClean="0">
                                  <a:ln>
                                    <a:noFill/>
                                  </a:ln>
                                  <a:solidFill>
                                    <a:srgbClr val="6A6A6A"/>
                                  </a:solidFill>
                                  <a:effectLst/>
                                  <a:uLnTx/>
                                  <a:uFillTx/>
                                  <a:latin typeface="Cambria Math" panose="02040503050406030204" pitchFamily="18" charset="0"/>
                                  <a:ea typeface="+mn-ea"/>
                                  <a:cs typeface="+mn-cs"/>
                                </a:rPr>
                                <m:t>ó</m:t>
                              </m:r>
                              <m:r>
                                <a:rPr kumimoji="0" lang="es-ES" sz="1600" b="0" i="1" u="none" strike="noStrike" kern="1200" cap="none" spc="0" normalizeH="0" baseline="0" noProof="0" smtClean="0">
                                  <a:ln>
                                    <a:noFill/>
                                  </a:ln>
                                  <a:solidFill>
                                    <a:srgbClr val="6A6A6A"/>
                                  </a:solidFill>
                                  <a:effectLst/>
                                  <a:uLnTx/>
                                  <a:uFillTx/>
                                  <a:latin typeface="Cambria Math" panose="02040503050406030204" pitchFamily="18" charset="0"/>
                                  <a:ea typeface="+mn-ea"/>
                                  <a:cs typeface="+mn-cs"/>
                                </a:rPr>
                                <m:t>𝑛</m:t>
                              </m:r>
                              <m:r>
                                <a:rPr kumimoji="0" lang="es-ES" sz="1600" b="0" i="1" u="none" strike="noStrike" kern="1200" cap="none" spc="0" normalizeH="0" baseline="0" noProof="0" smtClean="0">
                                  <a:ln>
                                    <a:noFill/>
                                  </a:ln>
                                  <a:solidFill>
                                    <a:srgbClr val="6A6A6A"/>
                                  </a:solidFill>
                                  <a:effectLst/>
                                  <a:uLnTx/>
                                  <a:uFillTx/>
                                  <a:latin typeface="Cambria Math" panose="02040503050406030204" pitchFamily="18" charset="0"/>
                                  <a:ea typeface="+mn-ea"/>
                                  <a:cs typeface="+mn-cs"/>
                                </a:rPr>
                                <m:t>_</m:t>
                              </m:r>
                              <m:r>
                                <a:rPr kumimoji="0" lang="es-ES" sz="1600" b="0" i="1" u="none" strike="noStrike" kern="1200" cap="none" spc="0" normalizeH="0" baseline="0" noProof="0" smtClean="0">
                                  <a:ln>
                                    <a:noFill/>
                                  </a:ln>
                                  <a:solidFill>
                                    <a:srgbClr val="6A6A6A"/>
                                  </a:solidFill>
                                  <a:effectLst/>
                                  <a:uLnTx/>
                                  <a:uFillTx/>
                                  <a:latin typeface="Cambria Math" panose="02040503050406030204" pitchFamily="18" charset="0"/>
                                  <a:ea typeface="+mn-ea"/>
                                  <a:cs typeface="+mn-cs"/>
                                </a:rPr>
                                <m:t>𝑎𝑛𝑢𝑎𝑙</m:t>
                              </m:r>
                              <m:r>
                                <a:rPr kumimoji="0" lang="pt-BR"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m:t>
                              </m:r>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m:t>
                              </m:r>
                              <m:nary>
                                <m:naryPr>
                                  <m:chr m:val="∑"/>
                                  <m:ctrlPr>
                                    <a:rPr kumimoji="0" lang="pt-BR"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ctrlPr>
                                </m:naryPr>
                                <m:sub>
                                  <m:r>
                                    <a:rPr kumimoji="0" lang="pt-BR"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𝑛</m:t>
                                  </m:r>
                                  <m:r>
                                    <a:rPr kumimoji="0" lang="pt-BR"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=1</m:t>
                                  </m:r>
                                </m:sub>
                                <m:sup>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𝑁𝑇</m:t>
                                  </m:r>
                                </m:sup>
                                <m:e>
                                  <m:d>
                                    <m:dPr>
                                      <m:ctrlPr>
                                        <a:rPr kumimoji="0" lang="pt-BR"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ctrlPr>
                                    </m:dPr>
                                    <m:e>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 </m:t>
                                      </m:r>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𝑃𝑎𝑟𝑡𝑖𝑐𝑖𝑝𝑎𝑐𝑖</m:t>
                                      </m:r>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ó</m:t>
                                      </m:r>
                                      <m:sSub>
                                        <m:sSubPr>
                                          <m:ctrlP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ctrlPr>
                                        </m:sSubPr>
                                        <m:e>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𝑛</m:t>
                                          </m:r>
                                        </m:e>
                                        <m:sub>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𝑟𝑒𝑢𝑛𝑖</m:t>
                                          </m:r>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ó</m:t>
                                          </m:r>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𝑛𝑝𝑒𝑟𝑖𝑜𝑑𝑖𝑐𝑎</m:t>
                                          </m:r>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 </m:t>
                                          </m:r>
                                          <m:r>
                                            <a:rPr kumimoji="0" lang="es-ES" sz="1600" b="0" i="1" u="none" strike="noStrike" kern="1200" cap="none" spc="0" normalizeH="0" baseline="0" noProof="0">
                                              <a:ln>
                                                <a:noFill/>
                                              </a:ln>
                                              <a:solidFill>
                                                <a:srgbClr val="6A6A6A"/>
                                              </a:solidFill>
                                              <a:effectLst/>
                                              <a:uLnTx/>
                                              <a:uFillTx/>
                                              <a:latin typeface="Cambria Math" panose="02040503050406030204" pitchFamily="18" charset="0"/>
                                              <a:ea typeface="+mn-ea"/>
                                              <a:cs typeface="+mn-cs"/>
                                            </a:rPr>
                                            <m:t>𝑛</m:t>
                                          </m:r>
                                        </m:sub>
                                      </m:sSub>
                                    </m:e>
                                  </m:d>
                                </m:e>
                              </m:nary>
                            </m:oMath>
                          </a14:m>
                          <a:r>
                            <a:rPr kumimoji="0" lang="es-CO" sz="1600" b="0" i="1" u="none" strike="noStrike" kern="1200" cap="none" spc="0" normalizeH="0" baseline="0" noProof="0" dirty="0">
                              <a:ln>
                                <a:noFill/>
                              </a:ln>
                              <a:solidFill>
                                <a:srgbClr val="6A6A6A"/>
                              </a:solidFill>
                              <a:effectLst/>
                              <a:uLnTx/>
                              <a:uFillTx/>
                              <a:latin typeface="Cambria Math" panose="02040503050406030204" pitchFamily="18" charset="0"/>
                              <a:ea typeface="+mn-ea"/>
                              <a:cs typeface="+mn-cs"/>
                            </a:rPr>
                            <a:t>)/NT  =&gt; 90 %</a:t>
                          </a:r>
                        </a:p>
                        <a:p>
                          <a:pPr marL="182563" indent="82550" rtl="0" fontAlgn="ctr">
                            <a:buFont typeface="Arial" panose="020B0604020202020204" pitchFamily="34" charset="0"/>
                            <a:buNone/>
                          </a:pPr>
                          <a:endParaRPr kumimoji="0" lang="es-CO" sz="1600" b="0" i="1" u="none" strike="noStrike" kern="1200" cap="none" spc="0" normalizeH="0" baseline="0" noProof="0" dirty="0">
                            <a:ln>
                              <a:noFill/>
                            </a:ln>
                            <a:solidFill>
                              <a:srgbClr val="6A6A6A"/>
                            </a:solidFill>
                            <a:effectLst/>
                            <a:uLnTx/>
                            <a:uFillTx/>
                            <a:latin typeface="Cambria Math" panose="02040503050406030204" pitchFamily="18"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s-ES" sz="1600" b="1" dirty="0">
                              <a:solidFill>
                                <a:srgbClr val="6A6A6A"/>
                              </a:solidFill>
                              <a:effectLst/>
                              <a:latin typeface="Lucida Sans" panose="020B0602030504020204" pitchFamily="34" charset="77"/>
                            </a:rPr>
                            <a:t>2. Indicador:</a:t>
                          </a:r>
                        </a:p>
                        <a:p>
                          <a:pPr marL="0" marR="0" lvl="0" indent="0" algn="l" defTabSz="914400" rtl="0" eaLnBrk="1" fontAlgn="ctr" latinLnBrk="0" hangingPunct="1">
                            <a:lnSpc>
                              <a:spcPct val="100000"/>
                            </a:lnSpc>
                            <a:spcBef>
                              <a:spcPts val="0"/>
                            </a:spcBef>
                            <a:spcAft>
                              <a:spcPts val="0"/>
                            </a:spcAft>
                            <a:buClrTx/>
                            <a:buSzTx/>
                            <a:buFontTx/>
                            <a:buNone/>
                            <a:tabLst/>
                            <a:defRPr/>
                          </a:pPr>
                          <a:endParaRPr lang="es-ES" sz="1800" b="0" dirty="0">
                            <a:solidFill>
                              <a:srgbClr val="6A6A6A"/>
                            </a:solidFill>
                            <a:effectLst/>
                            <a:latin typeface="Lucida Sans" panose="020B0602030504020204" pitchFamily="34" charset="77"/>
                          </a:endParaRPr>
                        </a:p>
                        <a:p>
                          <a:pPr marL="182563" indent="-182563" rtl="0" fontAlgn="ctr">
                            <a:buFont typeface="Arial" panose="020B0604020202020204" pitchFamily="34" charset="0"/>
                            <a:buNone/>
                          </a:pPr>
                          <a14:m>
                            <m:oMath xmlns:m="http://schemas.openxmlformats.org/officeDocument/2006/math">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𝐴𝑐𝑢𝑒𝑟𝑑𝑜𝑠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𝑜</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𝑝𝑟𝑜𝑝𝑢𝑒𝑠𝑡𝑎𝑠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𝐴𝑝𝑟𝑜𝑏𝑎𝑑𝑜𝑠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𝑥</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𝐶𝑁𝑂</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m:t>
                              </m:r>
                              <m:f>
                                <m:fPr>
                                  <m:ctrlP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ctrlPr>
                                </m:fPr>
                                <m:num>
                                  <m:d>
                                    <m:dPr>
                                      <m:ctrlP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ctrlPr>
                                    </m:dPr>
                                    <m:e>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𝑑𝑒</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𝐴𝑐𝑢𝑒𝑟𝑑𝑜𝑠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𝑜</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𝑃𝑟𝑜𝑝𝑢𝑒𝑠𝑡𝑎𝑠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𝐴𝑝𝑟𝑜𝑏𝑎𝑑𝑜𝑠</m:t>
                                      </m:r>
                                    </m:e>
                                  </m:d>
                                </m:num>
                                <m:den>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𝑇𝑜𝑡𝑎𝑙</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𝑑𝑒</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𝑎𝑐𝑢𝑒𝑟𝑑𝑜𝑠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𝑜</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𝑝𝑟𝑜𝑝𝑢𝑒𝑠𝑡𝑎𝑠</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 </m:t>
                                  </m:r>
                                  <m:r>
                                    <a:rPr kumimoji="0" lang="es-ES" sz="1800" b="0" i="1" u="none" strike="noStrike" kern="1200" cap="none" spc="0" normalizeH="0" baseline="0" noProof="0" smtClean="0">
                                      <a:ln>
                                        <a:noFill/>
                                      </a:ln>
                                      <a:solidFill>
                                        <a:schemeClr val="accent2"/>
                                      </a:solidFill>
                                      <a:effectLst/>
                                      <a:uLnTx/>
                                      <a:uFillTx/>
                                      <a:latin typeface="Cambria Math" panose="02040503050406030204" pitchFamily="18" charset="0"/>
                                      <a:ea typeface="+mn-ea"/>
                                      <a:cs typeface="+mn-cs"/>
                                    </a:rPr>
                                    <m:t>𝑝𝑟𝑒𝑠𝑒𝑛𝑡𝑎𝑑𝑎𝑠</m:t>
                                  </m:r>
                                </m:den>
                              </m:f>
                            </m:oMath>
                          </a14:m>
                          <a:r>
                            <a:rPr kumimoji="0" lang="es-CO" sz="1800" b="0" i="0" u="none" strike="noStrike" kern="1200" cap="none" spc="0" normalizeH="0" baseline="0" noProof="0" dirty="0">
                              <a:ln>
                                <a:noFill/>
                              </a:ln>
                              <a:solidFill>
                                <a:schemeClr val="accent2"/>
                              </a:solidFill>
                              <a:effectLst/>
                              <a:uLnTx/>
                              <a:uFillTx/>
                              <a:latin typeface="Corbel" panose="020B0503020204020204"/>
                              <a:ea typeface="+mn-ea"/>
                              <a:cs typeface="+mn-cs"/>
                            </a:rPr>
                            <a:t>=&gt; </a:t>
                          </a:r>
                          <a:r>
                            <a:rPr kumimoji="0" lang="es-CO" sz="1800" b="0" i="1" u="none" strike="noStrike" kern="1200" cap="none" spc="0" normalizeH="0" baseline="0" noProof="0" dirty="0">
                              <a:ln>
                                <a:noFill/>
                              </a:ln>
                              <a:solidFill>
                                <a:schemeClr val="accent2"/>
                              </a:solidFill>
                              <a:effectLst/>
                              <a:uLnTx/>
                              <a:uFillTx/>
                              <a:latin typeface="Cambria Math" panose="02040503050406030204" pitchFamily="18" charset="0"/>
                              <a:ea typeface="+mn-ea"/>
                              <a:cs typeface="+mn-cs"/>
                            </a:rPr>
                            <a:t>90 %</a:t>
                          </a:r>
                          <a:endParaRPr lang="es-ES" sz="1800" b="0" u="sng" dirty="0">
                            <a:solidFill>
                              <a:srgbClr val="6A6A6A"/>
                            </a:solidFill>
                            <a:effectLst/>
                            <a:latin typeface="Lucida Sans" panose="020B0602030504020204" pitchFamily="34" charset="77"/>
                          </a:endParaRPr>
                        </a:p>
                        <a:p>
                          <a:pPr marL="0" indent="0" rtl="0" fontAlgn="ctr">
                            <a:buNone/>
                          </a:pPr>
                          <a:r>
                            <a:rPr lang="es-ES" sz="1600" b="0" u="sng" dirty="0">
                              <a:solidFill>
                                <a:srgbClr val="6A6A6A"/>
                              </a:solidFill>
                              <a:effectLst/>
                              <a:latin typeface="Lucida Sans" panose="020B0602030504020204" pitchFamily="34" charset="77"/>
                            </a:rPr>
                            <a:t>Premisas:</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Indicador que tendría como propósito medir la buena gestión de los comités o subcomités. </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Medición Base Anual.</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Una propuesta no aprobada para contabilizar se consideraría si a la primera vez no es aprobada en el CNO.</a:t>
                          </a:r>
                        </a:p>
                        <a:p>
                          <a:pPr marL="0" indent="0" rtl="0" fontAlgn="ctr">
                            <a:buNone/>
                          </a:pPr>
                          <a:endParaRPr lang="es-ES" sz="1800" b="0" dirty="0">
                            <a:solidFill>
                              <a:srgbClr val="6A6A6A"/>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bl>
              </a:graphicData>
            </a:graphic>
          </p:graphicFrame>
        </mc:Choice>
        <mc:Fallback xmlns="">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4084688031"/>
                  </p:ext>
                </p:extLst>
              </p:nvPr>
            </p:nvGraphicFramePr>
            <p:xfrm>
              <a:off x="529853" y="852406"/>
              <a:ext cx="11041780" cy="593582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420337">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515483">
                    <a:tc>
                      <a:txBody>
                        <a:bodyPr/>
                        <a:lstStyle/>
                        <a:p>
                          <a:pPr marL="0" indent="0" algn="just" defTabSz="914400" rtl="0" eaLnBrk="1" fontAlgn="ctr" latinLnBrk="0" hangingPunct="1">
                            <a:buNone/>
                          </a:pPr>
                          <a:r>
                            <a:rPr lang="es-ES" sz="1800" b="0" i="0" u="none" strike="noStrike" kern="1200" dirty="0">
                              <a:solidFill>
                                <a:srgbClr val="FF0000"/>
                              </a:solidFill>
                              <a:effectLst/>
                              <a:latin typeface="Lucida Sans" panose="020B0602030504020204" pitchFamily="34" charset="77"/>
                              <a:ea typeface="+mn-ea"/>
                              <a:cs typeface="+mn-cs"/>
                            </a:rPr>
                            <a:t>2.Implementación de  indicador de </a:t>
                          </a:r>
                          <a:r>
                            <a:rPr lang="es-ES" sz="1800" b="1" i="0" u="sng" strike="noStrike" kern="1200" dirty="0">
                              <a:solidFill>
                                <a:srgbClr val="FF0000"/>
                              </a:solidFill>
                              <a:effectLst/>
                              <a:latin typeface="Lucida Sans" panose="020B0602030504020204" pitchFamily="34" charset="77"/>
                              <a:ea typeface="+mn-ea"/>
                              <a:cs typeface="+mn-cs"/>
                            </a:rPr>
                            <a:t>desempeño</a:t>
                          </a:r>
                          <a:r>
                            <a:rPr lang="es-ES" sz="1800" b="0" i="0" u="none" strike="noStrike" kern="1200" dirty="0">
                              <a:solidFill>
                                <a:srgbClr val="FF0000"/>
                              </a:solidFill>
                              <a:effectLst/>
                              <a:latin typeface="Lucida Sans" panose="020B0602030504020204" pitchFamily="34" charset="77"/>
                              <a:ea typeface="+mn-ea"/>
                              <a:cs typeface="+mn-cs"/>
                            </a:rPr>
                            <a:t> frente a la </a:t>
                          </a:r>
                          <a:r>
                            <a:rPr lang="es-ES" sz="1800" b="1" i="0" u="sng" strike="noStrike" kern="1200" dirty="0">
                              <a:solidFill>
                                <a:srgbClr val="FF0000"/>
                              </a:solidFill>
                              <a:effectLst/>
                              <a:latin typeface="Lucida Sans" panose="020B0602030504020204" pitchFamily="34" charset="77"/>
                              <a:ea typeface="+mn-ea"/>
                              <a:cs typeface="+mn-cs"/>
                            </a:rPr>
                            <a:t>participación</a:t>
                          </a:r>
                          <a:r>
                            <a:rPr lang="es-ES" sz="1800" b="0" i="0" u="none" strike="noStrike" kern="1200" dirty="0">
                              <a:solidFill>
                                <a:srgbClr val="FF0000"/>
                              </a:solidFill>
                              <a:effectLst/>
                              <a:latin typeface="Lucida Sans" panose="020B0602030504020204" pitchFamily="34" charset="77"/>
                              <a:ea typeface="+mn-ea"/>
                              <a:cs typeface="+mn-cs"/>
                            </a:rPr>
                            <a:t> de los miembros del CNO.</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endParaRPr lang="es-CO"/>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blipFill>
                          <a:blip r:embed="rId3"/>
                          <a:stretch>
                            <a:fillRect l="-33113" t="-8057" r="-73" b="-221"/>
                          </a:stretch>
                        </a:blipFill>
                      </a:tcPr>
                    </a:tc>
                    <a:extLst>
                      <a:ext uri="{0D108BD9-81ED-4DB2-BD59-A6C34878D82A}">
                        <a16:rowId xmlns:a16="http://schemas.microsoft.com/office/drawing/2014/main" val="3870816768"/>
                      </a:ext>
                    </a:extLst>
                  </a:tr>
                </a:tbl>
              </a:graphicData>
            </a:graphic>
          </p:graphicFrame>
        </mc:Fallback>
      </mc:AlternateContent>
    </p:spTree>
    <p:extLst>
      <p:ext uri="{BB962C8B-B14F-4D97-AF65-F5344CB8AC3E}">
        <p14:creationId xmlns:p14="http://schemas.microsoft.com/office/powerpoint/2010/main" val="239502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56281"/>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Estudio de factibilidad, conveniencia y desarrollo de capacidad técnica del CNO.</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1858177323"/>
              </p:ext>
            </p:extLst>
          </p:nvPr>
        </p:nvGraphicFramePr>
        <p:xfrm>
          <a:off x="514863" y="1847232"/>
          <a:ext cx="11041780" cy="3712177"/>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420337">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1684229">
                <a:tc>
                  <a:txBody>
                    <a:bodyPr/>
                    <a:lstStyle/>
                    <a:p>
                      <a:pPr marL="0" indent="0" algn="just" defTabSz="914400" rtl="0" eaLnBrk="1" fontAlgn="ctr" latinLnBrk="0" hangingPunct="1">
                        <a:buNone/>
                      </a:pPr>
                      <a:r>
                        <a:rPr lang="es-ES" sz="1800" b="0" i="0" u="none" strike="noStrike" kern="1200" dirty="0">
                          <a:solidFill>
                            <a:srgbClr val="FF0000"/>
                          </a:solidFill>
                          <a:effectLst/>
                          <a:latin typeface="Lucida Sans" panose="020B0602030504020204" pitchFamily="34" charset="77"/>
                          <a:ea typeface="+mn-ea"/>
                          <a:cs typeface="+mn-cs"/>
                        </a:rPr>
                        <a:t>3. Implementación de  indicador de </a:t>
                      </a:r>
                      <a:r>
                        <a:rPr lang="es-ES" sz="1800" b="1" i="0" u="sng" strike="noStrike" kern="1200" dirty="0">
                          <a:solidFill>
                            <a:srgbClr val="FF0000"/>
                          </a:solidFill>
                          <a:effectLst/>
                          <a:latin typeface="Lucida Sans" panose="020B0602030504020204" pitchFamily="34" charset="77"/>
                          <a:ea typeface="+mn-ea"/>
                          <a:cs typeface="+mn-cs"/>
                        </a:rPr>
                        <a:t>desempeño</a:t>
                      </a:r>
                      <a:r>
                        <a:rPr lang="es-ES" sz="1800" b="0" i="0" u="none" strike="noStrike" kern="1200" dirty="0">
                          <a:solidFill>
                            <a:srgbClr val="FF0000"/>
                          </a:solidFill>
                          <a:effectLst/>
                          <a:latin typeface="Lucida Sans" panose="020B0602030504020204" pitchFamily="34" charset="77"/>
                          <a:ea typeface="+mn-ea"/>
                          <a:cs typeface="+mn-cs"/>
                        </a:rPr>
                        <a:t> frente a la </a:t>
                      </a:r>
                      <a:r>
                        <a:rPr lang="es-ES" sz="1800" b="1" i="0" u="sng" strike="noStrike" kern="1200" dirty="0">
                          <a:solidFill>
                            <a:srgbClr val="FF0000"/>
                          </a:solidFill>
                          <a:effectLst/>
                          <a:latin typeface="Lucida Sans" panose="020B0602030504020204" pitchFamily="34" charset="77"/>
                          <a:ea typeface="+mn-ea"/>
                          <a:cs typeface="+mn-cs"/>
                        </a:rPr>
                        <a:t>productividad.</a:t>
                      </a:r>
                      <a:endParaRPr lang="es-ES_tradnl" sz="1800" b="1" i="0" u="sng"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800" b="1" dirty="0">
                          <a:solidFill>
                            <a:srgbClr val="6A6A6A"/>
                          </a:solidFill>
                          <a:effectLst/>
                          <a:latin typeface="Lucida Sans" panose="020B0602030504020204" pitchFamily="34" charset="77"/>
                        </a:rPr>
                        <a:t>1. Indicador:</a:t>
                      </a:r>
                    </a:p>
                    <a:p>
                      <a:pPr marL="342900" indent="-342900" rtl="0" fontAlgn="ctr">
                        <a:buAutoNum type="arabicPeriod"/>
                      </a:pPr>
                      <a:endParaRPr lang="es-ES" sz="1800" b="0" dirty="0">
                        <a:solidFill>
                          <a:srgbClr val="6A6A6A"/>
                        </a:solidFill>
                        <a:effectLst/>
                        <a:latin typeface="Lucida Sans" panose="020B0602030504020204" pitchFamily="34" charset="77"/>
                      </a:endParaRPr>
                    </a:p>
                    <a:p>
                      <a:pPr marL="0" indent="0" rtl="0" fontAlgn="ctr">
                        <a:buNone/>
                      </a:pPr>
                      <a:r>
                        <a:rPr lang="es-ES" sz="1800" b="0" dirty="0">
                          <a:solidFill>
                            <a:schemeClr val="accent2"/>
                          </a:solidFill>
                          <a:effectLst/>
                          <a:latin typeface="Lucida Sans" panose="020B0602030504020204" pitchFamily="34" charset="77"/>
                        </a:rPr>
                        <a:t>% Cumplimiento de plan operativo= Actividades Planeadas / Actividades programadas X 100%</a:t>
                      </a:r>
                    </a:p>
                    <a:p>
                      <a:pPr marL="0" indent="0" rtl="0" fontAlgn="ctr">
                        <a:buNone/>
                      </a:pPr>
                      <a:endParaRPr lang="es-ES" sz="1800" b="0" dirty="0">
                        <a:solidFill>
                          <a:srgbClr val="6A6A6A"/>
                        </a:solidFill>
                        <a:effectLst/>
                        <a:latin typeface="Lucida Sans" panose="020B0602030504020204" pitchFamily="34" charset="77"/>
                      </a:endParaRPr>
                    </a:p>
                    <a:p>
                      <a:pPr marL="285750" indent="-285750" rtl="0" fontAlgn="ctr">
                        <a:buFont typeface="Arial" panose="020B0604020202020204" pitchFamily="34" charset="0"/>
                        <a:buChar char="•"/>
                      </a:pPr>
                      <a:r>
                        <a:rPr lang="es-ES" sz="1800" b="0" dirty="0">
                          <a:solidFill>
                            <a:srgbClr val="6A6A6A"/>
                          </a:solidFill>
                          <a:effectLst/>
                          <a:latin typeface="Lucida Sans" panose="020B0602030504020204" pitchFamily="34" charset="77"/>
                        </a:rPr>
                        <a:t>Este indicador debe llevarse por comité o subcomité</a:t>
                      </a:r>
                    </a:p>
                    <a:p>
                      <a:pPr marL="285750" indent="-285750" rtl="0" fontAlgn="ctr">
                        <a:buFont typeface="Arial" panose="020B0604020202020204" pitchFamily="34" charset="0"/>
                        <a:buChar char="•"/>
                      </a:pPr>
                      <a:r>
                        <a:rPr lang="es-ES" sz="1800" b="0" dirty="0">
                          <a:solidFill>
                            <a:srgbClr val="6A6A6A"/>
                          </a:solidFill>
                          <a:effectLst/>
                          <a:latin typeface="Lucida Sans" panose="020B0602030504020204" pitchFamily="34" charset="77"/>
                        </a:rPr>
                        <a:t>Evaluación de temas: Sesiones realizadas/Sesiones programadas</a:t>
                      </a:r>
                    </a:p>
                    <a:p>
                      <a:pPr marL="285750" indent="-285750" rtl="0" fontAlgn="ctr">
                        <a:buFont typeface="Arial" panose="020B0604020202020204" pitchFamily="34" charset="0"/>
                        <a:buChar char="•"/>
                      </a:pPr>
                      <a:r>
                        <a:rPr lang="es-ES" sz="1800" b="0" dirty="0">
                          <a:solidFill>
                            <a:srgbClr val="6A6A6A"/>
                          </a:solidFill>
                          <a:effectLst/>
                          <a:latin typeface="Lucida Sans" panose="020B0602030504020204" pitchFamily="34" charset="77"/>
                        </a:rPr>
                        <a:t>Este indicador se define en un período de tiempo en el que se considera que se puede evaluar un tema</a:t>
                      </a:r>
                    </a:p>
                    <a:p>
                      <a:pPr marL="285750" indent="-285750" rtl="0" fontAlgn="ctr">
                        <a:buFont typeface="Arial" panose="020B0604020202020204" pitchFamily="34" charset="0"/>
                        <a:buChar char="•"/>
                      </a:pPr>
                      <a:r>
                        <a:rPr lang="es-ES" sz="1800" b="0" dirty="0">
                          <a:solidFill>
                            <a:srgbClr val="6A6A6A"/>
                          </a:solidFill>
                          <a:effectLst/>
                          <a:latin typeface="Lucida Sans" panose="020B0602030504020204" pitchFamily="34" charset="77"/>
                        </a:rPr>
                        <a:t>Si este indicador es  &gt;1 hay que realizar un plan de mejora o una acción para concluir el tema</a:t>
                      </a:r>
                    </a:p>
                    <a:p>
                      <a:pPr marL="0" indent="0" rtl="0" fontAlgn="ctr">
                        <a:buNone/>
                      </a:pPr>
                      <a:endParaRPr lang="es-ES" sz="1800" b="0" dirty="0">
                        <a:solidFill>
                          <a:srgbClr val="6A6A6A"/>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bl>
          </a:graphicData>
        </a:graphic>
      </p:graphicFrame>
    </p:spTree>
    <p:extLst>
      <p:ext uri="{BB962C8B-B14F-4D97-AF65-F5344CB8AC3E}">
        <p14:creationId xmlns:p14="http://schemas.microsoft.com/office/powerpoint/2010/main" val="281820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68685" y="72465"/>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Estudio de factibilidad, conveniencia y desarrollo de capacidad técnica del CNO.</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781028145"/>
              </p:ext>
            </p:extLst>
          </p:nvPr>
        </p:nvGraphicFramePr>
        <p:xfrm>
          <a:off x="514863" y="988383"/>
          <a:ext cx="11041780" cy="6142039"/>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81319">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25971">
                <a:tc>
                  <a:txBody>
                    <a:bodyPr/>
                    <a:lstStyle/>
                    <a:p>
                      <a:pPr marL="0" indent="0" algn="just" defTabSz="914400" rtl="0" eaLnBrk="1" fontAlgn="ctr" latinLnBrk="0" hangingPunct="1">
                        <a:buNone/>
                      </a:pPr>
                      <a:r>
                        <a:rPr lang="es-ES" sz="1800" b="0" i="0" u="none" strike="noStrike" kern="1200" dirty="0">
                          <a:solidFill>
                            <a:srgbClr val="FF0000"/>
                          </a:solidFill>
                          <a:effectLst/>
                          <a:latin typeface="Lucida Sans" panose="020B0602030504020204" pitchFamily="34" charset="77"/>
                          <a:ea typeface="+mn-ea"/>
                          <a:cs typeface="+mn-cs"/>
                        </a:rPr>
                        <a:t>4. Implementación de indicador de </a:t>
                      </a:r>
                      <a:r>
                        <a:rPr lang="es-ES" sz="1800" b="1" i="0" u="sng" strike="noStrike" kern="1200" dirty="0">
                          <a:solidFill>
                            <a:srgbClr val="FF0000"/>
                          </a:solidFill>
                          <a:effectLst/>
                          <a:latin typeface="Lucida Sans" panose="020B0602030504020204" pitchFamily="34" charset="77"/>
                          <a:ea typeface="+mn-ea"/>
                          <a:cs typeface="+mn-cs"/>
                        </a:rPr>
                        <a:t>desempeño</a:t>
                      </a:r>
                      <a:r>
                        <a:rPr lang="es-ES" sz="1800" b="0" i="0" u="none" strike="noStrike" kern="1200" dirty="0">
                          <a:solidFill>
                            <a:srgbClr val="FF0000"/>
                          </a:solidFill>
                          <a:effectLst/>
                          <a:latin typeface="Lucida Sans" panose="020B0602030504020204" pitchFamily="34" charset="77"/>
                          <a:ea typeface="+mn-ea"/>
                          <a:cs typeface="+mn-cs"/>
                        </a:rPr>
                        <a:t> frente a la percepción de los </a:t>
                      </a:r>
                      <a:r>
                        <a:rPr lang="es-ES" sz="1800" b="1" i="0" u="sng" strike="noStrike" kern="1200" dirty="0">
                          <a:solidFill>
                            <a:srgbClr val="FF0000"/>
                          </a:solidFill>
                          <a:effectLst/>
                          <a:latin typeface="Lucida Sans" panose="020B0602030504020204" pitchFamily="34" charset="77"/>
                          <a:ea typeface="+mn-ea"/>
                          <a:cs typeface="+mn-cs"/>
                        </a:rPr>
                        <a:t>grupos de interés.</a:t>
                      </a:r>
                      <a:endParaRPr lang="es-ES_tradnl" sz="1800" b="1" i="0" u="sng"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Font typeface="Arial" panose="020B0604020202020204" pitchFamily="34" charset="0"/>
                        <a:buNone/>
                      </a:pPr>
                      <a:endParaRPr lang="es-ES" sz="1800" b="0" dirty="0">
                        <a:solidFill>
                          <a:srgbClr val="6A6A6A"/>
                        </a:solidFill>
                        <a:effectLst/>
                        <a:latin typeface="Lucida Sans" panose="020B0602030504020204" pitchFamily="34" charset="77"/>
                      </a:endParaRPr>
                    </a:p>
                    <a:p>
                      <a:pPr marL="285750" indent="-285750" rtl="0" fontAlgn="ctr">
                        <a:buFont typeface="Arial" panose="020B0604020202020204" pitchFamily="34" charset="0"/>
                        <a:buChar char="•"/>
                      </a:pPr>
                      <a:r>
                        <a:rPr lang="es-ES" sz="1800" b="0" dirty="0">
                          <a:solidFill>
                            <a:srgbClr val="6A6A6A"/>
                          </a:solidFill>
                          <a:effectLst/>
                          <a:latin typeface="Lucida Sans" panose="020B0602030504020204" pitchFamily="34" charset="77"/>
                        </a:rPr>
                        <a:t>Se identifican los siguientes actores para la aplicación del indicador : UPME, MME, CREG, SSPD, IDEAM, ACOLGEN, ANDEG, ASOCODIS, SER, ASOENERGIA, ANDI, CAC. </a:t>
                      </a:r>
                      <a:r>
                        <a:rPr lang="es-ES" sz="1800" b="1" dirty="0">
                          <a:solidFill>
                            <a:schemeClr val="accent2"/>
                          </a:solidFill>
                          <a:effectLst/>
                          <a:latin typeface="Lucida Sans" panose="020B0602030504020204" pitchFamily="34" charset="77"/>
                        </a:rPr>
                        <a:t>(*)</a:t>
                      </a:r>
                    </a:p>
                    <a:p>
                      <a:pPr marL="0" indent="0" rtl="0" fontAlgn="ctr">
                        <a:buFont typeface="Arial" panose="020B0604020202020204" pitchFamily="34" charset="0"/>
                        <a:buNone/>
                      </a:pPr>
                      <a:endParaRPr lang="es-ES" sz="1800" b="0" dirty="0">
                        <a:solidFill>
                          <a:srgbClr val="6A6A6A"/>
                        </a:solidFill>
                        <a:effectLst/>
                        <a:latin typeface="Lucida Sans" panose="020B0602030504020204" pitchFamily="34" charset="77"/>
                      </a:endParaRPr>
                    </a:p>
                    <a:p>
                      <a:pPr marL="0" indent="0" rtl="0" fontAlgn="ctr">
                        <a:buFont typeface="Arial" panose="020B0604020202020204" pitchFamily="34" charset="0"/>
                        <a:buNone/>
                      </a:pPr>
                      <a:r>
                        <a:rPr lang="es-ES" sz="1800" b="0" dirty="0">
                          <a:solidFill>
                            <a:srgbClr val="6A6A6A"/>
                          </a:solidFill>
                          <a:effectLst/>
                          <a:latin typeface="Lucida Sans" panose="020B0602030504020204" pitchFamily="34" charset="77"/>
                        </a:rPr>
                        <a:t>Para realizar la medición de la percepción se tendrá en cuenta:</a:t>
                      </a:r>
                    </a:p>
                    <a:p>
                      <a:pPr marL="0" indent="0" algn="just" rtl="0" fontAlgn="ctr">
                        <a:buFont typeface="Arial" panose="020B0604020202020204" pitchFamily="34" charset="0"/>
                        <a:buNone/>
                      </a:pPr>
                      <a:endParaRPr lang="es-ES" sz="1800" b="0" dirty="0">
                        <a:solidFill>
                          <a:srgbClr val="6A6A6A"/>
                        </a:solidFill>
                        <a:effectLst/>
                        <a:latin typeface="Lucida Sans" panose="020B0602030504020204" pitchFamily="34" charset="77"/>
                      </a:endParaRPr>
                    </a:p>
                    <a:p>
                      <a:pPr marL="285750" indent="-285750" algn="just" rtl="0" fontAlgn="ctr">
                        <a:buFont typeface="Arial" panose="020B0604020202020204" pitchFamily="34" charset="0"/>
                        <a:buChar char="•"/>
                      </a:pPr>
                      <a:r>
                        <a:rPr lang="es-ES" sz="1800" b="0" dirty="0">
                          <a:solidFill>
                            <a:srgbClr val="6A6A6A"/>
                          </a:solidFill>
                          <a:effectLst/>
                          <a:latin typeface="Lucida Sans" panose="020B0602030504020204" pitchFamily="34" charset="77"/>
                        </a:rPr>
                        <a:t>Encuestas al máximo nivel jerárquico (Director ejecutivo, Ministro, </a:t>
                      </a:r>
                      <a:r>
                        <a:rPr lang="es-ES" sz="1800" b="0" dirty="0" err="1">
                          <a:solidFill>
                            <a:srgbClr val="6A6A6A"/>
                          </a:solidFill>
                          <a:effectLst/>
                          <a:latin typeface="Lucida Sans" panose="020B0602030504020204" pitchFamily="34" charset="77"/>
                        </a:rPr>
                        <a:t>etc</a:t>
                      </a:r>
                      <a:r>
                        <a:rPr lang="es-ES" sz="1800" b="0" dirty="0">
                          <a:solidFill>
                            <a:srgbClr val="6A6A6A"/>
                          </a:solidFill>
                          <a:effectLst/>
                          <a:latin typeface="Lucida Sans" panose="020B0602030504020204" pitchFamily="34" charset="77"/>
                        </a:rPr>
                        <a:t>) y mínimo dos delegados que este designe.</a:t>
                      </a:r>
                    </a:p>
                    <a:p>
                      <a:pPr marL="285750" indent="-285750" algn="just" rtl="0" fontAlgn="ctr">
                        <a:buFont typeface="Arial" panose="020B0604020202020204" pitchFamily="34" charset="0"/>
                        <a:buChar char="•"/>
                      </a:pPr>
                      <a:r>
                        <a:rPr lang="es-ES" sz="1800" b="0" dirty="0">
                          <a:solidFill>
                            <a:srgbClr val="6A6A6A"/>
                          </a:solidFill>
                          <a:effectLst/>
                          <a:latin typeface="Lucida Sans" panose="020B0602030504020204" pitchFamily="34" charset="77"/>
                        </a:rPr>
                        <a:t>Indagar y construir indicadores para los siguientes criterios: a) Imagen, b) Calidad, c) Oportunidad, d) Transparencia y e) Neutralidad</a:t>
                      </a:r>
                    </a:p>
                    <a:p>
                      <a:pPr marL="285750" indent="-285750" algn="just" rtl="0" fontAlgn="ctr">
                        <a:buFont typeface="Arial" panose="020B0604020202020204" pitchFamily="34" charset="0"/>
                        <a:buChar char="•"/>
                      </a:pPr>
                      <a:r>
                        <a:rPr lang="es-ES" sz="1800" b="0" dirty="0">
                          <a:solidFill>
                            <a:srgbClr val="6A6A6A"/>
                          </a:solidFill>
                          <a:effectLst/>
                          <a:latin typeface="Lucida Sans" panose="020B0602030504020204" pitchFamily="34" charset="77"/>
                        </a:rPr>
                        <a:t>Para cada criterio se construirá una pregunta que será valorada en escala Likert de 1 a 10.</a:t>
                      </a:r>
                    </a:p>
                    <a:p>
                      <a:pPr marL="285750" indent="-285750" algn="just" rtl="0" fontAlgn="ctr">
                        <a:buFont typeface="Arial" panose="020B0604020202020204" pitchFamily="34" charset="0"/>
                        <a:buChar char="•"/>
                      </a:pPr>
                      <a:r>
                        <a:rPr lang="es-ES" sz="1800" b="0" dirty="0">
                          <a:solidFill>
                            <a:srgbClr val="6A6A6A"/>
                          </a:solidFill>
                          <a:effectLst/>
                          <a:latin typeface="Lucida Sans" panose="020B0602030504020204" pitchFamily="34" charset="77"/>
                        </a:rPr>
                        <a:t>Para todos los años y en especial para el primero se debe indagar por el porqué de la respuesta pues no se tendrá un punto de comparación. /definir periodicidad de la encuesta.</a:t>
                      </a:r>
                    </a:p>
                    <a:p>
                      <a:pPr marL="285750" indent="-285750" algn="just" rtl="0" fontAlgn="ctr">
                        <a:buFont typeface="Arial" panose="020B0604020202020204" pitchFamily="34" charset="0"/>
                        <a:buChar char="•"/>
                      </a:pPr>
                      <a:r>
                        <a:rPr lang="es-ES" sz="1800" b="0" dirty="0">
                          <a:solidFill>
                            <a:srgbClr val="6A6A6A"/>
                          </a:solidFill>
                          <a:effectLst/>
                          <a:latin typeface="Lucida Sans" panose="020B0602030504020204" pitchFamily="34" charset="77"/>
                        </a:rPr>
                        <a:t>Para cada criterio se calculará el valor promedio y se define una meta por parte del CNO para los siguientes años, así como el plan de acción a seguir para las oportunidades de mejora que se identifiquen. </a:t>
                      </a:r>
                      <a:endParaRPr lang="es-ES" sz="1800" b="1" dirty="0">
                        <a:solidFill>
                          <a:schemeClr val="accent2"/>
                        </a:solidFill>
                        <a:effectLst/>
                        <a:latin typeface="Lucida Sans" panose="020B0602030504020204" pitchFamily="34" charset="77"/>
                      </a:endParaRPr>
                    </a:p>
                    <a:p>
                      <a:pPr marL="285750" indent="-285750" algn="just" rtl="0" fontAlgn="ctr">
                        <a:buFont typeface="Arial" panose="020B0604020202020204" pitchFamily="34" charset="0"/>
                        <a:buChar char="•"/>
                      </a:pPr>
                      <a:endParaRPr lang="es-ES" sz="1800" b="0" dirty="0">
                        <a:solidFill>
                          <a:srgbClr val="6A6A6A"/>
                        </a:solidFill>
                        <a:effectLst/>
                        <a:latin typeface="Lucida Sans" panose="020B0602030504020204" pitchFamily="34" charset="77"/>
                      </a:endParaRPr>
                    </a:p>
                    <a:p>
                      <a:pPr marL="0" indent="0" rtl="0" fontAlgn="ctr">
                        <a:buNone/>
                      </a:pPr>
                      <a:endParaRPr lang="es-ES" sz="1800" b="0" dirty="0">
                        <a:solidFill>
                          <a:srgbClr val="6A6A6A"/>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bl>
          </a:graphicData>
        </a:graphic>
      </p:graphicFrame>
    </p:spTree>
    <p:extLst>
      <p:ext uri="{BB962C8B-B14F-4D97-AF65-F5344CB8AC3E}">
        <p14:creationId xmlns:p14="http://schemas.microsoft.com/office/powerpoint/2010/main" val="27509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47139"/>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Estudio de factibilidad, conveniencia y desarrollo de capacidad técnica del CNO.						</a:t>
            </a:r>
            <a:r>
              <a:rPr lang="es-ES" sz="2400" b="1" dirty="0">
                <a:solidFill>
                  <a:srgbClr val="FF0000"/>
                </a:solidFill>
                <a:latin typeface="Lucida Sans" panose="020B0602030504020204" pitchFamily="34" charset="0"/>
              </a:rPr>
              <a:t>*Propuesta</a:t>
            </a:r>
          </a:p>
        </p:txBody>
      </p:sp>
      <mc:AlternateContent xmlns:mc="http://schemas.openxmlformats.org/markup-compatibility/2006" xmlns:a14="http://schemas.microsoft.com/office/drawing/2010/main">
        <mc:Choice Requires="a14">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2528163943"/>
                  </p:ext>
                </p:extLst>
              </p:nvPr>
            </p:nvGraphicFramePr>
            <p:xfrm>
              <a:off x="454617" y="823733"/>
              <a:ext cx="11282766" cy="5653839"/>
            </p:xfrm>
            <a:graphic>
              <a:graphicData uri="http://schemas.openxmlformats.org/drawingml/2006/table">
                <a:tbl>
                  <a:tblPr firstRow="1" bandRow="1">
                    <a:tableStyleId>{5C22544A-7EE6-4342-B048-85BDC9FD1C3A}</a:tableStyleId>
                  </a:tblPr>
                  <a:tblGrid>
                    <a:gridCol w="2465223">
                      <a:extLst>
                        <a:ext uri="{9D8B030D-6E8A-4147-A177-3AD203B41FA5}">
                          <a16:colId xmlns:a16="http://schemas.microsoft.com/office/drawing/2014/main" val="3702415791"/>
                        </a:ext>
                      </a:extLst>
                    </a:gridCol>
                    <a:gridCol w="8817543">
                      <a:extLst>
                        <a:ext uri="{9D8B030D-6E8A-4147-A177-3AD203B41FA5}">
                          <a16:colId xmlns:a16="http://schemas.microsoft.com/office/drawing/2014/main" val="3338685824"/>
                        </a:ext>
                      </a:extLst>
                    </a:gridCol>
                  </a:tblGrid>
                  <a:tr h="364987">
                    <a:tc>
                      <a:txBody>
                        <a:bodyPr/>
                        <a:lstStyle/>
                        <a:p>
                          <a:pPr algn="ctr"/>
                          <a:r>
                            <a:rPr lang="es-ES_tradnl" sz="15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5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1684229">
                    <a:tc>
                      <a:txBody>
                        <a:bodyPr/>
                        <a:lstStyle/>
                        <a:p>
                          <a:pPr marL="0" indent="0" algn="just" defTabSz="914400" rtl="0" eaLnBrk="1" fontAlgn="ctr" latinLnBrk="0" hangingPunct="1">
                            <a:buNone/>
                          </a:pPr>
                          <a:r>
                            <a:rPr lang="es-ES" sz="1800" b="0" i="0" u="none" strike="noStrike" kern="1200" dirty="0">
                              <a:solidFill>
                                <a:srgbClr val="FF0000"/>
                              </a:solidFill>
                              <a:effectLst/>
                              <a:latin typeface="Lucida Sans" panose="020B0602030504020204" pitchFamily="34" charset="77"/>
                              <a:ea typeface="+mn-ea"/>
                              <a:cs typeface="+mn-cs"/>
                            </a:rPr>
                            <a:t>5. Implementación de  indicador de </a:t>
                          </a:r>
                          <a:r>
                            <a:rPr lang="es-ES" sz="1800" b="1" i="0" u="sng" strike="noStrike" kern="1200" dirty="0">
                              <a:solidFill>
                                <a:srgbClr val="FF0000"/>
                              </a:solidFill>
                              <a:effectLst/>
                              <a:latin typeface="Lucida Sans" panose="020B0602030504020204" pitchFamily="34" charset="77"/>
                              <a:ea typeface="+mn-ea"/>
                              <a:cs typeface="+mn-cs"/>
                            </a:rPr>
                            <a:t>desempeño</a:t>
                          </a:r>
                          <a:r>
                            <a:rPr lang="es-ES" sz="1800" b="0" i="0" u="none" strike="noStrike" kern="1200" dirty="0">
                              <a:solidFill>
                                <a:srgbClr val="FF0000"/>
                              </a:solidFill>
                              <a:effectLst/>
                              <a:latin typeface="Lucida Sans" panose="020B0602030504020204" pitchFamily="34" charset="77"/>
                              <a:ea typeface="+mn-ea"/>
                              <a:cs typeface="+mn-cs"/>
                            </a:rPr>
                            <a:t> frente a los </a:t>
                          </a:r>
                          <a:r>
                            <a:rPr lang="es-ES" sz="1800" b="1" i="0" u="sng" strike="noStrike" kern="1200" dirty="0">
                              <a:solidFill>
                                <a:srgbClr val="FF0000"/>
                              </a:solidFill>
                              <a:effectLst/>
                              <a:latin typeface="Lucida Sans" panose="020B0602030504020204" pitchFamily="34" charset="77"/>
                              <a:ea typeface="+mn-ea"/>
                              <a:cs typeface="+mn-cs"/>
                            </a:rPr>
                            <a:t>objetivos de ley</a:t>
                          </a:r>
                          <a:r>
                            <a:rPr lang="es-ES" sz="1800" b="0" i="0" u="sng" strike="noStrike" kern="1200" dirty="0">
                              <a:solidFill>
                                <a:srgbClr val="FF0000"/>
                              </a:solidFill>
                              <a:effectLst/>
                              <a:latin typeface="Lucida Sans" panose="020B0602030504020204" pitchFamily="34" charset="77"/>
                              <a:ea typeface="+mn-ea"/>
                              <a:cs typeface="+mn-cs"/>
                            </a:rPr>
                            <a:t>.</a:t>
                          </a:r>
                          <a:endParaRPr lang="es-ES_tradnl" sz="1800" b="0" i="0" u="sng"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ES" sz="1500" b="1" u="none" kern="1200" dirty="0">
                              <a:solidFill>
                                <a:srgbClr val="6A6A6A"/>
                              </a:solidFill>
                              <a:effectLst/>
                              <a:latin typeface="Lucida Sans" panose="020B0602030504020204" pitchFamily="34" charset="77"/>
                              <a:ea typeface="+mn-ea"/>
                              <a:cs typeface="+mn-cs"/>
                            </a:rPr>
                            <a:t>1. Indicador Economía:</a:t>
                          </a:r>
                        </a:p>
                        <a:p>
                          <a:pPr marL="0" indent="0" algn="l" defTabSz="914400" rtl="0" eaLnBrk="1" fontAlgn="ctr" latinLnBrk="0" hangingPunct="1">
                            <a:buNone/>
                          </a:pPr>
                          <a14:m>
                            <m:oMathPara xmlns:m="http://schemas.openxmlformats.org/officeDocument/2006/math">
                              <m:oMathParaPr>
                                <m:jc m:val="centerGroup"/>
                              </m:oMathParaPr>
                              <m:oMath xmlns:m="http://schemas.openxmlformats.org/officeDocument/2006/math">
                                <m:r>
                                  <a:rPr lang="es-CO" sz="1500" b="0" kern="1200" smtClean="0">
                                    <a:solidFill>
                                      <a:schemeClr val="accent2"/>
                                    </a:solidFill>
                                    <a:effectLst/>
                                    <a:latin typeface="Cambria Math" panose="02040503050406030204" pitchFamily="18" charset="0"/>
                                    <a:ea typeface="+mn-ea"/>
                                    <a:cs typeface="+mn-cs"/>
                                  </a:rPr>
                                  <m:t>% ∆ </m:t>
                                </m:r>
                                <m:r>
                                  <m:rPr>
                                    <m:sty m:val="p"/>
                                  </m:rPr>
                                  <a:rPr lang="es-CO" sz="1500" b="0" kern="1200" smtClean="0">
                                    <a:solidFill>
                                      <a:schemeClr val="accent2"/>
                                    </a:solidFill>
                                    <a:effectLst/>
                                    <a:latin typeface="Cambria Math" panose="02040503050406030204" pitchFamily="18" charset="0"/>
                                    <a:ea typeface="+mn-ea"/>
                                    <a:cs typeface="+mn-cs"/>
                                  </a:rPr>
                                  <m:t>Seguridad</m:t>
                                </m:r>
                                <m:r>
                                  <a:rPr lang="es-CO" sz="1500" b="0" kern="1200" smtClean="0">
                                    <a:solidFill>
                                      <a:schemeClr val="accent2"/>
                                    </a:solidFill>
                                    <a:effectLst/>
                                    <a:latin typeface="Cambria Math" panose="02040503050406030204" pitchFamily="18" charset="0"/>
                                    <a:ea typeface="+mn-ea"/>
                                    <a:cs typeface="+mn-cs"/>
                                  </a:rPr>
                                  <m:t> </m:t>
                                </m:r>
                                <m:r>
                                  <m:rPr>
                                    <m:sty m:val="p"/>
                                  </m:rPr>
                                  <a:rPr lang="es-CO" sz="1500" b="0" kern="1200" smtClean="0">
                                    <a:solidFill>
                                      <a:schemeClr val="accent2"/>
                                    </a:solidFill>
                                    <a:effectLst/>
                                    <a:latin typeface="Cambria Math" panose="02040503050406030204" pitchFamily="18" charset="0"/>
                                    <a:ea typeface="+mn-ea"/>
                                    <a:cs typeface="+mn-cs"/>
                                  </a:rPr>
                                  <m:t>ECONOMICA</m:t>
                                </m:r>
                                <m:r>
                                  <a:rPr lang="es-CO" sz="1500" b="0" kern="1200" smtClean="0">
                                    <a:solidFill>
                                      <a:schemeClr val="accent2"/>
                                    </a:solidFill>
                                    <a:effectLst/>
                                    <a:latin typeface="Cambria Math" panose="02040503050406030204" pitchFamily="18" charset="0"/>
                                    <a:ea typeface="+mn-ea"/>
                                    <a:cs typeface="+mn-cs"/>
                                  </a:rPr>
                                  <m:t>= </m:t>
                                </m:r>
                                <m:f>
                                  <m:fPr>
                                    <m:ctrlPr>
                                      <a:rPr lang="es-CO" sz="1500" b="0" i="1" kern="1200" smtClean="0">
                                        <a:solidFill>
                                          <a:schemeClr val="accent2"/>
                                        </a:solidFill>
                                        <a:effectLst/>
                                        <a:latin typeface="Cambria Math" panose="02040503050406030204" pitchFamily="18" charset="0"/>
                                        <a:ea typeface="+mn-ea"/>
                                        <a:cs typeface="+mn-cs"/>
                                      </a:rPr>
                                    </m:ctrlPr>
                                  </m:fPr>
                                  <m:num>
                                    <m:r>
                                      <a:rPr lang="es-CO" sz="1500" b="0" kern="1200" smtClean="0">
                                        <a:solidFill>
                                          <a:schemeClr val="accent2"/>
                                        </a:solidFill>
                                        <a:effectLst/>
                                        <a:latin typeface="Cambria Math" panose="02040503050406030204" pitchFamily="18" charset="0"/>
                                        <a:ea typeface="+mn-ea"/>
                                        <a:cs typeface="+mn-cs"/>
                                      </a:rPr>
                                      <m:t>𝐺𝑥</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𝑆𝑒𝑔𝑢𝑟𝑖𝑑𝑎𝑑</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𝑅𝑒𝑎𝑙</m:t>
                                    </m:r>
                                    <m:r>
                                      <a:rPr lang="es-CO" sz="1500" b="0" kern="1200" smtClean="0">
                                        <a:solidFill>
                                          <a:schemeClr val="accent2"/>
                                        </a:solidFill>
                                        <a:effectLst/>
                                        <a:latin typeface="Cambria Math" panose="02040503050406030204" pitchFamily="18" charset="0"/>
                                        <a:ea typeface="+mn-ea"/>
                                        <a:cs typeface="+mn-cs"/>
                                      </a:rPr>
                                      <m:t>−</m:t>
                                    </m:r>
                                    <m:r>
                                      <a:rPr lang="es-CO" sz="1500" b="0" kern="1200" smtClean="0">
                                        <a:solidFill>
                                          <a:schemeClr val="accent2"/>
                                        </a:solidFill>
                                        <a:effectLst/>
                                        <a:latin typeface="Cambria Math" panose="02040503050406030204" pitchFamily="18" charset="0"/>
                                        <a:ea typeface="+mn-ea"/>
                                        <a:cs typeface="+mn-cs"/>
                                      </a:rPr>
                                      <m:t>𝐺𝑥</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𝑆𝑒𝑔𝑢𝑟𝑖𝑑𝑎𝑑</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𝐷𝑒𝑠𝑝𝑎𝑐h𝑜</m:t>
                                    </m:r>
                                  </m:num>
                                  <m:den>
                                    <m:r>
                                      <a:rPr lang="es-CO" sz="1500" b="0" kern="1200" smtClean="0">
                                        <a:solidFill>
                                          <a:schemeClr val="accent2"/>
                                        </a:solidFill>
                                        <a:effectLst/>
                                        <a:latin typeface="Cambria Math" panose="02040503050406030204" pitchFamily="18" charset="0"/>
                                        <a:ea typeface="+mn-ea"/>
                                        <a:cs typeface="+mn-cs"/>
                                      </a:rPr>
                                      <m:t>𝐺𝑥</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𝑆𝑒𝑔𝑢𝑟𝑖𝑑𝑎𝑑</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𝐷𝑒𝑠𝑝𝑎𝑐h𝑜</m:t>
                                    </m:r>
                                  </m:den>
                                </m:f>
                                <m:r>
                                  <a:rPr lang="es-CO" sz="1500" b="0" kern="1200" smtClean="0">
                                    <a:solidFill>
                                      <a:schemeClr val="accent2"/>
                                    </a:solidFill>
                                    <a:effectLst/>
                                    <a:latin typeface="Cambria Math" panose="02040503050406030204" pitchFamily="18" charset="0"/>
                                    <a:ea typeface="+mn-ea"/>
                                    <a:cs typeface="+mn-cs"/>
                                  </a:rPr>
                                  <m:t>∗100%</m:t>
                                </m:r>
                              </m:oMath>
                            </m:oMathPara>
                          </a14:m>
                          <a:endParaRPr lang="es-ES" sz="1500" b="0" kern="1200" dirty="0">
                            <a:solidFill>
                              <a:schemeClr val="accent2"/>
                            </a:solidFill>
                            <a:effectLst/>
                            <a:latin typeface="Lucida Sans" panose="020B0602030504020204" pitchFamily="34" charset="77"/>
                            <a:ea typeface="+mn-ea"/>
                            <a:cs typeface="+mn-cs"/>
                          </a:endParaRPr>
                        </a:p>
                        <a:p>
                          <a:pPr marL="285750" indent="-285750" algn="just" defTabSz="914400" rtl="0" eaLnBrk="1" fontAlgn="ctr" latinLnBrk="0" hangingPunct="1">
                            <a:buFont typeface="Arial" panose="020B0604020202020204" pitchFamily="34" charset="0"/>
                            <a:buChar char="•"/>
                          </a:pPr>
                          <a:r>
                            <a:rPr lang="es-ES" sz="1500" b="0" kern="1200" dirty="0">
                              <a:solidFill>
                                <a:srgbClr val="6A6A6A"/>
                              </a:solidFill>
                              <a:effectLst/>
                              <a:latin typeface="Lucida Sans" panose="020B0602030504020204" pitchFamily="34" charset="77"/>
                              <a:ea typeface="+mn-ea"/>
                              <a:cs typeface="+mn-cs"/>
                            </a:rPr>
                            <a:t>Si</a:t>
                          </a:r>
                          <a14:m>
                            <m:oMath xmlns:m="http://schemas.openxmlformats.org/officeDocument/2006/math">
                              <m:r>
                                <a:rPr lang="es-CO" sz="1500" b="0" kern="1200" smtClean="0">
                                  <a:solidFill>
                                    <a:srgbClr val="6A6A6A"/>
                                  </a:solidFill>
                                  <a:effectLst/>
                                  <a:latin typeface="Cambria Math" panose="02040503050406030204" pitchFamily="18" charset="0"/>
                                  <a:ea typeface="+mn-ea"/>
                                  <a:cs typeface="+mn-cs"/>
                                </a:rPr>
                                <m:t>% ∆ </m:t>
                              </m:r>
                              <m:r>
                                <a:rPr lang="es-CO" sz="1500" b="0" kern="1200" smtClean="0">
                                  <a:solidFill>
                                    <a:srgbClr val="6A6A6A"/>
                                  </a:solidFill>
                                  <a:effectLst/>
                                  <a:latin typeface="Cambria Math" panose="02040503050406030204" pitchFamily="18" charset="0"/>
                                  <a:ea typeface="+mn-ea"/>
                                  <a:cs typeface="+mn-cs"/>
                                </a:rPr>
                                <m:t>𝑆𝑒𝑔𝑢𝑟𝑖𝑑𝑎𝑑</m:t>
                              </m:r>
                              <m:r>
                                <a:rPr lang="es-CO" sz="1500" b="0" kern="1200" smtClean="0">
                                  <a:solidFill>
                                    <a:srgbClr val="6A6A6A"/>
                                  </a:solidFill>
                                  <a:effectLst/>
                                  <a:latin typeface="Cambria Math" panose="02040503050406030204" pitchFamily="18" charset="0"/>
                                  <a:ea typeface="+mn-ea"/>
                                  <a:cs typeface="+mn-cs"/>
                                </a:rPr>
                                <m:t>&gt;20% (∗) → </m:t>
                              </m:r>
                            </m:oMath>
                          </a14:m>
                          <a:r>
                            <a:rPr lang="es-ES" sz="1500" b="0" kern="1200" dirty="0">
                              <a:solidFill>
                                <a:srgbClr val="6A6A6A"/>
                              </a:solidFill>
                              <a:effectLst/>
                              <a:latin typeface="Lucida Sans" panose="020B0602030504020204" pitchFamily="34" charset="77"/>
                              <a:ea typeface="+mn-ea"/>
                              <a:cs typeface="+mn-cs"/>
                            </a:rPr>
                            <a:t>realizar un análisis detallado de los eventos que exigieron mayor generación de seguridad, y si no existe un evento que lo justifique, se realiza un plan de acción para analizar las posibles causas.</a:t>
                          </a:r>
                        </a:p>
                        <a:p>
                          <a:pPr marL="285750" indent="-285750" algn="just" defTabSz="914400" rtl="0" eaLnBrk="1" fontAlgn="ctr" latinLnBrk="0" hangingPunct="1">
                            <a:buFont typeface="Arial" panose="020B0604020202020204" pitchFamily="34" charset="0"/>
                            <a:buChar char="•"/>
                          </a:pPr>
                          <a:r>
                            <a:rPr lang="es-ES" sz="1500" b="0" kern="1200" dirty="0">
                              <a:solidFill>
                                <a:srgbClr val="6A6A6A"/>
                              </a:solidFill>
                              <a:effectLst/>
                              <a:latin typeface="Lucida Sans" panose="020B0602030504020204" pitchFamily="34" charset="77"/>
                              <a:ea typeface="+mn-ea"/>
                              <a:cs typeface="+mn-cs"/>
                            </a:rPr>
                            <a:t>* Se debe fijar el valor apropiado.</a:t>
                          </a:r>
                        </a:p>
                        <a:p>
                          <a:pPr marL="285750" indent="-285750" algn="just" defTabSz="914400" rtl="0" eaLnBrk="1" fontAlgn="ctr" latinLnBrk="0" hangingPunct="1">
                            <a:buFont typeface="Arial" panose="020B0604020202020204" pitchFamily="34" charset="0"/>
                            <a:buChar char="•"/>
                          </a:pPr>
                          <a:r>
                            <a:rPr lang="es-ES" sz="1500" b="0" kern="1200" dirty="0">
                              <a:solidFill>
                                <a:srgbClr val="6A6A6A"/>
                              </a:solidFill>
                              <a:effectLst/>
                              <a:latin typeface="Lucida Sans" panose="020B0602030504020204" pitchFamily="34" charset="77"/>
                              <a:ea typeface="+mn-ea"/>
                              <a:cs typeface="+mn-cs"/>
                            </a:rPr>
                            <a:t>Seguimiento :  </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es-CO" sz="1500" b="0" kern="1200" smtClean="0">
                                    <a:solidFill>
                                      <a:schemeClr val="accent2"/>
                                    </a:solidFill>
                                    <a:effectLst/>
                                    <a:latin typeface="Cambria Math" panose="02040503050406030204" pitchFamily="18" charset="0"/>
                                    <a:ea typeface="+mn-ea"/>
                                    <a:cs typeface="+mn-cs"/>
                                  </a:rPr>
                                  <m:t>𝐾𝑃𝐼</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𝐸𝑐𝑜𝑛𝑜𝑚</m:t>
                                </m:r>
                                <m:r>
                                  <a:rPr lang="es-CO" sz="1500" b="0" kern="1200" smtClean="0">
                                    <a:solidFill>
                                      <a:schemeClr val="accent2"/>
                                    </a:solidFill>
                                    <a:effectLst/>
                                    <a:latin typeface="Cambria Math" panose="02040503050406030204" pitchFamily="18" charset="0"/>
                                    <a:ea typeface="+mn-ea"/>
                                    <a:cs typeface="+mn-cs"/>
                                  </a:rPr>
                                  <m:t>í</m:t>
                                </m:r>
                                <m:r>
                                  <a:rPr lang="es-CO" sz="1500" b="0" kern="1200" smtClean="0">
                                    <a:solidFill>
                                      <a:schemeClr val="accent2"/>
                                    </a:solidFill>
                                    <a:effectLst/>
                                    <a:latin typeface="Cambria Math" panose="02040503050406030204" pitchFamily="18" charset="0"/>
                                    <a:ea typeface="+mn-ea"/>
                                    <a:cs typeface="+mn-cs"/>
                                  </a:rPr>
                                  <m:t>𝑎</m:t>
                                </m:r>
                                <m:r>
                                  <a:rPr lang="es-CO" sz="1500" b="0" kern="1200" smtClean="0">
                                    <a:solidFill>
                                      <a:schemeClr val="accent2"/>
                                    </a:solidFill>
                                    <a:effectLst/>
                                    <a:latin typeface="Cambria Math" panose="02040503050406030204" pitchFamily="18" charset="0"/>
                                    <a:ea typeface="+mn-ea"/>
                                    <a:cs typeface="+mn-cs"/>
                                  </a:rPr>
                                  <m:t>= </m:t>
                                </m:r>
                                <m:f>
                                  <m:fPr>
                                    <m:ctrlPr>
                                      <a:rPr lang="es-CO" sz="1500" b="0" i="1" kern="1200" smtClean="0">
                                        <a:solidFill>
                                          <a:schemeClr val="accent2"/>
                                        </a:solidFill>
                                        <a:effectLst/>
                                        <a:latin typeface="Cambria Math" panose="02040503050406030204" pitchFamily="18" charset="0"/>
                                        <a:ea typeface="+mn-ea"/>
                                        <a:cs typeface="+mn-cs"/>
                                      </a:rPr>
                                    </m:ctrlPr>
                                  </m:fPr>
                                  <m:num>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𝑑</m:t>
                                    </m:r>
                                    <m:r>
                                      <a:rPr lang="es-CO" sz="1500" b="0" kern="1200" smtClean="0">
                                        <a:solidFill>
                                          <a:schemeClr val="accent2"/>
                                        </a:solidFill>
                                        <a:effectLst/>
                                        <a:latin typeface="Cambria Math" panose="02040503050406030204" pitchFamily="18" charset="0"/>
                                        <a:ea typeface="+mn-ea"/>
                                        <a:cs typeface="+mn-cs"/>
                                      </a:rPr>
                                      <m:t>í</m:t>
                                    </m:r>
                                    <m:r>
                                      <a:rPr lang="es-CO" sz="1500" b="0" kern="1200" smtClean="0">
                                        <a:solidFill>
                                          <a:schemeClr val="accent2"/>
                                        </a:solidFill>
                                        <a:effectLst/>
                                        <a:latin typeface="Cambria Math" panose="02040503050406030204" pitchFamily="18" charset="0"/>
                                        <a:ea typeface="+mn-ea"/>
                                        <a:cs typeface="+mn-cs"/>
                                      </a:rPr>
                                      <m:t>𝑎𝑠</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𝑞𝑢𝑒</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𝑠𝑒</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𝑠𝑢𝑝𝑒𝑟</m:t>
                                    </m:r>
                                    <m:r>
                                      <a:rPr lang="es-CO" sz="1500" b="0" kern="1200" smtClean="0">
                                        <a:solidFill>
                                          <a:schemeClr val="accent2"/>
                                        </a:solidFill>
                                        <a:effectLst/>
                                        <a:latin typeface="Cambria Math" panose="02040503050406030204" pitchFamily="18" charset="0"/>
                                        <a:ea typeface="+mn-ea"/>
                                        <a:cs typeface="+mn-cs"/>
                                      </a:rPr>
                                      <m:t>ó </m:t>
                                    </m:r>
                                    <m:r>
                                      <a:rPr lang="es-CO" sz="1500" b="0" kern="1200" smtClean="0">
                                        <a:solidFill>
                                          <a:schemeClr val="accent2"/>
                                        </a:solidFill>
                                        <a:effectLst/>
                                        <a:latin typeface="Cambria Math" panose="02040503050406030204" pitchFamily="18" charset="0"/>
                                        <a:ea typeface="+mn-ea"/>
                                        <a:cs typeface="+mn-cs"/>
                                      </a:rPr>
                                      <m:t>𝑒𝑙</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𝑢𝑚𝑏𝑟𝑎𝑙</m:t>
                                    </m:r>
                                  </m:num>
                                  <m:den>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𝑑</m:t>
                                    </m:r>
                                    <m:r>
                                      <a:rPr lang="es-CO" sz="1500" b="0" kern="1200" smtClean="0">
                                        <a:solidFill>
                                          <a:schemeClr val="accent2"/>
                                        </a:solidFill>
                                        <a:effectLst/>
                                        <a:latin typeface="Cambria Math" panose="02040503050406030204" pitchFamily="18" charset="0"/>
                                        <a:ea typeface="+mn-ea"/>
                                        <a:cs typeface="+mn-cs"/>
                                      </a:rPr>
                                      <m:t>í</m:t>
                                    </m:r>
                                    <m:r>
                                      <a:rPr lang="es-CO" sz="1500" b="0" kern="1200" smtClean="0">
                                        <a:solidFill>
                                          <a:schemeClr val="accent2"/>
                                        </a:solidFill>
                                        <a:effectLst/>
                                        <a:latin typeface="Cambria Math" panose="02040503050406030204" pitchFamily="18" charset="0"/>
                                        <a:ea typeface="+mn-ea"/>
                                        <a:cs typeface="+mn-cs"/>
                                      </a:rPr>
                                      <m:t>𝑎𝑠</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𝑚𝑒𝑠</m:t>
                                    </m:r>
                                  </m:den>
                                </m:f>
                                <m:r>
                                  <a:rPr lang="es-CO" sz="1500" b="0" kern="1200" smtClean="0">
                                    <a:solidFill>
                                      <a:schemeClr val="accent2"/>
                                    </a:solidFill>
                                    <a:effectLst/>
                                    <a:latin typeface="Cambria Math" panose="02040503050406030204" pitchFamily="18" charset="0"/>
                                    <a:ea typeface="+mn-ea"/>
                                    <a:cs typeface="+mn-cs"/>
                                  </a:rPr>
                                  <m:t>∗100%</m:t>
                                </m:r>
                              </m:oMath>
                            </m:oMathPara>
                          </a14:m>
                          <a:endParaRPr lang="es-ES" sz="1500" b="0" kern="1200" dirty="0">
                            <a:solidFill>
                              <a:schemeClr val="accent2"/>
                            </a:solidFill>
                            <a:effectLst/>
                            <a:latin typeface="Lucida Sans" panose="020B0602030504020204" pitchFamily="34" charset="77"/>
                            <a:ea typeface="+mn-ea"/>
                            <a:cs typeface="+mn-cs"/>
                          </a:endParaRPr>
                        </a:p>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ES" sz="1500" b="1" u="none" kern="1200" dirty="0">
                              <a:solidFill>
                                <a:srgbClr val="6A6A6A"/>
                              </a:solidFill>
                              <a:effectLst/>
                              <a:latin typeface="Lucida Sans" panose="020B0602030504020204" pitchFamily="34" charset="77"/>
                              <a:ea typeface="+mn-ea"/>
                              <a:cs typeface="+mn-cs"/>
                            </a:rPr>
                            <a:t>2.  Indicador Seguridad:</a:t>
                          </a:r>
                        </a:p>
                        <a:p>
                          <a:pPr marL="0" indent="0" rtl="0" fontAlgn="ctr">
                            <a:buFont typeface="Arial" panose="020B0604020202020204" pitchFamily="34" charset="0"/>
                            <a:buNone/>
                          </a:pPr>
                          <a:endParaRPr lang="es-ES" sz="1500" b="0" baseline="0" dirty="0">
                            <a:solidFill>
                              <a:srgbClr val="FF0000"/>
                            </a:solidFill>
                            <a:effectLst/>
                            <a:highlight>
                              <a:srgbClr val="FFFF00"/>
                            </a:highlight>
                            <a:latin typeface="Lucida Sans" panose="020B0602030504020204" pitchFamily="34" charset="77"/>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m:rPr>
                                    <m:sty m:val="p"/>
                                  </m:rPr>
                                  <a:rPr lang="es-CO" sz="1500" b="0" kern="1200" smtClean="0">
                                    <a:solidFill>
                                      <a:schemeClr val="accent2"/>
                                    </a:solidFill>
                                    <a:effectLst/>
                                    <a:latin typeface="Cambria Math" panose="02040503050406030204" pitchFamily="18" charset="0"/>
                                    <a:ea typeface="+mn-ea"/>
                                    <a:cs typeface="+mn-cs"/>
                                  </a:rPr>
                                  <m:t>Seguridad</m:t>
                                </m:r>
                                <m:r>
                                  <a:rPr lang="es-CO" sz="1500" b="0" kern="1200" smtClean="0">
                                    <a:solidFill>
                                      <a:schemeClr val="accent2"/>
                                    </a:solidFill>
                                    <a:effectLst/>
                                    <a:latin typeface="Cambria Math" panose="02040503050406030204" pitchFamily="18" charset="0"/>
                                    <a:ea typeface="+mn-ea"/>
                                    <a:cs typeface="+mn-cs"/>
                                  </a:rPr>
                                  <m:t>=</m:t>
                                </m:r>
                                <m:f>
                                  <m:fPr>
                                    <m:ctrlPr>
                                      <a:rPr lang="es-CO" sz="1500" b="0" i="1" kern="1200" smtClean="0">
                                        <a:solidFill>
                                          <a:schemeClr val="accent2"/>
                                        </a:solidFill>
                                        <a:effectLst/>
                                        <a:latin typeface="Cambria Math" panose="02040503050406030204" pitchFamily="18" charset="0"/>
                                        <a:ea typeface="+mn-ea"/>
                                        <a:cs typeface="+mn-cs"/>
                                      </a:rPr>
                                    </m:ctrlPr>
                                  </m:fPr>
                                  <m:num>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𝑃𝑙𝑎𝑛𝑒𝑠</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𝑑𝑒</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𝑎𝑐𝑐𝑖</m:t>
                                    </m:r>
                                    <m:r>
                                      <a:rPr lang="es-CO" sz="1500" b="0" kern="1200" smtClean="0">
                                        <a:solidFill>
                                          <a:schemeClr val="accent2"/>
                                        </a:solidFill>
                                        <a:effectLst/>
                                        <a:latin typeface="Cambria Math" panose="02040503050406030204" pitchFamily="18" charset="0"/>
                                        <a:ea typeface="+mn-ea"/>
                                        <a:cs typeface="+mn-cs"/>
                                      </a:rPr>
                                      <m:t>ó</m:t>
                                    </m:r>
                                    <m:r>
                                      <a:rPr lang="es-CO" sz="1500" b="0" kern="1200" smtClean="0">
                                        <a:solidFill>
                                          <a:schemeClr val="accent2"/>
                                        </a:solidFill>
                                        <a:effectLst/>
                                        <a:latin typeface="Cambria Math" panose="02040503050406030204" pitchFamily="18" charset="0"/>
                                        <a:ea typeface="+mn-ea"/>
                                        <a:cs typeface="+mn-cs"/>
                                      </a:rPr>
                                      <m:t>𝑛</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𝑝𝑟𝑒𝑠𝑒𝑛𝑡𝑎𝑑𝑜𝑠</m:t>
                                    </m:r>
                                  </m:num>
                                  <m:den>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𝑚𝑒𝑠𝑒𝑠</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𝑓𝑢𝑒𝑟𝑎</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𝑟𝑎𝑛𝑔𝑜</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𝑓𝑟𝑒𝑐𝑢𝑒𝑛𝑐𝑖𝑎</m:t>
                                    </m:r>
                                    <m:r>
                                      <a:rPr lang="es-CO" sz="1500" b="0" kern="1200" smtClean="0">
                                        <a:solidFill>
                                          <a:schemeClr val="accent2"/>
                                        </a:solidFill>
                                        <a:effectLst/>
                                        <a:latin typeface="Cambria Math" panose="02040503050406030204" pitchFamily="18" charset="0"/>
                                        <a:ea typeface="+mn-ea"/>
                                        <a:cs typeface="+mn-cs"/>
                                      </a:rPr>
                                      <m:t>+</m:t>
                                    </m:r>
                                    <m:r>
                                      <a:rPr lang="es-CO" sz="1500" b="0" kern="1200" smtClean="0">
                                        <a:solidFill>
                                          <a:schemeClr val="accent2"/>
                                        </a:solidFill>
                                        <a:effectLst/>
                                        <a:latin typeface="Cambria Math" panose="02040503050406030204" pitchFamily="18" charset="0"/>
                                        <a:ea typeface="+mn-ea"/>
                                        <a:cs typeface="+mn-cs"/>
                                      </a:rPr>
                                      <m:t>𝑡𝑒𝑛𝑠𝑖</m:t>
                                    </m:r>
                                    <m:r>
                                      <a:rPr lang="es-CO" sz="1500" b="0" kern="1200" smtClean="0">
                                        <a:solidFill>
                                          <a:schemeClr val="accent2"/>
                                        </a:solidFill>
                                        <a:effectLst/>
                                        <a:latin typeface="Cambria Math" panose="02040503050406030204" pitchFamily="18" charset="0"/>
                                        <a:ea typeface="+mn-ea"/>
                                        <a:cs typeface="+mn-cs"/>
                                      </a:rPr>
                                      <m:t>ó</m:t>
                                    </m:r>
                                    <m:r>
                                      <a:rPr lang="es-CO" sz="1500" b="0" kern="1200" smtClean="0">
                                        <a:solidFill>
                                          <a:schemeClr val="accent2"/>
                                        </a:solidFill>
                                        <a:effectLst/>
                                        <a:latin typeface="Cambria Math" panose="02040503050406030204" pitchFamily="18" charset="0"/>
                                        <a:ea typeface="+mn-ea"/>
                                        <a:cs typeface="+mn-cs"/>
                                      </a:rPr>
                                      <m:t>𝑛</m:t>
                                    </m:r>
                                    <m:r>
                                      <a:rPr lang="es-CO" sz="1500" b="0" kern="1200" smtClean="0">
                                        <a:solidFill>
                                          <a:schemeClr val="accent2"/>
                                        </a:solidFill>
                                        <a:effectLst/>
                                        <a:latin typeface="Cambria Math" panose="02040503050406030204" pitchFamily="18" charset="0"/>
                                        <a:ea typeface="+mn-ea"/>
                                        <a:cs typeface="+mn-cs"/>
                                      </a:rPr>
                                      <m:t> </m:t>
                                    </m:r>
                                  </m:den>
                                </m:f>
                                <m:r>
                                  <a:rPr lang="es-CO" sz="1500" b="0" kern="1200" smtClean="0">
                                    <a:solidFill>
                                      <a:schemeClr val="accent2"/>
                                    </a:solidFill>
                                    <a:effectLst/>
                                    <a:latin typeface="Cambria Math" panose="02040503050406030204" pitchFamily="18" charset="0"/>
                                    <a:ea typeface="+mn-ea"/>
                                    <a:cs typeface="+mn-cs"/>
                                  </a:rPr>
                                  <m:t>∗100%</m:t>
                                </m:r>
                              </m:oMath>
                            </m:oMathPara>
                          </a14:m>
                          <a:endParaRPr lang="es-ES" sz="1500" b="0" kern="1200" dirty="0">
                            <a:solidFill>
                              <a:schemeClr val="accent2"/>
                            </a:solidFill>
                            <a:effectLst/>
                            <a:latin typeface="Lucida Sans" panose="020B0602030504020204" pitchFamily="34" charset="77"/>
                            <a:ea typeface="+mn-ea"/>
                            <a:cs typeface="+mn-cs"/>
                          </a:endParaRPr>
                        </a:p>
                        <a:p>
                          <a:pPr marL="0" indent="0" rtl="0" fontAlgn="ctr">
                            <a:buFont typeface="Arial" panose="020B0604020202020204" pitchFamily="34" charset="0"/>
                            <a:buNone/>
                          </a:pPr>
                          <a:endParaRPr lang="es-ES" sz="1500" b="0" baseline="0" dirty="0">
                            <a:solidFill>
                              <a:srgbClr val="FF0000"/>
                            </a:solidFill>
                            <a:effectLst/>
                            <a:highlight>
                              <a:srgbClr val="FFFF00"/>
                            </a:highlight>
                            <a:latin typeface="Lucida Sans" panose="020B0602030504020204" pitchFamily="34" charset="77"/>
                          </a:endParaRPr>
                        </a:p>
                        <a:p>
                          <a:pPr marL="285750" indent="-285750" algn="just" defTabSz="914400" rtl="0" eaLnBrk="1" fontAlgn="ctr" latinLnBrk="0" hangingPunct="1">
                            <a:buFont typeface="Arial" panose="020B0604020202020204" pitchFamily="34" charset="0"/>
                            <a:buChar char="•"/>
                          </a:pPr>
                          <a:r>
                            <a:rPr lang="es-ES" sz="1500" b="0" kern="1200" dirty="0">
                              <a:solidFill>
                                <a:srgbClr val="6A6A6A"/>
                              </a:solidFill>
                              <a:effectLst/>
                              <a:latin typeface="Lucida Sans" panose="020B0602030504020204" pitchFamily="34" charset="77"/>
                              <a:ea typeface="+mn-ea"/>
                              <a:cs typeface="+mn-cs"/>
                            </a:rPr>
                            <a:t>Si no hay eventos fuera de rango de tensión y de frecuencia, no se calcula el indicador y se entiende como cumplido (valor 100%). Se revisaría con meses vencidos.</a:t>
                          </a:r>
                        </a:p>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ES" sz="1500" b="1" u="none" kern="1200" dirty="0">
                              <a:solidFill>
                                <a:srgbClr val="6A6A6A"/>
                              </a:solidFill>
                              <a:effectLst/>
                              <a:latin typeface="Lucida Sans" panose="020B0602030504020204" pitchFamily="34" charset="77"/>
                              <a:ea typeface="+mn-ea"/>
                              <a:cs typeface="+mn-cs"/>
                            </a:rPr>
                            <a:t>3.  Indicador Confiabilidad:</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s-ES" sz="1500" b="0" dirty="0">
                            <a:solidFill>
                              <a:srgbClr val="FF0000"/>
                            </a:solidFill>
                            <a:effectLst/>
                            <a:highlight>
                              <a:srgbClr val="FFFF00"/>
                            </a:highlight>
                            <a:latin typeface="Lucida Sans" panose="020B0602030504020204" pitchFamily="34" charset="77"/>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es-CO" sz="1500" b="0" kern="1200" smtClean="0">
                                    <a:solidFill>
                                      <a:schemeClr val="accent2"/>
                                    </a:solidFill>
                                    <a:effectLst/>
                                    <a:latin typeface="Cambria Math" panose="02040503050406030204" pitchFamily="18" charset="0"/>
                                    <a:ea typeface="+mn-ea"/>
                                    <a:cs typeface="+mn-cs"/>
                                  </a:rPr>
                                  <m:t> </m:t>
                                </m:r>
                                <m:r>
                                  <m:rPr>
                                    <m:sty m:val="p"/>
                                  </m:rPr>
                                  <a:rPr lang="es-CO" sz="1500" b="0" kern="1200" smtClean="0">
                                    <a:solidFill>
                                      <a:schemeClr val="accent2"/>
                                    </a:solidFill>
                                    <a:effectLst/>
                                    <a:latin typeface="Cambria Math" panose="02040503050406030204" pitchFamily="18" charset="0"/>
                                    <a:ea typeface="+mn-ea"/>
                                    <a:cs typeface="+mn-cs"/>
                                  </a:rPr>
                                  <m:t>Confiabilidad</m:t>
                                </m:r>
                                <m:r>
                                  <a:rPr lang="es-CO" sz="1500" b="0" kern="1200" smtClean="0">
                                    <a:solidFill>
                                      <a:schemeClr val="accent2"/>
                                    </a:solidFill>
                                    <a:effectLst/>
                                    <a:latin typeface="Cambria Math" panose="02040503050406030204" pitchFamily="18" charset="0"/>
                                    <a:ea typeface="+mn-ea"/>
                                    <a:cs typeface="+mn-cs"/>
                                  </a:rPr>
                                  <m:t>=</m:t>
                                </m:r>
                                <m:f>
                                  <m:fPr>
                                    <m:ctrlPr>
                                      <a:rPr lang="es-CO" sz="1500" b="0" i="1" kern="1200" smtClean="0">
                                        <a:solidFill>
                                          <a:schemeClr val="accent2"/>
                                        </a:solidFill>
                                        <a:effectLst/>
                                        <a:latin typeface="Cambria Math" panose="02040503050406030204" pitchFamily="18" charset="0"/>
                                        <a:ea typeface="+mn-ea"/>
                                        <a:cs typeface="+mn-cs"/>
                                      </a:rPr>
                                    </m:ctrlPr>
                                  </m:fPr>
                                  <m:num>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𝑃𝑙𝑎𝑛𝑒𝑠</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𝑑𝑒</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𝑎𝑐𝑐𝑖</m:t>
                                    </m:r>
                                    <m:r>
                                      <a:rPr lang="es-CO" sz="1500" b="0" kern="1200" smtClean="0">
                                        <a:solidFill>
                                          <a:schemeClr val="accent2"/>
                                        </a:solidFill>
                                        <a:effectLst/>
                                        <a:latin typeface="Cambria Math" panose="02040503050406030204" pitchFamily="18" charset="0"/>
                                        <a:ea typeface="+mn-ea"/>
                                        <a:cs typeface="+mn-cs"/>
                                      </a:rPr>
                                      <m:t>ó</m:t>
                                    </m:r>
                                    <m:r>
                                      <a:rPr lang="es-CO" sz="1500" b="0" kern="1200" smtClean="0">
                                        <a:solidFill>
                                          <a:schemeClr val="accent2"/>
                                        </a:solidFill>
                                        <a:effectLst/>
                                        <a:latin typeface="Cambria Math" panose="02040503050406030204" pitchFamily="18" charset="0"/>
                                        <a:ea typeface="+mn-ea"/>
                                        <a:cs typeface="+mn-cs"/>
                                      </a:rPr>
                                      <m:t>𝑛</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𝑝𝑟𝑒𝑠𝑒𝑛𝑡𝑎𝑑𝑜𝑠</m:t>
                                    </m:r>
                                  </m:num>
                                  <m:den>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𝑚𝑒𝑠𝑒𝑠</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𝑓𝑢𝑒𝑟𝑎</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𝑟𝑎𝑛𝑔𝑜</m:t>
                                    </m:r>
                                    <m:r>
                                      <a:rPr lang="es-CO" sz="1500" b="0" kern="1200" smtClean="0">
                                        <a:solidFill>
                                          <a:schemeClr val="accent2"/>
                                        </a:solidFill>
                                        <a:effectLst/>
                                        <a:latin typeface="Cambria Math" panose="02040503050406030204" pitchFamily="18" charset="0"/>
                                        <a:ea typeface="+mn-ea"/>
                                        <a:cs typeface="+mn-cs"/>
                                      </a:rPr>
                                      <m:t> </m:t>
                                    </m:r>
                                    <m:r>
                                      <a:rPr lang="es-CO" sz="1500" b="0" kern="1200" smtClean="0">
                                        <a:solidFill>
                                          <a:schemeClr val="accent2"/>
                                        </a:solidFill>
                                        <a:effectLst/>
                                        <a:latin typeface="Cambria Math" panose="02040503050406030204" pitchFamily="18" charset="0"/>
                                        <a:ea typeface="+mn-ea"/>
                                        <a:cs typeface="+mn-cs"/>
                                      </a:rPr>
                                      <m:t>𝐷𝑁𝐴</m:t>
                                    </m:r>
                                    <m:r>
                                      <a:rPr lang="es-CO" sz="1500" b="0" kern="1200" smtClean="0">
                                        <a:solidFill>
                                          <a:schemeClr val="accent2"/>
                                        </a:solidFill>
                                        <a:effectLst/>
                                        <a:latin typeface="Cambria Math" panose="02040503050406030204" pitchFamily="18" charset="0"/>
                                        <a:ea typeface="+mn-ea"/>
                                        <a:cs typeface="+mn-cs"/>
                                      </a:rPr>
                                      <m:t> </m:t>
                                    </m:r>
                                  </m:den>
                                </m:f>
                                <m:r>
                                  <a:rPr lang="es-CO" sz="1500" b="0" kern="1200" smtClean="0">
                                    <a:solidFill>
                                      <a:schemeClr val="accent2"/>
                                    </a:solidFill>
                                    <a:effectLst/>
                                    <a:latin typeface="Cambria Math" panose="02040503050406030204" pitchFamily="18" charset="0"/>
                                    <a:ea typeface="+mn-ea"/>
                                    <a:cs typeface="+mn-cs"/>
                                  </a:rPr>
                                  <m:t>∗100%</m:t>
                                </m:r>
                              </m:oMath>
                            </m:oMathPara>
                          </a14:m>
                          <a:endParaRPr lang="es-ES" sz="1500" b="0" kern="1200" dirty="0">
                            <a:solidFill>
                              <a:schemeClr val="accent2"/>
                            </a:solidFill>
                            <a:effectLst/>
                            <a:latin typeface="Lucida Sans" panose="020B0602030504020204" pitchFamily="34" charset="77"/>
                            <a:ea typeface="+mn-ea"/>
                            <a:cs typeface="+mn-cs"/>
                          </a:endParaRPr>
                        </a:p>
                        <a:p>
                          <a:pPr marL="285750" indent="-285750" algn="just" defTabSz="914400" rtl="0" eaLnBrk="1" fontAlgn="ctr" latinLnBrk="0" hangingPunct="1">
                            <a:buFont typeface="Arial" panose="020B0604020202020204" pitchFamily="34" charset="0"/>
                            <a:buChar char="•"/>
                          </a:pPr>
                          <a:r>
                            <a:rPr lang="es-ES" sz="1500" b="0" kern="1200" dirty="0">
                              <a:solidFill>
                                <a:srgbClr val="6A6A6A"/>
                              </a:solidFill>
                              <a:effectLst/>
                              <a:latin typeface="Lucida Sans" panose="020B0602030504020204" pitchFamily="34" charset="77"/>
                              <a:ea typeface="+mn-ea"/>
                              <a:cs typeface="+mn-cs"/>
                            </a:rPr>
                            <a:t>Si no hay eventos fuera de rango de DNA, no se calcula el indicador y se entiende como cumplido (valor 100%). Se revisaría con meses vencidos.</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bl>
              </a:graphicData>
            </a:graphic>
          </p:graphicFrame>
        </mc:Choice>
        <mc:Fallback xmlns="">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2528163943"/>
                  </p:ext>
                </p:extLst>
              </p:nvPr>
            </p:nvGraphicFramePr>
            <p:xfrm>
              <a:off x="454617" y="823733"/>
              <a:ext cx="11282766" cy="5653839"/>
            </p:xfrm>
            <a:graphic>
              <a:graphicData uri="http://schemas.openxmlformats.org/drawingml/2006/table">
                <a:tbl>
                  <a:tblPr firstRow="1" bandRow="1">
                    <a:tableStyleId>{5C22544A-7EE6-4342-B048-85BDC9FD1C3A}</a:tableStyleId>
                  </a:tblPr>
                  <a:tblGrid>
                    <a:gridCol w="2465223">
                      <a:extLst>
                        <a:ext uri="{9D8B030D-6E8A-4147-A177-3AD203B41FA5}">
                          <a16:colId xmlns:a16="http://schemas.microsoft.com/office/drawing/2014/main" val="3702415791"/>
                        </a:ext>
                      </a:extLst>
                    </a:gridCol>
                    <a:gridCol w="8817543">
                      <a:extLst>
                        <a:ext uri="{9D8B030D-6E8A-4147-A177-3AD203B41FA5}">
                          <a16:colId xmlns:a16="http://schemas.microsoft.com/office/drawing/2014/main" val="3338685824"/>
                        </a:ext>
                      </a:extLst>
                    </a:gridCol>
                  </a:tblGrid>
                  <a:tr h="364987">
                    <a:tc>
                      <a:txBody>
                        <a:bodyPr/>
                        <a:lstStyle/>
                        <a:p>
                          <a:pPr algn="ctr"/>
                          <a:r>
                            <a:rPr lang="es-ES_tradnl" sz="15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5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5288852">
                    <a:tc>
                      <a:txBody>
                        <a:bodyPr/>
                        <a:lstStyle/>
                        <a:p>
                          <a:pPr marL="0" indent="0" algn="just" defTabSz="914400" rtl="0" eaLnBrk="1" fontAlgn="ctr" latinLnBrk="0" hangingPunct="1">
                            <a:buNone/>
                          </a:pPr>
                          <a:r>
                            <a:rPr lang="es-ES" sz="1800" b="0" i="0" u="none" strike="noStrike" kern="1200" dirty="0">
                              <a:solidFill>
                                <a:srgbClr val="FF0000"/>
                              </a:solidFill>
                              <a:effectLst/>
                              <a:latin typeface="Lucida Sans" panose="020B0602030504020204" pitchFamily="34" charset="77"/>
                              <a:ea typeface="+mn-ea"/>
                              <a:cs typeface="+mn-cs"/>
                            </a:rPr>
                            <a:t>5. Implementación de  indicador de </a:t>
                          </a:r>
                          <a:r>
                            <a:rPr lang="es-ES" sz="1800" b="1" i="0" u="sng" strike="noStrike" kern="1200" dirty="0">
                              <a:solidFill>
                                <a:srgbClr val="FF0000"/>
                              </a:solidFill>
                              <a:effectLst/>
                              <a:latin typeface="Lucida Sans" panose="020B0602030504020204" pitchFamily="34" charset="77"/>
                              <a:ea typeface="+mn-ea"/>
                              <a:cs typeface="+mn-cs"/>
                            </a:rPr>
                            <a:t>desempeño</a:t>
                          </a:r>
                          <a:r>
                            <a:rPr lang="es-ES" sz="1800" b="0" i="0" u="none" strike="noStrike" kern="1200" dirty="0">
                              <a:solidFill>
                                <a:srgbClr val="FF0000"/>
                              </a:solidFill>
                              <a:effectLst/>
                              <a:latin typeface="Lucida Sans" panose="020B0602030504020204" pitchFamily="34" charset="77"/>
                              <a:ea typeface="+mn-ea"/>
                              <a:cs typeface="+mn-cs"/>
                            </a:rPr>
                            <a:t> frente a los </a:t>
                          </a:r>
                          <a:r>
                            <a:rPr lang="es-ES" sz="1800" b="1" i="0" u="sng" strike="noStrike" kern="1200" dirty="0">
                              <a:solidFill>
                                <a:srgbClr val="FF0000"/>
                              </a:solidFill>
                              <a:effectLst/>
                              <a:latin typeface="Lucida Sans" panose="020B0602030504020204" pitchFamily="34" charset="77"/>
                              <a:ea typeface="+mn-ea"/>
                              <a:cs typeface="+mn-cs"/>
                            </a:rPr>
                            <a:t>objetivos de ley</a:t>
                          </a:r>
                          <a:r>
                            <a:rPr lang="es-ES" sz="1800" b="0" i="0" u="sng" strike="noStrike" kern="1200" dirty="0">
                              <a:solidFill>
                                <a:srgbClr val="FF0000"/>
                              </a:solidFill>
                              <a:effectLst/>
                              <a:latin typeface="Lucida Sans" panose="020B0602030504020204" pitchFamily="34" charset="77"/>
                              <a:ea typeface="+mn-ea"/>
                              <a:cs typeface="+mn-cs"/>
                            </a:rPr>
                            <a:t>.</a:t>
                          </a:r>
                          <a:endParaRPr lang="es-ES_tradnl" sz="1800" b="0" i="0" u="sng"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endParaRPr lang="es-CO"/>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blipFill>
                          <a:blip r:embed="rId3"/>
                          <a:stretch>
                            <a:fillRect l="-27989" t="-7143" r="-69" b="-2074"/>
                          </a:stretch>
                        </a:blipFill>
                      </a:tcPr>
                    </a:tc>
                    <a:extLst>
                      <a:ext uri="{0D108BD9-81ED-4DB2-BD59-A6C34878D82A}">
                        <a16:rowId xmlns:a16="http://schemas.microsoft.com/office/drawing/2014/main" val="3870816768"/>
                      </a:ext>
                    </a:extLst>
                  </a:tr>
                </a:tbl>
              </a:graphicData>
            </a:graphic>
          </p:graphicFrame>
        </mc:Fallback>
      </mc:AlternateContent>
    </p:spTree>
    <p:extLst>
      <p:ext uri="{BB962C8B-B14F-4D97-AF65-F5344CB8AC3E}">
        <p14:creationId xmlns:p14="http://schemas.microsoft.com/office/powerpoint/2010/main" val="6261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Gestión de crisis</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1917244554"/>
              </p:ext>
            </p:extLst>
          </p:nvPr>
        </p:nvGraphicFramePr>
        <p:xfrm>
          <a:off x="514863" y="531254"/>
          <a:ext cx="11041780" cy="578250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420337">
                <a:tc>
                  <a:txBody>
                    <a:bodyPr/>
                    <a:lstStyle/>
                    <a:p>
                      <a:pPr algn="ctr"/>
                      <a:r>
                        <a:rPr lang="es-ES_tradnl" sz="16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6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618782">
                <a:tc rowSpan="5">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6. </a:t>
                      </a:r>
                      <a:r>
                        <a:rPr lang="es-ES" sz="1800" b="0" i="0" u="none" strike="noStrike" kern="1200" dirty="0">
                          <a:solidFill>
                            <a:srgbClr val="FF0000"/>
                          </a:solidFill>
                          <a:effectLst/>
                          <a:latin typeface="Lucida Sans" panose="020B0602030504020204" pitchFamily="34" charset="77"/>
                          <a:ea typeface="+mn-ea"/>
                          <a:cs typeface="+mn-cs"/>
                        </a:rPr>
                        <a:t>Construcción de un protocolo de Gestión de Crisis.</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600" b="0" dirty="0">
                          <a:solidFill>
                            <a:srgbClr val="6A6A6A"/>
                          </a:solidFill>
                          <a:effectLst/>
                          <a:latin typeface="Lucida Sans" panose="020B0602030504020204" pitchFamily="34" charset="77"/>
                        </a:rPr>
                        <a:t>1. Realización de un Protocolo de Gestión de Crisis. Definir los lineamientos de actuación ante eventos de crisis cuya materialización afecte al CNO, bien sea desde el cumplimiento de sus funciones o de su reputación</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64510580"/>
                  </a:ext>
                </a:extLst>
              </a:tr>
              <a:tr h="627507">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Font typeface="Arial" panose="020B0604020202020204" pitchFamily="34" charset="0"/>
                        <a:buNone/>
                      </a:pPr>
                      <a:r>
                        <a:rPr lang="es-ES" sz="1600" b="0" dirty="0">
                          <a:solidFill>
                            <a:srgbClr val="6A6A6A"/>
                          </a:solidFill>
                          <a:effectLst/>
                          <a:latin typeface="Lucida Sans" panose="020B0602030504020204" pitchFamily="34" charset="77"/>
                        </a:rPr>
                        <a:t>2. Desarrollar un protocolo de comunicaciones del CNO un capítulo para el </a:t>
                      </a:r>
                      <a:r>
                        <a:rPr lang="es-ES" sz="1600" b="0" dirty="0" err="1">
                          <a:solidFill>
                            <a:srgbClr val="6A6A6A"/>
                          </a:solidFill>
                          <a:effectLst/>
                          <a:latin typeface="Lucida Sans" panose="020B0602030504020204" pitchFamily="34" charset="77"/>
                        </a:rPr>
                        <a:t>el</a:t>
                      </a:r>
                      <a:r>
                        <a:rPr lang="es-ES" sz="1600" b="0" dirty="0">
                          <a:solidFill>
                            <a:srgbClr val="6A6A6A"/>
                          </a:solidFill>
                          <a:effectLst/>
                          <a:latin typeface="Lucida Sans" panose="020B0602030504020204" pitchFamily="34" charset="77"/>
                        </a:rPr>
                        <a:t> Protocolo de Gestión de Crisis.</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855797"/>
                  </a:ext>
                </a:extLst>
              </a:tr>
              <a:tr h="2504050">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600" b="1" dirty="0">
                          <a:solidFill>
                            <a:srgbClr val="6A6A6A"/>
                          </a:solidFill>
                          <a:effectLst/>
                          <a:latin typeface="Lucida Sans" panose="020B0602030504020204" pitchFamily="34" charset="77"/>
                        </a:rPr>
                        <a:t>El Protocolo de Gestión de Crisis deberá incluir:</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Criterios para definir qué es y qué no es una crisis.</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Procedimiento para el reporte de posibles crisis al CNO y su escalamiento.</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Criterios para toma de decisiones en el nivel de responsabilidad de las instancias con responsabilidades.</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Revisar con el Comité de Estrategia la conveniencia de que el CNO tenga vocería, y en caso de tenerla definir quien es el vocero, mensajes claves predefinidos y cuando se responde.</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Diagrama de proceso durante la crisis y con posterioridad a ella.</a:t>
                      </a:r>
                    </a:p>
                    <a:p>
                      <a:pPr marL="285750" indent="-285750" rtl="0" fontAlgn="ctr">
                        <a:buFont typeface="Arial" panose="020B0604020202020204" pitchFamily="34" charset="0"/>
                        <a:buChar char="•"/>
                      </a:pPr>
                      <a:r>
                        <a:rPr lang="es-ES" sz="1600" b="0" dirty="0">
                          <a:solidFill>
                            <a:srgbClr val="6A6A6A"/>
                          </a:solidFill>
                          <a:effectLst/>
                          <a:latin typeface="Lucida Sans" panose="020B0602030504020204" pitchFamily="34" charset="77"/>
                        </a:rPr>
                        <a:t>Análisis del riesgo de filtración de información reservada y/o confidencial, dado su impacto reputacional.</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660448">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tc>
                <a:tc>
                  <a:txBody>
                    <a:bodyPr/>
                    <a:lstStyle/>
                    <a:p>
                      <a:pPr marL="0" indent="0" rtl="0" fontAlgn="ctr">
                        <a:buNone/>
                      </a:pPr>
                      <a:r>
                        <a:rPr lang="es-ES" sz="1600" b="0" dirty="0">
                          <a:solidFill>
                            <a:srgbClr val="6A6A6A"/>
                          </a:solidFill>
                          <a:effectLst/>
                          <a:latin typeface="Lucida Sans" panose="020B0602030504020204" pitchFamily="34" charset="77"/>
                        </a:rPr>
                        <a:t>3. Llevar a nivel de acuerdo del CNO el protocolo.</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21956102"/>
                  </a:ext>
                </a:extLst>
              </a:tr>
              <a:tr h="660448">
                <a:tc vMerge="1">
                  <a:txBody>
                    <a:bodyPr/>
                    <a:lstStyle/>
                    <a:p>
                      <a:pPr marL="0" algn="just" defTabSz="914400" rtl="0" eaLnBrk="1" fontAlgn="ctr" latinLnBrk="0" hangingPunct="1"/>
                      <a:endParaRPr lang="es-ES_tradnl" sz="15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600" b="0" dirty="0">
                          <a:solidFill>
                            <a:srgbClr val="6A6A6A"/>
                          </a:solidFill>
                          <a:effectLst/>
                          <a:latin typeface="Lucida Sans" panose="020B0602030504020204" pitchFamily="34" charset="77"/>
                        </a:rPr>
                        <a:t>* Aclaración: La elaboración del protocolo de crisis en el CNO no busca sustituir los protocolos de crisis de las empresas, de hecho son complementarios.</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762717012"/>
                  </a:ext>
                </a:extLst>
              </a:tr>
            </a:tbl>
          </a:graphicData>
        </a:graphic>
      </p:graphicFrame>
    </p:spTree>
    <p:extLst>
      <p:ext uri="{BB962C8B-B14F-4D97-AF65-F5344CB8AC3E}">
        <p14:creationId xmlns:p14="http://schemas.microsoft.com/office/powerpoint/2010/main" val="283243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99167"/>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Anexo: Protocolo de gestión de crisis</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012835958"/>
              </p:ext>
            </p:extLst>
          </p:nvPr>
        </p:nvGraphicFramePr>
        <p:xfrm>
          <a:off x="575110" y="714003"/>
          <a:ext cx="11041780" cy="5400040"/>
        </p:xfrm>
        <a:graphic>
          <a:graphicData uri="http://schemas.openxmlformats.org/drawingml/2006/table">
            <a:tbl>
              <a:tblPr firstRow="1" bandRow="1">
                <a:tableStyleId>{5C22544A-7EE6-4342-B048-85BDC9FD1C3A}</a:tableStyleId>
              </a:tblPr>
              <a:tblGrid>
                <a:gridCol w="2789882">
                  <a:extLst>
                    <a:ext uri="{9D8B030D-6E8A-4147-A177-3AD203B41FA5}">
                      <a16:colId xmlns:a16="http://schemas.microsoft.com/office/drawing/2014/main" val="3702415791"/>
                    </a:ext>
                  </a:extLst>
                </a:gridCol>
                <a:gridCol w="8251898">
                  <a:extLst>
                    <a:ext uri="{9D8B030D-6E8A-4147-A177-3AD203B41FA5}">
                      <a16:colId xmlns:a16="http://schemas.microsoft.com/office/drawing/2014/main" val="3338685824"/>
                    </a:ext>
                  </a:extLst>
                </a:gridCol>
              </a:tblGrid>
              <a:tr h="370840">
                <a:tc>
                  <a:txBody>
                    <a:bodyPr/>
                    <a:lstStyle/>
                    <a:p>
                      <a:pPr algn="ctr"/>
                      <a:r>
                        <a:rPr lang="es-ES_tradnl" sz="15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5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1143000">
                <a:tc>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1. Elementos a tener en cuenta en la definición de crisis y análisis de momentos coyunturales.</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500" b="0" dirty="0">
                          <a:solidFill>
                            <a:srgbClr val="6A6A6A"/>
                          </a:solidFill>
                          <a:effectLst/>
                          <a:latin typeface="Lucida Sans" panose="020B0602030504020204" pitchFamily="34" charset="77"/>
                        </a:rPr>
                        <a:t>Se debe acordar en el CNO cuando las variables del sistema indican una situación critica que haga aplicar el protocolo de crisis. Algunos elementos a ser considerados son de la definición de crisis debe contemplar: </a:t>
                      </a:r>
                    </a:p>
                    <a:p>
                      <a:pPr marL="0" indent="0" rtl="0" fontAlgn="ctr">
                        <a:buNone/>
                      </a:pPr>
                      <a:r>
                        <a:rPr lang="es-ES" sz="1500" b="0" dirty="0">
                          <a:solidFill>
                            <a:srgbClr val="6A6A6A"/>
                          </a:solidFill>
                          <a:effectLst/>
                          <a:latin typeface="Lucida Sans" panose="020B0602030504020204" pitchFamily="34" charset="77"/>
                        </a:rPr>
                        <a:t>a) Cuando se presenta una situación que puede poner en riesgo la prestación del servicio de manera confiable y segura, b) Cuando hay filtración de información que pueda poner en riesgo la operación o la cadena de prestación del servicio, c) Cuando los análisis eléctricos y/o energéticos realizados por el C.N.O. y el CND muestran escenarios (LP) que muestran riesgos de no atención de la demanda, d) Cuando se presentan hechos inesperados de los recursos de generación o transmisión que muestran señales de desabastecimiento, e) En circunstancias de CAOP f) por afectación grave de la infraestructura. </a:t>
                      </a:r>
                      <a:endParaRPr lang="es-ES" sz="1500" b="0" dirty="0">
                        <a:solidFill>
                          <a:srgbClr val="FF0000"/>
                        </a:solidFill>
                        <a:effectLst/>
                        <a:latin typeface="Lucida Sans" panose="020B0602030504020204" pitchFamily="34" charset="77"/>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228600">
                <a:tc>
                  <a:txBody>
                    <a:bodyPr/>
                    <a:lstStyle/>
                    <a:p>
                      <a:pPr marL="0" algn="just" defTabSz="914400" rtl="0" eaLnBrk="1" fontAlgn="ctr" latinLnBrk="0" hangingPunct="1"/>
                      <a:r>
                        <a:rPr lang="es-CO" sz="1800" b="0" i="0" u="none" strike="noStrike" kern="1200" dirty="0">
                          <a:solidFill>
                            <a:srgbClr val="FF0000"/>
                          </a:solidFill>
                          <a:effectLst/>
                          <a:latin typeface="Lucida Sans" panose="020B0602030504020204" pitchFamily="34" charset="77"/>
                          <a:ea typeface="+mn-ea"/>
                          <a:cs typeface="+mn-cs"/>
                        </a:rPr>
                        <a:t>2. Elementos a tener en cuenta en el establecimiento de criterios par determinar la presencia de crisis. </a:t>
                      </a:r>
                      <a:endParaRPr lang="es-ES_tradnl" sz="1800" b="0" i="0" u="none" strike="noStrike" kern="1200" dirty="0">
                        <a:solidFill>
                          <a:srgbClr val="FF0000"/>
                        </a:solidFill>
                        <a:effectLst/>
                        <a:latin typeface="Lucida Sans" panose="020B0602030504020204" pitchFamily="34" charset="77"/>
                        <a:ea typeface="+mn-ea"/>
                        <a:cs typeface="+mn-cs"/>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0" indent="0" rtl="0" fontAlgn="ctr">
                        <a:buNone/>
                      </a:pPr>
                      <a:r>
                        <a:rPr lang="es-ES" sz="1500" b="0" kern="1200" dirty="0">
                          <a:solidFill>
                            <a:srgbClr val="6A6A6A"/>
                          </a:solidFill>
                          <a:effectLst/>
                          <a:latin typeface="Lucida Sans" panose="020B0602030504020204" pitchFamily="34" charset="77"/>
                          <a:ea typeface="+mn-ea"/>
                          <a:cs typeface="+mn-cs"/>
                        </a:rPr>
                        <a:t>Demanda</a:t>
                      </a:r>
                    </a:p>
                    <a:p>
                      <a:pPr marL="0" indent="0" rtl="0" fontAlgn="ctr">
                        <a:buNone/>
                      </a:pPr>
                      <a:r>
                        <a:rPr lang="es-ES" sz="1500" b="0" kern="1200" dirty="0">
                          <a:solidFill>
                            <a:srgbClr val="6A6A6A"/>
                          </a:solidFill>
                          <a:effectLst/>
                          <a:latin typeface="Lucida Sans" panose="020B0602030504020204" pitchFamily="34" charset="77"/>
                          <a:ea typeface="+mn-ea"/>
                          <a:cs typeface="+mn-cs"/>
                        </a:rPr>
                        <a:t>Embalsamiento</a:t>
                      </a:r>
                    </a:p>
                    <a:p>
                      <a:pPr marL="0" indent="0" rtl="0" fontAlgn="ctr">
                        <a:buNone/>
                      </a:pPr>
                      <a:r>
                        <a:rPr lang="es-ES" sz="1500" b="0" kern="1200" dirty="0">
                          <a:solidFill>
                            <a:srgbClr val="6A6A6A"/>
                          </a:solidFill>
                          <a:effectLst/>
                          <a:latin typeface="Lucida Sans" panose="020B0602030504020204" pitchFamily="34" charset="77"/>
                          <a:ea typeface="+mn-ea"/>
                          <a:cs typeface="+mn-cs"/>
                        </a:rPr>
                        <a:t>Evolución del E agregado</a:t>
                      </a:r>
                    </a:p>
                    <a:p>
                      <a:pPr marL="0" indent="0" rtl="0" fontAlgn="ctr">
                        <a:buNone/>
                      </a:pPr>
                      <a:r>
                        <a:rPr lang="es-ES" sz="1500" b="0" kern="1200" dirty="0">
                          <a:solidFill>
                            <a:srgbClr val="6A6A6A"/>
                          </a:solidFill>
                          <a:effectLst/>
                          <a:latin typeface="Lucida Sans" panose="020B0602030504020204" pitchFamily="34" charset="77"/>
                          <a:ea typeface="+mn-ea"/>
                          <a:cs typeface="+mn-cs"/>
                        </a:rPr>
                        <a:t>Generación Térmica</a:t>
                      </a:r>
                    </a:p>
                    <a:p>
                      <a:pPr marL="0" indent="0" rtl="0" fontAlgn="ctr">
                        <a:buNone/>
                      </a:pPr>
                      <a:r>
                        <a:rPr lang="es-ES" sz="1500" b="0" kern="1200" dirty="0">
                          <a:solidFill>
                            <a:srgbClr val="6A6A6A"/>
                          </a:solidFill>
                          <a:effectLst/>
                          <a:latin typeface="Lucida Sans" panose="020B0602030504020204" pitchFamily="34" charset="77"/>
                          <a:ea typeface="+mn-ea"/>
                          <a:cs typeface="+mn-cs"/>
                        </a:rPr>
                        <a:t>Suministro y mantenimiento de GAS</a:t>
                      </a:r>
                    </a:p>
                    <a:p>
                      <a:pPr marL="0" marR="0" lvl="0" indent="0" algn="l" defTabSz="914400" rtl="0" eaLnBrk="1" fontAlgn="ctr" latinLnBrk="0" hangingPunct="1">
                        <a:lnSpc>
                          <a:spcPct val="100000"/>
                        </a:lnSpc>
                        <a:spcBef>
                          <a:spcPts val="0"/>
                        </a:spcBef>
                        <a:spcAft>
                          <a:spcPts val="0"/>
                        </a:spcAft>
                        <a:buClrTx/>
                        <a:buSzTx/>
                        <a:buFontTx/>
                        <a:buNone/>
                        <a:tabLst/>
                        <a:defRPr/>
                      </a:pPr>
                      <a:r>
                        <a:rPr lang="es-ES" sz="1500" b="0" kern="1200" dirty="0">
                          <a:solidFill>
                            <a:srgbClr val="6A6A6A"/>
                          </a:solidFill>
                          <a:effectLst/>
                          <a:latin typeface="Lucida Sans" panose="020B0602030504020204" pitchFamily="34" charset="77"/>
                          <a:ea typeface="+mn-ea"/>
                          <a:cs typeface="+mn-cs"/>
                        </a:rPr>
                        <a:t>Oferta de disponibilidad, IHF, Viento y sol para las FRNC.</a:t>
                      </a:r>
                    </a:p>
                    <a:p>
                      <a:pPr marL="0" marR="0" lvl="0" indent="0" algn="l" defTabSz="914400" rtl="0" eaLnBrk="1" fontAlgn="ctr" latinLnBrk="0" hangingPunct="1">
                        <a:lnSpc>
                          <a:spcPct val="100000"/>
                        </a:lnSpc>
                        <a:spcBef>
                          <a:spcPts val="0"/>
                        </a:spcBef>
                        <a:spcAft>
                          <a:spcPts val="0"/>
                        </a:spcAft>
                        <a:buClrTx/>
                        <a:buSzTx/>
                        <a:buFontTx/>
                        <a:buNone/>
                        <a:tabLst/>
                        <a:defRPr/>
                      </a:pPr>
                      <a:r>
                        <a:rPr lang="es-ES" sz="1500" b="0" kern="1200" dirty="0">
                          <a:solidFill>
                            <a:srgbClr val="6A6A6A"/>
                          </a:solidFill>
                          <a:effectLst/>
                          <a:latin typeface="Lucida Sans" panose="020B0602030504020204" pitchFamily="34" charset="77"/>
                          <a:ea typeface="+mn-ea"/>
                          <a:cs typeface="+mn-cs"/>
                        </a:rPr>
                        <a:t>Análisis estocásticos más que determinísticos para la toma  de decisiones</a:t>
                      </a:r>
                    </a:p>
                    <a:p>
                      <a:pPr marL="0" marR="0" lvl="0" indent="0" algn="l" defTabSz="914400" rtl="0" eaLnBrk="1" fontAlgn="ctr" latinLnBrk="0" hangingPunct="1">
                        <a:lnSpc>
                          <a:spcPct val="100000"/>
                        </a:lnSpc>
                        <a:spcBef>
                          <a:spcPts val="0"/>
                        </a:spcBef>
                        <a:spcAft>
                          <a:spcPts val="0"/>
                        </a:spcAft>
                        <a:buClrTx/>
                        <a:buSzTx/>
                        <a:buFontTx/>
                        <a:buNone/>
                        <a:tabLst/>
                        <a:defRPr/>
                      </a:pPr>
                      <a:r>
                        <a:rPr lang="es-ES" sz="1500" b="0" kern="1200" dirty="0">
                          <a:solidFill>
                            <a:srgbClr val="6A6A6A"/>
                          </a:solidFill>
                          <a:effectLst/>
                          <a:latin typeface="Lucida Sans" panose="020B0602030504020204" pitchFamily="34" charset="77"/>
                          <a:ea typeface="+mn-ea"/>
                          <a:cs typeface="+mn-cs"/>
                        </a:rPr>
                        <a:t>No limitar la disponibilidad térmica en las corridas. </a:t>
                      </a:r>
                    </a:p>
                    <a:p>
                      <a:pPr marL="0" marR="0" lvl="0" indent="0" algn="l" defTabSz="914400" rtl="0" eaLnBrk="1" fontAlgn="ctr" latinLnBrk="0" hangingPunct="1">
                        <a:lnSpc>
                          <a:spcPct val="100000"/>
                        </a:lnSpc>
                        <a:spcBef>
                          <a:spcPts val="0"/>
                        </a:spcBef>
                        <a:spcAft>
                          <a:spcPts val="0"/>
                        </a:spcAft>
                        <a:buClrTx/>
                        <a:buSzTx/>
                        <a:buFontTx/>
                        <a:buNone/>
                        <a:tabLst/>
                        <a:defRPr/>
                      </a:pPr>
                      <a:r>
                        <a:rPr lang="es-ES" sz="1500" b="0" kern="1200" dirty="0">
                          <a:solidFill>
                            <a:srgbClr val="6A6A6A"/>
                          </a:solidFill>
                          <a:effectLst/>
                          <a:latin typeface="Lucida Sans" panose="020B0602030504020204" pitchFamily="34" charset="77"/>
                          <a:ea typeface="+mn-ea"/>
                          <a:cs typeface="+mn-cs"/>
                        </a:rPr>
                        <a:t>VER y VEREC como indicadores de confiabilidad</a:t>
                      </a:r>
                    </a:p>
                    <a:p>
                      <a:pPr marL="0" marR="0" lvl="0" indent="0" algn="l" defTabSz="914400" rtl="0" eaLnBrk="1" fontAlgn="ctr" latinLnBrk="0" hangingPunct="1">
                        <a:lnSpc>
                          <a:spcPct val="100000"/>
                        </a:lnSpc>
                        <a:spcBef>
                          <a:spcPts val="0"/>
                        </a:spcBef>
                        <a:spcAft>
                          <a:spcPts val="0"/>
                        </a:spcAft>
                        <a:buClrTx/>
                        <a:buSzTx/>
                        <a:buFontTx/>
                        <a:buNone/>
                        <a:tabLst/>
                        <a:defRPr/>
                      </a:pPr>
                      <a:r>
                        <a:rPr lang="es-ES" sz="1500" b="0" kern="1200" dirty="0">
                          <a:solidFill>
                            <a:srgbClr val="6A6A6A"/>
                          </a:solidFill>
                          <a:effectLst/>
                          <a:latin typeface="Lucida Sans" panose="020B0602030504020204" pitchFamily="34" charset="77"/>
                          <a:ea typeface="+mn-ea"/>
                          <a:cs typeface="+mn-cs"/>
                        </a:rPr>
                        <a:t>Indicadores como el AE, que ya no se deben reportar a la CREG, deberían seguir siendo utilizados por el C.N.O</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764767378"/>
                  </a:ext>
                </a:extLst>
              </a:tr>
            </a:tbl>
          </a:graphicData>
        </a:graphic>
      </p:graphicFrame>
    </p:spTree>
    <p:extLst>
      <p:ext uri="{BB962C8B-B14F-4D97-AF65-F5344CB8AC3E}">
        <p14:creationId xmlns:p14="http://schemas.microsoft.com/office/powerpoint/2010/main" val="68872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id="{29D0EA27-1B6C-4FBF-BDCA-45D419E88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36101" y="511068"/>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Documentos en los cuales </a:t>
            </a:r>
            <a:r>
              <a:rPr lang="es-ES" sz="2800" b="1" dirty="0">
                <a:solidFill>
                  <a:srgbClr val="244068"/>
                </a:solidFill>
                <a:latin typeface="Lucida Sans" panose="020B0602030504020204" pitchFamily="34" charset="0"/>
              </a:rPr>
              <a:t>se materializan las acciones acordadas</a:t>
            </a:r>
            <a:endPar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endParaRPr>
          </a:p>
        </p:txBody>
      </p:sp>
      <p:sp>
        <p:nvSpPr>
          <p:cNvPr id="10" name="Subtitle 3">
            <a:extLst>
              <a:ext uri="{FF2B5EF4-FFF2-40B4-BE49-F238E27FC236}">
                <a16:creationId xmlns:a16="http://schemas.microsoft.com/office/drawing/2014/main" id="{99DABD1A-085C-4FB9-B531-67E47CF21E0D}"/>
              </a:ext>
            </a:extLst>
          </p:cNvPr>
          <p:cNvSpPr txBox="1">
            <a:spLocks/>
          </p:cNvSpPr>
          <p:nvPr/>
        </p:nvSpPr>
        <p:spPr>
          <a:xfrm>
            <a:off x="15325" y="8466"/>
            <a:ext cx="2997699" cy="108479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sz="3400" b="0" i="0" u="none" strike="noStrike" kern="1200" cap="none" spc="0" normalizeH="0" baseline="0" dirty="0">
                <a:ln>
                  <a:noFill/>
                </a:ln>
                <a:solidFill>
                  <a:srgbClr val="0070C0"/>
                </a:solidFill>
                <a:effectLst/>
                <a:uLnTx/>
                <a:uFillTx/>
                <a:latin typeface="Lucida Sans" panose="020B0602030504020204" pitchFamily="34" charset="0"/>
                <a:ea typeface="+mn-ea"/>
                <a:cs typeface="+mn-cs"/>
              </a:rPr>
              <a:t>Grupo 3</a:t>
            </a:r>
            <a:endParaRPr kumimoji="0" lang="es-CO" sz="3400" b="0" i="0" u="none" strike="noStrike" kern="1200" cap="all" spc="0" normalizeH="0" baseline="0" noProof="0" dirty="0">
              <a:ln>
                <a:noFill/>
              </a:ln>
              <a:solidFill>
                <a:srgbClr val="0070C0"/>
              </a:solidFill>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347D2D23-4A78-4E07-A56D-30D62FD19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24647"/>
            <a:ext cx="1783049" cy="1198688"/>
          </a:xfrm>
          <a:prstGeom prst="rect">
            <a:avLst/>
          </a:prstGeom>
        </p:spPr>
      </p:pic>
      <p:graphicFrame>
        <p:nvGraphicFramePr>
          <p:cNvPr id="3" name="Diagrama 2">
            <a:extLst>
              <a:ext uri="{FF2B5EF4-FFF2-40B4-BE49-F238E27FC236}">
                <a16:creationId xmlns:a16="http://schemas.microsoft.com/office/drawing/2014/main" id="{98F24D96-DA10-4BC5-9614-7E0A16A2AA38}"/>
              </a:ext>
            </a:extLst>
          </p:cNvPr>
          <p:cNvGraphicFramePr/>
          <p:nvPr>
            <p:extLst>
              <p:ext uri="{D42A27DB-BD31-4B8C-83A1-F6EECF244321}">
                <p14:modId xmlns:p14="http://schemas.microsoft.com/office/powerpoint/2010/main" val="2471311895"/>
              </p:ext>
            </p:extLst>
          </p:nvPr>
        </p:nvGraphicFramePr>
        <p:xfrm>
          <a:off x="4427286" y="2132388"/>
          <a:ext cx="6572354" cy="46951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 name="Diagrama 1">
            <a:extLst>
              <a:ext uri="{FF2B5EF4-FFF2-40B4-BE49-F238E27FC236}">
                <a16:creationId xmlns:a16="http://schemas.microsoft.com/office/drawing/2014/main" id="{E04691C2-1E93-4AA2-BA2C-A9E2564B982E}"/>
              </a:ext>
            </a:extLst>
          </p:cNvPr>
          <p:cNvGraphicFramePr/>
          <p:nvPr>
            <p:extLst>
              <p:ext uri="{D42A27DB-BD31-4B8C-83A1-F6EECF244321}">
                <p14:modId xmlns:p14="http://schemas.microsoft.com/office/powerpoint/2010/main" val="1746535899"/>
              </p:ext>
            </p:extLst>
          </p:nvPr>
        </p:nvGraphicFramePr>
        <p:xfrm>
          <a:off x="1299494" y="1850253"/>
          <a:ext cx="5503055" cy="433333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72079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4 Imagen">
            <a:extLst>
              <a:ext uri="{FF2B5EF4-FFF2-40B4-BE49-F238E27FC236}">
                <a16:creationId xmlns:a16="http://schemas.microsoft.com/office/drawing/2014/main" id="{FD460C69-066B-4199-9CEF-14761159252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54859" y="2803553"/>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GRACIAS</a:t>
            </a:r>
          </a:p>
        </p:txBody>
      </p:sp>
      <p:cxnSp>
        <p:nvCxnSpPr>
          <p:cNvPr id="11" name="11 Conector recto">
            <a:extLst>
              <a:ext uri="{FF2B5EF4-FFF2-40B4-BE49-F238E27FC236}">
                <a16:creationId xmlns:a16="http://schemas.microsoft.com/office/drawing/2014/main" id="{5D917404-D215-438B-8608-EC8AD15C06AC}"/>
              </a:ext>
            </a:extLst>
          </p:cNvPr>
          <p:cNvCxnSpPr/>
          <p:nvPr/>
        </p:nvCxnSpPr>
        <p:spPr>
          <a:xfrm>
            <a:off x="1289488" y="1807106"/>
            <a:ext cx="10044000" cy="0"/>
          </a:xfrm>
          <a:prstGeom prst="line">
            <a:avLst/>
          </a:prstGeom>
          <a:ln w="9525">
            <a:solidFill>
              <a:srgbClr val="244068"/>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30E7161B-FB8B-449B-8F2D-B13F1894E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10579"/>
            <a:ext cx="2266950" cy="1524000"/>
          </a:xfrm>
          <a:prstGeom prst="rect">
            <a:avLst/>
          </a:prstGeom>
        </p:spPr>
      </p:pic>
    </p:spTree>
    <p:extLst>
      <p:ext uri="{BB962C8B-B14F-4D97-AF65-F5344CB8AC3E}">
        <p14:creationId xmlns:p14="http://schemas.microsoft.com/office/powerpoint/2010/main" val="42759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72F362EA-A9CB-470E-899A-D70DC205EE63}"/>
              </a:ext>
            </a:extLst>
          </p:cNvPr>
          <p:cNvSpPr txBox="1"/>
          <p:nvPr/>
        </p:nvSpPr>
        <p:spPr>
          <a:xfrm>
            <a:off x="515607" y="54864"/>
            <a:ext cx="7861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a:solidFill>
                  <a:srgbClr val="274470"/>
                </a:solidFill>
                <a:latin typeface="Lucida Sans" panose="020B0602030504020204" pitchFamily="34" charset="0"/>
              </a:rPr>
              <a:t>Sobre este proceso </a:t>
            </a:r>
            <a:endParaRPr kumimoji="0" lang="es-CO" sz="2400" b="1" i="0" u="none" strike="noStrike" kern="1200" cap="none" spc="0" normalizeH="0" baseline="0" noProof="0" dirty="0">
              <a:ln>
                <a:noFill/>
              </a:ln>
              <a:solidFill>
                <a:srgbClr val="274470"/>
              </a:solidFill>
              <a:effectLst/>
              <a:uLnTx/>
              <a:uFillTx/>
              <a:latin typeface="Lucida Sans" panose="020B0602030504020204" pitchFamily="34" charset="0"/>
              <a:ea typeface="+mn-ea"/>
              <a:cs typeface="+mn-cs"/>
            </a:endParaRPr>
          </a:p>
        </p:txBody>
      </p:sp>
      <p:sp>
        <p:nvSpPr>
          <p:cNvPr id="7" name="Shape 39">
            <a:extLst>
              <a:ext uri="{FF2B5EF4-FFF2-40B4-BE49-F238E27FC236}">
                <a16:creationId xmlns:a16="http://schemas.microsoft.com/office/drawing/2014/main" id="{ECE49E73-8F10-4E77-9AE7-4B63BA04233E}"/>
              </a:ext>
            </a:extLst>
          </p:cNvPr>
          <p:cNvSpPr>
            <a:spLocks/>
          </p:cNvSpPr>
          <p:nvPr/>
        </p:nvSpPr>
        <p:spPr>
          <a:xfrm>
            <a:off x="3806288" y="3118168"/>
            <a:ext cx="6626953" cy="2488228"/>
          </a:xfrm>
          <a:custGeom>
            <a:avLst/>
            <a:gdLst/>
            <a:ahLst/>
            <a:cxnLst>
              <a:cxn ang="0">
                <a:pos x="wd2" y="hd2"/>
              </a:cxn>
              <a:cxn ang="5400000">
                <a:pos x="wd2" y="hd2"/>
              </a:cxn>
              <a:cxn ang="10800000">
                <a:pos x="wd2" y="hd2"/>
              </a:cxn>
              <a:cxn ang="16200000">
                <a:pos x="wd2" y="hd2"/>
              </a:cxn>
            </a:cxnLst>
            <a:rect l="0" t="0" r="r" b="b"/>
            <a:pathLst>
              <a:path w="21600" h="21600" extrusionOk="0">
                <a:moveTo>
                  <a:pt x="19541" y="0"/>
                </a:moveTo>
                <a:lnTo>
                  <a:pt x="0" y="21600"/>
                </a:lnTo>
                <a:lnTo>
                  <a:pt x="11157" y="21600"/>
                </a:lnTo>
                <a:lnTo>
                  <a:pt x="21600" y="0"/>
                </a:lnTo>
                <a:lnTo>
                  <a:pt x="19541" y="0"/>
                </a:lnTo>
                <a:close/>
              </a:path>
            </a:pathLst>
          </a:custGeom>
          <a:solidFill>
            <a:schemeClr val="bg1">
              <a:lumMod val="85000"/>
            </a:schemeClr>
          </a:solidFill>
          <a:ln w="12700" cap="flat">
            <a:noFill/>
            <a:miter lim="400000"/>
          </a:ln>
          <a:effectLst>
            <a:outerShdw blurRad="50800" dist="38100" algn="l" rotWithShape="0">
              <a:srgbClr val="000000">
                <a:alpha val="40000"/>
              </a:srgbClr>
            </a:outerShdw>
          </a:effectLst>
        </p:spPr>
        <p:txBody>
          <a:bodyPr wrap="square" lIns="31750" tIns="31750" rIns="31750" bIns="317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a:ln>
                <a:noFill/>
              </a:ln>
              <a:solidFill>
                <a:srgbClr val="313C41"/>
              </a:solidFill>
              <a:effectLst/>
              <a:uLnTx/>
              <a:uFillTx/>
              <a:latin typeface="Calibri"/>
              <a:ea typeface="+mn-ea"/>
              <a:cs typeface="+mn-cs"/>
            </a:endParaRPr>
          </a:p>
        </p:txBody>
      </p:sp>
      <p:sp>
        <p:nvSpPr>
          <p:cNvPr id="8" name="Shape 40">
            <a:extLst>
              <a:ext uri="{FF2B5EF4-FFF2-40B4-BE49-F238E27FC236}">
                <a16:creationId xmlns:a16="http://schemas.microsoft.com/office/drawing/2014/main" id="{66D5E493-351C-4BFB-B85E-0B18D12F9240}"/>
              </a:ext>
            </a:extLst>
          </p:cNvPr>
          <p:cNvSpPr>
            <a:spLocks/>
          </p:cNvSpPr>
          <p:nvPr/>
        </p:nvSpPr>
        <p:spPr>
          <a:xfrm>
            <a:off x="9797861" y="947959"/>
            <a:ext cx="1359546" cy="2170276"/>
          </a:xfrm>
          <a:custGeom>
            <a:avLst/>
            <a:gdLst/>
            <a:ahLst/>
            <a:cxnLst>
              <a:cxn ang="0">
                <a:pos x="wd2" y="hd2"/>
              </a:cxn>
              <a:cxn ang="5400000">
                <a:pos x="wd2" y="hd2"/>
              </a:cxn>
              <a:cxn ang="10800000">
                <a:pos x="wd2" y="hd2"/>
              </a:cxn>
              <a:cxn ang="16200000">
                <a:pos x="wd2" y="hd2"/>
              </a:cxn>
            </a:cxnLst>
            <a:rect l="0" t="0" r="r" b="b"/>
            <a:pathLst>
              <a:path w="21600" h="21600" extrusionOk="0">
                <a:moveTo>
                  <a:pt x="18964" y="0"/>
                </a:moveTo>
                <a:lnTo>
                  <a:pt x="11385" y="4582"/>
                </a:lnTo>
                <a:lnTo>
                  <a:pt x="14002" y="4582"/>
                </a:lnTo>
                <a:lnTo>
                  <a:pt x="0" y="21600"/>
                </a:lnTo>
                <a:lnTo>
                  <a:pt x="10037" y="21600"/>
                </a:lnTo>
                <a:lnTo>
                  <a:pt x="19058" y="4582"/>
                </a:lnTo>
                <a:lnTo>
                  <a:pt x="21600" y="4582"/>
                </a:lnTo>
                <a:lnTo>
                  <a:pt x="18964" y="0"/>
                </a:lnTo>
                <a:close/>
              </a:path>
            </a:pathLst>
          </a:custGeom>
          <a:solidFill>
            <a:schemeClr val="bg1">
              <a:lumMod val="75000"/>
            </a:schemeClr>
          </a:solidFill>
          <a:ln w="12700" cap="flat">
            <a:noFill/>
            <a:miter lim="400000"/>
          </a:ln>
          <a:effectLst>
            <a:outerShdw blurRad="50800" dist="38100" algn="l" rotWithShape="0">
              <a:srgbClr val="000000">
                <a:alpha val="40000"/>
              </a:srgbClr>
            </a:outerShdw>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a:ln>
                <a:noFill/>
              </a:ln>
              <a:solidFill>
                <a:srgbClr val="313C41"/>
              </a:solidFill>
              <a:effectLst/>
              <a:uLnTx/>
              <a:uFillTx/>
              <a:latin typeface="Calibri"/>
              <a:ea typeface="+mn-ea"/>
              <a:cs typeface="+mn-cs"/>
            </a:endParaRPr>
          </a:p>
        </p:txBody>
      </p:sp>
      <p:sp>
        <p:nvSpPr>
          <p:cNvPr id="9" name="Rectangle 56">
            <a:extLst>
              <a:ext uri="{FF2B5EF4-FFF2-40B4-BE49-F238E27FC236}">
                <a16:creationId xmlns:a16="http://schemas.microsoft.com/office/drawing/2014/main" id="{45C40B52-2E58-43FE-8403-FA472C2A2E28}"/>
              </a:ext>
            </a:extLst>
          </p:cNvPr>
          <p:cNvSpPr>
            <a:spLocks/>
          </p:cNvSpPr>
          <p:nvPr/>
        </p:nvSpPr>
        <p:spPr>
          <a:xfrm>
            <a:off x="82882" y="1618275"/>
            <a:ext cx="4730702" cy="369332"/>
          </a:xfrm>
          <a:prstGeom prst="rect">
            <a:avLst/>
          </a:prstGeom>
        </p:spPr>
        <p:txBody>
          <a:bodyPr wrap="square">
            <a:spAutoFit/>
          </a:bodyPr>
          <a:lstStyle/>
          <a:p>
            <a:pPr algn="r">
              <a:buClrTx/>
            </a:pPr>
            <a:r>
              <a:rPr lang="es-ES" dirty="0">
                <a:solidFill>
                  <a:srgbClr val="6A6A6A"/>
                </a:solidFill>
                <a:latin typeface="Lucida Sans" panose="020B0602030504020204" pitchFamily="34" charset="0"/>
                <a:cs typeface="Segoe UI" panose="020B0502040204020203" pitchFamily="34" charset="0"/>
              </a:rPr>
              <a:t>Priorización y definición de 21 acciones</a:t>
            </a:r>
          </a:p>
        </p:txBody>
      </p:sp>
      <p:sp>
        <p:nvSpPr>
          <p:cNvPr id="10" name="Rectangle 64">
            <a:extLst>
              <a:ext uri="{FF2B5EF4-FFF2-40B4-BE49-F238E27FC236}">
                <a16:creationId xmlns:a16="http://schemas.microsoft.com/office/drawing/2014/main" id="{7C900DA1-2FB1-43D5-91D7-6ACD6B6DF4D7}"/>
              </a:ext>
            </a:extLst>
          </p:cNvPr>
          <p:cNvSpPr>
            <a:spLocks/>
          </p:cNvSpPr>
          <p:nvPr/>
        </p:nvSpPr>
        <p:spPr>
          <a:xfrm>
            <a:off x="515606" y="2338858"/>
            <a:ext cx="4295265" cy="369332"/>
          </a:xfrm>
          <a:prstGeom prst="rect">
            <a:avLst/>
          </a:prstGeom>
        </p:spPr>
        <p:txBody>
          <a:bodyPr wrap="square">
            <a:spAutoFit/>
          </a:bodyPr>
          <a:lstStyle/>
          <a:p>
            <a:pPr algn="r">
              <a:buClrTx/>
            </a:pPr>
            <a:r>
              <a:rPr lang="es-ES" dirty="0">
                <a:solidFill>
                  <a:srgbClr val="6A6A6A"/>
                </a:solidFill>
                <a:latin typeface="Lucida Sans" panose="020B0602030504020204" pitchFamily="34" charset="0"/>
                <a:cs typeface="Segoe UI" panose="020B0502040204020203" pitchFamily="34" charset="0"/>
              </a:rPr>
              <a:t>180 propuestas discutidas aprox</a:t>
            </a:r>
            <a:endParaRPr lang="pt-BR" kern="1200" dirty="0">
              <a:solidFill>
                <a:srgbClr val="6A6A6A"/>
              </a:solidFill>
              <a:latin typeface="Lucida Sans" panose="020B0602030504020204" pitchFamily="34" charset="0"/>
              <a:ea typeface="+mn-ea"/>
              <a:cs typeface="Segoe UI" panose="020B0502040204020203" pitchFamily="34" charset="0"/>
            </a:endParaRPr>
          </a:p>
        </p:txBody>
      </p:sp>
      <p:sp>
        <p:nvSpPr>
          <p:cNvPr id="11" name="Rectangle 66">
            <a:extLst>
              <a:ext uri="{FF2B5EF4-FFF2-40B4-BE49-F238E27FC236}">
                <a16:creationId xmlns:a16="http://schemas.microsoft.com/office/drawing/2014/main" id="{92251FDC-F087-4C81-A3D4-22F16FF5EFDD}"/>
              </a:ext>
            </a:extLst>
          </p:cNvPr>
          <p:cNvSpPr>
            <a:spLocks/>
          </p:cNvSpPr>
          <p:nvPr/>
        </p:nvSpPr>
        <p:spPr>
          <a:xfrm>
            <a:off x="515606" y="3064030"/>
            <a:ext cx="4335691" cy="923330"/>
          </a:xfrm>
          <a:prstGeom prst="rect">
            <a:avLst/>
          </a:prstGeom>
        </p:spPr>
        <p:txBody>
          <a:bodyPr wrap="square">
            <a:spAutoFit/>
          </a:bodyPr>
          <a:lstStyle/>
          <a:p>
            <a:pPr algn="r">
              <a:buClrTx/>
            </a:pPr>
            <a:r>
              <a:rPr lang="es-CO" dirty="0">
                <a:solidFill>
                  <a:srgbClr val="6A6A6A"/>
                </a:solidFill>
                <a:latin typeface="Lucida Sans" panose="020B0602030504020204" pitchFamily="34" charset="0"/>
                <a:cs typeface="Segoe UI" panose="020B0502040204020203" pitchFamily="34" charset="0"/>
              </a:rPr>
              <a:t>Alrededor de 35 reuniones  (Grupos, Coordinadores, Internas CNO)</a:t>
            </a:r>
          </a:p>
          <a:p>
            <a:pPr algn="r">
              <a:buClrTx/>
            </a:pPr>
            <a:endParaRPr lang="es-CO" kern="1200" dirty="0">
              <a:solidFill>
                <a:srgbClr val="6A6A6A"/>
              </a:solidFill>
              <a:latin typeface="Lucida Sans" panose="020B0602030504020204" pitchFamily="34" charset="0"/>
              <a:cs typeface="Segoe UI" panose="020B0502040204020203" pitchFamily="34" charset="0"/>
            </a:endParaRPr>
          </a:p>
        </p:txBody>
      </p:sp>
      <p:sp>
        <p:nvSpPr>
          <p:cNvPr id="12" name="Freeform 29">
            <a:extLst>
              <a:ext uri="{FF2B5EF4-FFF2-40B4-BE49-F238E27FC236}">
                <a16:creationId xmlns:a16="http://schemas.microsoft.com/office/drawing/2014/main" id="{161C5A03-EFA2-459C-BE92-EA10F4036B86}"/>
              </a:ext>
            </a:extLst>
          </p:cNvPr>
          <p:cNvSpPr>
            <a:spLocks/>
          </p:cNvSpPr>
          <p:nvPr/>
        </p:nvSpPr>
        <p:spPr bwMode="auto">
          <a:xfrm>
            <a:off x="1852902" y="4036086"/>
            <a:ext cx="218120" cy="168313"/>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13C41"/>
              </a:solidFill>
              <a:effectLst/>
              <a:uLnTx/>
              <a:uFillTx/>
              <a:latin typeface="Lucida Sans" panose="020B0602030504020204" pitchFamily="34" charset="0"/>
              <a:ea typeface="+mn-ea"/>
              <a:cs typeface="+mn-cs"/>
            </a:endParaRPr>
          </a:p>
        </p:txBody>
      </p:sp>
      <p:grpSp>
        <p:nvGrpSpPr>
          <p:cNvPr id="13" name="Group 74">
            <a:extLst>
              <a:ext uri="{FF2B5EF4-FFF2-40B4-BE49-F238E27FC236}">
                <a16:creationId xmlns:a16="http://schemas.microsoft.com/office/drawing/2014/main" id="{74A6C79A-1480-42B2-937F-2D10F21427C9}"/>
              </a:ext>
            </a:extLst>
          </p:cNvPr>
          <p:cNvGrpSpPr/>
          <p:nvPr/>
        </p:nvGrpSpPr>
        <p:grpSpPr>
          <a:xfrm flipH="1">
            <a:off x="4918743" y="3463327"/>
            <a:ext cx="1916959" cy="393849"/>
            <a:chOff x="6373190" y="2352485"/>
            <a:chExt cx="2173595" cy="463555"/>
          </a:xfrm>
        </p:grpSpPr>
        <p:cxnSp>
          <p:nvCxnSpPr>
            <p:cNvPr id="14" name="Straight Connector 75">
              <a:extLst>
                <a:ext uri="{FF2B5EF4-FFF2-40B4-BE49-F238E27FC236}">
                  <a16:creationId xmlns:a16="http://schemas.microsoft.com/office/drawing/2014/main" id="{EB43D2A2-AE5C-4490-8A5D-9C054FE7DC39}"/>
                </a:ext>
              </a:extLst>
            </p:cNvPr>
            <p:cNvCxnSpPr>
              <a:cxnSpLocks/>
            </p:cNvCxnSpPr>
            <p:nvPr/>
          </p:nvCxnSpPr>
          <p:spPr>
            <a:xfrm flipV="1">
              <a:off x="6373190" y="2357119"/>
              <a:ext cx="425787" cy="458921"/>
            </a:xfrm>
            <a:prstGeom prst="line">
              <a:avLst/>
            </a:prstGeom>
            <a:ln w="6350">
              <a:solidFill>
                <a:srgbClr val="3580B9"/>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76">
              <a:extLst>
                <a:ext uri="{FF2B5EF4-FFF2-40B4-BE49-F238E27FC236}">
                  <a16:creationId xmlns:a16="http://schemas.microsoft.com/office/drawing/2014/main" id="{7BD74D0A-8AF4-41CC-899E-08FA1CF75D0C}"/>
                </a:ext>
              </a:extLst>
            </p:cNvPr>
            <p:cNvCxnSpPr>
              <a:cxnSpLocks/>
            </p:cNvCxnSpPr>
            <p:nvPr/>
          </p:nvCxnSpPr>
          <p:spPr>
            <a:xfrm>
              <a:off x="6798977" y="2352485"/>
              <a:ext cx="1747808" cy="0"/>
            </a:xfrm>
            <a:prstGeom prst="straightConnector1">
              <a:avLst/>
            </a:prstGeom>
            <a:ln w="6350">
              <a:solidFill>
                <a:srgbClr val="3580B9"/>
              </a:solidFill>
              <a:prstDash val="sysDot"/>
              <a:tailEnd type="diamond"/>
            </a:ln>
          </p:spPr>
          <p:style>
            <a:lnRef idx="1">
              <a:schemeClr val="accent1"/>
            </a:lnRef>
            <a:fillRef idx="0">
              <a:schemeClr val="accent1"/>
            </a:fillRef>
            <a:effectRef idx="0">
              <a:schemeClr val="accent1"/>
            </a:effectRef>
            <a:fontRef idx="minor">
              <a:schemeClr val="tx1"/>
            </a:fontRef>
          </p:style>
        </p:cxnSp>
      </p:grpSp>
      <p:grpSp>
        <p:nvGrpSpPr>
          <p:cNvPr id="16" name="Group 77">
            <a:extLst>
              <a:ext uri="{FF2B5EF4-FFF2-40B4-BE49-F238E27FC236}">
                <a16:creationId xmlns:a16="http://schemas.microsoft.com/office/drawing/2014/main" id="{DFC5047A-BB2E-45B1-81AA-D7387DA1063B}"/>
              </a:ext>
            </a:extLst>
          </p:cNvPr>
          <p:cNvGrpSpPr/>
          <p:nvPr/>
        </p:nvGrpSpPr>
        <p:grpSpPr>
          <a:xfrm flipH="1">
            <a:off x="4918743" y="2565683"/>
            <a:ext cx="3056814" cy="749461"/>
            <a:chOff x="6805687" y="2072267"/>
            <a:chExt cx="1615926" cy="457419"/>
          </a:xfrm>
        </p:grpSpPr>
        <p:cxnSp>
          <p:nvCxnSpPr>
            <p:cNvPr id="17" name="Straight Connector 78">
              <a:extLst>
                <a:ext uri="{FF2B5EF4-FFF2-40B4-BE49-F238E27FC236}">
                  <a16:creationId xmlns:a16="http://schemas.microsoft.com/office/drawing/2014/main" id="{1CDB3559-8882-4408-9B6F-5CCE7FBF2458}"/>
                </a:ext>
              </a:extLst>
            </p:cNvPr>
            <p:cNvCxnSpPr>
              <a:cxnSpLocks/>
            </p:cNvCxnSpPr>
            <p:nvPr/>
          </p:nvCxnSpPr>
          <p:spPr>
            <a:xfrm flipV="1">
              <a:off x="6805687" y="2075069"/>
              <a:ext cx="429279" cy="454617"/>
            </a:xfrm>
            <a:prstGeom prst="line">
              <a:avLst/>
            </a:prstGeom>
            <a:ln w="6350">
              <a:solidFill>
                <a:srgbClr val="F19C42"/>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79">
              <a:extLst>
                <a:ext uri="{FF2B5EF4-FFF2-40B4-BE49-F238E27FC236}">
                  <a16:creationId xmlns:a16="http://schemas.microsoft.com/office/drawing/2014/main" id="{19FA2829-492A-4794-8177-2AB734289C07}"/>
                </a:ext>
              </a:extLst>
            </p:cNvPr>
            <p:cNvCxnSpPr>
              <a:cxnSpLocks/>
            </p:cNvCxnSpPr>
            <p:nvPr/>
          </p:nvCxnSpPr>
          <p:spPr>
            <a:xfrm>
              <a:off x="7234965" y="2072267"/>
              <a:ext cx="1186648" cy="2802"/>
            </a:xfrm>
            <a:prstGeom prst="straightConnector1">
              <a:avLst/>
            </a:prstGeom>
            <a:ln w="6350">
              <a:solidFill>
                <a:srgbClr val="F19C42"/>
              </a:solidFill>
              <a:prstDash val="sysDot"/>
              <a:tailEnd type="diamond"/>
            </a:ln>
          </p:spPr>
          <p:style>
            <a:lnRef idx="1">
              <a:schemeClr val="accent1"/>
            </a:lnRef>
            <a:fillRef idx="0">
              <a:schemeClr val="accent1"/>
            </a:fillRef>
            <a:effectRef idx="0">
              <a:schemeClr val="accent1"/>
            </a:effectRef>
            <a:fontRef idx="minor">
              <a:schemeClr val="tx1"/>
            </a:fontRef>
          </p:style>
        </p:cxnSp>
      </p:grpSp>
      <p:grpSp>
        <p:nvGrpSpPr>
          <p:cNvPr id="20" name="Group 80">
            <a:extLst>
              <a:ext uri="{FF2B5EF4-FFF2-40B4-BE49-F238E27FC236}">
                <a16:creationId xmlns:a16="http://schemas.microsoft.com/office/drawing/2014/main" id="{F24928AB-4B97-49DF-83B6-C2A711AF4612}"/>
              </a:ext>
            </a:extLst>
          </p:cNvPr>
          <p:cNvGrpSpPr/>
          <p:nvPr/>
        </p:nvGrpSpPr>
        <p:grpSpPr>
          <a:xfrm flipH="1">
            <a:off x="4918743" y="1865971"/>
            <a:ext cx="3942360" cy="1088230"/>
            <a:chOff x="6692950" y="2068857"/>
            <a:chExt cx="1550798" cy="492387"/>
          </a:xfrm>
        </p:grpSpPr>
        <p:cxnSp>
          <p:nvCxnSpPr>
            <p:cNvPr id="21" name="Straight Connector 81">
              <a:extLst>
                <a:ext uri="{FF2B5EF4-FFF2-40B4-BE49-F238E27FC236}">
                  <a16:creationId xmlns:a16="http://schemas.microsoft.com/office/drawing/2014/main" id="{BDA1810A-4F7C-46FA-AA89-CDF2DDA8FADE}"/>
                </a:ext>
              </a:extLst>
            </p:cNvPr>
            <p:cNvCxnSpPr>
              <a:cxnSpLocks/>
            </p:cNvCxnSpPr>
            <p:nvPr/>
          </p:nvCxnSpPr>
          <p:spPr>
            <a:xfrm flipV="1">
              <a:off x="6692950" y="2068857"/>
              <a:ext cx="462708" cy="492387"/>
            </a:xfrm>
            <a:prstGeom prst="line">
              <a:avLst/>
            </a:prstGeom>
            <a:ln w="6350">
              <a:solidFill>
                <a:srgbClr val="70AD47"/>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82">
              <a:extLst>
                <a:ext uri="{FF2B5EF4-FFF2-40B4-BE49-F238E27FC236}">
                  <a16:creationId xmlns:a16="http://schemas.microsoft.com/office/drawing/2014/main" id="{C23E2B54-2B06-483E-8C8E-2225AFB2987D}"/>
                </a:ext>
              </a:extLst>
            </p:cNvPr>
            <p:cNvCxnSpPr>
              <a:cxnSpLocks/>
            </p:cNvCxnSpPr>
            <p:nvPr/>
          </p:nvCxnSpPr>
          <p:spPr>
            <a:xfrm flipV="1">
              <a:off x="7155658" y="2070098"/>
              <a:ext cx="1088090" cy="0"/>
            </a:xfrm>
            <a:prstGeom prst="straightConnector1">
              <a:avLst/>
            </a:prstGeom>
            <a:ln w="6350">
              <a:solidFill>
                <a:srgbClr val="70AD47"/>
              </a:solidFill>
              <a:prstDash val="sysDot"/>
              <a:tailEnd type="diamond"/>
            </a:ln>
          </p:spPr>
          <p:style>
            <a:lnRef idx="1">
              <a:schemeClr val="accent1"/>
            </a:lnRef>
            <a:fillRef idx="0">
              <a:schemeClr val="accent1"/>
            </a:fillRef>
            <a:effectRef idx="0">
              <a:schemeClr val="accent1"/>
            </a:effectRef>
            <a:fontRef idx="minor">
              <a:schemeClr val="tx1"/>
            </a:fontRef>
          </p:style>
        </p:cxnSp>
      </p:grpSp>
      <p:grpSp>
        <p:nvGrpSpPr>
          <p:cNvPr id="25" name="Group 1">
            <a:extLst>
              <a:ext uri="{FF2B5EF4-FFF2-40B4-BE49-F238E27FC236}">
                <a16:creationId xmlns:a16="http://schemas.microsoft.com/office/drawing/2014/main" id="{48CC17DB-5E21-4A03-A91C-5ADE8E850E1B}"/>
              </a:ext>
            </a:extLst>
          </p:cNvPr>
          <p:cNvGrpSpPr/>
          <p:nvPr/>
        </p:nvGrpSpPr>
        <p:grpSpPr>
          <a:xfrm>
            <a:off x="6846588" y="3891672"/>
            <a:ext cx="991491" cy="908825"/>
            <a:chOff x="10406754" y="8183446"/>
            <a:chExt cx="1711174" cy="1553350"/>
          </a:xfrm>
        </p:grpSpPr>
        <p:sp>
          <p:nvSpPr>
            <p:cNvPr id="26" name="Shape 42">
              <a:extLst>
                <a:ext uri="{FF2B5EF4-FFF2-40B4-BE49-F238E27FC236}">
                  <a16:creationId xmlns:a16="http://schemas.microsoft.com/office/drawing/2014/main" id="{7FBFA664-76D1-4197-A733-E171CDFB3E2F}"/>
                </a:ext>
              </a:extLst>
            </p:cNvPr>
            <p:cNvSpPr>
              <a:spLocks/>
            </p:cNvSpPr>
            <p:nvPr/>
          </p:nvSpPr>
          <p:spPr>
            <a:xfrm>
              <a:off x="10406754" y="9300769"/>
              <a:ext cx="1711174" cy="436027"/>
            </a:xfrm>
            <a:prstGeom prst="ellipse">
              <a:avLst/>
            </a:prstGeom>
            <a:solidFill>
              <a:schemeClr val="accent2">
                <a:lumMod val="5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dirty="0">
                <a:ln>
                  <a:noFill/>
                </a:ln>
                <a:solidFill>
                  <a:srgbClr val="313C41"/>
                </a:solidFill>
                <a:effectLst/>
                <a:uLnTx/>
                <a:uFillTx/>
                <a:latin typeface="Calibri"/>
                <a:ea typeface="+mn-ea"/>
                <a:cs typeface="+mn-cs"/>
              </a:endParaRPr>
            </a:p>
          </p:txBody>
        </p:sp>
        <p:sp>
          <p:nvSpPr>
            <p:cNvPr id="27" name="Shape 43">
              <a:extLst>
                <a:ext uri="{FF2B5EF4-FFF2-40B4-BE49-F238E27FC236}">
                  <a16:creationId xmlns:a16="http://schemas.microsoft.com/office/drawing/2014/main" id="{01C3F7D5-E12C-425D-9753-2E50D4063CF2}"/>
                </a:ext>
              </a:extLst>
            </p:cNvPr>
            <p:cNvSpPr>
              <a:spLocks/>
            </p:cNvSpPr>
            <p:nvPr/>
          </p:nvSpPr>
          <p:spPr>
            <a:xfrm>
              <a:off x="10500496" y="8183446"/>
              <a:ext cx="1486912" cy="1378914"/>
            </a:xfrm>
            <a:prstGeom prst="ellipse">
              <a:avLst/>
            </a:prstGeom>
            <a:solidFill>
              <a:srgbClr val="3580B9"/>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dirty="0">
                <a:ln>
                  <a:noFill/>
                </a:ln>
                <a:solidFill>
                  <a:srgbClr val="313C41"/>
                </a:solidFill>
                <a:effectLst/>
                <a:uLnTx/>
                <a:uFillTx/>
                <a:latin typeface="Calibri"/>
                <a:ea typeface="+mn-ea"/>
                <a:cs typeface="+mn-cs"/>
              </a:endParaRPr>
            </a:p>
          </p:txBody>
        </p:sp>
      </p:grpSp>
      <p:grpSp>
        <p:nvGrpSpPr>
          <p:cNvPr id="28" name="Group 93">
            <a:extLst>
              <a:ext uri="{FF2B5EF4-FFF2-40B4-BE49-F238E27FC236}">
                <a16:creationId xmlns:a16="http://schemas.microsoft.com/office/drawing/2014/main" id="{3C9A67D3-7B0B-4E6F-939C-ECD58E24511B}"/>
              </a:ext>
            </a:extLst>
          </p:cNvPr>
          <p:cNvGrpSpPr/>
          <p:nvPr/>
        </p:nvGrpSpPr>
        <p:grpSpPr>
          <a:xfrm>
            <a:off x="8930958" y="2999278"/>
            <a:ext cx="635001" cy="687395"/>
            <a:chOff x="13808523" y="6801414"/>
            <a:chExt cx="1016001" cy="1099832"/>
          </a:xfrm>
        </p:grpSpPr>
        <p:sp>
          <p:nvSpPr>
            <p:cNvPr id="29" name="Shape 57">
              <a:extLst>
                <a:ext uri="{FF2B5EF4-FFF2-40B4-BE49-F238E27FC236}">
                  <a16:creationId xmlns:a16="http://schemas.microsoft.com/office/drawing/2014/main" id="{1EB545B5-5422-423E-8F3F-DFBCA11D2DC6}"/>
                </a:ext>
              </a:extLst>
            </p:cNvPr>
            <p:cNvSpPr>
              <a:spLocks/>
            </p:cNvSpPr>
            <p:nvPr/>
          </p:nvSpPr>
          <p:spPr>
            <a:xfrm>
              <a:off x="13808523" y="7666069"/>
              <a:ext cx="1016001" cy="235177"/>
            </a:xfrm>
            <a:prstGeom prst="ellipse">
              <a:avLst/>
            </a:prstGeom>
            <a:solidFill>
              <a:srgbClr val="61953D"/>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dirty="0">
                <a:ln>
                  <a:noFill/>
                </a:ln>
                <a:solidFill>
                  <a:srgbClr val="313C41"/>
                </a:solidFill>
                <a:effectLst/>
                <a:uLnTx/>
                <a:uFillTx/>
                <a:latin typeface="Calibri"/>
                <a:ea typeface="+mn-ea"/>
                <a:cs typeface="+mn-cs"/>
              </a:endParaRPr>
            </a:p>
          </p:txBody>
        </p:sp>
        <p:sp>
          <p:nvSpPr>
            <p:cNvPr id="30" name="Shape 58">
              <a:extLst>
                <a:ext uri="{FF2B5EF4-FFF2-40B4-BE49-F238E27FC236}">
                  <a16:creationId xmlns:a16="http://schemas.microsoft.com/office/drawing/2014/main" id="{F7626F4B-E0C9-4233-8E21-3A7818757274}"/>
                </a:ext>
              </a:extLst>
            </p:cNvPr>
            <p:cNvSpPr>
              <a:spLocks/>
            </p:cNvSpPr>
            <p:nvPr/>
          </p:nvSpPr>
          <p:spPr>
            <a:xfrm>
              <a:off x="13808523" y="6801414"/>
              <a:ext cx="1016001" cy="1016002"/>
            </a:xfrm>
            <a:prstGeom prst="ellipse">
              <a:avLst/>
            </a:prstGeom>
            <a:solidFill>
              <a:srgbClr val="70AD47"/>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a:ln>
                  <a:noFill/>
                </a:ln>
                <a:solidFill>
                  <a:srgbClr val="313C41"/>
                </a:solidFill>
                <a:effectLst/>
                <a:uLnTx/>
                <a:uFillTx/>
                <a:latin typeface="Calibri"/>
                <a:ea typeface="+mn-ea"/>
                <a:cs typeface="+mn-cs"/>
              </a:endParaRPr>
            </a:p>
          </p:txBody>
        </p:sp>
      </p:grpSp>
      <p:grpSp>
        <p:nvGrpSpPr>
          <p:cNvPr id="31" name="Group 91">
            <a:extLst>
              <a:ext uri="{FF2B5EF4-FFF2-40B4-BE49-F238E27FC236}">
                <a16:creationId xmlns:a16="http://schemas.microsoft.com/office/drawing/2014/main" id="{9FDB55F4-1486-4860-BFC3-C85F38BA2035}"/>
              </a:ext>
            </a:extLst>
          </p:cNvPr>
          <p:cNvGrpSpPr/>
          <p:nvPr/>
        </p:nvGrpSpPr>
        <p:grpSpPr>
          <a:xfrm>
            <a:off x="7949593" y="3396769"/>
            <a:ext cx="873126" cy="814714"/>
            <a:chOff x="12238342" y="7437404"/>
            <a:chExt cx="1397001" cy="1303543"/>
          </a:xfrm>
        </p:grpSpPr>
        <p:sp>
          <p:nvSpPr>
            <p:cNvPr id="32" name="Shape 47">
              <a:extLst>
                <a:ext uri="{FF2B5EF4-FFF2-40B4-BE49-F238E27FC236}">
                  <a16:creationId xmlns:a16="http://schemas.microsoft.com/office/drawing/2014/main" id="{E5A87031-1BBA-424A-BDFE-6AE0A659F929}"/>
                </a:ext>
              </a:extLst>
            </p:cNvPr>
            <p:cNvSpPr>
              <a:spLocks/>
            </p:cNvSpPr>
            <p:nvPr/>
          </p:nvSpPr>
          <p:spPr>
            <a:xfrm>
              <a:off x="12238342" y="8417579"/>
              <a:ext cx="1397001" cy="323368"/>
            </a:xfrm>
            <a:prstGeom prst="ellipse">
              <a:avLst/>
            </a:prstGeom>
            <a:solidFill>
              <a:srgbClr val="ED8411"/>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a:ln>
                  <a:noFill/>
                </a:ln>
                <a:solidFill>
                  <a:srgbClr val="313C41"/>
                </a:solidFill>
                <a:effectLst/>
                <a:uLnTx/>
                <a:uFillTx/>
                <a:latin typeface="Calibri"/>
                <a:ea typeface="+mn-ea"/>
                <a:cs typeface="+mn-cs"/>
              </a:endParaRPr>
            </a:p>
          </p:txBody>
        </p:sp>
        <p:sp>
          <p:nvSpPr>
            <p:cNvPr id="33" name="Shape 48">
              <a:extLst>
                <a:ext uri="{FF2B5EF4-FFF2-40B4-BE49-F238E27FC236}">
                  <a16:creationId xmlns:a16="http://schemas.microsoft.com/office/drawing/2014/main" id="{E5871005-84D8-4609-B09C-C96DB01D0734}"/>
                </a:ext>
              </a:extLst>
            </p:cNvPr>
            <p:cNvSpPr>
              <a:spLocks/>
            </p:cNvSpPr>
            <p:nvPr/>
          </p:nvSpPr>
          <p:spPr>
            <a:xfrm>
              <a:off x="12334273" y="7437404"/>
              <a:ext cx="1205140" cy="1182198"/>
            </a:xfrm>
            <a:prstGeom prst="ellipse">
              <a:avLst/>
            </a:prstGeom>
            <a:solidFill>
              <a:srgbClr val="F19C42"/>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a:ln>
                  <a:noFill/>
                </a:ln>
                <a:solidFill>
                  <a:srgbClr val="313C41"/>
                </a:solidFill>
                <a:effectLst/>
                <a:uLnTx/>
                <a:uFillTx/>
                <a:latin typeface="Calibri"/>
                <a:ea typeface="+mn-ea"/>
                <a:cs typeface="+mn-cs"/>
              </a:endParaRPr>
            </a:p>
          </p:txBody>
        </p:sp>
      </p:grpSp>
      <p:sp>
        <p:nvSpPr>
          <p:cNvPr id="35" name="Rectangle 66">
            <a:extLst>
              <a:ext uri="{FF2B5EF4-FFF2-40B4-BE49-F238E27FC236}">
                <a16:creationId xmlns:a16="http://schemas.microsoft.com/office/drawing/2014/main" id="{E0703A13-942E-49A1-BDFB-1BF2989D50EC}"/>
              </a:ext>
            </a:extLst>
          </p:cNvPr>
          <p:cNvSpPr>
            <a:spLocks/>
          </p:cNvSpPr>
          <p:nvPr/>
        </p:nvSpPr>
        <p:spPr>
          <a:xfrm>
            <a:off x="874115" y="4077374"/>
            <a:ext cx="3946585" cy="646331"/>
          </a:xfrm>
          <a:prstGeom prst="rect">
            <a:avLst/>
          </a:prstGeom>
        </p:spPr>
        <p:txBody>
          <a:bodyPr wrap="square">
            <a:spAutoFit/>
          </a:bodyPr>
          <a:lstStyle/>
          <a:p>
            <a:pPr lvl="0" algn="r">
              <a:buClrTx/>
            </a:pPr>
            <a:r>
              <a:rPr lang="es-ES" dirty="0">
                <a:solidFill>
                  <a:srgbClr val="6A6A6A"/>
                </a:solidFill>
                <a:latin typeface="Lucida Sans" panose="020B0602030504020204" pitchFamily="34" charset="0"/>
                <a:cs typeface="Segoe UI" panose="020B0502040204020203" pitchFamily="34" charset="0"/>
              </a:rPr>
              <a:t>Proceso de 4 meses de ejecución</a:t>
            </a:r>
          </a:p>
          <a:p>
            <a:pPr lvl="0" algn="r">
              <a:buClrTx/>
            </a:pPr>
            <a:endParaRPr lang="es-ES" kern="1200" dirty="0">
              <a:solidFill>
                <a:srgbClr val="6A6A6A"/>
              </a:solidFill>
              <a:latin typeface="Lucida Sans" panose="020B0602030504020204" pitchFamily="34" charset="0"/>
              <a:ea typeface="+mn-ea"/>
              <a:cs typeface="Segoe UI" panose="020B0502040204020203" pitchFamily="34" charset="0"/>
            </a:endParaRPr>
          </a:p>
        </p:txBody>
      </p:sp>
      <p:grpSp>
        <p:nvGrpSpPr>
          <p:cNvPr id="36" name="Group 74">
            <a:extLst>
              <a:ext uri="{FF2B5EF4-FFF2-40B4-BE49-F238E27FC236}">
                <a16:creationId xmlns:a16="http://schemas.microsoft.com/office/drawing/2014/main" id="{96022841-6D6D-491B-8C7F-6EA391214A7A}"/>
              </a:ext>
            </a:extLst>
          </p:cNvPr>
          <p:cNvGrpSpPr/>
          <p:nvPr/>
        </p:nvGrpSpPr>
        <p:grpSpPr>
          <a:xfrm flipH="1">
            <a:off x="4906000" y="4281338"/>
            <a:ext cx="1033787" cy="221411"/>
            <a:chOff x="7069938" y="2061557"/>
            <a:chExt cx="1316825" cy="152934"/>
          </a:xfrm>
        </p:grpSpPr>
        <p:cxnSp>
          <p:nvCxnSpPr>
            <p:cNvPr id="37" name="Straight Connector 75">
              <a:extLst>
                <a:ext uri="{FF2B5EF4-FFF2-40B4-BE49-F238E27FC236}">
                  <a16:creationId xmlns:a16="http://schemas.microsoft.com/office/drawing/2014/main" id="{C0ACB520-B1DB-45D6-BB2C-FFE88F0260AC}"/>
                </a:ext>
              </a:extLst>
            </p:cNvPr>
            <p:cNvCxnSpPr>
              <a:cxnSpLocks/>
            </p:cNvCxnSpPr>
            <p:nvPr/>
          </p:nvCxnSpPr>
          <p:spPr>
            <a:xfrm flipV="1">
              <a:off x="7069938" y="2061557"/>
              <a:ext cx="322254" cy="152934"/>
            </a:xfrm>
            <a:prstGeom prst="line">
              <a:avLst/>
            </a:prstGeom>
            <a:ln w="6350">
              <a:solidFill>
                <a:srgbClr val="A42923"/>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76">
              <a:extLst>
                <a:ext uri="{FF2B5EF4-FFF2-40B4-BE49-F238E27FC236}">
                  <a16:creationId xmlns:a16="http://schemas.microsoft.com/office/drawing/2014/main" id="{B3C6A9FD-E09A-4A8E-896F-E661B15AF4D3}"/>
                </a:ext>
              </a:extLst>
            </p:cNvPr>
            <p:cNvCxnSpPr/>
            <p:nvPr/>
          </p:nvCxnSpPr>
          <p:spPr>
            <a:xfrm>
              <a:off x="7387431" y="2062819"/>
              <a:ext cx="999332" cy="0"/>
            </a:xfrm>
            <a:prstGeom prst="straightConnector1">
              <a:avLst/>
            </a:prstGeom>
            <a:ln w="6350">
              <a:solidFill>
                <a:srgbClr val="A42923"/>
              </a:solidFill>
              <a:prstDash val="sysDot"/>
              <a:tailEnd type="diamond"/>
            </a:ln>
          </p:spPr>
          <p:style>
            <a:lnRef idx="1">
              <a:schemeClr val="accent1"/>
            </a:lnRef>
            <a:fillRef idx="0">
              <a:schemeClr val="accent1"/>
            </a:fillRef>
            <a:effectRef idx="0">
              <a:schemeClr val="accent1"/>
            </a:effectRef>
            <a:fontRef idx="minor">
              <a:schemeClr val="tx1"/>
            </a:fontRef>
          </p:style>
        </p:cxnSp>
      </p:grpSp>
      <p:grpSp>
        <p:nvGrpSpPr>
          <p:cNvPr id="40" name="Group 1">
            <a:extLst>
              <a:ext uri="{FF2B5EF4-FFF2-40B4-BE49-F238E27FC236}">
                <a16:creationId xmlns:a16="http://schemas.microsoft.com/office/drawing/2014/main" id="{AFBF81E1-DF45-4841-A8B5-B24652488102}"/>
              </a:ext>
            </a:extLst>
          </p:cNvPr>
          <p:cNvGrpSpPr/>
          <p:nvPr/>
        </p:nvGrpSpPr>
        <p:grpSpPr>
          <a:xfrm>
            <a:off x="5713824" y="4635784"/>
            <a:ext cx="912120" cy="924956"/>
            <a:chOff x="9967196" y="7975279"/>
            <a:chExt cx="1923379" cy="1884612"/>
          </a:xfrm>
        </p:grpSpPr>
        <p:sp>
          <p:nvSpPr>
            <p:cNvPr id="41" name="Shape 42">
              <a:extLst>
                <a:ext uri="{FF2B5EF4-FFF2-40B4-BE49-F238E27FC236}">
                  <a16:creationId xmlns:a16="http://schemas.microsoft.com/office/drawing/2014/main" id="{5914604E-4B89-4ED8-990E-D52438B9C306}"/>
                </a:ext>
              </a:extLst>
            </p:cNvPr>
            <p:cNvSpPr>
              <a:spLocks/>
            </p:cNvSpPr>
            <p:nvPr/>
          </p:nvSpPr>
          <p:spPr>
            <a:xfrm>
              <a:off x="9979471" y="9417522"/>
              <a:ext cx="1911104" cy="442369"/>
            </a:xfrm>
            <a:prstGeom prst="ellipse">
              <a:avLst/>
            </a:prstGeom>
            <a:solidFill>
              <a:srgbClr val="D9564F"/>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a:ln>
                  <a:noFill/>
                </a:ln>
                <a:solidFill>
                  <a:srgbClr val="313C41"/>
                </a:solidFill>
                <a:effectLst/>
                <a:uLnTx/>
                <a:uFillTx/>
                <a:latin typeface="Calibri"/>
                <a:ea typeface="+mn-ea"/>
                <a:cs typeface="+mn-cs"/>
              </a:endParaRPr>
            </a:p>
          </p:txBody>
        </p:sp>
        <p:sp>
          <p:nvSpPr>
            <p:cNvPr id="42" name="Shape 43">
              <a:extLst>
                <a:ext uri="{FF2B5EF4-FFF2-40B4-BE49-F238E27FC236}">
                  <a16:creationId xmlns:a16="http://schemas.microsoft.com/office/drawing/2014/main" id="{6EA101CF-221B-4200-8B49-098570FBD2B8}"/>
                </a:ext>
              </a:extLst>
            </p:cNvPr>
            <p:cNvSpPr>
              <a:spLocks/>
            </p:cNvSpPr>
            <p:nvPr/>
          </p:nvSpPr>
          <p:spPr>
            <a:xfrm>
              <a:off x="9967196" y="7975279"/>
              <a:ext cx="1844643" cy="1718204"/>
            </a:xfrm>
            <a:prstGeom prst="ellipse">
              <a:avLst/>
            </a:prstGeom>
            <a:solidFill>
              <a:srgbClr val="A42923"/>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25" b="0" i="0" u="none" strike="noStrike" kern="1200" cap="none" spc="0" normalizeH="0" baseline="0" noProof="0">
                <a:ln>
                  <a:noFill/>
                </a:ln>
                <a:solidFill>
                  <a:srgbClr val="313C41"/>
                </a:solidFill>
                <a:effectLst/>
                <a:uLnTx/>
                <a:uFillTx/>
                <a:latin typeface="Calibri"/>
                <a:ea typeface="+mn-ea"/>
                <a:cs typeface="+mn-cs"/>
              </a:endParaRPr>
            </a:p>
          </p:txBody>
        </p:sp>
      </p:grpSp>
      <p:pic>
        <p:nvPicPr>
          <p:cNvPr id="43" name="Gráfico 94" descr="Junta de directores con relleno sólido">
            <a:extLst>
              <a:ext uri="{FF2B5EF4-FFF2-40B4-BE49-F238E27FC236}">
                <a16:creationId xmlns:a16="http://schemas.microsoft.com/office/drawing/2014/main" id="{832027E2-42FD-4FC6-AA45-0A281D8BB0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1408" y="4829178"/>
            <a:ext cx="425375" cy="425375"/>
          </a:xfrm>
          <a:prstGeom prst="rect">
            <a:avLst/>
          </a:prstGeom>
        </p:spPr>
      </p:pic>
      <p:pic>
        <p:nvPicPr>
          <p:cNvPr id="44" name="Gráfico 95" descr="Junta de directores con relleno sólido">
            <a:extLst>
              <a:ext uri="{FF2B5EF4-FFF2-40B4-BE49-F238E27FC236}">
                <a16:creationId xmlns:a16="http://schemas.microsoft.com/office/drawing/2014/main" id="{B288F84F-035B-4EA7-8B0C-215AE4C8E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9645" y="4077374"/>
            <a:ext cx="425375" cy="425375"/>
          </a:xfrm>
          <a:prstGeom prst="rect">
            <a:avLst/>
          </a:prstGeom>
        </p:spPr>
      </p:pic>
      <p:pic>
        <p:nvPicPr>
          <p:cNvPr id="49" name="Gráfico 102" descr="Junta de directores con relleno sólido">
            <a:extLst>
              <a:ext uri="{FF2B5EF4-FFF2-40B4-BE49-F238E27FC236}">
                <a16:creationId xmlns:a16="http://schemas.microsoft.com/office/drawing/2014/main" id="{EDECC34D-267C-4DE2-B6C4-9D60CDD13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2316" y="3575849"/>
            <a:ext cx="425375" cy="425375"/>
          </a:xfrm>
          <a:prstGeom prst="rect">
            <a:avLst/>
          </a:prstGeom>
        </p:spPr>
      </p:pic>
      <p:pic>
        <p:nvPicPr>
          <p:cNvPr id="50" name="Gráfico 103" descr="Junta de directores con relleno sólido">
            <a:extLst>
              <a:ext uri="{FF2B5EF4-FFF2-40B4-BE49-F238E27FC236}">
                <a16:creationId xmlns:a16="http://schemas.microsoft.com/office/drawing/2014/main" id="{A7A84A68-E064-4EBC-AE47-5539457B38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0098" y="3119086"/>
            <a:ext cx="425375" cy="425375"/>
          </a:xfrm>
          <a:prstGeom prst="rect">
            <a:avLst/>
          </a:prstGeom>
        </p:spPr>
      </p:pic>
    </p:spTree>
    <p:extLst>
      <p:ext uri="{BB962C8B-B14F-4D97-AF65-F5344CB8AC3E}">
        <p14:creationId xmlns:p14="http://schemas.microsoft.com/office/powerpoint/2010/main" val="35229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4 Imagen">
            <a:extLst>
              <a:ext uri="{FF2B5EF4-FFF2-40B4-BE49-F238E27FC236}">
                <a16:creationId xmlns:a16="http://schemas.microsoft.com/office/drawing/2014/main" id="{FD460C69-066B-4199-9CEF-14761159252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54859" y="2803553"/>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lang="es-ES" sz="2800" b="1" dirty="0">
                <a:solidFill>
                  <a:srgbClr val="244068"/>
                </a:solidFill>
                <a:latin typeface="Lucida Sans" panose="020B0602030504020204" pitchFamily="34" charset="0"/>
              </a:rPr>
              <a:t>ANEXO</a:t>
            </a:r>
            <a:endPar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endParaRPr>
          </a:p>
        </p:txBody>
      </p:sp>
      <p:cxnSp>
        <p:nvCxnSpPr>
          <p:cNvPr id="11" name="11 Conector recto">
            <a:extLst>
              <a:ext uri="{FF2B5EF4-FFF2-40B4-BE49-F238E27FC236}">
                <a16:creationId xmlns:a16="http://schemas.microsoft.com/office/drawing/2014/main" id="{5D917404-D215-438B-8608-EC8AD15C06AC}"/>
              </a:ext>
            </a:extLst>
          </p:cNvPr>
          <p:cNvCxnSpPr/>
          <p:nvPr/>
        </p:nvCxnSpPr>
        <p:spPr>
          <a:xfrm>
            <a:off x="1289488" y="1807106"/>
            <a:ext cx="10044000" cy="0"/>
          </a:xfrm>
          <a:prstGeom prst="line">
            <a:avLst/>
          </a:prstGeom>
          <a:ln w="9525">
            <a:solidFill>
              <a:srgbClr val="244068"/>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30E7161B-FB8B-449B-8F2D-B13F1894E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10579"/>
            <a:ext cx="2266950" cy="1524000"/>
          </a:xfrm>
          <a:prstGeom prst="rect">
            <a:avLst/>
          </a:prstGeom>
        </p:spPr>
      </p:pic>
    </p:spTree>
    <p:extLst>
      <p:ext uri="{BB962C8B-B14F-4D97-AF65-F5344CB8AC3E}">
        <p14:creationId xmlns:p14="http://schemas.microsoft.com/office/powerpoint/2010/main" val="251395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50739DA-0E37-449B-99FF-4CFA23DF8BFD}"/>
              </a:ext>
            </a:extLst>
          </p:cNvPr>
          <p:cNvGraphicFramePr/>
          <p:nvPr/>
        </p:nvGraphicFramePr>
        <p:xfrm>
          <a:off x="454617" y="723147"/>
          <a:ext cx="3296530" cy="4183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ítulo 1">
            <a:extLst>
              <a:ext uri="{FF2B5EF4-FFF2-40B4-BE49-F238E27FC236}">
                <a16:creationId xmlns:a16="http://schemas.microsoft.com/office/drawing/2014/main" id="{37FF0DC6-542D-44E1-9498-1B7240AF3D7D}"/>
              </a:ext>
            </a:extLst>
          </p:cNvPr>
          <p:cNvGraphicFramePr/>
          <p:nvPr/>
        </p:nvGraphicFramePr>
        <p:xfrm>
          <a:off x="4449541" y="920094"/>
          <a:ext cx="7287842" cy="5878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a:extLst>
              <a:ext uri="{FF2B5EF4-FFF2-40B4-BE49-F238E27FC236}">
                <a16:creationId xmlns:a16="http://schemas.microsoft.com/office/drawing/2014/main" id="{6A449AAB-A487-41B2-9128-048A7EC43E93}"/>
              </a:ext>
            </a:extLst>
          </p:cNvPr>
          <p:cNvSpPr txBox="1">
            <a:spLocks/>
          </p:cNvSpPr>
          <p:nvPr/>
        </p:nvSpPr>
        <p:spPr>
          <a:xfrm>
            <a:off x="5138596" y="270978"/>
            <a:ext cx="5843453" cy="838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solidFill>
                  <a:srgbClr val="0070C0"/>
                </a:solidFill>
                <a:latin typeface="Lucida Sans" panose="020B0602030504020204" pitchFamily="34" charset="0"/>
              </a:rPr>
              <a:t>Ventajas y desventajas</a:t>
            </a:r>
            <a:endParaRPr lang="es-CO" sz="1600" b="1" dirty="0">
              <a:solidFill>
                <a:srgbClr val="0070C0"/>
              </a:solidFill>
              <a:latin typeface="Lucida Sans" panose="020B0602030504020204" pitchFamily="34" charset="0"/>
            </a:endParaRPr>
          </a:p>
        </p:txBody>
      </p:sp>
      <p:sp>
        <p:nvSpPr>
          <p:cNvPr id="7" name="Título 1">
            <a:extLst>
              <a:ext uri="{FF2B5EF4-FFF2-40B4-BE49-F238E27FC236}">
                <a16:creationId xmlns:a16="http://schemas.microsoft.com/office/drawing/2014/main" id="{36DAD146-6883-4492-BB59-52329225A1B3}"/>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Resultados cuestionario Comité de Supervisión y Ciberseguridad</a:t>
            </a:r>
          </a:p>
        </p:txBody>
      </p:sp>
      <p:sp>
        <p:nvSpPr>
          <p:cNvPr id="8" name="Rectangle 7">
            <a:extLst>
              <a:ext uri="{FF2B5EF4-FFF2-40B4-BE49-F238E27FC236}">
                <a16:creationId xmlns:a16="http://schemas.microsoft.com/office/drawing/2014/main" id="{EBB7764E-3FBA-4995-B0B9-109CC9940C3F}"/>
              </a:ext>
            </a:extLst>
          </p:cNvPr>
          <p:cNvSpPr/>
          <p:nvPr/>
        </p:nvSpPr>
        <p:spPr>
          <a:xfrm>
            <a:off x="642551" y="4521050"/>
            <a:ext cx="166977" cy="174929"/>
          </a:xfrm>
          <a:prstGeom prst="rect">
            <a:avLst/>
          </a:prstGeom>
          <a:solidFill>
            <a:schemeClr val="accent6"/>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9" name="Rectangle 8">
            <a:extLst>
              <a:ext uri="{FF2B5EF4-FFF2-40B4-BE49-F238E27FC236}">
                <a16:creationId xmlns:a16="http://schemas.microsoft.com/office/drawing/2014/main" id="{C49B857C-0CE4-412B-9120-0332908DFE94}"/>
              </a:ext>
            </a:extLst>
          </p:cNvPr>
          <p:cNvSpPr/>
          <p:nvPr/>
        </p:nvSpPr>
        <p:spPr>
          <a:xfrm>
            <a:off x="642552" y="5497325"/>
            <a:ext cx="166977" cy="17492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10" name="TextBox 9">
            <a:extLst>
              <a:ext uri="{FF2B5EF4-FFF2-40B4-BE49-F238E27FC236}">
                <a16:creationId xmlns:a16="http://schemas.microsoft.com/office/drawing/2014/main" id="{6425756C-343D-444B-B22D-94D64A388767}"/>
              </a:ext>
            </a:extLst>
          </p:cNvPr>
          <p:cNvSpPr txBox="1"/>
          <p:nvPr/>
        </p:nvSpPr>
        <p:spPr>
          <a:xfrm>
            <a:off x="809529" y="4377682"/>
            <a:ext cx="3640012" cy="646331"/>
          </a:xfrm>
          <a:prstGeom prst="rect">
            <a:avLst/>
          </a:prstGeom>
          <a:noFill/>
        </p:spPr>
        <p:txBody>
          <a:bodyPr wrap="square" rtlCol="0">
            <a:spAutoFit/>
          </a:bodyPr>
          <a:lstStyle/>
          <a:p>
            <a:r>
              <a:rPr lang="es-ES" sz="1200" dirty="0">
                <a:solidFill>
                  <a:srgbClr val="6A6A6A"/>
                </a:solidFill>
                <a:latin typeface="Lucida Sans" panose="020B0602030504020204" pitchFamily="34" charset="0"/>
              </a:rPr>
              <a:t>Queda Comité de Supervisión y se crea Subcomité de Ciberseguridad adscrito al Comité de Operación</a:t>
            </a:r>
            <a:endParaRPr lang="es-CO" sz="1200" dirty="0">
              <a:solidFill>
                <a:srgbClr val="6A6A6A"/>
              </a:solidFill>
              <a:latin typeface="Lucida Sans" panose="020B0602030504020204" pitchFamily="34" charset="0"/>
            </a:endParaRPr>
          </a:p>
        </p:txBody>
      </p:sp>
      <p:sp>
        <p:nvSpPr>
          <p:cNvPr id="11" name="TextBox 10">
            <a:extLst>
              <a:ext uri="{FF2B5EF4-FFF2-40B4-BE49-F238E27FC236}">
                <a16:creationId xmlns:a16="http://schemas.microsoft.com/office/drawing/2014/main" id="{38B1646B-AED7-45B8-91A4-63618EAF8918}"/>
              </a:ext>
            </a:extLst>
          </p:cNvPr>
          <p:cNvSpPr txBox="1"/>
          <p:nvPr/>
        </p:nvSpPr>
        <p:spPr>
          <a:xfrm>
            <a:off x="809528" y="5261624"/>
            <a:ext cx="3526835" cy="830997"/>
          </a:xfrm>
          <a:prstGeom prst="rect">
            <a:avLst/>
          </a:prstGeom>
          <a:noFill/>
        </p:spPr>
        <p:txBody>
          <a:bodyPr wrap="square" rtlCol="0">
            <a:spAutoFit/>
          </a:bodyPr>
          <a:lstStyle/>
          <a:p>
            <a:r>
              <a:rPr lang="es-ES" sz="1200" dirty="0">
                <a:solidFill>
                  <a:srgbClr val="6A6A6A"/>
                </a:solidFill>
                <a:latin typeface="Lucida Sans" panose="020B0602030504020204" pitchFamily="34" charset="0"/>
              </a:rPr>
              <a:t>Queda Comité de Supervisión y Ciberseguridad  y se  crea Subcomité de Ciberseguridad adscrito al Comité  de Supervisión y Ciberseguridad</a:t>
            </a:r>
            <a:endParaRPr lang="es-CO" sz="1200" dirty="0">
              <a:solidFill>
                <a:srgbClr val="6A6A6A"/>
              </a:solidFill>
              <a:latin typeface="Lucida Sans" panose="020B0602030504020204" pitchFamily="34" charset="0"/>
            </a:endParaRPr>
          </a:p>
        </p:txBody>
      </p:sp>
      <p:sp>
        <p:nvSpPr>
          <p:cNvPr id="3" name="Rectángulo: esquinas redondeadas 2">
            <a:extLst>
              <a:ext uri="{FF2B5EF4-FFF2-40B4-BE49-F238E27FC236}">
                <a16:creationId xmlns:a16="http://schemas.microsoft.com/office/drawing/2014/main" id="{E5FD21CB-C793-4D93-9C2B-AC8BF4458DEF}"/>
              </a:ext>
            </a:extLst>
          </p:cNvPr>
          <p:cNvSpPr/>
          <p:nvPr/>
        </p:nvSpPr>
        <p:spPr>
          <a:xfrm>
            <a:off x="4149973" y="1004502"/>
            <a:ext cx="225083" cy="18988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esquinas redondeadas 11">
            <a:extLst>
              <a:ext uri="{FF2B5EF4-FFF2-40B4-BE49-F238E27FC236}">
                <a16:creationId xmlns:a16="http://schemas.microsoft.com/office/drawing/2014/main" id="{53BDED20-52BA-4773-ACC8-7CF34F1DD515}"/>
              </a:ext>
            </a:extLst>
          </p:cNvPr>
          <p:cNvSpPr/>
          <p:nvPr/>
        </p:nvSpPr>
        <p:spPr>
          <a:xfrm>
            <a:off x="4147625" y="1592999"/>
            <a:ext cx="225083" cy="18988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esquinas redondeadas 12">
            <a:extLst>
              <a:ext uri="{FF2B5EF4-FFF2-40B4-BE49-F238E27FC236}">
                <a16:creationId xmlns:a16="http://schemas.microsoft.com/office/drawing/2014/main" id="{553F4A64-BAD8-46CA-95AB-F32C5F400904}"/>
              </a:ext>
            </a:extLst>
          </p:cNvPr>
          <p:cNvSpPr/>
          <p:nvPr/>
        </p:nvSpPr>
        <p:spPr>
          <a:xfrm>
            <a:off x="4187485" y="5248251"/>
            <a:ext cx="225083" cy="18988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esquinas redondeadas 13">
            <a:extLst>
              <a:ext uri="{FF2B5EF4-FFF2-40B4-BE49-F238E27FC236}">
                <a16:creationId xmlns:a16="http://schemas.microsoft.com/office/drawing/2014/main" id="{761986BC-98AE-4B6B-B2B8-F8B236147A43}"/>
              </a:ext>
            </a:extLst>
          </p:cNvPr>
          <p:cNvSpPr/>
          <p:nvPr/>
        </p:nvSpPr>
        <p:spPr>
          <a:xfrm>
            <a:off x="4173413" y="2842678"/>
            <a:ext cx="225083" cy="18988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esquinas redondeadas 14">
            <a:extLst>
              <a:ext uri="{FF2B5EF4-FFF2-40B4-BE49-F238E27FC236}">
                <a16:creationId xmlns:a16="http://schemas.microsoft.com/office/drawing/2014/main" id="{B54C8C8F-591D-49A7-931B-BCAB2F5D5D58}"/>
              </a:ext>
            </a:extLst>
          </p:cNvPr>
          <p:cNvSpPr/>
          <p:nvPr/>
        </p:nvSpPr>
        <p:spPr>
          <a:xfrm>
            <a:off x="4199203" y="3811003"/>
            <a:ext cx="225083" cy="18988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023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844061" y="152638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Protocolo de relacionamiento CNO con XM.</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740265417"/>
              </p:ext>
            </p:extLst>
          </p:nvPr>
        </p:nvGraphicFramePr>
        <p:xfrm>
          <a:off x="575110" y="2885245"/>
          <a:ext cx="11041780" cy="283464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5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5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rowSpan="6">
                  <a:txBody>
                    <a:bodyPr/>
                    <a:lstStyle/>
                    <a:p>
                      <a:r>
                        <a:rPr lang="es-ES_tradnl" sz="2000" b="1" u="sng" dirty="0">
                          <a:solidFill>
                            <a:srgbClr val="FF0000"/>
                          </a:solidFill>
                          <a:latin typeface="Lucida Sans" panose="020B0602030504020204" pitchFamily="34" charset="77"/>
                        </a:rPr>
                        <a:t>Definición y nombre de la acción </a:t>
                      </a: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rtl="0" fontAlgn="ctr"/>
                      <a:r>
                        <a:rPr lang="es-ES" sz="2000" b="1" i="0" u="sng" strike="noStrike" kern="1200" dirty="0">
                          <a:solidFill>
                            <a:srgbClr val="FF0000"/>
                          </a:solidFill>
                          <a:effectLst/>
                          <a:latin typeface="Lucida Sans" panose="020B0602030504020204" pitchFamily="34" charset="77"/>
                          <a:ea typeface="+mn-ea"/>
                          <a:cs typeface="+mn-cs"/>
                        </a:rPr>
                        <a:t>Elementos – Desarrollo de la acción – manera de ejecutar la acción </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370840">
                <a:tc vMerge="1">
                  <a:txBody>
                    <a:bodyPr/>
                    <a:lstStyle/>
                    <a:p>
                      <a:endParaRPr lang="es-CO"/>
                    </a:p>
                  </a:txBody>
                  <a:tcPr/>
                </a:tc>
                <a:tc>
                  <a:txBody>
                    <a:bodyPr/>
                    <a:lstStyle/>
                    <a:p>
                      <a:pPr rtl="0" fontAlgn="ctr"/>
                      <a:endParaRPr lang="es-ES" sz="15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637461845"/>
                  </a:ext>
                </a:extLst>
              </a:tr>
              <a:tr h="370840">
                <a:tc vMerge="1">
                  <a:txBody>
                    <a:bodyPr/>
                    <a:lstStyle/>
                    <a:p>
                      <a:endParaRPr lang="es-CO"/>
                    </a:p>
                  </a:txBody>
                  <a:tcPr/>
                </a:tc>
                <a:tc>
                  <a:txBody>
                    <a:bodyPr/>
                    <a:lstStyle/>
                    <a:p>
                      <a:pPr rtl="0" fontAlgn="ctr"/>
                      <a:endParaRPr lang="es-ES" sz="1500" b="0" i="0" u="none" strike="noStrike" kern="1200" dirty="0">
                        <a:solidFill>
                          <a:srgbClr val="FF0000"/>
                        </a:solidFill>
                        <a:effectLst/>
                        <a:highlight>
                          <a:srgbClr val="FFFF00"/>
                        </a:highligh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99665455"/>
                  </a:ext>
                </a:extLst>
              </a:tr>
              <a:tr h="370840">
                <a:tc vMerge="1">
                  <a:txBody>
                    <a:bodyPr/>
                    <a:lstStyle/>
                    <a:p>
                      <a:endParaRPr lang="es-ES_tradnl" dirty="0"/>
                    </a:p>
                  </a:txBody>
                  <a:tcPr/>
                </a:tc>
                <a:tc>
                  <a:txBody>
                    <a:bodyPr/>
                    <a:lstStyle/>
                    <a:p>
                      <a:pPr rtl="0" fontAlgn="ctr"/>
                      <a:endParaRPr lang="es-ES" sz="15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63368796"/>
                  </a:ext>
                </a:extLst>
              </a:tr>
              <a:tr h="370840">
                <a:tc vMerge="1">
                  <a:txBody>
                    <a:bodyPr/>
                    <a:lstStyle/>
                    <a:p>
                      <a:endParaRPr lang="es-CO"/>
                    </a:p>
                  </a:txBody>
                  <a:tcPr>
                    <a:lnT w="12700" cap="flat" cmpd="sng" algn="ctr">
                      <a:solidFill>
                        <a:schemeClr val="bg1">
                          <a:lumMod val="65000"/>
                        </a:schemeClr>
                      </a:solidFill>
                      <a:prstDash val="sysDot"/>
                      <a:round/>
                      <a:headEnd type="none" w="med" len="med"/>
                      <a:tailEnd type="none" w="med" len="med"/>
                    </a:lnT>
                  </a:tcPr>
                </a:tc>
                <a:tc>
                  <a:txBody>
                    <a:bodyPr/>
                    <a:lstStyle/>
                    <a:p>
                      <a:pPr rtl="0" fontAlgn="ctr"/>
                      <a:endParaRPr lang="es-ES" sz="1500" b="0" i="0" u="none" strike="noStrike" kern="1200" dirty="0">
                        <a:solidFill>
                          <a:srgbClr val="FFC000"/>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47554286"/>
                  </a:ext>
                </a:extLst>
              </a:tr>
              <a:tr h="370840">
                <a:tc vMerge="1">
                  <a:txBody>
                    <a:bodyPr/>
                    <a:lstStyle/>
                    <a:p>
                      <a:endParaRPr lang="es-CO"/>
                    </a:p>
                  </a:txBody>
                  <a:tcPr/>
                </a:tc>
                <a:tc>
                  <a:txBody>
                    <a:bodyPr/>
                    <a:lstStyle/>
                    <a:p>
                      <a:pPr rtl="0" fontAlgn="ctr"/>
                      <a:endParaRPr lang="es-ES" sz="15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114757609"/>
                  </a:ext>
                </a:extLst>
              </a:tr>
            </a:tbl>
          </a:graphicData>
        </a:graphic>
      </p:graphicFrame>
      <p:sp>
        <p:nvSpPr>
          <p:cNvPr id="2" name="CuadroTexto 1">
            <a:extLst>
              <a:ext uri="{FF2B5EF4-FFF2-40B4-BE49-F238E27FC236}">
                <a16:creationId xmlns:a16="http://schemas.microsoft.com/office/drawing/2014/main" id="{9AECB8F5-B60A-41A4-A710-F6BEF3993D85}"/>
              </a:ext>
            </a:extLst>
          </p:cNvPr>
          <p:cNvSpPr txBox="1"/>
          <p:nvPr/>
        </p:nvSpPr>
        <p:spPr>
          <a:xfrm>
            <a:off x="858126" y="1249995"/>
            <a:ext cx="3400290" cy="400110"/>
          </a:xfrm>
          <a:prstGeom prst="rect">
            <a:avLst/>
          </a:prstGeom>
          <a:noFill/>
        </p:spPr>
        <p:txBody>
          <a:bodyPr wrap="none" rtlCol="0">
            <a:spAutoFit/>
          </a:bodyPr>
          <a:lstStyle/>
          <a:p>
            <a:r>
              <a:rPr lang="es-CO" sz="2000" b="1" u="sng" dirty="0">
                <a:solidFill>
                  <a:srgbClr val="FF0000"/>
                </a:solidFill>
                <a:latin typeface="Lucida Sans" panose="020B0602030504020204" pitchFamily="34" charset="0"/>
              </a:rPr>
              <a:t>Tema asignado al Grupo</a:t>
            </a:r>
          </a:p>
        </p:txBody>
      </p:sp>
      <p:sp>
        <p:nvSpPr>
          <p:cNvPr id="7" name="CuadroTexto 6">
            <a:extLst>
              <a:ext uri="{FF2B5EF4-FFF2-40B4-BE49-F238E27FC236}">
                <a16:creationId xmlns:a16="http://schemas.microsoft.com/office/drawing/2014/main" id="{DDA44CDA-2926-4C96-A9B7-C5C464BDE15E}"/>
              </a:ext>
            </a:extLst>
          </p:cNvPr>
          <p:cNvSpPr txBox="1"/>
          <p:nvPr/>
        </p:nvSpPr>
        <p:spPr>
          <a:xfrm>
            <a:off x="496588" y="40343"/>
            <a:ext cx="8885155" cy="424732"/>
          </a:xfrm>
          <a:prstGeom prst="rect">
            <a:avLst/>
          </a:prstGeom>
          <a:noFill/>
        </p:spPr>
        <p:txBody>
          <a:bodyPr wrap="square">
            <a:spAutoFit/>
          </a:bodyPr>
          <a:lstStyle/>
          <a:p>
            <a:pPr>
              <a:lnSpc>
                <a:spcPct val="90000"/>
              </a:lnSpc>
              <a:spcBef>
                <a:spcPct val="0"/>
              </a:spcBef>
            </a:pPr>
            <a:r>
              <a:rPr lang="es-ES" sz="2400" b="1" dirty="0">
                <a:solidFill>
                  <a:schemeClr val="accent1">
                    <a:lumMod val="50000"/>
                  </a:schemeClr>
                </a:solidFill>
                <a:latin typeface="Lucida Sans" panose="020B0602030504020204" pitchFamily="34" charset="0"/>
                <a:ea typeface="+mj-ea"/>
                <a:cs typeface="+mj-cs"/>
              </a:rPr>
              <a:t>Metodología de presentación de los resultados</a:t>
            </a:r>
          </a:p>
        </p:txBody>
      </p:sp>
      <p:sp>
        <p:nvSpPr>
          <p:cNvPr id="3" name="Sol 2">
            <a:extLst>
              <a:ext uri="{FF2B5EF4-FFF2-40B4-BE49-F238E27FC236}">
                <a16:creationId xmlns:a16="http://schemas.microsoft.com/office/drawing/2014/main" id="{A8676881-E2E8-497B-85AA-8BF7243D4512}"/>
              </a:ext>
            </a:extLst>
          </p:cNvPr>
          <p:cNvSpPr/>
          <p:nvPr/>
        </p:nvSpPr>
        <p:spPr>
          <a:xfrm>
            <a:off x="329786" y="1151632"/>
            <a:ext cx="524656" cy="63220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Sol 7">
            <a:extLst>
              <a:ext uri="{FF2B5EF4-FFF2-40B4-BE49-F238E27FC236}">
                <a16:creationId xmlns:a16="http://schemas.microsoft.com/office/drawing/2014/main" id="{37E92197-1618-4158-90CD-6C76E3DB321E}"/>
              </a:ext>
            </a:extLst>
          </p:cNvPr>
          <p:cNvSpPr/>
          <p:nvPr/>
        </p:nvSpPr>
        <p:spPr>
          <a:xfrm>
            <a:off x="2775675" y="3222767"/>
            <a:ext cx="524656" cy="63220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Sol 8">
            <a:extLst>
              <a:ext uri="{FF2B5EF4-FFF2-40B4-BE49-F238E27FC236}">
                <a16:creationId xmlns:a16="http://schemas.microsoft.com/office/drawing/2014/main" id="{C86D6B94-DA07-4BF8-AE43-F631D5A20F01}"/>
              </a:ext>
            </a:extLst>
          </p:cNvPr>
          <p:cNvSpPr/>
          <p:nvPr/>
        </p:nvSpPr>
        <p:spPr>
          <a:xfrm>
            <a:off x="77456" y="4122188"/>
            <a:ext cx="524656" cy="63220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56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a:extLst>
              <a:ext uri="{FF2B5EF4-FFF2-40B4-BE49-F238E27FC236}">
                <a16:creationId xmlns:a16="http://schemas.microsoft.com/office/drawing/2014/main" id="{29D0EA27-1B6C-4FBF-BDCA-45D419E88A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5000" b="5000"/>
          <a:stretch>
            <a:fillRect/>
          </a:stretch>
        </p:blipFill>
        <p:spPr>
          <a:xfrm>
            <a:off x="143" y="0"/>
            <a:ext cx="12192000" cy="6858000"/>
          </a:xfrm>
          <a:prstGeom prst="rect">
            <a:avLst/>
          </a:prstGeom>
          <a:solidFill>
            <a:schemeClr val="accent1"/>
          </a:solidFill>
        </p:spPr>
      </p:pic>
      <p:sp>
        <p:nvSpPr>
          <p:cNvPr id="9" name="1 Título">
            <a:extLst>
              <a:ext uri="{FF2B5EF4-FFF2-40B4-BE49-F238E27FC236}">
                <a16:creationId xmlns:a16="http://schemas.microsoft.com/office/drawing/2014/main" id="{523AFA5B-F95B-403B-9E00-C975DD4BE158}"/>
              </a:ext>
            </a:extLst>
          </p:cNvPr>
          <p:cNvSpPr txBox="1">
            <a:spLocks/>
          </p:cNvSpPr>
          <p:nvPr/>
        </p:nvSpPr>
        <p:spPr>
          <a:xfrm>
            <a:off x="1136101" y="226258"/>
            <a:ext cx="10313257" cy="162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marL="0" marR="0" lvl="0" indent="0" defTabSz="457200" rtl="0" eaLnBrk="1" fontAlgn="auto" latinLnBrk="0" hangingPunct="1">
              <a:lnSpc>
                <a:spcPct val="12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244068"/>
                </a:solidFill>
                <a:effectLst/>
                <a:uLnTx/>
                <a:uFillTx/>
                <a:latin typeface="Lucida Sans" panose="020B0602030504020204" pitchFamily="34" charset="0"/>
                <a:ea typeface="+mj-ea"/>
                <a:cs typeface="+mj-cs"/>
              </a:rPr>
              <a:t>Resumen de definiciones y acciones</a:t>
            </a:r>
          </a:p>
        </p:txBody>
      </p:sp>
      <p:sp>
        <p:nvSpPr>
          <p:cNvPr id="10" name="Subtitle 3">
            <a:extLst>
              <a:ext uri="{FF2B5EF4-FFF2-40B4-BE49-F238E27FC236}">
                <a16:creationId xmlns:a16="http://schemas.microsoft.com/office/drawing/2014/main" id="{99DABD1A-085C-4FB9-B531-67E47CF21E0D}"/>
              </a:ext>
            </a:extLst>
          </p:cNvPr>
          <p:cNvSpPr txBox="1">
            <a:spLocks/>
          </p:cNvSpPr>
          <p:nvPr/>
        </p:nvSpPr>
        <p:spPr>
          <a:xfrm>
            <a:off x="15325" y="8466"/>
            <a:ext cx="2997699" cy="108479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sz="3400" b="0" i="0" u="none" strike="noStrike" kern="1200" cap="none" spc="0" normalizeH="0" baseline="0" dirty="0">
                <a:ln>
                  <a:noFill/>
                </a:ln>
                <a:solidFill>
                  <a:srgbClr val="0070C0"/>
                </a:solidFill>
                <a:effectLst/>
                <a:uLnTx/>
                <a:uFillTx/>
                <a:latin typeface="Lucida Sans" panose="020B0602030504020204" pitchFamily="34" charset="0"/>
                <a:ea typeface="+mn-ea"/>
                <a:cs typeface="+mn-cs"/>
              </a:rPr>
              <a:t>Grupo 1</a:t>
            </a:r>
            <a:endParaRPr kumimoji="0" lang="es-CO" sz="3400" b="0" i="0" u="none" strike="noStrike" kern="1200" cap="all" spc="0" normalizeH="0" baseline="0" noProof="0" dirty="0">
              <a:ln>
                <a:noFill/>
              </a:ln>
              <a:solidFill>
                <a:srgbClr val="0070C0"/>
              </a:solidFill>
              <a:effectLst/>
              <a:uLnTx/>
              <a:uFillTx/>
              <a:latin typeface="Lucida Sans" panose="020B0602030504020204" pitchFamily="34" charset="0"/>
              <a:ea typeface="+mn-ea"/>
              <a:cs typeface="+mn-cs"/>
            </a:endParaRPr>
          </a:p>
        </p:txBody>
      </p:sp>
      <p:cxnSp>
        <p:nvCxnSpPr>
          <p:cNvPr id="11" name="11 Conector recto">
            <a:extLst>
              <a:ext uri="{FF2B5EF4-FFF2-40B4-BE49-F238E27FC236}">
                <a16:creationId xmlns:a16="http://schemas.microsoft.com/office/drawing/2014/main" id="{5D917404-D215-438B-8608-EC8AD15C06AC}"/>
              </a:ext>
            </a:extLst>
          </p:cNvPr>
          <p:cNvCxnSpPr/>
          <p:nvPr/>
        </p:nvCxnSpPr>
        <p:spPr>
          <a:xfrm>
            <a:off x="1289488" y="1432356"/>
            <a:ext cx="10044000" cy="0"/>
          </a:xfrm>
          <a:prstGeom prst="line">
            <a:avLst/>
          </a:prstGeom>
          <a:ln w="9525">
            <a:solidFill>
              <a:srgbClr val="244068"/>
            </a:solidFill>
          </a:ln>
          <a:effectLst/>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9561B9B8-17F0-4CCF-A026-A058C58EE8F1}"/>
              </a:ext>
            </a:extLst>
          </p:cNvPr>
          <p:cNvSpPr txBox="1"/>
          <p:nvPr/>
        </p:nvSpPr>
        <p:spPr>
          <a:xfrm>
            <a:off x="10032135" y="0"/>
            <a:ext cx="2139876" cy="768415"/>
          </a:xfrm>
          <a:prstGeom prst="rect">
            <a:avLst/>
          </a:prstGeom>
          <a:noFill/>
        </p:spPr>
        <p:txBody>
          <a:bodyPr wrap="square">
            <a:spAutoFit/>
          </a:bodyPr>
          <a:lstStyle/>
          <a:p>
            <a:pPr algn="just" defTabSz="457200">
              <a:lnSpc>
                <a:spcPct val="120000"/>
              </a:lnSpc>
              <a:spcBef>
                <a:spcPct val="0"/>
              </a:spcBef>
              <a:defRPr/>
            </a:pPr>
            <a:r>
              <a:rPr lang="es-ES" sz="2400" dirty="0">
                <a:solidFill>
                  <a:srgbClr val="0070C0"/>
                </a:solidFill>
                <a:latin typeface="Lucida Sans" panose="020B0602030504020204" pitchFamily="34" charset="0"/>
              </a:rPr>
              <a:t>Integrantes: </a:t>
            </a:r>
          </a:p>
          <a:p>
            <a:pPr marL="285750" indent="-285750" algn="just" defTabSz="457200">
              <a:lnSpc>
                <a:spcPct val="120000"/>
              </a:lnSpc>
              <a:spcBef>
                <a:spcPct val="0"/>
              </a:spcBef>
              <a:buFont typeface="Arial" panose="020B0604020202020204" pitchFamily="34" charset="0"/>
              <a:buChar char="•"/>
              <a:defRPr/>
            </a:pPr>
            <a:r>
              <a:rPr lang="es-ES" sz="1400" b="1" dirty="0">
                <a:solidFill>
                  <a:srgbClr val="244068"/>
                </a:solidFill>
                <a:latin typeface="Lucida Sans" panose="020B0602030504020204" pitchFamily="34" charset="0"/>
                <a:ea typeface="+mj-ea"/>
                <a:cs typeface="+mj-cs"/>
              </a:rPr>
              <a:t>XM – AES - TEBSA</a:t>
            </a:r>
          </a:p>
        </p:txBody>
      </p:sp>
      <p:pic>
        <p:nvPicPr>
          <p:cNvPr id="4" name="Picture 3">
            <a:extLst>
              <a:ext uri="{FF2B5EF4-FFF2-40B4-BE49-F238E27FC236}">
                <a16:creationId xmlns:a16="http://schemas.microsoft.com/office/drawing/2014/main" id="{347D2D23-4A78-4E07-A56D-30D62FD19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525" y="-124647"/>
            <a:ext cx="1783049" cy="1198688"/>
          </a:xfrm>
          <a:prstGeom prst="rect">
            <a:avLst/>
          </a:prstGeom>
        </p:spPr>
      </p:pic>
      <p:graphicFrame>
        <p:nvGraphicFramePr>
          <p:cNvPr id="13" name="Diagram 4">
            <a:extLst>
              <a:ext uri="{FF2B5EF4-FFF2-40B4-BE49-F238E27FC236}">
                <a16:creationId xmlns:a16="http://schemas.microsoft.com/office/drawing/2014/main" id="{CC4113A2-94EC-4324-8BFE-58B2F278773B}"/>
              </a:ext>
            </a:extLst>
          </p:cNvPr>
          <p:cNvGraphicFramePr/>
          <p:nvPr>
            <p:extLst>
              <p:ext uri="{D42A27DB-BD31-4B8C-83A1-F6EECF244321}">
                <p14:modId xmlns:p14="http://schemas.microsoft.com/office/powerpoint/2010/main" val="1776132140"/>
              </p:ext>
            </p:extLst>
          </p:nvPr>
        </p:nvGraphicFramePr>
        <p:xfrm>
          <a:off x="687324" y="1460337"/>
          <a:ext cx="10817352" cy="51965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787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Protocolo de relacionamiento CNO con XM</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2714971001"/>
              </p:ext>
            </p:extLst>
          </p:nvPr>
        </p:nvGraphicFramePr>
        <p:xfrm>
          <a:off x="575110" y="2301240"/>
          <a:ext cx="11041780" cy="311404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rowSpan="3">
                  <a:txBody>
                    <a:bodyPr/>
                    <a:lstStyle/>
                    <a:p>
                      <a:r>
                        <a:rPr lang="es-CO" sz="1800" b="0" i="0" u="none" strike="noStrike" kern="1200" dirty="0">
                          <a:solidFill>
                            <a:srgbClr val="FF0000"/>
                          </a:solidFill>
                          <a:effectLst/>
                          <a:latin typeface="Lucida Sans" panose="020B0602030504020204" pitchFamily="34" charset="77"/>
                          <a:ea typeface="+mn-ea"/>
                          <a:cs typeface="+mn-cs"/>
                        </a:rPr>
                        <a:t>1. Desarrollo de escenarios conjuntos entre CNO – XM.</a:t>
                      </a:r>
                      <a:endParaRPr lang="es-ES_tradnl" sz="18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Análisis de normatividad y construcción de propuestas normativas.</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2. Alineación del CNO y XM frente a las reuniones del CACSSE, donde uno de los objetivos es que el tratamiento no sea de consultores independientes.</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637461845"/>
                  </a:ext>
                </a:extLst>
              </a:tr>
              <a:tr h="370840">
                <a:tc vMerge="1">
                  <a:txBody>
                    <a:bodyPr/>
                    <a:lstStyle/>
                    <a:p>
                      <a:endParaRPr lang="es-CO"/>
                    </a:p>
                  </a:txBody>
                  <a:tcPr/>
                </a:tc>
                <a:tc>
                  <a:txBody>
                    <a:bodyPr/>
                    <a:lstStyle/>
                    <a:p>
                      <a:pPr marL="342900" indent="-342900" rtl="0" fontAlgn="ctr">
                        <a:buAutoNum type="arabicPeriod" startAt="3"/>
                      </a:pPr>
                      <a:r>
                        <a:rPr lang="es-ES" sz="1800" b="0" i="0" u="none" strike="noStrike" kern="1200" dirty="0">
                          <a:solidFill>
                            <a:srgbClr val="6A6A6A"/>
                          </a:solidFill>
                          <a:effectLst/>
                          <a:latin typeface="Lucida Sans" panose="020B0602030504020204" pitchFamily="34" charset="77"/>
                          <a:ea typeface="+mn-ea"/>
                          <a:cs typeface="+mn-cs"/>
                        </a:rPr>
                        <a:t>Reuniones periódicas para el análisis de matrices de riesgos y definición de estructura de trabajo que permita balancear entre el costo de la operación del SIN y los riesgos que se asumen.</a:t>
                      </a:r>
                    </a:p>
                    <a:p>
                      <a:pPr marL="342900" indent="-342900" rtl="0" fontAlgn="ctr">
                        <a:buAutoNum type="arabicPeriod" startAt="3"/>
                      </a:pPr>
                      <a:endParaRPr lang="es-ES" sz="1800" b="0" i="0" u="none" strike="noStrike" kern="1200" dirty="0">
                        <a:solidFill>
                          <a:srgbClr val="FF0000"/>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399665455"/>
                  </a:ext>
                </a:extLst>
              </a:tr>
            </a:tbl>
          </a:graphicData>
        </a:graphic>
      </p:graphicFrame>
    </p:spTree>
    <p:extLst>
      <p:ext uri="{BB962C8B-B14F-4D97-AF65-F5344CB8AC3E}">
        <p14:creationId xmlns:p14="http://schemas.microsoft.com/office/powerpoint/2010/main" val="280754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Protocolo de relacionamiento CNO con XM</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736309644"/>
              </p:ext>
            </p:extLst>
          </p:nvPr>
        </p:nvGraphicFramePr>
        <p:xfrm>
          <a:off x="560120" y="616724"/>
          <a:ext cx="11041780" cy="530860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rowSpan="4">
                  <a:txBody>
                    <a:bodyPr/>
                    <a:lstStyle/>
                    <a:p>
                      <a:r>
                        <a:rPr lang="es-CO" sz="1800" b="0" i="0" u="none" strike="noStrike" kern="1200" dirty="0">
                          <a:solidFill>
                            <a:srgbClr val="FF0000"/>
                          </a:solidFill>
                          <a:effectLst/>
                          <a:latin typeface="Lucida Sans" panose="020B0602030504020204" pitchFamily="34" charset="77"/>
                          <a:ea typeface="+mn-ea"/>
                          <a:cs typeface="+mn-cs"/>
                        </a:rPr>
                        <a:t>2. Cooperación en términos de información y trasparencia.</a:t>
                      </a:r>
                      <a:endParaRPr lang="es-ES_tradnl" sz="18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Publicidad y compromiso de compartir los análisis realizados y propuestas presentadas dentro y fuera del CNO. </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2. Construcciones conjuntas y/o cooperativas de escenarios para la evaluación de los riesgos de la atención de la demanda, con apertura a la discusión de supuestos considerados, metodologías analizadas y análisis de resultados.</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637461845"/>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3. La información operativa del sistema con que cuenta el CND se mantendrá disponible para el CNO y para todos los agentes, frente a fechas de proyectos, parámetros técnicos y demás información requerida para la planeación y operación.</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99665455"/>
                  </a:ext>
                </a:extLst>
              </a:tr>
              <a:tr h="370840">
                <a:tc vMerge="1">
                  <a:txBody>
                    <a:bodyPr/>
                    <a:lstStyle/>
                    <a:p>
                      <a:endParaRPr lang="es-ES_tradnl" dirty="0"/>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800" b="0" i="0" u="none" strike="noStrike" kern="1200" dirty="0">
                          <a:solidFill>
                            <a:srgbClr val="6A6A6A"/>
                          </a:solidFill>
                          <a:effectLst/>
                          <a:latin typeface="Lucida Sans" panose="020B0602030504020204" pitchFamily="34" charset="77"/>
                          <a:ea typeface="+mn-ea"/>
                          <a:cs typeface="+mn-cs"/>
                        </a:rPr>
                        <a:t>4. Tanto el CNO como XM deben exponer y explicar previamente las razones por las cuales existen posiciones y recomendaciones diferentes, basado en criterios técnicos, metodologías y supuestos considerados.  - Explicación abierta de los disensos sobre todo en momentos de coyuntura.</a:t>
                      </a: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63368796"/>
                  </a:ext>
                </a:extLst>
              </a:tr>
            </a:tbl>
          </a:graphicData>
        </a:graphic>
      </p:graphicFrame>
    </p:spTree>
    <p:extLst>
      <p:ext uri="{BB962C8B-B14F-4D97-AF65-F5344CB8AC3E}">
        <p14:creationId xmlns:p14="http://schemas.microsoft.com/office/powerpoint/2010/main" val="30747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395893-0539-AC49-87F0-53753C271595}"/>
              </a:ext>
            </a:extLst>
          </p:cNvPr>
          <p:cNvSpPr txBox="1">
            <a:spLocks/>
          </p:cNvSpPr>
          <p:nvPr/>
        </p:nvSpPr>
        <p:spPr>
          <a:xfrm>
            <a:off x="454617" y="-90023"/>
            <a:ext cx="11162273" cy="813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1">
                    <a:lumMod val="50000"/>
                  </a:schemeClr>
                </a:solidFill>
                <a:latin typeface="Lucida Sans" panose="020B0602030504020204" pitchFamily="34" charset="0"/>
              </a:rPr>
              <a:t>Protocolo de relacionamiento CNO con XM</a:t>
            </a:r>
          </a:p>
        </p:txBody>
      </p:sp>
      <p:graphicFrame>
        <p:nvGraphicFramePr>
          <p:cNvPr id="5" name="Tabla 5">
            <a:extLst>
              <a:ext uri="{FF2B5EF4-FFF2-40B4-BE49-F238E27FC236}">
                <a16:creationId xmlns:a16="http://schemas.microsoft.com/office/drawing/2014/main" id="{7A096CDA-7B52-A144-99AF-090C7746131E}"/>
              </a:ext>
            </a:extLst>
          </p:cNvPr>
          <p:cNvGraphicFramePr>
            <a:graphicFrameLocks noGrp="1"/>
          </p:cNvGraphicFramePr>
          <p:nvPr>
            <p:extLst>
              <p:ext uri="{D42A27DB-BD31-4B8C-83A1-F6EECF244321}">
                <p14:modId xmlns:p14="http://schemas.microsoft.com/office/powerpoint/2010/main" val="3737718412"/>
              </p:ext>
            </p:extLst>
          </p:nvPr>
        </p:nvGraphicFramePr>
        <p:xfrm>
          <a:off x="575110" y="1227405"/>
          <a:ext cx="11041780" cy="4211320"/>
        </p:xfrm>
        <a:graphic>
          <a:graphicData uri="http://schemas.openxmlformats.org/drawingml/2006/table">
            <a:tbl>
              <a:tblPr firstRow="1" bandRow="1">
                <a:tableStyleId>{5C22544A-7EE6-4342-B048-85BDC9FD1C3A}</a:tableStyleId>
              </a:tblPr>
              <a:tblGrid>
                <a:gridCol w="2744865">
                  <a:extLst>
                    <a:ext uri="{9D8B030D-6E8A-4147-A177-3AD203B41FA5}">
                      <a16:colId xmlns:a16="http://schemas.microsoft.com/office/drawing/2014/main" val="3702415791"/>
                    </a:ext>
                  </a:extLst>
                </a:gridCol>
                <a:gridCol w="8296915">
                  <a:extLst>
                    <a:ext uri="{9D8B030D-6E8A-4147-A177-3AD203B41FA5}">
                      <a16:colId xmlns:a16="http://schemas.microsoft.com/office/drawing/2014/main" val="3338685824"/>
                    </a:ext>
                  </a:extLst>
                </a:gridCol>
              </a:tblGrid>
              <a:tr h="370840">
                <a:tc>
                  <a:txBody>
                    <a:bodyPr/>
                    <a:lstStyle/>
                    <a:p>
                      <a:pPr algn="ctr"/>
                      <a:r>
                        <a:rPr lang="es-ES_tradnl" sz="1800" dirty="0">
                          <a:latin typeface="Lucida Sans" panose="020B0602030504020204" pitchFamily="34" charset="77"/>
                        </a:rPr>
                        <a:t>Acción</a:t>
                      </a:r>
                    </a:p>
                  </a:txBody>
                  <a:tcP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tc>
                  <a:txBody>
                    <a:bodyPr/>
                    <a:lstStyle/>
                    <a:p>
                      <a:pPr algn="ctr"/>
                      <a:r>
                        <a:rPr lang="es-ES_tradnl" sz="1800" dirty="0">
                          <a:latin typeface="Lucida Sans" panose="020B0602030504020204" pitchFamily="34" charset="77"/>
                        </a:rPr>
                        <a:t>Elementos a ejecutar o considerar para materializar la acción</a:t>
                      </a:r>
                    </a:p>
                  </a:txBody>
                  <a:tcP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1">
                        <a:lumMod val="50000"/>
                      </a:schemeClr>
                    </a:solidFill>
                  </a:tcPr>
                </a:tc>
                <a:extLst>
                  <a:ext uri="{0D108BD9-81ED-4DB2-BD59-A6C34878D82A}">
                    <a16:rowId xmlns:a16="http://schemas.microsoft.com/office/drawing/2014/main" val="2962953049"/>
                  </a:ext>
                </a:extLst>
              </a:tr>
              <a:tr h="370840">
                <a:tc rowSpan="4">
                  <a:txBody>
                    <a:bodyPr/>
                    <a:lstStyle/>
                    <a:p>
                      <a:r>
                        <a:rPr lang="es-CO" sz="1800" b="0" i="0" u="none" strike="noStrike" kern="1200" dirty="0">
                          <a:solidFill>
                            <a:srgbClr val="FF0000"/>
                          </a:solidFill>
                          <a:effectLst/>
                          <a:latin typeface="Lucida Sans" panose="020B0602030504020204" pitchFamily="34" charset="77"/>
                          <a:ea typeface="+mn-ea"/>
                          <a:cs typeface="+mn-cs"/>
                        </a:rPr>
                        <a:t>3. Alineación en requerimientos provenientes de actores de Gobierno.</a:t>
                      </a:r>
                      <a:endParaRPr lang="es-ES_tradnl" sz="1800" dirty="0">
                        <a:solidFill>
                          <a:srgbClr val="6A6A6A"/>
                        </a:solidFill>
                        <a:latin typeface="Lucida Sans" panose="020B0602030504020204" pitchFamily="34" charset="77"/>
                      </a:endParaRPr>
                    </a:p>
                  </a:txBody>
                  <a:tcPr anchor="ctr">
                    <a:lnL w="12700" cap="flat" cmpd="sng" algn="ctr">
                      <a:no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marL="342900" indent="-342900" rtl="0" fontAlgn="ctr">
                        <a:buAutoNum type="arabicPeriod"/>
                      </a:pPr>
                      <a:r>
                        <a:rPr lang="es-ES" sz="1800" b="0" i="0" u="none" strike="noStrike" kern="1200" dirty="0">
                          <a:solidFill>
                            <a:srgbClr val="6A6A6A"/>
                          </a:solidFill>
                          <a:effectLst/>
                          <a:latin typeface="Lucida Sans" panose="020B0602030504020204" pitchFamily="34" charset="77"/>
                          <a:ea typeface="+mn-ea"/>
                          <a:cs typeface="+mn-cs"/>
                        </a:rPr>
                        <a:t>Compartir y discutir en reuniones cerradas y/o en las reuniones del Comité Estratégico antes de dar respuesta a dichas solicitudes. </a:t>
                      </a:r>
                    </a:p>
                    <a:p>
                      <a:pPr marL="342900" indent="-342900" rtl="0" fontAlgn="ctr">
                        <a:buAutoNum type="arabicPeriod"/>
                      </a:pP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870816768"/>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2. Mientras el CND haga parte del CNO, se debería informar y compartir posición antes del envío, con el fin de que no haya contradicciones entre el CNO y XM hacia el Gobierno, si es que cada uno contesta por separado. </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637461845"/>
                  </a:ext>
                </a:extLst>
              </a:tr>
              <a:tr h="370840">
                <a:tc vMerge="1">
                  <a:txBody>
                    <a:bodyPr/>
                    <a:lstStyle/>
                    <a:p>
                      <a:endParaRPr lang="es-CO"/>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3. De manera inicial debería compartirse la posición con el fin de enriquecerla y dar un mensaje fuerte desde el CNO y CND. Lo anterior no obliga al XM a estar de acuerdo con CNO y viceversa.</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399665455"/>
                  </a:ext>
                </a:extLst>
              </a:tr>
              <a:tr h="370840">
                <a:tc vMerge="1">
                  <a:txBody>
                    <a:bodyPr/>
                    <a:lstStyle/>
                    <a:p>
                      <a:endParaRPr lang="es-ES_tradnl" dirty="0"/>
                    </a:p>
                  </a:txBody>
                  <a:tcPr/>
                </a:tc>
                <a:tc>
                  <a:txBody>
                    <a:bodyPr/>
                    <a:lstStyle/>
                    <a:p>
                      <a:pPr rtl="0" fontAlgn="ctr"/>
                      <a:r>
                        <a:rPr lang="es-ES" sz="1800" b="0" i="0" u="none" strike="noStrike" kern="1200" dirty="0">
                          <a:solidFill>
                            <a:srgbClr val="6A6A6A"/>
                          </a:solidFill>
                          <a:effectLst/>
                          <a:latin typeface="Lucida Sans" panose="020B0602030504020204" pitchFamily="34" charset="77"/>
                          <a:ea typeface="+mn-ea"/>
                          <a:cs typeface="+mn-cs"/>
                        </a:rPr>
                        <a:t>4. Si los entes del gobierno preguntan por separado, así se debe responder, existiendo una discusión previa.</a:t>
                      </a:r>
                    </a:p>
                    <a:p>
                      <a:pPr rtl="0" fontAlgn="ctr"/>
                      <a:endParaRPr lang="es-ES" sz="1800" b="0" i="0" u="none" strike="noStrike" kern="1200" dirty="0">
                        <a:solidFill>
                          <a:srgbClr val="6A6A6A"/>
                        </a:solidFill>
                        <a:effectLst/>
                        <a:latin typeface="Lucida Sans" panose="020B0602030504020204" pitchFamily="34" charset="77"/>
                        <a:ea typeface="+mn-ea"/>
                        <a:cs typeface="+mn-cs"/>
                      </a:endParaRPr>
                    </a:p>
                  </a:txBody>
                  <a:tcPr marL="28575" marR="28575" marT="0" marB="0" anchor="ctr">
                    <a:lnL w="12700" cap="flat" cmpd="sng" algn="ctr">
                      <a:solidFill>
                        <a:schemeClr val="bg1">
                          <a:lumMod val="6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663368796"/>
                  </a:ext>
                </a:extLst>
              </a:tr>
            </a:tbl>
          </a:graphicData>
        </a:graphic>
      </p:graphicFrame>
    </p:spTree>
    <p:extLst>
      <p:ext uri="{BB962C8B-B14F-4D97-AF65-F5344CB8AC3E}">
        <p14:creationId xmlns:p14="http://schemas.microsoft.com/office/powerpoint/2010/main" val="34912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omahawk color1">
      <a:dk1>
        <a:srgbClr val="313C41"/>
      </a:dk1>
      <a:lt1>
        <a:srgbClr val="FFFFFF"/>
      </a:lt1>
      <a:dk2>
        <a:srgbClr val="5F767F"/>
      </a:dk2>
      <a:lt2>
        <a:srgbClr val="FFFFFF"/>
      </a:lt2>
      <a:accent1>
        <a:srgbClr val="4EB857"/>
      </a:accent1>
      <a:accent2>
        <a:srgbClr val="27AAE1"/>
      </a:accent2>
      <a:accent3>
        <a:srgbClr val="B5B5B5"/>
      </a:accent3>
      <a:accent4>
        <a:srgbClr val="B5B5B5"/>
      </a:accent4>
      <a:accent5>
        <a:srgbClr val="B5B5B5"/>
      </a:accent5>
      <a:accent6>
        <a:srgbClr val="B5B5B5"/>
      </a:accent6>
      <a:hlink>
        <a:srgbClr val="B5B5B5"/>
      </a:hlink>
      <a:folHlink>
        <a:srgbClr val="B5B5B5"/>
      </a:folHlink>
    </a:clrScheme>
    <a:fontScheme name="Kamana">
      <a:majorFont>
        <a:latin typeface="Roboto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11956</TotalTime>
  <Words>5115</Words>
  <Application>Microsoft Office PowerPoint</Application>
  <PresentationFormat>Panorámica</PresentationFormat>
  <Paragraphs>419</Paragraphs>
  <Slides>41</Slides>
  <Notes>21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41</vt:i4>
      </vt:variant>
    </vt:vector>
  </HeadingPairs>
  <TitlesOfParts>
    <vt:vector size="51" baseType="lpstr">
      <vt:lpstr>Arial</vt:lpstr>
      <vt:lpstr>Calibri</vt:lpstr>
      <vt:lpstr>Calibri Light</vt:lpstr>
      <vt:lpstr>Cambria Math</vt:lpstr>
      <vt:lpstr>Corbel</vt:lpstr>
      <vt:lpstr>Futura Std Book</vt:lpstr>
      <vt:lpstr>Lucida Sans</vt:lpstr>
      <vt:lpstr>Roboto Bold</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A Cruz M</dc:creator>
  <cp:lastModifiedBy>Alberto olarte</cp:lastModifiedBy>
  <cp:revision>328</cp:revision>
  <dcterms:created xsi:type="dcterms:W3CDTF">2021-01-06T16:53:35Z</dcterms:created>
  <dcterms:modified xsi:type="dcterms:W3CDTF">2021-07-28T15:55:59Z</dcterms:modified>
</cp:coreProperties>
</file>