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04" r:id="rId3"/>
    <p:sldId id="309" r:id="rId4"/>
    <p:sldId id="305" r:id="rId5"/>
    <p:sldId id="306" r:id="rId6"/>
    <p:sldId id="307" r:id="rId7"/>
    <p:sldId id="308" r:id="rId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134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29D0A-C602-4888-BD2C-C5E1E1811CFA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A90FA-640F-48B0-8A06-ED516A28EA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822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8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6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3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55B0-5054-4D2C-AB7D-666053FCF3E1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8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829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4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11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55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22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25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575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230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92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201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808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C4F8-9F73-4E2C-913A-1453FCA16B1E}" type="datetimeFigureOut">
              <a:rPr lang="es-ES_tradnl" smtClean="0"/>
              <a:t>09/11/2017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FCF7-6AFC-4303-A4CA-F2AAD36007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914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38396" y="2708920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CO" sz="4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Khmer UI" panose="020B0502040204020203" pitchFamily="34" charset="0"/>
              </a:rPr>
              <a:t>PLAN DE ACCIÓN DE ATENCIÓN A LA CONTINGENCIA DE LA AVENIDA TORRENCIAL DE 31 DE MARZO DE 2017</a:t>
            </a:r>
            <a:endParaRPr lang="es-CO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Khmer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15" y="620688"/>
            <a:ext cx="1917769" cy="19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74911" y="6043984"/>
            <a:ext cx="6149417" cy="58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Fuente 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S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ubgerencia Técnica y Operativa, Empresa de Energía del Putumayo,2017</a:t>
            </a:r>
            <a:r>
              <a:rPr lang="es-E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/>
            </a:r>
            <a:b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</a:br>
            <a:endParaRPr lang="es-CO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0367" y="9015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RESUMEN DE AFECTACIONES PROVOCADAS POR LA AVENIDA TORRENCIAL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0367" y="1124744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daños se presentaron en el STN a cargo de Grupo de Bogotá y en el STR y SDL a cardo de la Empresa de Energía del Putumayo S.A. ESP:</a:t>
            </a:r>
          </a:p>
          <a:p>
            <a:endParaRPr lang="es-MX" dirty="0" smtClean="0"/>
          </a:p>
          <a:p>
            <a:r>
              <a:rPr lang="es-MX" dirty="0" smtClean="0"/>
              <a:t>Daños en el STR</a:t>
            </a:r>
          </a:p>
          <a:p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Bahía de conexión al STN (Interruptor y seccionadores asociados).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Descargadores de sobretensión de bahía de línea 115 kV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Sistema de servicios auxiliares de conexión al STN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Sistema de protección y control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r>
              <a:rPr lang="es-MX" dirty="0" smtClean="0"/>
              <a:t>Daños en el SDL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Celdas de 13,8 kV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Sistema de protección y control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8.6 kilómetros de red de media tensión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Se perdieron 274 postes y 35.270 metros de cable para desde de baja tensión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7 transformadores de distribución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08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74911" y="5880588"/>
            <a:ext cx="6149417" cy="58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Fuente 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S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ubgerencia Técnica y Operativa, Empresa de Energía del Putumayo,2016</a:t>
            </a:r>
            <a:r>
              <a:rPr lang="es-E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/>
            </a:r>
            <a:b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</a:br>
            <a:endParaRPr lang="es-CO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5777" y="299647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DIAGRAMA UNIFILAR DE SUBESTACIÓN JUNÍN</a:t>
            </a:r>
          </a:p>
          <a:p>
            <a:pPr algn="ctr"/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115/34,5/13,8 kV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83671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Arial" pitchFamily="34" charset="0"/>
                <a:cs typeface="Arial" pitchFamily="34" charset="0"/>
              </a:rPr>
              <a:t>RESULTADO PRUEBA EQUIPOS DE PATIO 115/34.5kV SUBESTACIÓN JUNIN:</a:t>
            </a:r>
          </a:p>
          <a:p>
            <a:pPr algn="just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6218" r="19802" b="5111"/>
          <a:stretch/>
        </p:blipFill>
        <p:spPr bwMode="auto">
          <a:xfrm>
            <a:off x="500034" y="1160622"/>
            <a:ext cx="8039648" cy="51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03750" y="2113476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262760" y="2371358"/>
            <a:ext cx="158056" cy="21602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/>
        </p:nvSpPr>
        <p:spPr>
          <a:xfrm>
            <a:off x="4572000" y="2371357"/>
            <a:ext cx="184274" cy="390191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3730764" y="3257984"/>
            <a:ext cx="158056" cy="21602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4036196" y="3069518"/>
            <a:ext cx="180920" cy="961886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/>
        </p:nvSpPr>
        <p:spPr>
          <a:xfrm>
            <a:off x="4036196" y="4031404"/>
            <a:ext cx="180920" cy="1034400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3275856" y="5281828"/>
            <a:ext cx="174564" cy="765800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3292364" y="6120440"/>
            <a:ext cx="158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4 Conector recto"/>
          <p:cNvCxnSpPr/>
          <p:nvPr/>
        </p:nvCxnSpPr>
        <p:spPr>
          <a:xfrm>
            <a:off x="3362716" y="6120440"/>
            <a:ext cx="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5724128" y="3050559"/>
            <a:ext cx="180920" cy="69798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5436096" y="3257984"/>
            <a:ext cx="158056" cy="21602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5724128" y="3744384"/>
            <a:ext cx="180920" cy="192034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ectángulo"/>
          <p:cNvSpPr/>
          <p:nvPr/>
        </p:nvSpPr>
        <p:spPr>
          <a:xfrm>
            <a:off x="7381056" y="3069518"/>
            <a:ext cx="180920" cy="69798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2843808" y="3165552"/>
            <a:ext cx="158056" cy="21602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Rectángulo"/>
          <p:cNvSpPr/>
          <p:nvPr/>
        </p:nvSpPr>
        <p:spPr>
          <a:xfrm>
            <a:off x="1835696" y="3046400"/>
            <a:ext cx="180920" cy="69798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/>
        </p:nvSpPr>
        <p:spPr>
          <a:xfrm>
            <a:off x="1547664" y="3241216"/>
            <a:ext cx="158056" cy="216024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/>
        </p:nvSpPr>
        <p:spPr>
          <a:xfrm>
            <a:off x="1115616" y="4201708"/>
            <a:ext cx="8105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Rectángulo"/>
          <p:cNvSpPr/>
          <p:nvPr/>
        </p:nvSpPr>
        <p:spPr>
          <a:xfrm>
            <a:off x="4612258" y="1443179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Rectángulo"/>
          <p:cNvSpPr/>
          <p:nvPr/>
        </p:nvSpPr>
        <p:spPr>
          <a:xfrm>
            <a:off x="4572000" y="1609420"/>
            <a:ext cx="1440160" cy="360040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Rectángulo"/>
          <p:cNvSpPr/>
          <p:nvPr/>
        </p:nvSpPr>
        <p:spPr>
          <a:xfrm>
            <a:off x="3131839" y="1226368"/>
            <a:ext cx="1317779" cy="887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Rectángulo"/>
          <p:cNvSpPr/>
          <p:nvPr/>
        </p:nvSpPr>
        <p:spPr>
          <a:xfrm>
            <a:off x="1856653" y="3846190"/>
            <a:ext cx="420616" cy="278368"/>
          </a:xfrm>
          <a:prstGeom prst="rect">
            <a:avLst/>
          </a:prstGeom>
          <a:noFill/>
          <a:ln>
            <a:solidFill>
              <a:srgbClr val="8FC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9 CuadroTexto"/>
          <p:cNvSpPr txBox="1"/>
          <p:nvPr/>
        </p:nvSpPr>
        <p:spPr>
          <a:xfrm>
            <a:off x="6624395" y="1233931"/>
            <a:ext cx="21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solidFill>
                  <a:srgbClr val="FF0000"/>
                </a:solidFill>
              </a:rPr>
              <a:t>Seccionador sin cuchilla 230kV</a:t>
            </a:r>
          </a:p>
          <a:p>
            <a:r>
              <a:rPr lang="es-MX" sz="1200" dirty="0" smtClean="0">
                <a:solidFill>
                  <a:srgbClr val="FF0000"/>
                </a:solidFill>
              </a:rPr>
              <a:t>Seccionador </a:t>
            </a:r>
            <a:r>
              <a:rPr lang="es-MX" sz="1200" dirty="0" smtClean="0">
                <a:solidFill>
                  <a:srgbClr val="FF0000"/>
                </a:solidFill>
              </a:rPr>
              <a:t>con </a:t>
            </a:r>
            <a:r>
              <a:rPr lang="es-MX" sz="1200" dirty="0">
                <a:solidFill>
                  <a:srgbClr val="FF0000"/>
                </a:solidFill>
              </a:rPr>
              <a:t>cuchilla </a:t>
            </a:r>
            <a:r>
              <a:rPr lang="es-MX" sz="1200" dirty="0" smtClean="0">
                <a:solidFill>
                  <a:srgbClr val="FF0000"/>
                </a:solidFill>
              </a:rPr>
              <a:t>230kV</a:t>
            </a:r>
          </a:p>
          <a:p>
            <a:r>
              <a:rPr lang="es-MX" sz="1200" dirty="0" smtClean="0">
                <a:solidFill>
                  <a:srgbClr val="FF0000"/>
                </a:solidFill>
              </a:rPr>
              <a:t>Interruptor </a:t>
            </a:r>
            <a:r>
              <a:rPr lang="es-MX" sz="1200" dirty="0" smtClean="0">
                <a:solidFill>
                  <a:srgbClr val="FF0000"/>
                </a:solidFill>
              </a:rPr>
              <a:t>de potencia </a:t>
            </a:r>
            <a:r>
              <a:rPr lang="es-MX" sz="1200" dirty="0" smtClean="0">
                <a:solidFill>
                  <a:srgbClr val="FF0000"/>
                </a:solidFill>
              </a:rPr>
              <a:t>230kV</a:t>
            </a:r>
            <a:endParaRPr lang="es-MX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20632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RESTABLECIMIENTO DEL SERVICIO DESPUÉS DEL 31 DE MARZO DE 2017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539552" y="162880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 haber realizado una evaluación de las afectaciones en la infraestructura eléctrica se plantearon 3 etapas de restablecimiento del servicio de energía eléctrica que fueron: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69928"/>
              </p:ext>
            </p:extLst>
          </p:nvPr>
        </p:nvGraphicFramePr>
        <p:xfrm>
          <a:off x="107503" y="3140968"/>
          <a:ext cx="8928993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510"/>
                <a:gridCol w="4127329"/>
                <a:gridCol w="853816"/>
                <a:gridCol w="853816"/>
                <a:gridCol w="924968"/>
                <a:gridCol w="1671554"/>
              </a:tblGrid>
              <a:tr h="1737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ETAPAS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DESCRIPCIÓN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PLAZO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INICIO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TERMINACIÓN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PRESUPUESTO ESTIMADO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FCE4A"/>
                    </a:solidFill>
                  </a:tcPr>
                </a:tc>
              </a:tr>
              <a:tr h="3475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Restablecimiento a corto plazo mediante la utilización de equipos móviles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10 días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02/04/2017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11/04/2017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$                  2,000,000,000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9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Teniendo en cuenta la provisionalidad del punto 1, se planteó la recuperación de la subestación Junín como una solución a mediano plazo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12</a:t>
                      </a:r>
                      <a:r>
                        <a:rPr lang="es-MX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200" u="none" strike="noStrike" dirty="0" smtClean="0">
                          <a:effectLst/>
                        </a:rPr>
                        <a:t>meses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01/05/2017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01/05/2018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$   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7,500,000,000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93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Solución definitiva con la construcción de una nueva subestación después de hacer todas las evaluaciones de riesgo e ingeniería requeridas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3 </a:t>
                      </a:r>
                      <a:r>
                        <a:rPr lang="es-MX" sz="1200" u="none" strike="noStrike" dirty="0">
                          <a:effectLst/>
                        </a:rPr>
                        <a:t>años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01/05/2017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01/05/2020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 $ 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40,000,000,000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9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74911" y="6043984"/>
            <a:ext cx="6149417" cy="58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Fuente 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S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ubgerencia Técnica y Operativa, Empresa de Energía del Putumayo,2017</a:t>
            </a:r>
            <a:r>
              <a:rPr lang="es-E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/>
            </a:r>
            <a:b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</a:br>
            <a:endParaRPr lang="es-CO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15360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DIAGRAMA UNIFILAR ACTUAL EEP 115kV – 34,5 kV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 bwMode="auto">
          <a:xfrm flipV="1">
            <a:off x="2480255" y="1771594"/>
            <a:ext cx="3653142" cy="5868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 bwMode="auto">
          <a:xfrm>
            <a:off x="4497842" y="2725806"/>
            <a:ext cx="1741644" cy="9178"/>
          </a:xfrm>
          <a:prstGeom prst="line">
            <a:avLst/>
          </a:prstGeom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 bwMode="auto">
          <a:xfrm>
            <a:off x="2926558" y="1778278"/>
            <a:ext cx="6721" cy="898690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riángulo isósceles 14"/>
          <p:cNvSpPr/>
          <p:nvPr/>
        </p:nvSpPr>
        <p:spPr bwMode="auto">
          <a:xfrm rot="10800000">
            <a:off x="2861279" y="2581973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5248986" y="2025440"/>
            <a:ext cx="262777" cy="450337"/>
            <a:chOff x="2922292" y="2542223"/>
            <a:chExt cx="262777" cy="450337"/>
          </a:xfrm>
        </p:grpSpPr>
        <p:sp>
          <p:nvSpPr>
            <p:cNvPr id="31" name="279 Conector"/>
            <p:cNvSpPr/>
            <p:nvPr/>
          </p:nvSpPr>
          <p:spPr>
            <a:xfrm>
              <a:off x="2922292" y="2542223"/>
              <a:ext cx="259200" cy="259866"/>
            </a:xfrm>
            <a:prstGeom prst="flowChartConnector">
              <a:avLst/>
            </a:prstGeom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050"/>
            </a:p>
          </p:txBody>
        </p:sp>
        <p:sp>
          <p:nvSpPr>
            <p:cNvPr id="32" name="280 Conector"/>
            <p:cNvSpPr/>
            <p:nvPr/>
          </p:nvSpPr>
          <p:spPr>
            <a:xfrm>
              <a:off x="2925869" y="2732694"/>
              <a:ext cx="259200" cy="259866"/>
            </a:xfrm>
            <a:prstGeom prst="flowChartConnector">
              <a:avLst/>
            </a:prstGeom>
            <a:ln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1050">
                <a:solidFill>
                  <a:schemeClr val="tx1"/>
                </a:solidFill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4778281" y="1567547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900" dirty="0" smtClean="0">
                <a:solidFill>
                  <a:srgbClr val="7030A0"/>
                </a:solidFill>
              </a:rPr>
              <a:t>Derivación a SE Renacer</a:t>
            </a:r>
            <a:endParaRPr lang="es-CO" sz="900" dirty="0">
              <a:solidFill>
                <a:srgbClr val="7030A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610918" y="2532726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>
                <a:solidFill>
                  <a:srgbClr val="009900"/>
                </a:solidFill>
              </a:rPr>
              <a:t>Barra 34,5 kV</a:t>
            </a:r>
            <a:endParaRPr lang="es-CO" sz="900" dirty="0">
              <a:solidFill>
                <a:srgbClr val="009900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17929" y="1529268"/>
            <a:ext cx="1708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tx2"/>
                </a:solidFill>
              </a:rPr>
              <a:t>SE RENACER - MÓVIL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517929" y="4128738"/>
            <a:ext cx="1566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tx2"/>
                </a:solidFill>
              </a:rPr>
              <a:t>SE JUNÍN - MOCOA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680676" y="838282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7030A0"/>
                </a:solidFill>
              </a:rPr>
              <a:t>Línea </a:t>
            </a:r>
          </a:p>
          <a:p>
            <a:pPr algn="ctr"/>
            <a:r>
              <a:rPr lang="es-CO" sz="1400" dirty="0" smtClean="0">
                <a:solidFill>
                  <a:srgbClr val="7030A0"/>
                </a:solidFill>
              </a:rPr>
              <a:t>Altamira </a:t>
            </a:r>
            <a:endParaRPr lang="es-CO" sz="1400" dirty="0">
              <a:solidFill>
                <a:srgbClr val="7030A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558500" y="2185556"/>
            <a:ext cx="1297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7030A0"/>
                </a:solidFill>
              </a:rPr>
              <a:t>Puerto Caicedo</a:t>
            </a:r>
            <a:endParaRPr lang="es-CO" sz="1400" dirty="0">
              <a:solidFill>
                <a:srgbClr val="7030A0"/>
              </a:solidFill>
            </a:endParaRPr>
          </a:p>
        </p:txBody>
      </p:sp>
      <p:cxnSp>
        <p:nvCxnSpPr>
          <p:cNvPr id="61" name="Conector recto 60"/>
          <p:cNvCxnSpPr/>
          <p:nvPr/>
        </p:nvCxnSpPr>
        <p:spPr bwMode="auto">
          <a:xfrm>
            <a:off x="4233689" y="885008"/>
            <a:ext cx="6970" cy="894780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Triángulo isósceles 61"/>
          <p:cNvSpPr/>
          <p:nvPr/>
        </p:nvSpPr>
        <p:spPr bwMode="auto">
          <a:xfrm rot="10800000">
            <a:off x="4168659" y="1218004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63" name="Conector recto 62"/>
          <p:cNvCxnSpPr/>
          <p:nvPr/>
        </p:nvCxnSpPr>
        <p:spPr bwMode="auto">
          <a:xfrm flipH="1">
            <a:off x="5373487" y="1771594"/>
            <a:ext cx="5099" cy="260555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 bwMode="auto">
          <a:xfrm>
            <a:off x="5387287" y="2451800"/>
            <a:ext cx="0" cy="257424"/>
          </a:xfrm>
          <a:prstGeom prst="line">
            <a:avLst/>
          </a:prstGeom>
          <a:solidFill>
            <a:srgbClr val="7030A0"/>
          </a:solidFill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 bwMode="auto">
          <a:xfrm flipH="1">
            <a:off x="4622191" y="2723383"/>
            <a:ext cx="5443" cy="1620630"/>
          </a:xfrm>
          <a:prstGeom prst="line">
            <a:avLst/>
          </a:prstGeom>
          <a:solidFill>
            <a:srgbClr val="009900"/>
          </a:solidFill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6115221" y="2888068"/>
            <a:ext cx="684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0" dirty="0" smtClean="0">
                <a:solidFill>
                  <a:srgbClr val="009900"/>
                </a:solidFill>
              </a:rPr>
              <a:t>Línea</a:t>
            </a:r>
          </a:p>
          <a:p>
            <a:r>
              <a:rPr lang="es-CO" sz="1000" b="0" dirty="0" smtClean="0">
                <a:solidFill>
                  <a:srgbClr val="009900"/>
                </a:solidFill>
              </a:rPr>
              <a:t>Villalobos</a:t>
            </a:r>
          </a:p>
          <a:p>
            <a:r>
              <a:rPr lang="es-CO" sz="1000" dirty="0" smtClean="0">
                <a:solidFill>
                  <a:srgbClr val="009900"/>
                </a:solidFill>
              </a:rPr>
              <a:t>34,5 kV</a:t>
            </a:r>
            <a:endParaRPr lang="es-CO" sz="1000" b="0" dirty="0">
              <a:solidFill>
                <a:srgbClr val="009900"/>
              </a:solidFill>
            </a:endParaRPr>
          </a:p>
        </p:txBody>
      </p:sp>
      <p:sp>
        <p:nvSpPr>
          <p:cNvPr id="72" name="Triángulo isósceles 71"/>
          <p:cNvSpPr/>
          <p:nvPr/>
        </p:nvSpPr>
        <p:spPr bwMode="auto">
          <a:xfrm rot="10800000">
            <a:off x="6013049" y="3209327"/>
            <a:ext cx="144000" cy="180000"/>
          </a:xfrm>
          <a:prstGeom prst="triangle">
            <a:avLst/>
          </a:prstGeom>
          <a:solidFill>
            <a:srgbClr val="009900">
              <a:alpha val="98000"/>
            </a:srgbClr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73" name="Conector recto 72"/>
          <p:cNvCxnSpPr/>
          <p:nvPr/>
        </p:nvCxnSpPr>
        <p:spPr bwMode="auto">
          <a:xfrm>
            <a:off x="2267744" y="4350720"/>
            <a:ext cx="2746951" cy="9690"/>
          </a:xfrm>
          <a:prstGeom prst="line">
            <a:avLst/>
          </a:prstGeom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 bwMode="auto">
          <a:xfrm flipV="1">
            <a:off x="611560" y="1527331"/>
            <a:ext cx="8077467" cy="14504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 bwMode="auto">
          <a:xfrm flipV="1">
            <a:off x="607660" y="4128738"/>
            <a:ext cx="8077467" cy="14504"/>
          </a:xfrm>
          <a:prstGeom prst="line">
            <a:avLst/>
          </a:prstGeom>
          <a:ln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5103993" y="4348790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>
                <a:solidFill>
                  <a:srgbClr val="009900"/>
                </a:solidFill>
              </a:rPr>
              <a:t>MOCOA 34,5 kV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4498303" y="4543062"/>
            <a:ext cx="261348" cy="386508"/>
            <a:chOff x="2848045" y="5742366"/>
            <a:chExt cx="261348" cy="386508"/>
          </a:xfrm>
        </p:grpSpPr>
        <p:sp>
          <p:nvSpPr>
            <p:cNvPr id="89" name="279 Conector"/>
            <p:cNvSpPr/>
            <p:nvPr/>
          </p:nvSpPr>
          <p:spPr>
            <a:xfrm>
              <a:off x="2850193" y="5742366"/>
              <a:ext cx="259200" cy="259866"/>
            </a:xfrm>
            <a:prstGeom prst="flowChartConnector">
              <a:avLst/>
            </a:prstGeom>
            <a:ln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050"/>
            </a:p>
          </p:txBody>
        </p:sp>
        <p:sp>
          <p:nvSpPr>
            <p:cNvPr id="90" name="279 Conector"/>
            <p:cNvSpPr/>
            <p:nvPr/>
          </p:nvSpPr>
          <p:spPr>
            <a:xfrm>
              <a:off x="2848045" y="5869008"/>
              <a:ext cx="259200" cy="259866"/>
            </a:xfrm>
            <a:prstGeom prst="flowChartConnector">
              <a:avLst/>
            </a:prstGeom>
            <a:ln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050"/>
            </a:p>
          </p:txBody>
        </p:sp>
      </p:grpSp>
      <p:cxnSp>
        <p:nvCxnSpPr>
          <p:cNvPr id="91" name="Conector recto 90"/>
          <p:cNvCxnSpPr/>
          <p:nvPr/>
        </p:nvCxnSpPr>
        <p:spPr bwMode="auto">
          <a:xfrm>
            <a:off x="4622191" y="4920221"/>
            <a:ext cx="0" cy="197821"/>
          </a:xfrm>
          <a:prstGeom prst="line">
            <a:avLst/>
          </a:prstGeom>
          <a:solidFill>
            <a:srgbClr val="3333FF"/>
          </a:solidFill>
          <a:ln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 bwMode="auto">
          <a:xfrm>
            <a:off x="4624544" y="4350720"/>
            <a:ext cx="0" cy="197821"/>
          </a:xfrm>
          <a:prstGeom prst="line">
            <a:avLst/>
          </a:prstGeom>
          <a:solidFill>
            <a:srgbClr val="7030A0"/>
          </a:solidFill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 bwMode="auto">
          <a:xfrm>
            <a:off x="3611908" y="5124749"/>
            <a:ext cx="2240613" cy="0"/>
          </a:xfrm>
          <a:prstGeom prst="line">
            <a:avLst/>
          </a:prstGeom>
          <a:ln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 bwMode="auto">
          <a:xfrm>
            <a:off x="4091557" y="5118399"/>
            <a:ext cx="5102" cy="556801"/>
          </a:xfrm>
          <a:prstGeom prst="line">
            <a:avLst/>
          </a:prstGeom>
          <a:solidFill>
            <a:srgbClr val="009900"/>
          </a:solidFill>
          <a:ln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5" name="CuadroTexto 94"/>
          <p:cNvSpPr txBox="1"/>
          <p:nvPr/>
        </p:nvSpPr>
        <p:spPr>
          <a:xfrm>
            <a:off x="3755168" y="5682980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3333FF"/>
                </a:solidFill>
              </a:rPr>
              <a:t>CP12-CP14</a:t>
            </a:r>
            <a:endParaRPr lang="es-CO" sz="1000" b="0" dirty="0">
              <a:solidFill>
                <a:srgbClr val="3333FF"/>
              </a:solidFill>
            </a:endParaRPr>
          </a:p>
        </p:txBody>
      </p:sp>
      <p:sp>
        <p:nvSpPr>
          <p:cNvPr id="96" name="Triángulo isósceles 95"/>
          <p:cNvSpPr/>
          <p:nvPr/>
        </p:nvSpPr>
        <p:spPr bwMode="auto">
          <a:xfrm rot="10800000">
            <a:off x="4024659" y="5577003"/>
            <a:ext cx="144000" cy="180000"/>
          </a:xfrm>
          <a:prstGeom prst="triangle">
            <a:avLst/>
          </a:prstGeom>
          <a:solidFill>
            <a:srgbClr val="3333FF">
              <a:alpha val="98000"/>
            </a:srgbClr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97" name="Conector recto 96"/>
          <p:cNvCxnSpPr/>
          <p:nvPr/>
        </p:nvCxnSpPr>
        <p:spPr bwMode="auto">
          <a:xfrm>
            <a:off x="5164707" y="5124749"/>
            <a:ext cx="5102" cy="556801"/>
          </a:xfrm>
          <a:prstGeom prst="line">
            <a:avLst/>
          </a:prstGeom>
          <a:solidFill>
            <a:srgbClr val="009900"/>
          </a:solidFill>
          <a:ln>
            <a:solidFill>
              <a:srgbClr val="3333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CuadroTexto 97"/>
          <p:cNvSpPr txBox="1"/>
          <p:nvPr/>
        </p:nvSpPr>
        <p:spPr>
          <a:xfrm>
            <a:off x="4825767" y="5682980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0" dirty="0" smtClean="0">
                <a:solidFill>
                  <a:srgbClr val="3333FF"/>
                </a:solidFill>
              </a:rPr>
              <a:t>CP13-CP17</a:t>
            </a:r>
            <a:endParaRPr lang="es-CO" sz="1000" b="0" dirty="0">
              <a:solidFill>
                <a:srgbClr val="3333FF"/>
              </a:solidFill>
            </a:endParaRPr>
          </a:p>
        </p:txBody>
      </p:sp>
      <p:sp>
        <p:nvSpPr>
          <p:cNvPr id="99" name="Triángulo isósceles 98"/>
          <p:cNvSpPr/>
          <p:nvPr/>
        </p:nvSpPr>
        <p:spPr bwMode="auto">
          <a:xfrm rot="10800000">
            <a:off x="5097809" y="5583353"/>
            <a:ext cx="144000" cy="180000"/>
          </a:xfrm>
          <a:prstGeom prst="triangle">
            <a:avLst/>
          </a:prstGeom>
          <a:solidFill>
            <a:srgbClr val="3333FF">
              <a:alpha val="98000"/>
            </a:srgbClr>
          </a:solidFill>
          <a:ln w="95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4834561" y="4928935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>
                <a:solidFill>
                  <a:srgbClr val="3333FF"/>
                </a:solidFill>
              </a:rPr>
              <a:t>MOCOA2 13,2 kV</a:t>
            </a:r>
            <a:endParaRPr lang="es-CO" sz="900" dirty="0">
              <a:solidFill>
                <a:srgbClr val="3333FF"/>
              </a:solidFill>
            </a:endParaRPr>
          </a:p>
        </p:txBody>
      </p:sp>
      <p:cxnSp>
        <p:nvCxnSpPr>
          <p:cNvPr id="104" name="Conector recto 103"/>
          <p:cNvCxnSpPr/>
          <p:nvPr/>
        </p:nvCxnSpPr>
        <p:spPr bwMode="auto">
          <a:xfrm>
            <a:off x="6075800" y="2738755"/>
            <a:ext cx="5102" cy="556801"/>
          </a:xfrm>
          <a:prstGeom prst="line">
            <a:avLst/>
          </a:prstGeom>
          <a:solidFill>
            <a:srgbClr val="009900"/>
          </a:solidFill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7" name="CuadroTexto 106"/>
          <p:cNvSpPr txBox="1"/>
          <p:nvPr/>
        </p:nvSpPr>
        <p:spPr>
          <a:xfrm>
            <a:off x="4628421" y="331269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0" dirty="0" smtClean="0">
                <a:solidFill>
                  <a:srgbClr val="009900"/>
                </a:solidFill>
              </a:rPr>
              <a:t>1.2 km</a:t>
            </a:r>
          </a:p>
          <a:p>
            <a:r>
              <a:rPr lang="es-CO" sz="1000" dirty="0" smtClean="0">
                <a:solidFill>
                  <a:srgbClr val="009900"/>
                </a:solidFill>
              </a:rPr>
              <a:t>4/0 MCM</a:t>
            </a:r>
            <a:endParaRPr lang="es-CO" sz="1000" b="0" dirty="0">
              <a:solidFill>
                <a:srgbClr val="00990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584014" y="4515930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0" dirty="0" smtClean="0">
                <a:solidFill>
                  <a:srgbClr val="009900"/>
                </a:solidFill>
              </a:rPr>
              <a:t>Línea</a:t>
            </a:r>
          </a:p>
          <a:p>
            <a:r>
              <a:rPr lang="es-CO" sz="1000" b="0" dirty="0" smtClean="0">
                <a:solidFill>
                  <a:srgbClr val="009900"/>
                </a:solidFill>
              </a:rPr>
              <a:t>Villagarzón</a:t>
            </a:r>
          </a:p>
          <a:p>
            <a:r>
              <a:rPr lang="es-CO" sz="1000" dirty="0" smtClean="0">
                <a:solidFill>
                  <a:srgbClr val="009900"/>
                </a:solidFill>
              </a:rPr>
              <a:t>34,5 kV</a:t>
            </a:r>
            <a:endParaRPr lang="es-CO" sz="1000" b="0" dirty="0">
              <a:solidFill>
                <a:srgbClr val="009900"/>
              </a:solidFill>
            </a:endParaRPr>
          </a:p>
        </p:txBody>
      </p:sp>
      <p:sp>
        <p:nvSpPr>
          <p:cNvPr id="47" name="Triángulo isósceles 46"/>
          <p:cNvSpPr/>
          <p:nvPr/>
        </p:nvSpPr>
        <p:spPr bwMode="auto">
          <a:xfrm rot="10800000">
            <a:off x="2481842" y="4837189"/>
            <a:ext cx="144000" cy="180000"/>
          </a:xfrm>
          <a:prstGeom prst="triangle">
            <a:avLst/>
          </a:prstGeom>
          <a:solidFill>
            <a:srgbClr val="009900">
              <a:alpha val="98000"/>
            </a:srgbClr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48" name="Conector recto 47"/>
          <p:cNvCxnSpPr/>
          <p:nvPr/>
        </p:nvCxnSpPr>
        <p:spPr bwMode="auto">
          <a:xfrm>
            <a:off x="2544593" y="4366617"/>
            <a:ext cx="5102" cy="556801"/>
          </a:xfrm>
          <a:prstGeom prst="line">
            <a:avLst/>
          </a:prstGeom>
          <a:solidFill>
            <a:srgbClr val="009900"/>
          </a:solidFill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553208" y="2108843"/>
            <a:ext cx="1124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900" dirty="0" err="1" smtClean="0">
                <a:solidFill>
                  <a:srgbClr val="7030A0"/>
                </a:solidFill>
              </a:rPr>
              <a:t>Trafo</a:t>
            </a:r>
            <a:r>
              <a:rPr lang="es-CO" sz="900" dirty="0" smtClean="0">
                <a:solidFill>
                  <a:srgbClr val="7030A0"/>
                </a:solidFill>
              </a:rPr>
              <a:t> Móvil 20 MVA</a:t>
            </a:r>
            <a:endParaRPr lang="es-CO" sz="900" dirty="0">
              <a:solidFill>
                <a:srgbClr val="7030A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4771211" y="46106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err="1" smtClean="0">
                <a:solidFill>
                  <a:srgbClr val="009900"/>
                </a:solidFill>
              </a:rPr>
              <a:t>Trafo</a:t>
            </a:r>
            <a:r>
              <a:rPr lang="es-CO" sz="900" dirty="0" smtClean="0">
                <a:solidFill>
                  <a:srgbClr val="009900"/>
                </a:solidFill>
              </a:rPr>
              <a:t> 2 34,5/13,8 kV</a:t>
            </a:r>
          </a:p>
          <a:p>
            <a:r>
              <a:rPr lang="es-CO" sz="900" dirty="0" smtClean="0">
                <a:solidFill>
                  <a:srgbClr val="009900"/>
                </a:solidFill>
              </a:rPr>
              <a:t>7-10 MVA</a:t>
            </a:r>
            <a:endParaRPr lang="es-CO" sz="900" dirty="0">
              <a:solidFill>
                <a:srgbClr val="00990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322545" y="180282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dirty="0" smtClean="0">
                <a:solidFill>
                  <a:srgbClr val="7030A0"/>
                </a:solidFill>
              </a:rPr>
              <a:t>115 kV</a:t>
            </a:r>
            <a:endParaRPr lang="es-CO" sz="1400" dirty="0">
              <a:solidFill>
                <a:srgbClr val="7030A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800665" y="278592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0" dirty="0" smtClean="0">
                <a:solidFill>
                  <a:srgbClr val="009900"/>
                </a:solidFill>
              </a:rPr>
              <a:t>34,5 kV</a:t>
            </a:r>
            <a:endParaRPr lang="es-CO" sz="1400" b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374911" y="6043984"/>
            <a:ext cx="6149417" cy="58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Fuente :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S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ubgerencia Técnica y Operativa, Empresa de Energía del Putumayo,2017</a:t>
            </a:r>
            <a:r>
              <a:rPr lang="es-E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/>
            </a:r>
            <a:b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</a:br>
            <a:endParaRPr lang="es-CO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8599" y="8793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CIRCUITOS DE DISTRIBUCIÓN EN MOCOA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Conector recto 113"/>
          <p:cNvCxnSpPr/>
          <p:nvPr/>
        </p:nvCxnSpPr>
        <p:spPr bwMode="auto">
          <a:xfrm>
            <a:off x="382855" y="2299205"/>
            <a:ext cx="4274117" cy="6552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Conector recto 114"/>
          <p:cNvCxnSpPr/>
          <p:nvPr/>
        </p:nvCxnSpPr>
        <p:spPr bwMode="auto">
          <a:xfrm>
            <a:off x="2571927" y="1312856"/>
            <a:ext cx="675" cy="527368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6" name="CuadroTexto 115"/>
          <p:cNvSpPr txBox="1"/>
          <p:nvPr/>
        </p:nvSpPr>
        <p:spPr>
          <a:xfrm>
            <a:off x="2880247" y="383723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CP14</a:t>
            </a:r>
            <a:endParaRPr lang="es-CO" sz="1000" b="0" dirty="0">
              <a:solidFill>
                <a:srgbClr val="7030A0"/>
              </a:solidFill>
            </a:endParaRPr>
          </a:p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Rurales</a:t>
            </a:r>
            <a:endParaRPr lang="es-CO" sz="1000" b="0" dirty="0">
              <a:solidFill>
                <a:srgbClr val="7030A0"/>
              </a:solidFill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429121" y="3833327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CP12</a:t>
            </a:r>
          </a:p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Urbano</a:t>
            </a:r>
            <a:endParaRPr lang="es-CO" sz="1000" b="0" dirty="0">
              <a:solidFill>
                <a:srgbClr val="7030A0"/>
              </a:solidFill>
            </a:endParaRPr>
          </a:p>
        </p:txBody>
      </p:sp>
      <p:sp>
        <p:nvSpPr>
          <p:cNvPr id="118" name="Triángulo isósceles 117"/>
          <p:cNvSpPr/>
          <p:nvPr/>
        </p:nvSpPr>
        <p:spPr bwMode="auto">
          <a:xfrm rot="10800000">
            <a:off x="680889" y="3631051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1644416" y="383723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CP13</a:t>
            </a:r>
            <a:endParaRPr lang="es-CO" sz="1000" b="0" dirty="0">
              <a:solidFill>
                <a:srgbClr val="7030A0"/>
              </a:solidFill>
            </a:endParaRPr>
          </a:p>
          <a:p>
            <a:pPr algn="ctr"/>
            <a:r>
              <a:rPr lang="es-CO" sz="1000" b="0" dirty="0">
                <a:solidFill>
                  <a:srgbClr val="7030A0"/>
                </a:solidFill>
              </a:rPr>
              <a:t>Urbano</a:t>
            </a:r>
          </a:p>
        </p:txBody>
      </p:sp>
      <p:sp>
        <p:nvSpPr>
          <p:cNvPr id="120" name="Triángulo isósceles 119"/>
          <p:cNvSpPr/>
          <p:nvPr/>
        </p:nvSpPr>
        <p:spPr bwMode="auto">
          <a:xfrm rot="10800000">
            <a:off x="1896184" y="3634963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4020666" y="3833327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CP17</a:t>
            </a:r>
            <a:endParaRPr lang="es-CO" sz="1000" b="0" dirty="0">
              <a:solidFill>
                <a:srgbClr val="7030A0"/>
              </a:solidFill>
            </a:endParaRPr>
          </a:p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Rurales</a:t>
            </a:r>
            <a:endParaRPr lang="es-CO" sz="1000" b="0" dirty="0">
              <a:solidFill>
                <a:srgbClr val="7030A0"/>
              </a:solidFill>
            </a:endParaRPr>
          </a:p>
        </p:txBody>
      </p:sp>
      <p:cxnSp>
        <p:nvCxnSpPr>
          <p:cNvPr id="122" name="Conector recto 121"/>
          <p:cNvCxnSpPr/>
          <p:nvPr/>
        </p:nvCxnSpPr>
        <p:spPr bwMode="auto">
          <a:xfrm>
            <a:off x="5615830" y="2305588"/>
            <a:ext cx="1806514" cy="14251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3" name="CuadroTexto 122"/>
          <p:cNvSpPr txBox="1"/>
          <p:nvPr/>
        </p:nvSpPr>
        <p:spPr>
          <a:xfrm>
            <a:off x="6688318" y="3501818"/>
            <a:ext cx="100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CP12 Urbano</a:t>
            </a:r>
            <a:endParaRPr lang="es-CO" sz="1000" b="0" dirty="0">
              <a:solidFill>
                <a:srgbClr val="7030A0"/>
              </a:solidFill>
            </a:endParaRPr>
          </a:p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CP14 Rural</a:t>
            </a:r>
            <a:endParaRPr lang="es-CO" sz="1000" b="0" dirty="0">
              <a:solidFill>
                <a:srgbClr val="7030A0"/>
              </a:solidFill>
            </a:endParaRPr>
          </a:p>
        </p:txBody>
      </p:sp>
      <p:sp>
        <p:nvSpPr>
          <p:cNvPr id="124" name="Triángulo isósceles 123"/>
          <p:cNvSpPr/>
          <p:nvPr/>
        </p:nvSpPr>
        <p:spPr bwMode="auto">
          <a:xfrm rot="10800000">
            <a:off x="7118018" y="3299542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25" name="Conector recto 124"/>
          <p:cNvCxnSpPr/>
          <p:nvPr/>
        </p:nvCxnSpPr>
        <p:spPr bwMode="auto">
          <a:xfrm>
            <a:off x="7178299" y="2306466"/>
            <a:ext cx="4099" cy="1031956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6" name="CuadroTexto 125"/>
          <p:cNvSpPr txBox="1"/>
          <p:nvPr/>
        </p:nvSpPr>
        <p:spPr>
          <a:xfrm>
            <a:off x="5468829" y="3833327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CP13 Urbano</a:t>
            </a:r>
            <a:endParaRPr lang="es-CO" sz="1000" b="0" dirty="0">
              <a:solidFill>
                <a:srgbClr val="7030A0"/>
              </a:solidFill>
            </a:endParaRPr>
          </a:p>
          <a:p>
            <a:pPr algn="ctr"/>
            <a:r>
              <a:rPr lang="es-CO" sz="1000" b="0" dirty="0" smtClean="0">
                <a:solidFill>
                  <a:srgbClr val="7030A0"/>
                </a:solidFill>
              </a:rPr>
              <a:t>CP17 Rural</a:t>
            </a:r>
            <a:endParaRPr lang="es-CO" sz="1000" b="0" dirty="0">
              <a:solidFill>
                <a:srgbClr val="7030A0"/>
              </a:solidFill>
            </a:endParaRPr>
          </a:p>
        </p:txBody>
      </p:sp>
      <p:sp>
        <p:nvSpPr>
          <p:cNvPr id="127" name="Triángulo isósceles 126"/>
          <p:cNvSpPr/>
          <p:nvPr/>
        </p:nvSpPr>
        <p:spPr bwMode="auto">
          <a:xfrm rot="10800000">
            <a:off x="5898529" y="3631051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28" name="Conector recto 127"/>
          <p:cNvCxnSpPr>
            <a:stCxn id="131" idx="2"/>
          </p:cNvCxnSpPr>
          <p:nvPr/>
        </p:nvCxnSpPr>
        <p:spPr bwMode="auto">
          <a:xfrm>
            <a:off x="5956683" y="3171071"/>
            <a:ext cx="12444" cy="459980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9" name="Conector recto 128"/>
          <p:cNvCxnSpPr/>
          <p:nvPr/>
        </p:nvCxnSpPr>
        <p:spPr bwMode="auto">
          <a:xfrm flipH="1">
            <a:off x="5949067" y="2305588"/>
            <a:ext cx="1206" cy="587879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0" name="Rectángulo 129"/>
          <p:cNvSpPr/>
          <p:nvPr/>
        </p:nvSpPr>
        <p:spPr bwMode="auto">
          <a:xfrm>
            <a:off x="5199143" y="2956962"/>
            <a:ext cx="195384" cy="5159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31" name="Rectángulo 130"/>
          <p:cNvSpPr/>
          <p:nvPr/>
        </p:nvSpPr>
        <p:spPr bwMode="auto">
          <a:xfrm>
            <a:off x="5799909" y="2897533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32" name="Rectángulo 131"/>
          <p:cNvSpPr/>
          <p:nvPr/>
        </p:nvSpPr>
        <p:spPr>
          <a:xfrm>
            <a:off x="5805943" y="2877992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7030A0"/>
                </a:solidFill>
              </a:rPr>
              <a:t>R</a:t>
            </a:r>
            <a:endParaRPr lang="es-CO" sz="1400" dirty="0"/>
          </a:p>
        </p:txBody>
      </p:sp>
      <p:sp>
        <p:nvSpPr>
          <p:cNvPr id="133" name="Rectángulo 132"/>
          <p:cNvSpPr/>
          <p:nvPr/>
        </p:nvSpPr>
        <p:spPr>
          <a:xfrm>
            <a:off x="6378221" y="1835580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7030A0"/>
                </a:solidFill>
              </a:rPr>
              <a:t>R</a:t>
            </a:r>
            <a:endParaRPr lang="es-CO" sz="1400" dirty="0"/>
          </a:p>
        </p:txBody>
      </p:sp>
      <p:cxnSp>
        <p:nvCxnSpPr>
          <p:cNvPr id="134" name="Conector recto 133"/>
          <p:cNvCxnSpPr/>
          <p:nvPr/>
        </p:nvCxnSpPr>
        <p:spPr bwMode="auto">
          <a:xfrm>
            <a:off x="743246" y="3164841"/>
            <a:ext cx="2807" cy="50529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5" name="Conector recto 134"/>
          <p:cNvCxnSpPr/>
          <p:nvPr/>
        </p:nvCxnSpPr>
        <p:spPr bwMode="auto">
          <a:xfrm flipH="1">
            <a:off x="746053" y="2299358"/>
            <a:ext cx="1206" cy="587879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6" name="Rectángulo 135"/>
          <p:cNvSpPr/>
          <p:nvPr/>
        </p:nvSpPr>
        <p:spPr bwMode="auto">
          <a:xfrm>
            <a:off x="596895" y="2891303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37" name="Conector recto 136"/>
          <p:cNvCxnSpPr/>
          <p:nvPr/>
        </p:nvCxnSpPr>
        <p:spPr bwMode="auto">
          <a:xfrm>
            <a:off x="1969511" y="3164841"/>
            <a:ext cx="3362" cy="50529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8" name="Conector recto 137"/>
          <p:cNvCxnSpPr/>
          <p:nvPr/>
        </p:nvCxnSpPr>
        <p:spPr bwMode="auto">
          <a:xfrm flipH="1">
            <a:off x="1972873" y="2299358"/>
            <a:ext cx="1206" cy="587879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9" name="Rectángulo 138"/>
          <p:cNvSpPr/>
          <p:nvPr/>
        </p:nvSpPr>
        <p:spPr bwMode="auto">
          <a:xfrm>
            <a:off x="1823715" y="2891303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40" name="Triángulo isósceles 139"/>
          <p:cNvSpPr/>
          <p:nvPr/>
        </p:nvSpPr>
        <p:spPr bwMode="auto">
          <a:xfrm rot="10800000">
            <a:off x="3123004" y="3634963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41" name="Conector recto 140"/>
          <p:cNvCxnSpPr/>
          <p:nvPr/>
        </p:nvCxnSpPr>
        <p:spPr bwMode="auto">
          <a:xfrm>
            <a:off x="3194590" y="3164841"/>
            <a:ext cx="5103" cy="50529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2" name="Conector recto 141"/>
          <p:cNvCxnSpPr/>
          <p:nvPr/>
        </p:nvCxnSpPr>
        <p:spPr bwMode="auto">
          <a:xfrm flipH="1">
            <a:off x="3199693" y="2299358"/>
            <a:ext cx="1206" cy="587879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3" name="Rectángulo 142"/>
          <p:cNvSpPr/>
          <p:nvPr/>
        </p:nvSpPr>
        <p:spPr bwMode="auto">
          <a:xfrm>
            <a:off x="3050535" y="2891303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44" name="Triángulo isósceles 143"/>
          <p:cNvSpPr/>
          <p:nvPr/>
        </p:nvSpPr>
        <p:spPr bwMode="auto">
          <a:xfrm rot="10800000">
            <a:off x="4220284" y="3634963"/>
            <a:ext cx="144000" cy="180000"/>
          </a:xfrm>
          <a:prstGeom prst="triangle">
            <a:avLst/>
          </a:prstGeom>
          <a:solidFill>
            <a:srgbClr val="7030A0">
              <a:alpha val="98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7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45" name="Conector recto 144"/>
          <p:cNvCxnSpPr/>
          <p:nvPr/>
        </p:nvCxnSpPr>
        <p:spPr bwMode="auto">
          <a:xfrm flipH="1">
            <a:off x="4296973" y="3164841"/>
            <a:ext cx="2350" cy="50529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6" name="Conector recto 145"/>
          <p:cNvCxnSpPr/>
          <p:nvPr/>
        </p:nvCxnSpPr>
        <p:spPr bwMode="auto">
          <a:xfrm flipH="1">
            <a:off x="4296973" y="2299358"/>
            <a:ext cx="1206" cy="587879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7" name="Rectángulo 146"/>
          <p:cNvSpPr/>
          <p:nvPr/>
        </p:nvSpPr>
        <p:spPr bwMode="auto">
          <a:xfrm>
            <a:off x="4147815" y="2891303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sp>
        <p:nvSpPr>
          <p:cNvPr id="148" name="Rectángulo 147"/>
          <p:cNvSpPr/>
          <p:nvPr/>
        </p:nvSpPr>
        <p:spPr bwMode="auto">
          <a:xfrm>
            <a:off x="2415821" y="1845080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49" name="Conector recto 148"/>
          <p:cNvCxnSpPr/>
          <p:nvPr/>
        </p:nvCxnSpPr>
        <p:spPr bwMode="auto">
          <a:xfrm>
            <a:off x="2571927" y="2128196"/>
            <a:ext cx="0" cy="15592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0" name="Conector recto 149"/>
          <p:cNvCxnSpPr/>
          <p:nvPr/>
        </p:nvCxnSpPr>
        <p:spPr bwMode="auto">
          <a:xfrm>
            <a:off x="6519087" y="1312856"/>
            <a:ext cx="675" cy="527368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1" name="Rectángulo 150"/>
          <p:cNvSpPr/>
          <p:nvPr/>
        </p:nvSpPr>
        <p:spPr bwMode="auto">
          <a:xfrm>
            <a:off x="6362981" y="1845080"/>
            <a:ext cx="313548" cy="27353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800" b="1" i="0" u="none" strike="noStrike" cap="none" normalizeH="0" baseline="0" smtClean="0">
              <a:ln>
                <a:noFill/>
              </a:ln>
              <a:solidFill>
                <a:srgbClr val="3366CC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52" name="Conector recto 151"/>
          <p:cNvCxnSpPr>
            <a:stCxn id="133" idx="2"/>
          </p:cNvCxnSpPr>
          <p:nvPr/>
        </p:nvCxnSpPr>
        <p:spPr bwMode="auto">
          <a:xfrm flipH="1">
            <a:off x="6519087" y="2143357"/>
            <a:ext cx="3565" cy="176482"/>
          </a:xfrm>
          <a:prstGeom prst="line">
            <a:avLst/>
          </a:prstGeom>
          <a:solidFill>
            <a:srgbClr val="7030A0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" name="10 CuadroTexto"/>
          <p:cNvSpPr txBox="1"/>
          <p:nvPr/>
        </p:nvSpPr>
        <p:spPr>
          <a:xfrm>
            <a:off x="1073849" y="775932"/>
            <a:ext cx="297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ANTES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10 CuadroTexto"/>
          <p:cNvSpPr txBox="1"/>
          <p:nvPr/>
        </p:nvSpPr>
        <p:spPr>
          <a:xfrm>
            <a:off x="5031507" y="738717"/>
            <a:ext cx="297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sz="2400" b="1" dirty="0" smtClean="0">
                <a:latin typeface="Arial" pitchFamily="34" charset="0"/>
                <a:cs typeface="Arial" pitchFamily="34" charset="0"/>
              </a:rPr>
              <a:t>DESPUÉS</a:t>
            </a:r>
            <a:endParaRPr lang="es-CO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053661" y="4509120"/>
          <a:ext cx="7188199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015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  <a:gridCol w="519182"/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CIRCUITO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66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Enero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Febrero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Marzo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Abril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Mayo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Prom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FES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FES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FES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DES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CP12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s-MX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CP13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CP14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398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CP17</a:t>
                      </a:r>
                      <a:endParaRPr lang="es-MX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237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Mes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398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147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147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948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48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832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64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651"/>
            <a:ext cx="9144000" cy="451349"/>
          </a:xfrm>
          <a:prstGeom prst="rect">
            <a:avLst/>
          </a:prstGeom>
        </p:spPr>
      </p:pic>
      <p:pic>
        <p:nvPicPr>
          <p:cNvPr id="6" name="Picture 3" descr="D:\trabajo\EEP\plantilla\bocetos\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350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79512" y="153600"/>
            <a:ext cx="79928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MAPA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ZONIFICACIÓN POR VULNERABILIDAD 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– TARUCA MOCOA</a:t>
            </a: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2793"/>
            <a:ext cx="6811689" cy="5472816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79512" y="6057033"/>
            <a:ext cx="8964488" cy="588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es-ES" sz="12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Fuente :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ANÁLISIS DE AMENAZAS Y VULNERABILIDAD GEOLÓGICA DE LA QUEBRADA TARUCA Y SANGOYACO PARA EL ÁREA RURAL, SUB-URBANA Y URBANA DE LA POBLACIÓN DE MOCOA DEL DEPARTAMENTO DEL PUTUMAYO  - CORPOAMAZONÍA Noviembre de 2003</a:t>
            </a:r>
            <a:r>
              <a:rPr lang="es-E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>.</a:t>
            </a:r>
            <a: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  <a:t/>
            </a:r>
            <a:br>
              <a:rPr lang="es-CO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Khmer UI" panose="020B0502040204020203" pitchFamily="34" charset="0"/>
              </a:rPr>
            </a:br>
            <a:endParaRPr lang="es-CO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6731</TotalTime>
  <Words>558</Words>
  <Application>Microsoft Office PowerPoint</Application>
  <PresentationFormat>Presentación en pantalla (4:3)</PresentationFormat>
  <Paragraphs>192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Berlin Sans FB</vt:lpstr>
      <vt:lpstr>Calibri</vt:lpstr>
      <vt:lpstr>Century Gothic</vt:lpstr>
      <vt:lpstr>Khmer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gabriel molina</dc:creator>
  <cp:lastModifiedBy>USUARIO PC</cp:lastModifiedBy>
  <cp:revision>338</cp:revision>
  <cp:lastPrinted>2015-01-21T20:51:25Z</cp:lastPrinted>
  <dcterms:created xsi:type="dcterms:W3CDTF">2014-12-10T22:11:32Z</dcterms:created>
  <dcterms:modified xsi:type="dcterms:W3CDTF">2017-11-09T13:52:00Z</dcterms:modified>
</cp:coreProperties>
</file>